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handoutMasterIdLst>
    <p:handoutMasterId r:id="rId27"/>
  </p:handoutMasterIdLst>
  <p:sldIdLst>
    <p:sldId id="256" r:id="rId2"/>
    <p:sldId id="257" r:id="rId3"/>
    <p:sldId id="276" r:id="rId4"/>
    <p:sldId id="303" r:id="rId5"/>
    <p:sldId id="285" r:id="rId6"/>
    <p:sldId id="321" r:id="rId7"/>
    <p:sldId id="305" r:id="rId8"/>
    <p:sldId id="320" r:id="rId9"/>
    <p:sldId id="317" r:id="rId10"/>
    <p:sldId id="318" r:id="rId11"/>
    <p:sldId id="309" r:id="rId12"/>
    <p:sldId id="307" r:id="rId13"/>
    <p:sldId id="325" r:id="rId14"/>
    <p:sldId id="313" r:id="rId15"/>
    <p:sldId id="322" r:id="rId16"/>
    <p:sldId id="323" r:id="rId17"/>
    <p:sldId id="314" r:id="rId18"/>
    <p:sldId id="315" r:id="rId19"/>
    <p:sldId id="280" r:id="rId20"/>
    <p:sldId id="324" r:id="rId21"/>
    <p:sldId id="296" r:id="rId22"/>
    <p:sldId id="301" r:id="rId23"/>
    <p:sldId id="302" r:id="rId24"/>
    <p:sldId id="284" r:id="rId25"/>
  </p:sldIdLst>
  <p:sldSz cx="9144000" cy="6858000" type="screen4x3"/>
  <p:notesSz cx="6858000" cy="1495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000"/>
    <a:srgbClr val="4BF90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717C3-D14D-7346-16EE-2534BA57C12B}" v="13" dt="2018-11-25T13:57:47.190"/>
    <p1510:client id="{CA7F1E1F-423B-464B-9551-93BDEFED3F05}" v="23" dt="2018-11-26T05:43:1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16" autoAdjust="0"/>
  </p:normalViewPr>
  <p:slideViewPr>
    <p:cSldViewPr snapToGrid="0">
      <p:cViewPr>
        <p:scale>
          <a:sx n="76" d="100"/>
          <a:sy n="76" d="100"/>
        </p:scale>
        <p:origin x="1818" y="20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1D2991-C54B-4E12-87FF-79A0FF54AE41}"/>
              </a:ext>
            </a:extLst>
          </p:cNvPr>
          <p:cNvSpPr>
            <a:spLocks noGrp="1"/>
          </p:cNvSpPr>
          <p:nvPr>
            <p:ph type="hdr" sz="quarter"/>
          </p:nvPr>
        </p:nvSpPr>
        <p:spPr>
          <a:xfrm>
            <a:off x="0" y="5"/>
            <a:ext cx="3037840" cy="463407"/>
          </a:xfrm>
          <a:prstGeom prst="rect">
            <a:avLst/>
          </a:prstGeom>
        </p:spPr>
        <p:txBody>
          <a:bodyPr vert="horz" lIns="92830" tIns="46415" rIns="92830" bIns="46415" rtlCol="0"/>
          <a:lstStyle>
            <a:lvl1pPr algn="l">
              <a:defRPr sz="1200"/>
            </a:lvl1pPr>
          </a:lstStyle>
          <a:p>
            <a:endParaRPr lang="en-CA"/>
          </a:p>
        </p:txBody>
      </p:sp>
      <p:sp>
        <p:nvSpPr>
          <p:cNvPr id="3" name="Date Placeholder 2">
            <a:extLst>
              <a:ext uri="{FF2B5EF4-FFF2-40B4-BE49-F238E27FC236}">
                <a16:creationId xmlns:a16="http://schemas.microsoft.com/office/drawing/2014/main" id="{1751CF90-E664-43F9-9A8A-3195DCED2511}"/>
              </a:ext>
            </a:extLst>
          </p:cNvPr>
          <p:cNvSpPr>
            <a:spLocks noGrp="1"/>
          </p:cNvSpPr>
          <p:nvPr>
            <p:ph type="dt" sz="quarter" idx="1"/>
          </p:nvPr>
        </p:nvSpPr>
        <p:spPr>
          <a:xfrm>
            <a:off x="3970938" y="5"/>
            <a:ext cx="3037840" cy="463407"/>
          </a:xfrm>
          <a:prstGeom prst="rect">
            <a:avLst/>
          </a:prstGeom>
        </p:spPr>
        <p:txBody>
          <a:bodyPr vert="horz" lIns="92830" tIns="46415" rIns="92830" bIns="46415" rtlCol="0"/>
          <a:lstStyle>
            <a:lvl1pPr algn="r">
              <a:defRPr sz="1200"/>
            </a:lvl1pPr>
          </a:lstStyle>
          <a:p>
            <a:fld id="{175C6385-75E0-4E63-8126-1BE25F7430CA}" type="datetimeFigureOut">
              <a:rPr lang="en-CA" smtClean="0"/>
              <a:t>2018-11-25</a:t>
            </a:fld>
            <a:endParaRPr lang="en-CA"/>
          </a:p>
        </p:txBody>
      </p:sp>
      <p:sp>
        <p:nvSpPr>
          <p:cNvPr id="4" name="Footer Placeholder 3">
            <a:extLst>
              <a:ext uri="{FF2B5EF4-FFF2-40B4-BE49-F238E27FC236}">
                <a16:creationId xmlns:a16="http://schemas.microsoft.com/office/drawing/2014/main" id="{72379206-FDB6-4ED8-9FB2-AF259F5F07D6}"/>
              </a:ext>
            </a:extLst>
          </p:cNvPr>
          <p:cNvSpPr>
            <a:spLocks noGrp="1"/>
          </p:cNvSpPr>
          <p:nvPr>
            <p:ph type="ftr" sz="quarter" idx="2"/>
          </p:nvPr>
        </p:nvSpPr>
        <p:spPr>
          <a:xfrm>
            <a:off x="0" y="8772669"/>
            <a:ext cx="3037840" cy="463406"/>
          </a:xfrm>
          <a:prstGeom prst="rect">
            <a:avLst/>
          </a:prstGeom>
        </p:spPr>
        <p:txBody>
          <a:bodyPr vert="horz" lIns="92830" tIns="46415" rIns="92830" bIns="46415"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1F69838-D6C2-4C9D-A876-55517CD6ABE0}"/>
              </a:ext>
            </a:extLst>
          </p:cNvPr>
          <p:cNvSpPr>
            <a:spLocks noGrp="1"/>
          </p:cNvSpPr>
          <p:nvPr>
            <p:ph type="sldNum" sz="quarter" idx="3"/>
          </p:nvPr>
        </p:nvSpPr>
        <p:spPr>
          <a:xfrm>
            <a:off x="3970938" y="8772669"/>
            <a:ext cx="3037840" cy="463406"/>
          </a:xfrm>
          <a:prstGeom prst="rect">
            <a:avLst/>
          </a:prstGeom>
        </p:spPr>
        <p:txBody>
          <a:bodyPr vert="horz" lIns="92830" tIns="46415" rIns="92830" bIns="46415" rtlCol="0" anchor="b"/>
          <a:lstStyle>
            <a:lvl1pPr algn="r">
              <a:defRPr sz="1200"/>
            </a:lvl1pPr>
          </a:lstStyle>
          <a:p>
            <a:fld id="{55342E37-5A97-4E8D-9FE7-4A89BD32F60A}" type="slidenum">
              <a:rPr lang="en-CA" smtClean="0"/>
              <a:t>‹#›</a:t>
            </a:fld>
            <a:endParaRPr lang="en-CA"/>
          </a:p>
        </p:txBody>
      </p:sp>
    </p:spTree>
    <p:extLst>
      <p:ext uri="{BB962C8B-B14F-4D97-AF65-F5344CB8AC3E}">
        <p14:creationId xmlns:p14="http://schemas.microsoft.com/office/powerpoint/2010/main" val="2174357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5"/>
            <a:ext cx="3037840" cy="463407"/>
          </a:xfrm>
          <a:prstGeom prst="rect">
            <a:avLst/>
          </a:prstGeom>
        </p:spPr>
        <p:txBody>
          <a:bodyPr vert="horz" lIns="92830" tIns="46415" rIns="92830" bIns="46415" rtlCol="0"/>
          <a:lstStyle>
            <a:lvl1pPr algn="l">
              <a:defRPr sz="1200"/>
            </a:lvl1pPr>
          </a:lstStyle>
          <a:p>
            <a:endParaRPr lang="en-CA"/>
          </a:p>
        </p:txBody>
      </p:sp>
      <p:sp>
        <p:nvSpPr>
          <p:cNvPr id="3" name="Date Placeholder 2"/>
          <p:cNvSpPr>
            <a:spLocks noGrp="1"/>
          </p:cNvSpPr>
          <p:nvPr>
            <p:ph type="dt" idx="1"/>
          </p:nvPr>
        </p:nvSpPr>
        <p:spPr>
          <a:xfrm>
            <a:off x="3970938" y="5"/>
            <a:ext cx="3037840" cy="463407"/>
          </a:xfrm>
          <a:prstGeom prst="rect">
            <a:avLst/>
          </a:prstGeom>
        </p:spPr>
        <p:txBody>
          <a:bodyPr vert="horz" lIns="92830" tIns="46415" rIns="92830" bIns="46415" rtlCol="0"/>
          <a:lstStyle>
            <a:lvl1pPr algn="r">
              <a:defRPr sz="1200"/>
            </a:lvl1pPr>
          </a:lstStyle>
          <a:p>
            <a:fld id="{73A83878-3324-4172-969E-A702FF76B24A}" type="datetimeFigureOut">
              <a:rPr lang="en-CA" smtClean="0"/>
              <a:t>2018-11-25</a:t>
            </a:fld>
            <a:endParaRPr lang="en-CA"/>
          </a:p>
        </p:txBody>
      </p:sp>
      <p:sp>
        <p:nvSpPr>
          <p:cNvPr id="4" name="Slide Image Placeholder 3"/>
          <p:cNvSpPr>
            <a:spLocks noGrp="1" noRot="1" noChangeAspect="1"/>
          </p:cNvSpPr>
          <p:nvPr>
            <p:ph type="sldImg" idx="2"/>
          </p:nvPr>
        </p:nvSpPr>
        <p:spPr>
          <a:xfrm>
            <a:off x="1428750" y="1154113"/>
            <a:ext cx="4152900" cy="3116262"/>
          </a:xfrm>
          <a:prstGeom prst="rect">
            <a:avLst/>
          </a:prstGeom>
          <a:noFill/>
          <a:ln w="12700">
            <a:solidFill>
              <a:prstClr val="black"/>
            </a:solidFill>
          </a:ln>
        </p:spPr>
        <p:txBody>
          <a:bodyPr vert="horz" lIns="92830" tIns="46415" rIns="92830" bIns="46415" rtlCol="0" anchor="ctr"/>
          <a:lstStyle/>
          <a:p>
            <a:endParaRPr lang="en-CA"/>
          </a:p>
        </p:txBody>
      </p:sp>
      <p:sp>
        <p:nvSpPr>
          <p:cNvPr id="5" name="Notes Placeholder 4"/>
          <p:cNvSpPr>
            <a:spLocks noGrp="1"/>
          </p:cNvSpPr>
          <p:nvPr>
            <p:ph type="body" sz="quarter" idx="3"/>
          </p:nvPr>
        </p:nvSpPr>
        <p:spPr>
          <a:xfrm>
            <a:off x="701040" y="4444860"/>
            <a:ext cx="5608320" cy="3636706"/>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72669"/>
            <a:ext cx="3037840" cy="463406"/>
          </a:xfrm>
          <a:prstGeom prst="rect">
            <a:avLst/>
          </a:prstGeom>
        </p:spPr>
        <p:txBody>
          <a:bodyPr vert="horz" lIns="92830" tIns="46415" rIns="92830" bIns="46415"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2830" tIns="46415" rIns="92830" bIns="46415" rtlCol="0" anchor="b"/>
          <a:lstStyle>
            <a:lvl1pPr algn="r">
              <a:defRPr sz="1200"/>
            </a:lvl1pPr>
          </a:lstStyle>
          <a:p>
            <a:fld id="{9246EB02-65F7-4FCF-AD4A-C7E613848106}" type="slidenum">
              <a:rPr lang="en-CA" smtClean="0"/>
              <a:t>‹#›</a:t>
            </a:fld>
            <a:endParaRPr lang="en-CA"/>
          </a:p>
        </p:txBody>
      </p:sp>
    </p:spTree>
    <p:extLst>
      <p:ext uri="{BB962C8B-B14F-4D97-AF65-F5344CB8AC3E}">
        <p14:creationId xmlns:p14="http://schemas.microsoft.com/office/powerpoint/2010/main" val="42889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r>
              <a:rPr lang="en-CA">
                <a:cs typeface="Calibri"/>
              </a:rPr>
              <a:t>Hello everyone, welcome to our presentation on our proposed feature for the Chrome browser.</a:t>
            </a:r>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1</a:t>
            </a:fld>
            <a:endParaRPr lang="en-CA"/>
          </a:p>
        </p:txBody>
      </p:sp>
    </p:spTree>
    <p:extLst>
      <p:ext uri="{BB962C8B-B14F-4D97-AF65-F5344CB8AC3E}">
        <p14:creationId xmlns:p14="http://schemas.microsoft.com/office/powerpoint/2010/main" val="317030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fontAlgn="base"/>
            <a:r>
              <a:rPr lang="en-US" dirty="0">
                <a:cs typeface="Calibri"/>
              </a:rPr>
              <a:t>We created a table to compare some advantages and disadvantages of the non-functional requirements for each design. We won't go through every single one, but some of the key results are that: </a:t>
            </a:r>
          </a:p>
          <a:p>
            <a:pPr marL="285750" indent="-285750" fontAlgn="base">
              <a:buFont typeface="Arial"/>
              <a:buChar char="•"/>
            </a:pPr>
            <a:r>
              <a:rPr lang="en-US" dirty="0">
                <a:cs typeface="Calibri"/>
              </a:rPr>
              <a:t>For security, our second design wins as the existing API already implements many security requirements. In addition, by running the feature from the rendering engine, the concurrency provided by having a different rendering thread for each tab means that facial recognition must be rechecked for each webpage</a:t>
            </a:r>
          </a:p>
          <a:p>
            <a:pPr marL="285750" indent="-285750" fontAlgn="base">
              <a:buFont typeface="Arial"/>
              <a:buChar char="•"/>
            </a:pPr>
            <a:r>
              <a:rPr lang="en-US" dirty="0">
                <a:cs typeface="Calibri"/>
              </a:rPr>
              <a:t>The higher cohesion in the second design that results from having subsystems with more specific functionality helps with both testability and evolvability, although the increase in coupling which occurs from adding new dependencies can negatively impact the ease of evolution</a:t>
            </a:r>
          </a:p>
          <a:p>
            <a:pPr marL="285750" indent="-285750" fontAlgn="base">
              <a:buFont typeface="Arial"/>
              <a:buChar char="•"/>
            </a:pPr>
            <a:r>
              <a:rPr lang="en-US" dirty="0">
                <a:cs typeface="Calibri"/>
              </a:rPr>
              <a:t>For performance, Design 1 is superior, as the usage of less subsystems reduces the chance of bottlenecking in the chain of communication, although it should be noted that Design two uses an API with WebRTC, which enables fast, real-time communication</a:t>
            </a:r>
          </a:p>
          <a:p>
            <a:pPr marL="285750" indent="-285750" fontAlgn="base">
              <a:buFont typeface="Arial"/>
              <a:buChar char="•"/>
            </a:pPr>
            <a:endParaRPr lang="en-US" dirty="0">
              <a:cs typeface="Calibri"/>
            </a:endParaRPr>
          </a:p>
          <a:p>
            <a:pPr fontAlgn="base"/>
            <a:r>
              <a:rPr lang="en-US" dirty="0">
                <a:cs typeface="Calibri"/>
              </a:rPr>
              <a:t>In the end we decided to go with Design Two due to the massive security benefits the concurrency provides, as well as the decreased amount of work and testing benefits provided to developers</a:t>
            </a:r>
          </a:p>
        </p:txBody>
      </p:sp>
      <p:sp>
        <p:nvSpPr>
          <p:cNvPr id="4" name="Slide Number Placeholder 3"/>
          <p:cNvSpPr>
            <a:spLocks noGrp="1"/>
          </p:cNvSpPr>
          <p:nvPr>
            <p:ph type="sldNum" sz="quarter" idx="5"/>
          </p:nvPr>
        </p:nvSpPr>
        <p:spPr/>
        <p:txBody>
          <a:bodyPr/>
          <a:lstStyle/>
          <a:p>
            <a:fld id="{9246EB02-65F7-4FCF-AD4A-C7E613848106}" type="slidenum">
              <a:rPr lang="en-CA" smtClean="0"/>
              <a:t>10</a:t>
            </a:fld>
            <a:endParaRPr lang="en-CA"/>
          </a:p>
        </p:txBody>
      </p:sp>
    </p:spTree>
    <p:extLst>
      <p:ext uri="{BB962C8B-B14F-4D97-AF65-F5344CB8AC3E}">
        <p14:creationId xmlns:p14="http://schemas.microsoft.com/office/powerpoint/2010/main" val="141506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11</a:t>
            </a:fld>
            <a:endParaRPr lang="en-CA"/>
          </a:p>
        </p:txBody>
      </p:sp>
    </p:spTree>
    <p:extLst>
      <p:ext uri="{BB962C8B-B14F-4D97-AF65-F5344CB8AC3E}">
        <p14:creationId xmlns:p14="http://schemas.microsoft.com/office/powerpoint/2010/main" val="239286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fontAlgn="base"/>
            <a:endParaRPr lang="en-US"/>
          </a:p>
        </p:txBody>
      </p:sp>
      <p:sp>
        <p:nvSpPr>
          <p:cNvPr id="4" name="Slide Number Placeholder 3"/>
          <p:cNvSpPr>
            <a:spLocks noGrp="1"/>
          </p:cNvSpPr>
          <p:nvPr>
            <p:ph type="sldNum" sz="quarter" idx="5"/>
          </p:nvPr>
        </p:nvSpPr>
        <p:spPr/>
        <p:txBody>
          <a:bodyPr/>
          <a:lstStyle/>
          <a:p>
            <a:fld id="{9246EB02-65F7-4FCF-AD4A-C7E613848106}" type="slidenum">
              <a:rPr lang="en-CA" smtClean="0"/>
              <a:t>12</a:t>
            </a:fld>
            <a:endParaRPr lang="en-CA"/>
          </a:p>
        </p:txBody>
      </p:sp>
    </p:spTree>
    <p:extLst>
      <p:ext uri="{BB962C8B-B14F-4D97-AF65-F5344CB8AC3E}">
        <p14:creationId xmlns:p14="http://schemas.microsoft.com/office/powerpoint/2010/main" val="156338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fontAlgn="base"/>
            <a:endParaRPr lang="en-US"/>
          </a:p>
        </p:txBody>
      </p:sp>
      <p:sp>
        <p:nvSpPr>
          <p:cNvPr id="4" name="Slide Number Placeholder 3"/>
          <p:cNvSpPr>
            <a:spLocks noGrp="1"/>
          </p:cNvSpPr>
          <p:nvPr>
            <p:ph type="sldNum" sz="quarter" idx="5"/>
          </p:nvPr>
        </p:nvSpPr>
        <p:spPr/>
        <p:txBody>
          <a:bodyPr/>
          <a:lstStyle/>
          <a:p>
            <a:fld id="{9246EB02-65F7-4FCF-AD4A-C7E613848106}" type="slidenum">
              <a:rPr lang="en-CA" smtClean="0"/>
              <a:t>13</a:t>
            </a:fld>
            <a:endParaRPr lang="en-CA"/>
          </a:p>
        </p:txBody>
      </p:sp>
    </p:spTree>
    <p:extLst>
      <p:ext uri="{BB962C8B-B14F-4D97-AF65-F5344CB8AC3E}">
        <p14:creationId xmlns:p14="http://schemas.microsoft.com/office/powerpoint/2010/main" val="1904493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285750" lvl="1" indent="0">
              <a:buFont typeface="Arial" panose="020B0604020202020204" pitchFamily="34" charset="0"/>
              <a:buNone/>
            </a:pPr>
            <a:endParaRPr lang="en-US" dirty="0">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14</a:t>
            </a:fld>
            <a:endParaRPr lang="en-CA"/>
          </a:p>
        </p:txBody>
      </p:sp>
    </p:spTree>
    <p:extLst>
      <p:ext uri="{BB962C8B-B14F-4D97-AF65-F5344CB8AC3E}">
        <p14:creationId xmlns:p14="http://schemas.microsoft.com/office/powerpoint/2010/main" val="163461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15</a:t>
            </a:fld>
            <a:endParaRPr lang="en-CA"/>
          </a:p>
        </p:txBody>
      </p:sp>
    </p:spTree>
    <p:extLst>
      <p:ext uri="{BB962C8B-B14F-4D97-AF65-F5344CB8AC3E}">
        <p14:creationId xmlns:p14="http://schemas.microsoft.com/office/powerpoint/2010/main" val="2813298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a:lnSpc>
                <a:spcPct val="90000"/>
              </a:lnSpc>
              <a:spcBef>
                <a:spcPts val="1000"/>
              </a:spcBef>
            </a:pPr>
            <a:r>
              <a:rPr lang="en-US">
                <a:cs typeface="Calibri"/>
              </a:rPr>
              <a:t>The concurrency of our architecture provides multiple benefits with this feature's implementation. Since each browser tab runs its own instance of the rendering engine it:</a:t>
            </a:r>
          </a:p>
          <a:p>
            <a:pPr marL="685800" lvl="1" indent="-228600">
              <a:lnSpc>
                <a:spcPct val="90000"/>
              </a:lnSpc>
              <a:spcBef>
                <a:spcPts val="500"/>
              </a:spcBef>
              <a:buFont typeface="Arial" panose="020B0604020202020204" pitchFamily="34" charset="0"/>
              <a:buChar char="•"/>
            </a:pPr>
            <a:r>
              <a:rPr lang="en-US"/>
              <a:t>Ensures no performance bottlenecks between different tab processes</a:t>
            </a:r>
          </a:p>
          <a:p>
            <a:pPr marL="685800" lvl="1" indent="-228600">
              <a:lnSpc>
                <a:spcPct val="90000"/>
              </a:lnSpc>
              <a:spcBef>
                <a:spcPts val="500"/>
              </a:spcBef>
              <a:buFont typeface="Arial" panose="020B0604020202020204" pitchFamily="34" charset="0"/>
              <a:buChar char="•"/>
            </a:pPr>
            <a:r>
              <a:rPr lang="en-US"/>
              <a:t>Ensures errors in one tab won’t impact the login/autofill success for another</a:t>
            </a:r>
            <a:endParaRPr lang="en-US">
              <a:cs typeface="Calibri"/>
            </a:endParaRPr>
          </a:p>
          <a:p>
            <a:pPr marL="685800" lvl="1" indent="-228600">
              <a:lnSpc>
                <a:spcPct val="90000"/>
              </a:lnSpc>
              <a:spcBef>
                <a:spcPts val="500"/>
              </a:spcBef>
              <a:buFont typeface="Arial" panose="020B0604020202020204" pitchFamily="34" charset="0"/>
              <a:buChar char="•"/>
            </a:pPr>
            <a:r>
              <a:rPr lang="en-US"/>
              <a:t>And improves overall security, as each tab/webpage will need to re-check the user's face</a:t>
            </a:r>
            <a:endParaRPr lang="en-US">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16</a:t>
            </a:fld>
            <a:endParaRPr lang="en-CA"/>
          </a:p>
        </p:txBody>
      </p:sp>
    </p:spTree>
    <p:extLst>
      <p:ext uri="{BB962C8B-B14F-4D97-AF65-F5344CB8AC3E}">
        <p14:creationId xmlns:p14="http://schemas.microsoft.com/office/powerpoint/2010/main" val="298436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r>
              <a:rPr lang="en-US">
                <a:cs typeface="Calibri"/>
              </a:rPr>
              <a:t>The inclusion of the new feature has a few major risks.</a:t>
            </a:r>
          </a:p>
          <a:p>
            <a:pPr marL="171450" indent="-171450">
              <a:buFont typeface="Arial"/>
              <a:buChar char="•"/>
            </a:pPr>
            <a:r>
              <a:rPr lang="en-US"/>
              <a:t>Performance --&gt; If the facial recognition algorithm isn’t efficient, it could end up taking much longer than entering a password, which greatly reduces usage speed</a:t>
            </a:r>
            <a:endParaRPr lang="en-US">
              <a:cs typeface="Calibri"/>
            </a:endParaRPr>
          </a:p>
          <a:p>
            <a:pPr marL="171450" indent="-171450">
              <a:buFont typeface="Arial"/>
              <a:buChar char="•"/>
            </a:pPr>
            <a:r>
              <a:rPr lang="en-US"/>
              <a:t>Security --&gt; inaccurate facial recognition that results in false positives would allow a stranger to log in to a user’s account and access their personal data</a:t>
            </a:r>
            <a:endParaRPr lang="en-US">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17</a:t>
            </a:fld>
            <a:endParaRPr lang="en-CA"/>
          </a:p>
        </p:txBody>
      </p:sp>
    </p:spTree>
    <p:extLst>
      <p:ext uri="{BB962C8B-B14F-4D97-AF65-F5344CB8AC3E}">
        <p14:creationId xmlns:p14="http://schemas.microsoft.com/office/powerpoint/2010/main" val="301297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a:defRPr/>
            </a:pPr>
            <a:r>
              <a:rPr lang="en-US">
                <a:cs typeface="Calibri"/>
              </a:rPr>
              <a:t>There are a few tests the development team would need to do to eliminate those risks.  </a:t>
            </a:r>
          </a:p>
          <a:p>
            <a:pPr marL="171450" indent="-171450">
              <a:buFont typeface="Arial"/>
              <a:buChar char="•"/>
              <a:defRPr/>
            </a:pPr>
            <a:r>
              <a:rPr lang="en-US">
                <a:cs typeface="Calibri"/>
              </a:rPr>
              <a:t>Both the facial recognition speed and accuracy will need to be tested. This can be done by running the recognition on a large number of different faces, at different angles, in various lighting environments.</a:t>
            </a:r>
            <a:endParaRPr lang="en-US" dirty="0">
              <a:cs typeface="Calibri"/>
            </a:endParaRPr>
          </a:p>
          <a:p>
            <a:pPr marL="857250" lvl="1" indent="-171450">
              <a:buFont typeface="Arial"/>
              <a:buChar char="•"/>
              <a:defRPr/>
            </a:pPr>
            <a:r>
              <a:rPr lang="en-US">
                <a:cs typeface="Calibri"/>
              </a:rPr>
              <a:t>For performance, the system should achieve a less than 2 second recognition time (from webcam startup to identification)</a:t>
            </a:r>
            <a:endParaRPr lang="en-US" dirty="0">
              <a:cs typeface="Calibri"/>
            </a:endParaRPr>
          </a:p>
          <a:p>
            <a:pPr marL="857250" lvl="1" indent="-171450">
              <a:buFont typeface="Arial"/>
              <a:buChar char="•"/>
              <a:defRPr/>
            </a:pPr>
            <a:r>
              <a:rPr lang="en-US">
                <a:cs typeface="Calibri"/>
              </a:rPr>
              <a:t>For accuracy, the system should have a 95% success rate of identifying individuals, with less than a 1% rate of false positives (false negatives are less detrimental)</a:t>
            </a:r>
            <a:endParaRPr lang="en-US" dirty="0"/>
          </a:p>
          <a:p>
            <a:pPr marL="171450" indent="-171450">
              <a:buFont typeface="Arial"/>
              <a:buChar char="•"/>
              <a:defRPr/>
            </a:pPr>
            <a:r>
              <a:rPr lang="en-US">
                <a:cs typeface="Calibri"/>
              </a:rPr>
              <a:t>The system should </a:t>
            </a:r>
            <a:r>
              <a:rPr lang="en-US"/>
              <a:t>also be tested to ensure that the feature is properly disabled if a user's preferences don't allow facial recognition</a:t>
            </a:r>
          </a:p>
          <a:p>
            <a:pPr marL="685800" lvl="1" indent="-171450">
              <a:buFont typeface="Arial"/>
              <a:buChar char="•"/>
              <a:defRPr/>
            </a:pPr>
            <a:r>
              <a:rPr lang="en-US"/>
              <a:t>This wil ensure the UI and rendering engine are correctly reacting to changes in the data persistence object</a:t>
            </a:r>
          </a:p>
          <a:p>
            <a:pPr marL="171450" indent="-171450">
              <a:buFont typeface="Arial"/>
              <a:buChar char="•"/>
              <a:defRPr/>
            </a:pPr>
            <a:r>
              <a:rPr lang="en-US"/>
              <a:t>Finally, the system should also be tested for response to system failures or errors during the recognition process</a:t>
            </a:r>
            <a:r>
              <a:rPr lang="en-US">
                <a:cs typeface="Calibri"/>
              </a:rPr>
              <a:t>, which is important for security</a:t>
            </a:r>
          </a:p>
          <a:p>
            <a:pPr marL="685800" lvl="1" indent="-171450">
              <a:buFont typeface="Arial"/>
              <a:buChar char="•"/>
              <a:defRPr/>
            </a:pPr>
            <a:r>
              <a:rPr lang="en-US"/>
              <a:t>For example, it should be checked that if there is a loss of internet connectivity, it won't allow the user to bypass the </a:t>
            </a:r>
            <a:r>
              <a:rPr lang="en-US">
                <a:cs typeface="Calibri"/>
              </a:rPr>
              <a:t>facial recognition</a:t>
            </a:r>
          </a:p>
          <a:p>
            <a:pPr marL="228600" indent="-228600">
              <a:buAutoNum type="arabicPeriod"/>
              <a:defRPr/>
            </a:pPr>
            <a:endParaRPr lang="en-US" dirty="0">
              <a:cs typeface="Calibri"/>
            </a:endParaRPr>
          </a:p>
          <a:p>
            <a:pPr marR="0" lvl="0" algn="l" defTabSz="914400" eaLnBrk="1" fontAlgn="auto" latinLnBrk="0" hangingPunct="1">
              <a:lnSpc>
                <a:spcPct val="100000"/>
              </a:lnSpc>
              <a:spcBef>
                <a:spcPts val="0"/>
              </a:spcBef>
              <a:spcAft>
                <a:spcPts val="0"/>
              </a:spcAft>
              <a:buClrTx/>
              <a:buSzTx/>
              <a:tabLst/>
              <a:defRPr/>
            </a:pPr>
            <a:endParaRPr lang="en-US">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18</a:t>
            </a:fld>
            <a:endParaRPr lang="en-CA"/>
          </a:p>
        </p:txBody>
      </p:sp>
    </p:spTree>
    <p:extLst>
      <p:ext uri="{BB962C8B-B14F-4D97-AF65-F5344CB8AC3E}">
        <p14:creationId xmlns:p14="http://schemas.microsoft.com/office/powerpoint/2010/main" val="3524366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19</a:t>
            </a:fld>
            <a:endParaRPr lang="en-CA"/>
          </a:p>
        </p:txBody>
      </p:sp>
    </p:spTree>
    <p:extLst>
      <p:ext uri="{BB962C8B-B14F-4D97-AF65-F5344CB8AC3E}">
        <p14:creationId xmlns:p14="http://schemas.microsoft.com/office/powerpoint/2010/main" val="256860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r>
              <a:rPr lang="en-CA">
                <a:cs typeface="Calibri"/>
              </a:rPr>
              <a:t>Today we're going to go over our feature proposal. We'll walk you through our SAAM analysis, discuss details about our chosen implementation (including a sequence diagram of the main use-case, its overall impact on the system, some risks and our testing plan). We'll also discuss team issues, some limitations we found and our learned lessons.</a:t>
            </a:r>
          </a:p>
        </p:txBody>
      </p:sp>
      <p:sp>
        <p:nvSpPr>
          <p:cNvPr id="4" name="Slide Number Placeholder 3"/>
          <p:cNvSpPr>
            <a:spLocks noGrp="1"/>
          </p:cNvSpPr>
          <p:nvPr>
            <p:ph type="sldNum" sz="quarter" idx="5"/>
          </p:nvPr>
        </p:nvSpPr>
        <p:spPr/>
        <p:txBody>
          <a:bodyPr/>
          <a:lstStyle/>
          <a:p>
            <a:fld id="{9246EB02-65F7-4FCF-AD4A-C7E613848106}" type="slidenum">
              <a:rPr lang="en-CA" smtClean="0"/>
              <a:t>2</a:t>
            </a:fld>
            <a:endParaRPr lang="en-CA"/>
          </a:p>
        </p:txBody>
      </p:sp>
    </p:spTree>
    <p:extLst>
      <p:ext uri="{BB962C8B-B14F-4D97-AF65-F5344CB8AC3E}">
        <p14:creationId xmlns:p14="http://schemas.microsoft.com/office/powerpoint/2010/main" val="1674555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a:t>Because the feature's implementation involves multiple subsystems, no single subsystem development team can successfully implement it alone</a:t>
            </a:r>
          </a:p>
          <a:p>
            <a:pPr marL="685800" lvl="1" indent="-171450">
              <a:lnSpc>
                <a:spcPct val="90000"/>
              </a:lnSpc>
              <a:spcBef>
                <a:spcPts val="1000"/>
              </a:spcBef>
              <a:buFont typeface="Arial" panose="020B0604020202020204" pitchFamily="34" charset="0"/>
              <a:buChar char="•"/>
            </a:pPr>
            <a:r>
              <a:rPr lang="en-US"/>
              <a:t>Development would require cross-collaboration between multiple different teams</a:t>
            </a:r>
            <a:endParaRPr lang="en-US">
              <a:cs typeface="Calibri"/>
            </a:endParaRPr>
          </a:p>
          <a:p>
            <a:pPr marL="171450" indent="-171450">
              <a:lnSpc>
                <a:spcPct val="90000"/>
              </a:lnSpc>
              <a:spcBef>
                <a:spcPts val="1000"/>
              </a:spcBef>
              <a:buFont typeface="Arial" panose="020B0604020202020204" pitchFamily="34" charset="0"/>
              <a:buChar char="•"/>
            </a:pPr>
            <a:r>
              <a:rPr lang="en-US"/>
              <a:t>Our suggestion would be to have the main development done by the rendering engine team, as that subcomponent contains the majority of the functionality</a:t>
            </a:r>
            <a:r>
              <a:rPr lang="en-US">
                <a:cs typeface="Calibri"/>
              </a:rPr>
              <a:t> already</a:t>
            </a:r>
          </a:p>
          <a:p>
            <a:pPr marL="685800" lvl="1" indent="-171450">
              <a:lnSpc>
                <a:spcPct val="90000"/>
              </a:lnSpc>
              <a:spcBef>
                <a:spcPts val="1000"/>
              </a:spcBef>
              <a:buFont typeface="Arial" panose="020B0604020202020204" pitchFamily="34" charset="0"/>
              <a:buChar char="•"/>
            </a:pPr>
            <a:r>
              <a:rPr lang="en-US">
                <a:cs typeface="Calibri"/>
              </a:rPr>
              <a:t>However</a:t>
            </a:r>
            <a:r>
              <a:rPr lang="en-US"/>
              <a:t>, they would need to consult various members of the UI and data persistence teams to ensure that each part of the new feature functions properly within those subsystems</a:t>
            </a:r>
            <a:endParaRPr lang="en-US">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20</a:t>
            </a:fld>
            <a:endParaRPr lang="en-CA"/>
          </a:p>
        </p:txBody>
      </p:sp>
    </p:spTree>
    <p:extLst>
      <p:ext uri="{BB962C8B-B14F-4D97-AF65-F5344CB8AC3E}">
        <p14:creationId xmlns:p14="http://schemas.microsoft.com/office/powerpoint/2010/main" val="294920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a:t>It was very difficult to piece together the existing autofill and webcam functionality without spending weeks investigating individual code files</a:t>
            </a:r>
          </a:p>
          <a:p>
            <a:pPr marL="171450" indent="-171450">
              <a:lnSpc>
                <a:spcPct val="90000"/>
              </a:lnSpc>
              <a:spcBef>
                <a:spcPts val="1000"/>
              </a:spcBef>
              <a:buFont typeface="Arial"/>
              <a:buChar char="•"/>
            </a:pPr>
            <a:r>
              <a:rPr lang="en-US">
                <a:cs typeface="Calibri"/>
              </a:rPr>
              <a:t>The existing documentation did not provide a "bigger picture" explanation, so many assumptions had to be made about the connections between systems</a:t>
            </a:r>
            <a:endParaRPr lang="en-US" dirty="0"/>
          </a:p>
          <a:p>
            <a:pPr marL="171450" indent="-171450">
              <a:lnSpc>
                <a:spcPct val="90000"/>
              </a:lnSpc>
              <a:spcBef>
                <a:spcPts val="1000"/>
              </a:spcBef>
              <a:buFont typeface="Arial"/>
              <a:buChar char="•"/>
            </a:pPr>
            <a:r>
              <a:rPr lang="en-US"/>
              <a:t>It is likely multiple of the assumptions resulted in inaccuracies in our design</a:t>
            </a:r>
            <a:endParaRPr lang="en-CA">
              <a:cs typeface="Calibri"/>
            </a:endParaRPr>
          </a:p>
          <a:p>
            <a:pPr marL="228600" indent="-228600">
              <a:lnSpc>
                <a:spcPct val="90000"/>
              </a:lnSpc>
              <a:spcBef>
                <a:spcPts val="1000"/>
              </a:spcBef>
              <a:buFont typeface="Arial" panose="020B0604020202020204" pitchFamily="34" charset="0"/>
              <a:buChar char="•"/>
            </a:pPr>
            <a:endParaRPr lang="en-US">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21</a:t>
            </a:fld>
            <a:endParaRPr lang="en-CA"/>
          </a:p>
        </p:txBody>
      </p:sp>
    </p:spTree>
    <p:extLst>
      <p:ext uri="{BB962C8B-B14F-4D97-AF65-F5344CB8AC3E}">
        <p14:creationId xmlns:p14="http://schemas.microsoft.com/office/powerpoint/2010/main" val="432478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3990" indent="-173990">
              <a:buFont typeface="Symbol" panose="020B0604020202020204" pitchFamily="34" charset="0"/>
              <a:buChar char="•"/>
            </a:pPr>
            <a:r>
              <a:rPr lang="en-US"/>
              <a:t>The main thing we realized was that even seemingly small changes to a subcomponent can have a large impact on the entire system in unexpected ways</a:t>
            </a:r>
          </a:p>
          <a:p>
            <a:pPr marL="685800" lvl="1" indent="-173990">
              <a:buFont typeface="Symbol" panose="020B0604020202020204" pitchFamily="34" charset="0"/>
              <a:buChar char="•"/>
            </a:pPr>
            <a:r>
              <a:rPr lang="en-US"/>
              <a:t>This really reinforced the importance of low coupling and high cohesion</a:t>
            </a:r>
            <a:r>
              <a:rPr lang="en-US">
                <a:cs typeface="Calibri"/>
              </a:rPr>
              <a:t> within software architectures</a:t>
            </a:r>
          </a:p>
        </p:txBody>
      </p:sp>
      <p:sp>
        <p:nvSpPr>
          <p:cNvPr id="4" name="Slide Number Placeholder 3"/>
          <p:cNvSpPr>
            <a:spLocks noGrp="1"/>
          </p:cNvSpPr>
          <p:nvPr>
            <p:ph type="sldNum" sz="quarter" idx="5"/>
          </p:nvPr>
        </p:nvSpPr>
        <p:spPr/>
        <p:txBody>
          <a:bodyPr/>
          <a:lstStyle/>
          <a:p>
            <a:fld id="{9246EB02-65F7-4FCF-AD4A-C7E613848106}" type="slidenum">
              <a:rPr lang="en-CA" smtClean="0"/>
              <a:t>22</a:t>
            </a:fld>
            <a:endParaRPr lang="en-CA"/>
          </a:p>
        </p:txBody>
      </p:sp>
    </p:spTree>
    <p:extLst>
      <p:ext uri="{BB962C8B-B14F-4D97-AF65-F5344CB8AC3E}">
        <p14:creationId xmlns:p14="http://schemas.microsoft.com/office/powerpoint/2010/main" val="3124285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3990" indent="-173990">
              <a:buFont typeface="Arial" panose="020B0604020202020204" pitchFamily="34" charset="0"/>
              <a:buChar char="•"/>
            </a:pPr>
            <a:r>
              <a:rPr lang="en-CA">
                <a:cs typeface="Calibri"/>
              </a:rPr>
              <a:t>There were many different factors we had to consider when deciding on an approach for our feature implementation</a:t>
            </a:r>
          </a:p>
          <a:p>
            <a:pPr marL="173990" indent="-173990">
              <a:buFont typeface="Arial" panose="020B0604020202020204" pitchFamily="34" charset="0"/>
              <a:buChar char="•"/>
            </a:pPr>
            <a:r>
              <a:rPr lang="en-CA">
                <a:cs typeface="Calibri"/>
              </a:rPr>
              <a:t>We eventually decided on a less intensive approach which builds off of preexisting functionality</a:t>
            </a:r>
            <a:endParaRPr lang="en-CA" dirty="0">
              <a:cs typeface="Calibri"/>
            </a:endParaRPr>
          </a:p>
          <a:p>
            <a:pPr marL="173990" indent="-173990">
              <a:buFont typeface="Arial" panose="020B0604020202020204" pitchFamily="34" charset="0"/>
              <a:buChar char="•"/>
            </a:pPr>
            <a:r>
              <a:rPr lang="en-CA">
                <a:cs typeface="Calibri"/>
              </a:rPr>
              <a:t>Though there are risks to the systems performance and security, if the system is implemented properly, it will actually improve both security and usage efficiency for the user</a:t>
            </a:r>
            <a:endParaRPr lang="en-CA" dirty="0">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23</a:t>
            </a:fld>
            <a:endParaRPr lang="en-CA"/>
          </a:p>
        </p:txBody>
      </p:sp>
    </p:spTree>
    <p:extLst>
      <p:ext uri="{BB962C8B-B14F-4D97-AF65-F5344CB8AC3E}">
        <p14:creationId xmlns:p14="http://schemas.microsoft.com/office/powerpoint/2010/main" val="3208521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24</a:t>
            </a:fld>
            <a:endParaRPr lang="en-CA"/>
          </a:p>
        </p:txBody>
      </p:sp>
    </p:spTree>
    <p:extLst>
      <p:ext uri="{BB962C8B-B14F-4D97-AF65-F5344CB8AC3E}">
        <p14:creationId xmlns:p14="http://schemas.microsoft.com/office/powerpoint/2010/main" val="11621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3</a:t>
            </a:fld>
            <a:endParaRPr lang="en-CA"/>
          </a:p>
        </p:txBody>
      </p:sp>
    </p:spTree>
    <p:extLst>
      <p:ext uri="{BB962C8B-B14F-4D97-AF65-F5344CB8AC3E}">
        <p14:creationId xmlns:p14="http://schemas.microsoft.com/office/powerpoint/2010/main" val="77983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a:buFont typeface="Arial,Sans-Serif" panose="020B0604020202020204" pitchFamily="34" charset="0"/>
              <a:buChar char="•"/>
            </a:pPr>
            <a:r>
              <a:rPr lang="en-US">
                <a:cs typeface="Calibri"/>
              </a:rPr>
              <a:t>We would like to propose the addition of a facial recognition feature</a:t>
            </a:r>
            <a:endParaRPr lang="en-US"/>
          </a:p>
          <a:p>
            <a:pPr marL="171450" indent="-171450">
              <a:buFont typeface="Arial,Sans-Serif" panose="020B0604020202020204" pitchFamily="34" charset="0"/>
              <a:buChar char="•"/>
            </a:pPr>
            <a:r>
              <a:rPr lang="en-US">
                <a:cs typeface="Calibri"/>
              </a:rPr>
              <a:t>Such a feature would mainly be used for two things: </a:t>
            </a:r>
            <a:endParaRPr lang="en-US"/>
          </a:p>
          <a:p>
            <a:pPr marL="514350" lvl="1" indent="-228600">
              <a:buAutoNum type="arabicPeriod"/>
            </a:pPr>
            <a:r>
              <a:rPr lang="en-US"/>
              <a:t>As an extra security step to help protect autofill data (such that forms will only be auto-filled once a person’s identity is confirmed)</a:t>
            </a:r>
          </a:p>
          <a:p>
            <a:pPr marL="514350" lvl="1" indent="-228600">
              <a:buAutoNum type="arabicPeriod"/>
            </a:pPr>
            <a:r>
              <a:rPr lang="en-US"/>
              <a:t>Or to quickly bypass chrome-prompted login requests (which are needed to login to Chrome or complete actions such as viewing saved passwords)</a:t>
            </a:r>
            <a:endParaRPr lang="en-US">
              <a:cs typeface="Calibri"/>
            </a:endParaRPr>
          </a:p>
          <a:p>
            <a:pPr marL="171450" indent="-171450">
              <a:buFont typeface="Arial,Sans-Serif" panose="020B0604020202020204" pitchFamily="34" charset="0"/>
              <a:buChar char="•"/>
            </a:pPr>
            <a:r>
              <a:rPr lang="en-US"/>
              <a:t>This feature's main values would be that it would help to improve user data security by preventing people from maliciously accessing a user's accounts and personal information with the autofill functionality, as well as increasing usage speed (since, if implemented correctly, it can be faster than inputting passwords)</a:t>
            </a:r>
            <a:endParaRPr lang="en-US">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4</a:t>
            </a:fld>
            <a:endParaRPr lang="en-CA"/>
          </a:p>
        </p:txBody>
      </p:sp>
    </p:spTree>
    <p:extLst>
      <p:ext uri="{BB962C8B-B14F-4D97-AF65-F5344CB8AC3E}">
        <p14:creationId xmlns:p14="http://schemas.microsoft.com/office/powerpoint/2010/main" val="158966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fontAlgn="base"/>
            <a:r>
              <a:rPr lang="en-US"/>
              <a:t>As a reminder, this is what our concrete architecture looks like. It consists of 5 main subsystems: the browser engine, rendering engine, user interface, data persistence object and networking system.</a:t>
            </a:r>
          </a:p>
        </p:txBody>
      </p:sp>
      <p:sp>
        <p:nvSpPr>
          <p:cNvPr id="4" name="Slide Number Placeholder 3"/>
          <p:cNvSpPr>
            <a:spLocks noGrp="1"/>
          </p:cNvSpPr>
          <p:nvPr>
            <p:ph type="sldNum" sz="quarter" idx="5"/>
          </p:nvPr>
        </p:nvSpPr>
        <p:spPr/>
        <p:txBody>
          <a:bodyPr/>
          <a:lstStyle/>
          <a:p>
            <a:fld id="{9246EB02-65F7-4FCF-AD4A-C7E613848106}" type="slidenum">
              <a:rPr lang="en-CA" smtClean="0"/>
              <a:t>5</a:t>
            </a:fld>
            <a:endParaRPr lang="en-CA"/>
          </a:p>
        </p:txBody>
      </p:sp>
    </p:spTree>
    <p:extLst>
      <p:ext uri="{BB962C8B-B14F-4D97-AF65-F5344CB8AC3E}">
        <p14:creationId xmlns:p14="http://schemas.microsoft.com/office/powerpoint/2010/main" val="38412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r>
              <a:rPr lang="en-CA">
                <a:cs typeface="Calibri"/>
              </a:rPr>
              <a:t>In the proposes of designing our facial recognition feature, we came up with two main design options.</a:t>
            </a:r>
            <a:endParaRPr lang="en-CA"/>
          </a:p>
        </p:txBody>
      </p:sp>
      <p:sp>
        <p:nvSpPr>
          <p:cNvPr id="4" name="Slide Number Placeholder 3"/>
          <p:cNvSpPr>
            <a:spLocks noGrp="1"/>
          </p:cNvSpPr>
          <p:nvPr>
            <p:ph type="sldNum" sz="quarter" idx="5"/>
          </p:nvPr>
        </p:nvSpPr>
        <p:spPr/>
        <p:txBody>
          <a:bodyPr/>
          <a:lstStyle/>
          <a:p>
            <a:fld id="{9246EB02-65F7-4FCF-AD4A-C7E613848106}" type="slidenum">
              <a:rPr lang="en-CA" smtClean="0"/>
              <a:t>6</a:t>
            </a:fld>
            <a:endParaRPr lang="en-CA"/>
          </a:p>
        </p:txBody>
      </p:sp>
    </p:spTree>
    <p:extLst>
      <p:ext uri="{BB962C8B-B14F-4D97-AF65-F5344CB8AC3E}">
        <p14:creationId xmlns:p14="http://schemas.microsoft.com/office/powerpoint/2010/main" val="326344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fontAlgn="base">
              <a:buFont typeface="Arial"/>
              <a:buChar char="•"/>
            </a:pPr>
            <a:r>
              <a:rPr lang="en-US" dirty="0">
                <a:cs typeface="Calibri"/>
              </a:rPr>
              <a:t>Our first design option does not involve the addition of any new subsystems or dependencies. </a:t>
            </a:r>
            <a:endParaRPr lang="en-US">
              <a:cs typeface="Calibri"/>
            </a:endParaRPr>
          </a:p>
          <a:p>
            <a:pPr marL="171450" indent="-171450" fontAlgn="base">
              <a:buFont typeface="Arial"/>
              <a:buChar char="•"/>
            </a:pPr>
            <a:r>
              <a:rPr lang="en-US" dirty="0">
                <a:cs typeface="Calibri"/>
              </a:rPr>
              <a:t>Instead, it adds new functionality to the browser engine, UI and data persistence object, and isolates most features usage to those three subsystems.</a:t>
            </a:r>
          </a:p>
          <a:p>
            <a:pPr marL="171450" indent="-171450" fontAlgn="base">
              <a:buFont typeface="Arial"/>
              <a:buChar char="•"/>
            </a:pPr>
            <a:r>
              <a:rPr lang="en-US" dirty="0">
                <a:cs typeface="Calibri"/>
              </a:rPr>
              <a:t>The user's preference and facial data will be stored in the data persistence object</a:t>
            </a:r>
          </a:p>
          <a:p>
            <a:pPr marL="171450" indent="-171450" fontAlgn="base">
              <a:buFont typeface="Arial"/>
              <a:buChar char="•"/>
            </a:pPr>
            <a:r>
              <a:rPr lang="en-US" dirty="0">
                <a:cs typeface="Calibri"/>
              </a:rPr>
              <a:t>The webcam functionality is built into the UI object and controlled by the browser engine, which performs the required image processing algorithms</a:t>
            </a:r>
          </a:p>
        </p:txBody>
      </p:sp>
      <p:sp>
        <p:nvSpPr>
          <p:cNvPr id="4" name="Slide Number Placeholder 3"/>
          <p:cNvSpPr>
            <a:spLocks noGrp="1"/>
          </p:cNvSpPr>
          <p:nvPr>
            <p:ph type="sldNum" sz="quarter" idx="5"/>
          </p:nvPr>
        </p:nvSpPr>
        <p:spPr/>
        <p:txBody>
          <a:bodyPr/>
          <a:lstStyle/>
          <a:p>
            <a:fld id="{9246EB02-65F7-4FCF-AD4A-C7E613848106}" type="slidenum">
              <a:rPr lang="en-CA" smtClean="0"/>
              <a:t>7</a:t>
            </a:fld>
            <a:endParaRPr lang="en-CA"/>
          </a:p>
        </p:txBody>
      </p:sp>
    </p:spTree>
    <p:extLst>
      <p:ext uri="{BB962C8B-B14F-4D97-AF65-F5344CB8AC3E}">
        <p14:creationId xmlns:p14="http://schemas.microsoft.com/office/powerpoint/2010/main" val="96705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marL="171450" indent="-171450" fontAlgn="base">
              <a:buFont typeface="Arial"/>
              <a:buChar char="•"/>
            </a:pPr>
            <a:r>
              <a:rPr lang="en-US" dirty="0">
                <a:cs typeface="Calibri"/>
              </a:rPr>
              <a:t>Our seconds design builds off of the preexisting autofill and webcam functionality within Chromium</a:t>
            </a:r>
          </a:p>
          <a:p>
            <a:pPr marL="171450" indent="-171450" fontAlgn="base">
              <a:buFont typeface="Arial"/>
              <a:buChar char="•"/>
            </a:pPr>
            <a:r>
              <a:rPr lang="en-US" dirty="0">
                <a:cs typeface="Calibri"/>
              </a:rPr>
              <a:t>Most of it is controlled by the rendering engine through a Media Stream API, which communicates with both the data persistence object and UI</a:t>
            </a:r>
          </a:p>
          <a:p>
            <a:pPr marL="171450" indent="-171450" fontAlgn="base">
              <a:buFont typeface="Arial"/>
              <a:buChar char="•"/>
            </a:pPr>
            <a:r>
              <a:rPr lang="en-US" dirty="0">
                <a:cs typeface="Calibri"/>
              </a:rPr>
              <a:t>This design would require adding in a new dependency between the rendering engine and storage, to allow for the API to function correctly</a:t>
            </a:r>
          </a:p>
          <a:p>
            <a:pPr marL="171450" indent="-171450" fontAlgn="base">
              <a:buFont typeface="Arial"/>
              <a:buChar char="•"/>
            </a:pPr>
            <a:r>
              <a:rPr lang="en-US" dirty="0">
                <a:cs typeface="Calibri"/>
              </a:rPr>
              <a:t>It also adds in a new "Computer Vision" subsystem, which performs the computer vision algorithms for the facial recognition</a:t>
            </a:r>
          </a:p>
        </p:txBody>
      </p:sp>
      <p:sp>
        <p:nvSpPr>
          <p:cNvPr id="4" name="Slide Number Placeholder 3"/>
          <p:cNvSpPr>
            <a:spLocks noGrp="1"/>
          </p:cNvSpPr>
          <p:nvPr>
            <p:ph type="sldNum" sz="quarter" idx="5"/>
          </p:nvPr>
        </p:nvSpPr>
        <p:spPr/>
        <p:txBody>
          <a:bodyPr/>
          <a:lstStyle/>
          <a:p>
            <a:fld id="{9246EB02-65F7-4FCF-AD4A-C7E613848106}" type="slidenum">
              <a:rPr lang="en-CA" smtClean="0"/>
              <a:t>8</a:t>
            </a:fld>
            <a:endParaRPr lang="en-CA"/>
          </a:p>
        </p:txBody>
      </p:sp>
    </p:spTree>
    <p:extLst>
      <p:ext uri="{BB962C8B-B14F-4D97-AF65-F5344CB8AC3E}">
        <p14:creationId xmlns:p14="http://schemas.microsoft.com/office/powerpoint/2010/main" val="1696499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1154113"/>
            <a:ext cx="4152900" cy="3116262"/>
          </a:xfrm>
        </p:spPr>
      </p:sp>
      <p:sp>
        <p:nvSpPr>
          <p:cNvPr id="3" name="Notes Placeholder 2"/>
          <p:cNvSpPr>
            <a:spLocks noGrp="1"/>
          </p:cNvSpPr>
          <p:nvPr>
            <p:ph type="body" idx="1"/>
          </p:nvPr>
        </p:nvSpPr>
        <p:spPr/>
        <p:txBody>
          <a:bodyPr/>
          <a:lstStyle/>
          <a:p>
            <a:pPr fontAlgn="base">
              <a:lnSpc>
                <a:spcPct val="90000"/>
              </a:lnSpc>
              <a:spcBef>
                <a:spcPts val="1000"/>
              </a:spcBef>
            </a:pPr>
            <a:r>
              <a:rPr lang="en-US">
                <a:cs typeface="Calibri"/>
              </a:rPr>
              <a:t>We decided to focus our SAAM analysis on the key non-functional requirements that we felt were the most important for the three main stakeholders:</a:t>
            </a:r>
          </a:p>
          <a:p>
            <a:pPr marL="228600" indent="-228600" fontAlgn="base">
              <a:lnSpc>
                <a:spcPct val="90000"/>
              </a:lnSpc>
              <a:spcBef>
                <a:spcPts val="1000"/>
              </a:spcBef>
              <a:buChar char="•"/>
            </a:pPr>
            <a:r>
              <a:rPr lang="en-US"/>
              <a:t>The users are primarily concerned with system performance (so that it doesn't negatively impact their user experience), as well as the security of their account data</a:t>
            </a:r>
            <a:endParaRPr lang="en-US">
              <a:cs typeface="Calibri"/>
            </a:endParaRPr>
          </a:p>
          <a:p>
            <a:pPr marL="228600" indent="-228600" fontAlgn="base">
              <a:lnSpc>
                <a:spcPct val="90000"/>
              </a:lnSpc>
              <a:spcBef>
                <a:spcPts val="1000"/>
              </a:spcBef>
              <a:buChar char="•"/>
            </a:pPr>
            <a:r>
              <a:rPr lang="en-US"/>
              <a:t>Google is primarily concerned with the</a:t>
            </a:r>
            <a:r>
              <a:rPr lang="en-US">
                <a:cs typeface="Calibri"/>
              </a:rPr>
              <a:t> legalities of security, ensuring that users' personal data isn't misused or endangered</a:t>
            </a:r>
            <a:endParaRPr lang="en-US" b="1">
              <a:cs typeface="Calibri"/>
            </a:endParaRPr>
          </a:p>
          <a:p>
            <a:pPr marL="228600" indent="-228600" fontAlgn="base">
              <a:lnSpc>
                <a:spcPct val="90000"/>
              </a:lnSpc>
              <a:spcBef>
                <a:spcPts val="1000"/>
              </a:spcBef>
              <a:buChar char="•"/>
            </a:pPr>
            <a:r>
              <a:rPr lang="en-US"/>
              <a:t>The developers mainly care about the</a:t>
            </a:r>
            <a:r>
              <a:rPr lang="en-US">
                <a:cs typeface="Calibri"/>
              </a:rPr>
              <a:t> ease of evolvability, maintainability and testability, as those will directly impact their work</a:t>
            </a:r>
            <a:endParaRPr lang="en-US" b="1">
              <a:cs typeface="Calibri"/>
            </a:endParaRPr>
          </a:p>
        </p:txBody>
      </p:sp>
      <p:sp>
        <p:nvSpPr>
          <p:cNvPr id="4" name="Slide Number Placeholder 3"/>
          <p:cNvSpPr>
            <a:spLocks noGrp="1"/>
          </p:cNvSpPr>
          <p:nvPr>
            <p:ph type="sldNum" sz="quarter" idx="5"/>
          </p:nvPr>
        </p:nvSpPr>
        <p:spPr/>
        <p:txBody>
          <a:bodyPr/>
          <a:lstStyle/>
          <a:p>
            <a:fld id="{9246EB02-65F7-4FCF-AD4A-C7E613848106}" type="slidenum">
              <a:rPr lang="en-CA" smtClean="0"/>
              <a:t>9</a:t>
            </a:fld>
            <a:endParaRPr lang="en-CA"/>
          </a:p>
        </p:txBody>
      </p:sp>
    </p:spTree>
    <p:extLst>
      <p:ext uri="{BB962C8B-B14F-4D97-AF65-F5344CB8AC3E}">
        <p14:creationId xmlns:p14="http://schemas.microsoft.com/office/powerpoint/2010/main" val="244176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56FFD1-A248-4E96-80B9-9FD7E3E5D5A2}" type="datetimeFigureOut">
              <a:rPr lang="en-CA" smtClean="0"/>
              <a:t>2018-11-25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32988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6FFD1-A248-4E96-80B9-9FD7E3E5D5A2}" type="datetimeFigureOut">
              <a:rPr lang="en-CA" smtClean="0"/>
              <a:t>2018-11-25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251383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6FFD1-A248-4E96-80B9-9FD7E3E5D5A2}" type="datetimeFigureOut">
              <a:rPr lang="en-CA" smtClean="0"/>
              <a:t>2018-11-25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282332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6FFD1-A248-4E96-80B9-9FD7E3E5D5A2}" type="datetimeFigureOut">
              <a:rPr lang="en-CA" smtClean="0"/>
              <a:t>2018-11-25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3293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6FFD1-A248-4E96-80B9-9FD7E3E5D5A2}" type="datetimeFigureOut">
              <a:rPr lang="en-CA" smtClean="0"/>
              <a:t>2018-11-25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259404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56FFD1-A248-4E96-80B9-9FD7E3E5D5A2}" type="datetimeFigureOut">
              <a:rPr lang="en-CA" smtClean="0"/>
              <a:t>2018-11-25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31832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56FFD1-A248-4E96-80B9-9FD7E3E5D5A2}" type="datetimeFigureOut">
              <a:rPr lang="en-CA" smtClean="0"/>
              <a:t>2018-11-25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367051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56FFD1-A248-4E96-80B9-9FD7E3E5D5A2}" type="datetimeFigureOut">
              <a:rPr lang="en-CA" smtClean="0"/>
              <a:t>2018-11-25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390730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6FFD1-A248-4E96-80B9-9FD7E3E5D5A2}" type="datetimeFigureOut">
              <a:rPr lang="en-CA" smtClean="0"/>
              <a:t>2018-11-25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57159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56FFD1-A248-4E96-80B9-9FD7E3E5D5A2}" type="datetimeFigureOut">
              <a:rPr lang="en-CA" smtClean="0"/>
              <a:t>2018-11-25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222440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56FFD1-A248-4E96-80B9-9FD7E3E5D5A2}" type="datetimeFigureOut">
              <a:rPr lang="en-CA" smtClean="0"/>
              <a:t>2018-11-25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3622F84-48B4-4153-93CC-1D856D43E7C2}" type="slidenum">
              <a:rPr lang="en-CA" smtClean="0"/>
              <a:t>‹#›</a:t>
            </a:fld>
            <a:endParaRPr lang="en-CA"/>
          </a:p>
        </p:txBody>
      </p:sp>
    </p:spTree>
    <p:extLst>
      <p:ext uri="{BB962C8B-B14F-4D97-AF65-F5344CB8AC3E}">
        <p14:creationId xmlns:p14="http://schemas.microsoft.com/office/powerpoint/2010/main" val="82939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6FFD1-A248-4E96-80B9-9FD7E3E5D5A2}" type="datetimeFigureOut">
              <a:rPr lang="en-CA" smtClean="0"/>
              <a:t>2018-11-25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22F84-48B4-4153-93CC-1D856D43E7C2}" type="slidenum">
              <a:rPr lang="en-CA" smtClean="0"/>
              <a:t>‹#›</a:t>
            </a:fld>
            <a:endParaRPr lang="en-CA"/>
          </a:p>
        </p:txBody>
      </p:sp>
    </p:spTree>
    <p:extLst>
      <p:ext uri="{BB962C8B-B14F-4D97-AF65-F5344CB8AC3E}">
        <p14:creationId xmlns:p14="http://schemas.microsoft.com/office/powerpoint/2010/main" val="33738848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FA54-C696-4C29-81B6-9A483F4C22A7}"/>
              </a:ext>
            </a:extLst>
          </p:cNvPr>
          <p:cNvSpPr>
            <a:spLocks noGrp="1"/>
          </p:cNvSpPr>
          <p:nvPr>
            <p:ph type="ctrTitle"/>
          </p:nvPr>
        </p:nvSpPr>
        <p:spPr>
          <a:xfrm>
            <a:off x="1143000" y="2245809"/>
            <a:ext cx="6858000" cy="1564716"/>
          </a:xfrm>
        </p:spPr>
        <p:txBody>
          <a:bodyPr>
            <a:normAutofit/>
          </a:bodyPr>
          <a:lstStyle/>
          <a:p>
            <a:pPr algn="l"/>
            <a:r>
              <a:rPr lang="en-US" sz="4200"/>
              <a:t>Chrome: Feature Proposal</a:t>
            </a:r>
            <a:endParaRPr lang="en-CA" sz="4200"/>
          </a:p>
        </p:txBody>
      </p:sp>
      <p:sp>
        <p:nvSpPr>
          <p:cNvPr id="3" name="Subtitle 2">
            <a:extLst>
              <a:ext uri="{FF2B5EF4-FFF2-40B4-BE49-F238E27FC236}">
                <a16:creationId xmlns:a16="http://schemas.microsoft.com/office/drawing/2014/main" id="{C6E6E57C-8628-46FE-B4D0-FC3B98B1DBB3}"/>
              </a:ext>
            </a:extLst>
          </p:cNvPr>
          <p:cNvSpPr>
            <a:spLocks noGrp="1"/>
          </p:cNvSpPr>
          <p:nvPr>
            <p:ph type="subTitle" idx="1"/>
          </p:nvPr>
        </p:nvSpPr>
        <p:spPr>
          <a:xfrm>
            <a:off x="1143000" y="3947050"/>
            <a:ext cx="6858000" cy="572583"/>
          </a:xfrm>
        </p:spPr>
        <p:txBody>
          <a:bodyPr>
            <a:normAutofit/>
          </a:bodyPr>
          <a:lstStyle/>
          <a:p>
            <a:pPr algn="l" fontAlgn="base"/>
            <a:r>
              <a:rPr lang="en-US" sz="1700"/>
              <a:t>CISC/CMPE 322</a:t>
            </a:r>
            <a:endParaRPr lang="en-CA" sz="1700"/>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5364ABEA-5163-4369-9DCA-B27840D77CB9}"/>
              </a:ext>
            </a:extLst>
          </p:cNvPr>
          <p:cNvSpPr txBox="1">
            <a:spLocks/>
          </p:cNvSpPr>
          <p:nvPr/>
        </p:nvSpPr>
        <p:spPr>
          <a:xfrm>
            <a:off x="5175954" y="4889236"/>
            <a:ext cx="3890513" cy="210850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base">
              <a:spcBef>
                <a:spcPts val="0"/>
              </a:spcBef>
              <a:spcAft>
                <a:spcPts val="150"/>
              </a:spcAft>
            </a:pPr>
            <a:r>
              <a:rPr lang="en-US" sz="2000">
                <a:solidFill>
                  <a:schemeClr val="bg1"/>
                </a:solidFill>
              </a:rPr>
              <a:t>Mackenzie Furlong</a:t>
            </a:r>
          </a:p>
          <a:p>
            <a:pPr algn="r" fontAlgn="base">
              <a:spcBef>
                <a:spcPts val="0"/>
              </a:spcBef>
              <a:spcAft>
                <a:spcPts val="150"/>
              </a:spcAft>
            </a:pPr>
            <a:r>
              <a:rPr lang="en-US" sz="2000">
                <a:solidFill>
                  <a:schemeClr val="bg1"/>
                </a:solidFill>
              </a:rPr>
              <a:t>Alex Golinescu</a:t>
            </a:r>
          </a:p>
          <a:p>
            <a:pPr algn="r" fontAlgn="base">
              <a:spcBef>
                <a:spcPts val="0"/>
              </a:spcBef>
              <a:spcAft>
                <a:spcPts val="150"/>
              </a:spcAft>
            </a:pPr>
            <a:r>
              <a:rPr lang="en-US" sz="2000">
                <a:solidFill>
                  <a:schemeClr val="bg1"/>
                </a:solidFill>
              </a:rPr>
              <a:t>David Haddad</a:t>
            </a:r>
          </a:p>
          <a:p>
            <a:pPr algn="r" fontAlgn="base">
              <a:spcBef>
                <a:spcPts val="0"/>
              </a:spcBef>
              <a:spcAft>
                <a:spcPts val="150"/>
              </a:spcAft>
            </a:pPr>
            <a:r>
              <a:rPr lang="en-US" sz="2000">
                <a:solidFill>
                  <a:schemeClr val="bg1"/>
                </a:solidFill>
              </a:rPr>
              <a:t>William Melanson-O'Neill</a:t>
            </a:r>
          </a:p>
          <a:p>
            <a:pPr algn="r" fontAlgn="base">
              <a:spcBef>
                <a:spcPts val="0"/>
              </a:spcBef>
              <a:spcAft>
                <a:spcPts val="150"/>
              </a:spcAft>
            </a:pPr>
            <a:r>
              <a:rPr lang="en-US" sz="2000">
                <a:solidFill>
                  <a:schemeClr val="bg1"/>
                </a:solidFill>
              </a:rPr>
              <a:t>Michael Reinhart</a:t>
            </a:r>
          </a:p>
          <a:p>
            <a:pPr algn="r" fontAlgn="base">
              <a:spcBef>
                <a:spcPts val="0"/>
              </a:spcBef>
              <a:spcAft>
                <a:spcPts val="150"/>
              </a:spcAft>
            </a:pPr>
            <a:r>
              <a:rPr lang="en-US" sz="2000">
                <a:solidFill>
                  <a:schemeClr val="bg1"/>
                </a:solidFill>
              </a:rPr>
              <a:t>Lianne Zelsman</a:t>
            </a:r>
          </a:p>
          <a:p>
            <a:pPr algn="l"/>
            <a:endParaRPr lang="en-CA" sz="2000"/>
          </a:p>
        </p:txBody>
      </p:sp>
      <p:sp>
        <p:nvSpPr>
          <p:cNvPr id="18" name="Trapezoid 3">
            <a:extLst>
              <a:ext uri="{FF2B5EF4-FFF2-40B4-BE49-F238E27FC236}">
                <a16:creationId xmlns:a16="http://schemas.microsoft.com/office/drawing/2014/main" id="{D05983C5-E98F-4192-B72C-270338CE3BB7}"/>
              </a:ext>
            </a:extLst>
          </p:cNvPr>
          <p:cNvSpPr/>
          <p:nvPr/>
        </p:nvSpPr>
        <p:spPr>
          <a:xfrm>
            <a:off x="0" y="-12341"/>
            <a:ext cx="4435010" cy="2143294"/>
          </a:xfrm>
          <a:custGeom>
            <a:avLst/>
            <a:gdLst>
              <a:gd name="connsiteX0" fmla="*/ 0 w 3818626"/>
              <a:gd name="connsiteY0" fmla="*/ 2896258 h 2896258"/>
              <a:gd name="connsiteX1" fmla="*/ 0 w 3818626"/>
              <a:gd name="connsiteY1" fmla="*/ 0 h 2896258"/>
              <a:gd name="connsiteX2" fmla="*/ 3818626 w 3818626"/>
              <a:gd name="connsiteY2" fmla="*/ 0 h 2896258"/>
              <a:gd name="connsiteX3" fmla="*/ 3818626 w 3818626"/>
              <a:gd name="connsiteY3" fmla="*/ 2896258 h 2896258"/>
              <a:gd name="connsiteX4" fmla="*/ 0 w 3818626"/>
              <a:gd name="connsiteY4" fmla="*/ 2896258 h 2896258"/>
              <a:gd name="connsiteX0" fmla="*/ 0 w 4583501"/>
              <a:gd name="connsiteY0" fmla="*/ 2896258 h 2902009"/>
              <a:gd name="connsiteX1" fmla="*/ 0 w 4583501"/>
              <a:gd name="connsiteY1" fmla="*/ 0 h 2902009"/>
              <a:gd name="connsiteX2" fmla="*/ 3818626 w 4583501"/>
              <a:gd name="connsiteY2" fmla="*/ 0 h 2902009"/>
              <a:gd name="connsiteX3" fmla="*/ 4583501 w 4583501"/>
              <a:gd name="connsiteY3" fmla="*/ 2902009 h 2902009"/>
              <a:gd name="connsiteX4" fmla="*/ 0 w 4583501"/>
              <a:gd name="connsiteY4" fmla="*/ 2896258 h 2902009"/>
              <a:gd name="connsiteX0" fmla="*/ 0 w 5900468"/>
              <a:gd name="connsiteY0" fmla="*/ 2896258 h 2902009"/>
              <a:gd name="connsiteX1" fmla="*/ 0 w 5900468"/>
              <a:gd name="connsiteY1" fmla="*/ 0 h 2902009"/>
              <a:gd name="connsiteX2" fmla="*/ 5900468 w 5900468"/>
              <a:gd name="connsiteY2" fmla="*/ 0 h 2902009"/>
              <a:gd name="connsiteX3" fmla="*/ 4583501 w 5900468"/>
              <a:gd name="connsiteY3" fmla="*/ 2902009 h 2902009"/>
              <a:gd name="connsiteX4" fmla="*/ 0 w 5900468"/>
              <a:gd name="connsiteY4" fmla="*/ 2896258 h 2902009"/>
              <a:gd name="connsiteX0" fmla="*/ 0 w 5913347"/>
              <a:gd name="connsiteY0" fmla="*/ 2896258 h 2902009"/>
              <a:gd name="connsiteX1" fmla="*/ 0 w 5913347"/>
              <a:gd name="connsiteY1" fmla="*/ 0 h 2902009"/>
              <a:gd name="connsiteX2" fmla="*/ 5913347 w 5913347"/>
              <a:gd name="connsiteY2" fmla="*/ 2576 h 2902009"/>
              <a:gd name="connsiteX3" fmla="*/ 4583501 w 5913347"/>
              <a:gd name="connsiteY3" fmla="*/ 2902009 h 2902009"/>
              <a:gd name="connsiteX4" fmla="*/ 0 w 5913347"/>
              <a:gd name="connsiteY4" fmla="*/ 2896258 h 2902009"/>
              <a:gd name="connsiteX0" fmla="*/ 0 w 5913347"/>
              <a:gd name="connsiteY0" fmla="*/ 2896258 h 2902009"/>
              <a:gd name="connsiteX1" fmla="*/ 0 w 5913347"/>
              <a:gd name="connsiteY1" fmla="*/ 0 h 2902009"/>
              <a:gd name="connsiteX2" fmla="*/ 5913347 w 5913347"/>
              <a:gd name="connsiteY2" fmla="*/ 2576 h 2902009"/>
              <a:gd name="connsiteX3" fmla="*/ 4949262 w 5913347"/>
              <a:gd name="connsiteY3" fmla="*/ 2902009 h 2902009"/>
              <a:gd name="connsiteX4" fmla="*/ 0 w 5913347"/>
              <a:gd name="connsiteY4" fmla="*/ 2896258 h 2902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3347" h="2902009">
                <a:moveTo>
                  <a:pt x="0" y="2896258"/>
                </a:moveTo>
                <a:lnTo>
                  <a:pt x="0" y="0"/>
                </a:lnTo>
                <a:lnTo>
                  <a:pt x="5913347" y="2576"/>
                </a:lnTo>
                <a:lnTo>
                  <a:pt x="4949262" y="2902009"/>
                </a:lnTo>
                <a:lnTo>
                  <a:pt x="0" y="2896258"/>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9" name="Trapezoid 3">
            <a:extLst>
              <a:ext uri="{FF2B5EF4-FFF2-40B4-BE49-F238E27FC236}">
                <a16:creationId xmlns:a16="http://schemas.microsoft.com/office/drawing/2014/main" id="{B62CC467-43EF-4456-BB92-E6BC37356BD0}"/>
              </a:ext>
            </a:extLst>
          </p:cNvPr>
          <p:cNvSpPr/>
          <p:nvPr/>
        </p:nvSpPr>
        <p:spPr>
          <a:xfrm rot="10800000">
            <a:off x="3818966" y="-1"/>
            <a:ext cx="5316152" cy="2130949"/>
          </a:xfrm>
          <a:custGeom>
            <a:avLst/>
            <a:gdLst>
              <a:gd name="connsiteX0" fmla="*/ 0 w 3818626"/>
              <a:gd name="connsiteY0" fmla="*/ 2896258 h 2896258"/>
              <a:gd name="connsiteX1" fmla="*/ 0 w 3818626"/>
              <a:gd name="connsiteY1" fmla="*/ 0 h 2896258"/>
              <a:gd name="connsiteX2" fmla="*/ 3818626 w 3818626"/>
              <a:gd name="connsiteY2" fmla="*/ 0 h 2896258"/>
              <a:gd name="connsiteX3" fmla="*/ 3818626 w 3818626"/>
              <a:gd name="connsiteY3" fmla="*/ 2896258 h 2896258"/>
              <a:gd name="connsiteX4" fmla="*/ 0 w 3818626"/>
              <a:gd name="connsiteY4" fmla="*/ 2896258 h 2896258"/>
              <a:gd name="connsiteX0" fmla="*/ 0 w 4583501"/>
              <a:gd name="connsiteY0" fmla="*/ 2896258 h 2902009"/>
              <a:gd name="connsiteX1" fmla="*/ 0 w 4583501"/>
              <a:gd name="connsiteY1" fmla="*/ 0 h 2902009"/>
              <a:gd name="connsiteX2" fmla="*/ 3818626 w 4583501"/>
              <a:gd name="connsiteY2" fmla="*/ 0 h 2902009"/>
              <a:gd name="connsiteX3" fmla="*/ 4583501 w 4583501"/>
              <a:gd name="connsiteY3" fmla="*/ 2902009 h 2902009"/>
              <a:gd name="connsiteX4" fmla="*/ 0 w 4583501"/>
              <a:gd name="connsiteY4" fmla="*/ 2896258 h 2902009"/>
              <a:gd name="connsiteX0" fmla="*/ 0 w 5900468"/>
              <a:gd name="connsiteY0" fmla="*/ 2896258 h 2902009"/>
              <a:gd name="connsiteX1" fmla="*/ 0 w 5900468"/>
              <a:gd name="connsiteY1" fmla="*/ 0 h 2902009"/>
              <a:gd name="connsiteX2" fmla="*/ 5900468 w 5900468"/>
              <a:gd name="connsiteY2" fmla="*/ 0 h 2902009"/>
              <a:gd name="connsiteX3" fmla="*/ 4583501 w 5900468"/>
              <a:gd name="connsiteY3" fmla="*/ 2902009 h 2902009"/>
              <a:gd name="connsiteX4" fmla="*/ 0 w 5900468"/>
              <a:gd name="connsiteY4" fmla="*/ 2896258 h 2902009"/>
              <a:gd name="connsiteX0" fmla="*/ 0 w 5913347"/>
              <a:gd name="connsiteY0" fmla="*/ 2896258 h 2902009"/>
              <a:gd name="connsiteX1" fmla="*/ 0 w 5913347"/>
              <a:gd name="connsiteY1" fmla="*/ 0 h 2902009"/>
              <a:gd name="connsiteX2" fmla="*/ 5913347 w 5913347"/>
              <a:gd name="connsiteY2" fmla="*/ 2576 h 2902009"/>
              <a:gd name="connsiteX3" fmla="*/ 4583501 w 5913347"/>
              <a:gd name="connsiteY3" fmla="*/ 2902009 h 2902009"/>
              <a:gd name="connsiteX4" fmla="*/ 0 w 5913347"/>
              <a:gd name="connsiteY4" fmla="*/ 2896258 h 2902009"/>
              <a:gd name="connsiteX0" fmla="*/ 0 w 4986803"/>
              <a:gd name="connsiteY0" fmla="*/ 2896258 h 2902009"/>
              <a:gd name="connsiteX1" fmla="*/ 0 w 4986803"/>
              <a:gd name="connsiteY1" fmla="*/ 0 h 2902009"/>
              <a:gd name="connsiteX2" fmla="*/ 4986803 w 4986803"/>
              <a:gd name="connsiteY2" fmla="*/ 60839 h 2902009"/>
              <a:gd name="connsiteX3" fmla="*/ 4583501 w 4986803"/>
              <a:gd name="connsiteY3" fmla="*/ 2902009 h 2902009"/>
              <a:gd name="connsiteX4" fmla="*/ 0 w 4986803"/>
              <a:gd name="connsiteY4" fmla="*/ 2896258 h 2902009"/>
              <a:gd name="connsiteX0" fmla="*/ 0 w 5355253"/>
              <a:gd name="connsiteY0" fmla="*/ 2896258 h 2902009"/>
              <a:gd name="connsiteX1" fmla="*/ 0 w 5355253"/>
              <a:gd name="connsiteY1" fmla="*/ 0 h 2902009"/>
              <a:gd name="connsiteX2" fmla="*/ 5355253 w 5355253"/>
              <a:gd name="connsiteY2" fmla="*/ 17142 h 2902009"/>
              <a:gd name="connsiteX3" fmla="*/ 4583501 w 5355253"/>
              <a:gd name="connsiteY3" fmla="*/ 2902009 h 2902009"/>
              <a:gd name="connsiteX4" fmla="*/ 0 w 5355253"/>
              <a:gd name="connsiteY4" fmla="*/ 2896258 h 2902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5253" h="2902009">
                <a:moveTo>
                  <a:pt x="0" y="2896258"/>
                </a:moveTo>
                <a:lnTo>
                  <a:pt x="0" y="0"/>
                </a:lnTo>
                <a:lnTo>
                  <a:pt x="5355253" y="17142"/>
                </a:lnTo>
                <a:lnTo>
                  <a:pt x="4583501" y="2902009"/>
                </a:lnTo>
                <a:lnTo>
                  <a:pt x="0" y="289625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0" name="Trapezoid 3">
            <a:extLst>
              <a:ext uri="{FF2B5EF4-FFF2-40B4-BE49-F238E27FC236}">
                <a16:creationId xmlns:a16="http://schemas.microsoft.com/office/drawing/2014/main" id="{E80DD247-FDFD-499C-A524-52FC142682E0}"/>
              </a:ext>
            </a:extLst>
          </p:cNvPr>
          <p:cNvSpPr/>
          <p:nvPr/>
        </p:nvSpPr>
        <p:spPr>
          <a:xfrm>
            <a:off x="-16735" y="4681493"/>
            <a:ext cx="5335900" cy="2187264"/>
          </a:xfrm>
          <a:custGeom>
            <a:avLst/>
            <a:gdLst>
              <a:gd name="connsiteX0" fmla="*/ 0 w 3818626"/>
              <a:gd name="connsiteY0" fmla="*/ 2896258 h 2896258"/>
              <a:gd name="connsiteX1" fmla="*/ 0 w 3818626"/>
              <a:gd name="connsiteY1" fmla="*/ 0 h 2896258"/>
              <a:gd name="connsiteX2" fmla="*/ 3818626 w 3818626"/>
              <a:gd name="connsiteY2" fmla="*/ 0 h 2896258"/>
              <a:gd name="connsiteX3" fmla="*/ 3818626 w 3818626"/>
              <a:gd name="connsiteY3" fmla="*/ 2896258 h 2896258"/>
              <a:gd name="connsiteX4" fmla="*/ 0 w 3818626"/>
              <a:gd name="connsiteY4" fmla="*/ 2896258 h 2896258"/>
              <a:gd name="connsiteX0" fmla="*/ 0 w 4583501"/>
              <a:gd name="connsiteY0" fmla="*/ 2896258 h 2902009"/>
              <a:gd name="connsiteX1" fmla="*/ 0 w 4583501"/>
              <a:gd name="connsiteY1" fmla="*/ 0 h 2902009"/>
              <a:gd name="connsiteX2" fmla="*/ 3818626 w 4583501"/>
              <a:gd name="connsiteY2" fmla="*/ 0 h 2902009"/>
              <a:gd name="connsiteX3" fmla="*/ 4583501 w 4583501"/>
              <a:gd name="connsiteY3" fmla="*/ 2902009 h 2902009"/>
              <a:gd name="connsiteX4" fmla="*/ 0 w 4583501"/>
              <a:gd name="connsiteY4" fmla="*/ 2896258 h 2902009"/>
              <a:gd name="connsiteX0" fmla="*/ 0 w 5900468"/>
              <a:gd name="connsiteY0" fmla="*/ 2896258 h 2902009"/>
              <a:gd name="connsiteX1" fmla="*/ 0 w 5900468"/>
              <a:gd name="connsiteY1" fmla="*/ 0 h 2902009"/>
              <a:gd name="connsiteX2" fmla="*/ 5900468 w 5900468"/>
              <a:gd name="connsiteY2" fmla="*/ 0 h 2902009"/>
              <a:gd name="connsiteX3" fmla="*/ 4583501 w 5900468"/>
              <a:gd name="connsiteY3" fmla="*/ 2902009 h 2902009"/>
              <a:gd name="connsiteX4" fmla="*/ 0 w 5900468"/>
              <a:gd name="connsiteY4" fmla="*/ 2896258 h 2902009"/>
              <a:gd name="connsiteX0" fmla="*/ 0 w 5913347"/>
              <a:gd name="connsiteY0" fmla="*/ 2896258 h 2902009"/>
              <a:gd name="connsiteX1" fmla="*/ 0 w 5913347"/>
              <a:gd name="connsiteY1" fmla="*/ 0 h 2902009"/>
              <a:gd name="connsiteX2" fmla="*/ 5913347 w 5913347"/>
              <a:gd name="connsiteY2" fmla="*/ 2576 h 2902009"/>
              <a:gd name="connsiteX3" fmla="*/ 4583501 w 5913347"/>
              <a:gd name="connsiteY3" fmla="*/ 2902009 h 2902009"/>
              <a:gd name="connsiteX4" fmla="*/ 0 w 5913347"/>
              <a:gd name="connsiteY4" fmla="*/ 2896258 h 2902009"/>
              <a:gd name="connsiteX0" fmla="*/ 0 w 5913347"/>
              <a:gd name="connsiteY0" fmla="*/ 2896258 h 2916352"/>
              <a:gd name="connsiteX1" fmla="*/ 0 w 5913347"/>
              <a:gd name="connsiteY1" fmla="*/ 0 h 2916352"/>
              <a:gd name="connsiteX2" fmla="*/ 5913347 w 5913347"/>
              <a:gd name="connsiteY2" fmla="*/ 2576 h 2916352"/>
              <a:gd name="connsiteX3" fmla="*/ 5102102 w 5913347"/>
              <a:gd name="connsiteY3" fmla="*/ 2916352 h 2916352"/>
              <a:gd name="connsiteX4" fmla="*/ 0 w 5913347"/>
              <a:gd name="connsiteY4" fmla="*/ 2896258 h 2916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3347" h="2916352">
                <a:moveTo>
                  <a:pt x="0" y="2896258"/>
                </a:moveTo>
                <a:lnTo>
                  <a:pt x="0" y="0"/>
                </a:lnTo>
                <a:lnTo>
                  <a:pt x="5913347" y="2576"/>
                </a:lnTo>
                <a:lnTo>
                  <a:pt x="5102102" y="2916352"/>
                </a:lnTo>
                <a:lnTo>
                  <a:pt x="0" y="2896258"/>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Tree>
    <p:extLst>
      <p:ext uri="{BB962C8B-B14F-4D97-AF65-F5344CB8AC3E}">
        <p14:creationId xmlns:p14="http://schemas.microsoft.com/office/powerpoint/2010/main" val="226994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618" y="75612"/>
            <a:ext cx="4420395" cy="395311"/>
          </a:xfrm>
        </p:spPr>
        <p:txBody>
          <a:bodyPr vert="horz" lIns="91440" tIns="45720" rIns="91440" bIns="45720" rtlCol="0" anchor="ctr">
            <a:noAutofit/>
          </a:bodyPr>
          <a:lstStyle/>
          <a:p>
            <a:pPr algn="ctr"/>
            <a:r>
              <a:rPr lang="en-US" sz="2600" b="1" kern="1200" dirty="0">
                <a:solidFill>
                  <a:srgbClr val="00B050"/>
                </a:solidFill>
                <a:latin typeface="+mj-lt"/>
                <a:ea typeface="+mj-ea"/>
                <a:cs typeface="+mj-cs"/>
              </a:rPr>
              <a:t>Advantages </a:t>
            </a:r>
            <a:r>
              <a:rPr lang="en-US" sz="2600" b="1" kern="1200" dirty="0">
                <a:latin typeface="+mj-lt"/>
                <a:ea typeface="+mj-ea"/>
                <a:cs typeface="+mj-cs"/>
              </a:rPr>
              <a:t>&amp; </a:t>
            </a:r>
            <a:r>
              <a:rPr lang="en-US" sz="2600" b="1" kern="1200" dirty="0">
                <a:solidFill>
                  <a:srgbClr val="C00000"/>
                </a:solidFill>
                <a:latin typeface="+mj-lt"/>
                <a:ea typeface="+mj-ea"/>
                <a:cs typeface="+mj-cs"/>
              </a:rPr>
              <a:t>Disadvantages</a:t>
            </a:r>
            <a:endParaRPr lang="en-US" sz="2600" kern="1200" dirty="0">
              <a:solidFill>
                <a:srgbClr val="C00000"/>
              </a:solidFill>
              <a:latin typeface="+mj-lt"/>
              <a:cs typeface="Calibri Light"/>
            </a:endParaRPr>
          </a:p>
        </p:txBody>
      </p:sp>
      <p:graphicFrame>
        <p:nvGraphicFramePr>
          <p:cNvPr id="3" name="Table 2">
            <a:extLst>
              <a:ext uri="{FF2B5EF4-FFF2-40B4-BE49-F238E27FC236}">
                <a16:creationId xmlns:a16="http://schemas.microsoft.com/office/drawing/2014/main" id="{39B649B4-4EA0-4320-B329-CC9D3A14DC5F}"/>
              </a:ext>
            </a:extLst>
          </p:cNvPr>
          <p:cNvGraphicFramePr>
            <a:graphicFrameLocks noGrp="1"/>
          </p:cNvGraphicFramePr>
          <p:nvPr>
            <p:extLst>
              <p:ext uri="{D42A27DB-BD31-4B8C-83A1-F6EECF244321}">
                <p14:modId xmlns:p14="http://schemas.microsoft.com/office/powerpoint/2010/main" val="169866720"/>
              </p:ext>
            </p:extLst>
          </p:nvPr>
        </p:nvGraphicFramePr>
        <p:xfrm>
          <a:off x="190713" y="593264"/>
          <a:ext cx="8762574" cy="5967961"/>
        </p:xfrm>
        <a:graphic>
          <a:graphicData uri="http://schemas.openxmlformats.org/drawingml/2006/table">
            <a:tbl>
              <a:tblPr firstRow="1" bandRow="1">
                <a:tableStyleId>{5940675A-B579-460E-94D1-54222C63F5DA}</a:tableStyleId>
              </a:tblPr>
              <a:tblGrid>
                <a:gridCol w="1743765">
                  <a:extLst>
                    <a:ext uri="{9D8B030D-6E8A-4147-A177-3AD203B41FA5}">
                      <a16:colId xmlns:a16="http://schemas.microsoft.com/office/drawing/2014/main" val="3693066342"/>
                    </a:ext>
                  </a:extLst>
                </a:gridCol>
                <a:gridCol w="3377037">
                  <a:extLst>
                    <a:ext uri="{9D8B030D-6E8A-4147-A177-3AD203B41FA5}">
                      <a16:colId xmlns:a16="http://schemas.microsoft.com/office/drawing/2014/main" val="3076781967"/>
                    </a:ext>
                  </a:extLst>
                </a:gridCol>
                <a:gridCol w="3641772">
                  <a:extLst>
                    <a:ext uri="{9D8B030D-6E8A-4147-A177-3AD203B41FA5}">
                      <a16:colId xmlns:a16="http://schemas.microsoft.com/office/drawing/2014/main" val="2709398795"/>
                    </a:ext>
                  </a:extLst>
                </a:gridCol>
              </a:tblGrid>
              <a:tr h="426142">
                <a:tc>
                  <a:txBody>
                    <a:bodyPr/>
                    <a:lstStyle/>
                    <a:p>
                      <a:pPr rtl="0" fontAlgn="base"/>
                      <a:endParaRPr lang="en-US" sz="11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dirty="0">
                          <a:effectLst/>
                        </a:rPr>
                        <a:t>Design 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ase"/>
                      <a:r>
                        <a:rPr lang="en-US" sz="2000" dirty="0">
                          <a:effectLst/>
                        </a:rPr>
                        <a:t>Design Two </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9170158"/>
                  </a:ext>
                </a:extLst>
              </a:tr>
              <a:tr h="885068">
                <a:tc>
                  <a:txBody>
                    <a:bodyPr/>
                    <a:lstStyle/>
                    <a:p>
                      <a:pPr algn="ctr" rtl="0" fontAlgn="base"/>
                      <a:r>
                        <a:rPr lang="en-US" sz="2000" dirty="0">
                          <a:effectLst/>
                        </a:rPr>
                        <a:t>Security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rtl="0">
                        <a:buNone/>
                      </a:pPr>
                      <a:endParaRPr lang="en-US" sz="17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rtl="0" fontAlgn="base">
                        <a:buFont typeface="Arial" panose="020B0604020202020204" pitchFamily="34" charset="0"/>
                        <a:buChar char="•"/>
                      </a:pPr>
                      <a:r>
                        <a:rPr lang="en-US" sz="1700" dirty="0">
                          <a:solidFill>
                            <a:srgbClr val="00B050"/>
                          </a:solidFill>
                          <a:effectLst/>
                        </a:rPr>
                        <a:t>Preexisting security built into API </a:t>
                      </a:r>
                    </a:p>
                    <a:p>
                      <a:pPr marL="342900" lvl="0" indent="-342900" rtl="0">
                        <a:buFont typeface="Arial" panose="020B0604020202020204" pitchFamily="34" charset="0"/>
                        <a:buChar char="•"/>
                      </a:pPr>
                      <a:r>
                        <a:rPr lang="en-US" sz="1700" dirty="0">
                          <a:solidFill>
                            <a:srgbClr val="00B050"/>
                          </a:solidFill>
                        </a:rPr>
                        <a:t>Concurrency of using rendering </a:t>
                      </a:r>
                      <a:r>
                        <a:rPr lang="en-US" sz="1700" dirty="0">
                          <a:solidFill>
                            <a:srgbClr val="00B050"/>
                          </a:solidFill>
                          <a:effectLst/>
                        </a:rPr>
                        <a:t>engine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336254"/>
                  </a:ext>
                </a:extLst>
              </a:tr>
              <a:tr h="706667">
                <a:tc>
                  <a:txBody>
                    <a:bodyPr/>
                    <a:lstStyle/>
                    <a:p>
                      <a:pPr algn="ctr" rtl="0" fontAlgn="base"/>
                      <a:r>
                        <a:rPr lang="en-US" sz="2000" dirty="0">
                          <a:effectLst/>
                        </a:rPr>
                        <a:t>Maintainability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a:buFont typeface="Arial" panose="020B0604020202020204" pitchFamily="34" charset="0"/>
                        <a:buChar char="•"/>
                      </a:pPr>
                      <a:r>
                        <a:rPr lang="en-US" sz="1700" dirty="0">
                          <a:solidFill>
                            <a:srgbClr val="C00000"/>
                          </a:solidFill>
                        </a:rPr>
                        <a:t>Redundancy</a:t>
                      </a:r>
                      <a:r>
                        <a:rPr lang="en-US" sz="1700" dirty="0">
                          <a:solidFill>
                            <a:srgbClr val="C00000"/>
                          </a:solidFill>
                          <a:effectLst/>
                        </a:rPr>
                        <a:t> due to </a:t>
                      </a:r>
                      <a:r>
                        <a:rPr lang="en-US" sz="1700" dirty="0">
                          <a:solidFill>
                            <a:srgbClr val="C00000"/>
                          </a:solidFill>
                        </a:rPr>
                        <a:t>recreation</a:t>
                      </a:r>
                      <a:r>
                        <a:rPr lang="en-US" sz="1700" dirty="0">
                          <a:solidFill>
                            <a:srgbClr val="C00000"/>
                          </a:solidFill>
                          <a:effectLst/>
                        </a:rPr>
                        <a:t> of similar features</a:t>
                      </a:r>
                      <a:r>
                        <a:rPr lang="en-US" sz="1700" dirty="0">
                          <a:solidFill>
                            <a:srgbClr val="C00000"/>
                          </a:solidFill>
                        </a:rPr>
                        <a:t> clutters </a:t>
                      </a:r>
                      <a:r>
                        <a:rPr lang="en-US" sz="1700" dirty="0">
                          <a:solidFill>
                            <a:srgbClr val="C00000"/>
                          </a:solidFill>
                          <a:effectLst/>
                        </a:rPr>
                        <a:t>code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rtl="0" fontAlgn="base">
                        <a:buNone/>
                      </a:pPr>
                      <a:endParaRPr lang="en-US" sz="1700" dirty="0">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94040572"/>
                  </a:ext>
                </a:extLst>
              </a:tr>
              <a:tr h="939699">
                <a:tc>
                  <a:txBody>
                    <a:bodyPr/>
                    <a:lstStyle/>
                    <a:p>
                      <a:pPr algn="ctr" rtl="0" fontAlgn="base"/>
                      <a:r>
                        <a:rPr lang="en-US" sz="2000" dirty="0">
                          <a:effectLst/>
                        </a:rPr>
                        <a:t>Testability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a:buFont typeface="Arial" panose="020B0604020202020204" pitchFamily="34" charset="0"/>
                        <a:buChar char="•"/>
                      </a:pPr>
                      <a:r>
                        <a:rPr lang="en-US" sz="1700" dirty="0">
                          <a:solidFill>
                            <a:srgbClr val="C00000"/>
                          </a:solidFill>
                          <a:effectLst/>
                        </a:rPr>
                        <a:t>Decreased cohesion of subcomponents </a:t>
                      </a:r>
                      <a:r>
                        <a:rPr lang="en-US" sz="1700" dirty="0">
                          <a:solidFill>
                            <a:srgbClr val="C00000"/>
                          </a:solidFill>
                        </a:rPr>
                        <a:t>makes</a:t>
                      </a:r>
                      <a:r>
                        <a:rPr lang="en-US" sz="1700" dirty="0">
                          <a:solidFill>
                            <a:srgbClr val="C00000"/>
                          </a:solidFill>
                          <a:effectLst/>
                        </a:rPr>
                        <a:t> individual </a:t>
                      </a:r>
                      <a:r>
                        <a:rPr lang="en-US" sz="1700" dirty="0">
                          <a:solidFill>
                            <a:srgbClr val="C00000"/>
                          </a:solidFill>
                        </a:rPr>
                        <a:t>testing difficult</a:t>
                      </a:r>
                      <a:r>
                        <a:rPr lang="en-US" sz="1700" dirty="0">
                          <a:solidFill>
                            <a:srgbClr val="C00000"/>
                          </a:solidFill>
                          <a:effectLs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a:buFont typeface="Arial" panose="020B0604020202020204" pitchFamily="34" charset="0"/>
                        <a:buChar char="•"/>
                      </a:pPr>
                      <a:r>
                        <a:rPr lang="en-US" sz="1700" dirty="0">
                          <a:solidFill>
                            <a:srgbClr val="00B050"/>
                          </a:solidFill>
                        </a:rPr>
                        <a:t>High cohesion helps with testing</a:t>
                      </a:r>
                    </a:p>
                    <a:p>
                      <a:pPr marL="342900" lvl="0" indent="-342900">
                        <a:buFont typeface="Arial" panose="020B0604020202020204" pitchFamily="34" charset="0"/>
                        <a:buChar char="•"/>
                      </a:pPr>
                      <a:r>
                        <a:rPr lang="en-US" sz="1700" dirty="0">
                          <a:solidFill>
                            <a:srgbClr val="00B050"/>
                          </a:solidFill>
                        </a:rPr>
                        <a:t>Unit</a:t>
                      </a:r>
                      <a:r>
                        <a:rPr lang="en-US" sz="1700" dirty="0">
                          <a:solidFill>
                            <a:srgbClr val="00B050"/>
                          </a:solidFill>
                          <a:effectLst/>
                        </a:rPr>
                        <a:t> tests already exist for </a:t>
                      </a:r>
                      <a:r>
                        <a:rPr lang="en-US" sz="1700" dirty="0">
                          <a:solidFill>
                            <a:srgbClr val="00B050"/>
                          </a:solidFill>
                        </a:rPr>
                        <a:t>autofill and webcam API</a:t>
                      </a:r>
                      <a:endParaRPr lang="en-US" sz="1700" dirty="0">
                        <a:solidFill>
                          <a:srgbClr val="00B050"/>
                        </a:solidFill>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1616178"/>
                  </a:ext>
                </a:extLst>
              </a:tr>
              <a:tr h="1393226">
                <a:tc>
                  <a:txBody>
                    <a:bodyPr/>
                    <a:lstStyle/>
                    <a:p>
                      <a:pPr algn="ctr" rtl="0" fontAlgn="base"/>
                      <a:r>
                        <a:rPr lang="en-US" sz="2000" dirty="0">
                          <a:effectLst/>
                        </a:rPr>
                        <a:t>Evolvability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a:buFont typeface="Arial" panose="020B0604020202020204" pitchFamily="34" charset="0"/>
                        <a:buChar char="•"/>
                      </a:pPr>
                      <a:r>
                        <a:rPr lang="en-US" sz="1700" dirty="0">
                          <a:solidFill>
                            <a:srgbClr val="C00000"/>
                          </a:solidFill>
                        </a:rPr>
                        <a:t>Decreased cohesion may reduce evolvability as changes in subsystems will be difficult to make</a:t>
                      </a:r>
                      <a:r>
                        <a:rPr lang="en-US" sz="1700" dirty="0">
                          <a:solidFill>
                            <a:srgbClr val="C00000"/>
                          </a:solidFill>
                          <a:effectLs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fontAlgn="base">
                        <a:buFont typeface="Arial" panose="020B0604020202020204" pitchFamily="34" charset="0"/>
                        <a:buChar char="•"/>
                      </a:pPr>
                      <a:r>
                        <a:rPr lang="en-US" sz="1700" dirty="0">
                          <a:solidFill>
                            <a:srgbClr val="C00000"/>
                          </a:solidFill>
                          <a:effectLst/>
                        </a:rPr>
                        <a:t>Increased coupling can make evolution difficult </a:t>
                      </a:r>
                    </a:p>
                    <a:p>
                      <a:pPr marL="342900" lvl="0" indent="-342900" rtl="0">
                        <a:buFont typeface="Arial" panose="020B0604020202020204" pitchFamily="34" charset="0"/>
                        <a:buChar char="•"/>
                      </a:pPr>
                      <a:r>
                        <a:rPr lang="en-US" sz="1700" dirty="0">
                          <a:solidFill>
                            <a:srgbClr val="00B050"/>
                          </a:solidFill>
                          <a:effectLst/>
                        </a:rPr>
                        <a:t>But, s</a:t>
                      </a:r>
                      <a:r>
                        <a:rPr lang="en-US" sz="1700" dirty="0">
                          <a:solidFill>
                            <a:srgbClr val="00B050"/>
                          </a:solidFill>
                        </a:rPr>
                        <a:t>preading out </a:t>
                      </a:r>
                      <a:r>
                        <a:rPr lang="en-US" sz="1700" dirty="0">
                          <a:solidFill>
                            <a:srgbClr val="00B050"/>
                          </a:solidFill>
                          <a:effectLst/>
                        </a:rPr>
                        <a:t>functionality</a:t>
                      </a:r>
                      <a:r>
                        <a:rPr lang="en-US" sz="1700" dirty="0">
                          <a:solidFill>
                            <a:srgbClr val="00B050"/>
                          </a:solidFill>
                        </a:rPr>
                        <a:t> across more subsystems can ease isolated development</a:t>
                      </a:r>
                      <a:endParaRPr lang="en-US" sz="1700" dirty="0">
                        <a:solidFill>
                          <a:srgbClr val="00B050"/>
                        </a:solidFill>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317924"/>
                  </a:ext>
                </a:extLst>
              </a:tr>
              <a:tr h="1191017">
                <a:tc>
                  <a:txBody>
                    <a:bodyPr/>
                    <a:lstStyle/>
                    <a:p>
                      <a:pPr algn="ctr" rtl="0" fontAlgn="base"/>
                      <a:r>
                        <a:rPr lang="en-US" sz="2000" dirty="0">
                          <a:effectLst/>
                        </a:rPr>
                        <a:t>Performance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fontAlgn="base">
                        <a:buFont typeface="Arial" panose="020B0604020202020204" pitchFamily="34" charset="0"/>
                        <a:buChar char="•"/>
                      </a:pPr>
                      <a:r>
                        <a:rPr lang="en-US" sz="1700" dirty="0">
                          <a:solidFill>
                            <a:srgbClr val="00B050"/>
                          </a:solidFill>
                          <a:effectLst/>
                        </a:rPr>
                        <a:t>Less subsystems and required connections, so less chance of bottlenecking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rtl="0">
                        <a:buFont typeface="Arial" panose="020B0604020202020204" pitchFamily="34" charset="0"/>
                        <a:buChar char="•"/>
                      </a:pPr>
                      <a:r>
                        <a:rPr lang="en-US" sz="1700" dirty="0">
                          <a:solidFill>
                            <a:srgbClr val="00B050"/>
                          </a:solidFill>
                        </a:rPr>
                        <a:t>API usage increases efficiency</a:t>
                      </a:r>
                      <a:r>
                        <a:rPr lang="en-US" sz="1700" dirty="0">
                          <a:solidFill>
                            <a:srgbClr val="00B050"/>
                          </a:solidFill>
                          <a:effectLst/>
                        </a:rPr>
                        <a:t> </a:t>
                      </a:r>
                    </a:p>
                    <a:p>
                      <a:pPr marL="342900" lvl="0" indent="-342900" rtl="0" fontAlgn="base">
                        <a:buFont typeface="Arial" panose="020B0604020202020204" pitchFamily="34" charset="0"/>
                        <a:buChar char="•"/>
                      </a:pPr>
                      <a:r>
                        <a:rPr lang="en-US" sz="1700" dirty="0">
                          <a:solidFill>
                            <a:srgbClr val="C00000"/>
                          </a:solidFill>
                          <a:effectLst/>
                        </a:rPr>
                        <a:t>However, more subsystems and required connections can increase chance of bottlenecking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871495"/>
                  </a:ext>
                </a:extLst>
              </a:tr>
              <a:tr h="426142">
                <a:tc>
                  <a:txBody>
                    <a:bodyPr/>
                    <a:lstStyle/>
                    <a:p>
                      <a:pPr algn="ctr" rtl="0" fontAlgn="base"/>
                      <a:r>
                        <a:rPr lang="en-US" sz="2000" dirty="0">
                          <a:effectLst/>
                        </a:rPr>
                        <a:t>Other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lvl="1" indent="-285750" rtl="0">
                        <a:buFont typeface="Arial" panose="020B0604020202020204" pitchFamily="34" charset="0"/>
                        <a:buChar char="•"/>
                      </a:pPr>
                      <a:r>
                        <a:rPr lang="en-US" sz="1700" dirty="0">
                          <a:solidFill>
                            <a:srgbClr val="C00000"/>
                          </a:solidFill>
                          <a:effectLst/>
                        </a:rPr>
                        <a:t>More work</a:t>
                      </a:r>
                      <a:r>
                        <a:rPr lang="en-US" sz="1700" dirty="0">
                          <a:solidFill>
                            <a:srgbClr val="C00000"/>
                          </a:solidFill>
                        </a:rPr>
                        <a:t> to develop</a:t>
                      </a:r>
                      <a:endParaRPr lang="en-US" sz="1700" dirty="0">
                        <a:solidFill>
                          <a:srgbClr val="C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lvl="1" indent="-285750" rtl="0">
                        <a:buFont typeface="Arial" panose="020B0604020202020204" pitchFamily="34" charset="0"/>
                        <a:buChar char="•"/>
                      </a:pPr>
                      <a:r>
                        <a:rPr lang="en-US" sz="1700" dirty="0">
                          <a:solidFill>
                            <a:srgbClr val="00B050"/>
                          </a:solidFill>
                          <a:effectLst/>
                        </a:rPr>
                        <a:t>Less work</a:t>
                      </a:r>
                      <a:r>
                        <a:rPr lang="en-US" sz="1700" dirty="0">
                          <a:solidFill>
                            <a:srgbClr val="00B050"/>
                          </a:solidFill>
                        </a:rPr>
                        <a:t> to develop</a:t>
                      </a:r>
                      <a:endParaRPr lang="en-US" sz="1700" dirty="0">
                        <a:solidFill>
                          <a:srgbClr val="00B050"/>
                        </a:solidFill>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8459723"/>
                  </a:ext>
                </a:extLst>
              </a:tr>
            </a:tbl>
          </a:graphicData>
        </a:graphic>
      </p:graphicFrame>
    </p:spTree>
    <p:extLst>
      <p:ext uri="{BB962C8B-B14F-4D97-AF65-F5344CB8AC3E}">
        <p14:creationId xmlns:p14="http://schemas.microsoft.com/office/powerpoint/2010/main" val="100755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CF48-D9B9-4909-816D-D9D594C5F006}"/>
              </a:ext>
            </a:extLst>
          </p:cNvPr>
          <p:cNvSpPr txBox="1">
            <a:spLocks/>
          </p:cNvSpPr>
          <p:nvPr/>
        </p:nvSpPr>
        <p:spPr>
          <a:xfrm>
            <a:off x="1143000" y="2245809"/>
            <a:ext cx="6858000" cy="15647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a:cs typeface="Calibri Light"/>
              </a:rPr>
              <a:t>Implementation</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53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C20AD-3256-4A50-99F3-79341EA14327}"/>
              </a:ext>
            </a:extLst>
          </p:cNvPr>
          <p:cNvSpPr txBox="1"/>
          <p:nvPr/>
        </p:nvSpPr>
        <p:spPr>
          <a:xfrm>
            <a:off x="128726" y="207170"/>
            <a:ext cx="3714608" cy="669414"/>
          </a:xfrm>
          <a:prstGeom prst="rect">
            <a:avLst/>
          </a:prstGeom>
          <a:noFill/>
        </p:spPr>
        <p:txBody>
          <a:bodyPr wrap="square" rtlCol="0" anchor="t">
            <a:spAutoFit/>
          </a:bodyPr>
          <a:lstStyle/>
          <a:p>
            <a:r>
              <a:rPr lang="en-US" sz="2400" b="1">
                <a:solidFill>
                  <a:schemeClr val="accent4"/>
                </a:solidFill>
              </a:rPr>
              <a:t>Design</a:t>
            </a:r>
            <a:endParaRPr lang="en-US" sz="2400" b="1">
              <a:solidFill>
                <a:schemeClr val="accent4"/>
              </a:solidFill>
              <a:cs typeface="Calibri"/>
            </a:endParaRPr>
          </a:p>
          <a:p>
            <a:endParaRPr lang="en-CA" sz="1350"/>
          </a:p>
        </p:txBody>
      </p:sp>
      <p:pic>
        <p:nvPicPr>
          <p:cNvPr id="2" name="Picture 2" descr="A screenshot of a cell phone&#10;&#10;Description generated with very high confidence">
            <a:extLst>
              <a:ext uri="{FF2B5EF4-FFF2-40B4-BE49-F238E27FC236}">
                <a16:creationId xmlns:a16="http://schemas.microsoft.com/office/drawing/2014/main" id="{9796BCCB-A310-4173-AC09-77A608BF0D24}"/>
              </a:ext>
            </a:extLst>
          </p:cNvPr>
          <p:cNvPicPr>
            <a:picLocks noChangeAspect="1"/>
          </p:cNvPicPr>
          <p:nvPr/>
        </p:nvPicPr>
        <p:blipFill>
          <a:blip r:embed="rId3"/>
          <a:stretch>
            <a:fillRect/>
          </a:stretch>
        </p:blipFill>
        <p:spPr>
          <a:xfrm>
            <a:off x="205374" y="106636"/>
            <a:ext cx="8733252" cy="5024135"/>
          </a:xfrm>
          <a:prstGeom prst="rect">
            <a:avLst/>
          </a:prstGeom>
        </p:spPr>
      </p:pic>
      <p:sp>
        <p:nvSpPr>
          <p:cNvPr id="5" name="Rectangle 4">
            <a:extLst>
              <a:ext uri="{FF2B5EF4-FFF2-40B4-BE49-F238E27FC236}">
                <a16:creationId xmlns:a16="http://schemas.microsoft.com/office/drawing/2014/main" id="{FFC8459C-7893-40F8-B119-ACB3E4AF9B1B}"/>
              </a:ext>
            </a:extLst>
          </p:cNvPr>
          <p:cNvSpPr/>
          <p:nvPr/>
        </p:nvSpPr>
        <p:spPr>
          <a:xfrm>
            <a:off x="348028" y="5429642"/>
            <a:ext cx="8435331" cy="12095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Dependency Used by Feature                             Subsystem Used by Feature</a:t>
            </a:r>
          </a:p>
          <a:p>
            <a:endParaRPr lang="en-US" dirty="0">
              <a:solidFill>
                <a:sysClr val="windowText" lastClr="000000"/>
              </a:solidFill>
            </a:endParaRPr>
          </a:p>
          <a:p>
            <a:r>
              <a:rPr lang="en-US" dirty="0">
                <a:solidFill>
                  <a:sysClr val="windowText" lastClr="000000"/>
                </a:solidFill>
              </a:rPr>
              <a:t>New Dependency						   New Subsystem</a:t>
            </a:r>
          </a:p>
        </p:txBody>
      </p:sp>
      <p:cxnSp>
        <p:nvCxnSpPr>
          <p:cNvPr id="6" name="Straight Arrow Connector 5">
            <a:extLst>
              <a:ext uri="{FF2B5EF4-FFF2-40B4-BE49-F238E27FC236}">
                <a16:creationId xmlns:a16="http://schemas.microsoft.com/office/drawing/2014/main" id="{013CBBBD-63BE-45A0-9C65-6721EF69CFA4}"/>
              </a:ext>
            </a:extLst>
          </p:cNvPr>
          <p:cNvCxnSpPr>
            <a:cxnSpLocks/>
          </p:cNvCxnSpPr>
          <p:nvPr/>
        </p:nvCxnSpPr>
        <p:spPr>
          <a:xfrm>
            <a:off x="3349781" y="5789574"/>
            <a:ext cx="807197" cy="0"/>
          </a:xfrm>
          <a:prstGeom prst="straightConnector1">
            <a:avLst/>
          </a:prstGeom>
          <a:ln w="38100">
            <a:solidFill>
              <a:srgbClr val="4BF90D"/>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Rounded Corners 6">
            <a:extLst>
              <a:ext uri="{FF2B5EF4-FFF2-40B4-BE49-F238E27FC236}">
                <a16:creationId xmlns:a16="http://schemas.microsoft.com/office/drawing/2014/main" id="{D4C68DB7-30ED-44AD-9D1B-23095D48BDAF}"/>
              </a:ext>
            </a:extLst>
          </p:cNvPr>
          <p:cNvSpPr/>
          <p:nvPr/>
        </p:nvSpPr>
        <p:spPr>
          <a:xfrm>
            <a:off x="7476550" y="5566653"/>
            <a:ext cx="1025403" cy="383924"/>
          </a:xfrm>
          <a:prstGeom prst="roundRect">
            <a:avLst/>
          </a:prstGeom>
          <a:solidFill>
            <a:schemeClr val="bg1"/>
          </a:solidFill>
          <a:ln w="38100">
            <a:solidFill>
              <a:srgbClr val="4BF9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F634A850-C7F3-4B3E-83FC-C1BCCE1DA2F8}"/>
              </a:ext>
            </a:extLst>
          </p:cNvPr>
          <p:cNvCxnSpPr>
            <a:cxnSpLocks/>
          </p:cNvCxnSpPr>
          <p:nvPr/>
        </p:nvCxnSpPr>
        <p:spPr>
          <a:xfrm>
            <a:off x="3349781" y="6326653"/>
            <a:ext cx="807197" cy="0"/>
          </a:xfrm>
          <a:prstGeom prst="straightConnector1">
            <a:avLst/>
          </a:prstGeom>
          <a:ln w="38100">
            <a:solidFill>
              <a:srgbClr val="FA0000"/>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9" name="Rectangle: Rounded Corners 8">
            <a:extLst>
              <a:ext uri="{FF2B5EF4-FFF2-40B4-BE49-F238E27FC236}">
                <a16:creationId xmlns:a16="http://schemas.microsoft.com/office/drawing/2014/main" id="{25BFCFA2-C801-4672-A1CB-6CBF55E34C5E}"/>
              </a:ext>
            </a:extLst>
          </p:cNvPr>
          <p:cNvSpPr/>
          <p:nvPr/>
        </p:nvSpPr>
        <p:spPr>
          <a:xfrm>
            <a:off x="7476550" y="6134691"/>
            <a:ext cx="1025403" cy="383924"/>
          </a:xfrm>
          <a:prstGeom prst="roundRect">
            <a:avLst/>
          </a:prstGeom>
          <a:solidFill>
            <a:schemeClr val="bg1"/>
          </a:solid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3518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76013-2380-482A-9BD5-65DCF27E2CA2}"/>
              </a:ext>
            </a:extLst>
          </p:cNvPr>
          <p:cNvSpPr/>
          <p:nvPr/>
        </p:nvSpPr>
        <p:spPr>
          <a:xfrm>
            <a:off x="419362" y="5771076"/>
            <a:ext cx="8305275" cy="7925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F6EC20AD-3256-4A50-99F3-79341EA14327}"/>
              </a:ext>
            </a:extLst>
          </p:cNvPr>
          <p:cNvSpPr txBox="1"/>
          <p:nvPr/>
        </p:nvSpPr>
        <p:spPr>
          <a:xfrm>
            <a:off x="128726" y="207170"/>
            <a:ext cx="3714608" cy="669414"/>
          </a:xfrm>
          <a:prstGeom prst="rect">
            <a:avLst/>
          </a:prstGeom>
          <a:noFill/>
        </p:spPr>
        <p:txBody>
          <a:bodyPr wrap="square" rtlCol="0" anchor="t">
            <a:spAutoFit/>
          </a:bodyPr>
          <a:lstStyle/>
          <a:p>
            <a:r>
              <a:rPr lang="en-US" sz="2400" b="1">
                <a:solidFill>
                  <a:schemeClr val="accent4"/>
                </a:solidFill>
                <a:cs typeface="Calibri"/>
              </a:rPr>
              <a:t>Autofill Use-Case</a:t>
            </a:r>
          </a:p>
          <a:p>
            <a:endParaRPr lang="en-CA" sz="1350"/>
          </a:p>
        </p:txBody>
      </p:sp>
      <p:pic>
        <p:nvPicPr>
          <p:cNvPr id="3" name="Picture 4" descr="A screenshot of a cell phone&#10;&#10;Description generated with high confidence">
            <a:extLst>
              <a:ext uri="{FF2B5EF4-FFF2-40B4-BE49-F238E27FC236}">
                <a16:creationId xmlns:a16="http://schemas.microsoft.com/office/drawing/2014/main" id="{F4459835-EBEC-4484-AABC-A7E2E0C972EE}"/>
              </a:ext>
            </a:extLst>
          </p:cNvPr>
          <p:cNvPicPr>
            <a:picLocks noChangeAspect="1"/>
          </p:cNvPicPr>
          <p:nvPr/>
        </p:nvPicPr>
        <p:blipFill>
          <a:blip r:embed="rId3"/>
          <a:stretch>
            <a:fillRect/>
          </a:stretch>
        </p:blipFill>
        <p:spPr>
          <a:xfrm>
            <a:off x="22239" y="1030738"/>
            <a:ext cx="9099520" cy="4112173"/>
          </a:xfrm>
          <a:prstGeom prst="rect">
            <a:avLst/>
          </a:prstGeom>
        </p:spPr>
      </p:pic>
      <p:sp>
        <p:nvSpPr>
          <p:cNvPr id="6" name="TextBox 1">
            <a:extLst>
              <a:ext uri="{FF2B5EF4-FFF2-40B4-BE49-F238E27FC236}">
                <a16:creationId xmlns:a16="http://schemas.microsoft.com/office/drawing/2014/main" id="{2FFEBE9D-655D-4A1E-A87D-6165A63A78AC}"/>
              </a:ext>
            </a:extLst>
          </p:cNvPr>
          <p:cNvSpPr txBox="1"/>
          <p:nvPr/>
        </p:nvSpPr>
        <p:spPr>
          <a:xfrm>
            <a:off x="603448" y="5810056"/>
            <a:ext cx="8353314" cy="507831"/>
          </a:xfrm>
          <a:prstGeom prst="rect">
            <a:avLst/>
          </a:prstGeom>
          <a:noFill/>
          <a:ln>
            <a:noFill/>
          </a:ln>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a:p>
            <a:r>
              <a:rPr lang="en-US" sz="1350" dirty="0"/>
              <a:t>Message                       Response                         Lifeline              Object                          Actor                  Activation</a:t>
            </a:r>
            <a:endParaRPr lang="en-US" sz="1350" dirty="0">
              <a:cs typeface="Calibri"/>
            </a:endParaRPr>
          </a:p>
        </p:txBody>
      </p:sp>
      <p:cxnSp>
        <p:nvCxnSpPr>
          <p:cNvPr id="7" name="Straight Connector 6">
            <a:extLst>
              <a:ext uri="{FF2B5EF4-FFF2-40B4-BE49-F238E27FC236}">
                <a16:creationId xmlns:a16="http://schemas.microsoft.com/office/drawing/2014/main" id="{D276B80C-A6F8-4E23-A1B6-6BD47F182902}"/>
              </a:ext>
            </a:extLst>
          </p:cNvPr>
          <p:cNvCxnSpPr>
            <a:cxnSpLocks/>
          </p:cNvCxnSpPr>
          <p:nvPr/>
        </p:nvCxnSpPr>
        <p:spPr>
          <a:xfrm>
            <a:off x="1437830" y="6172520"/>
            <a:ext cx="432996" cy="0"/>
          </a:xfrm>
          <a:prstGeom prst="line">
            <a:avLst/>
          </a:prstGeom>
          <a:solidFill>
            <a:schemeClr val="bg1">
              <a:lumMod val="95000"/>
            </a:schemeClr>
          </a:solidFill>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50C68299-08EA-48B3-9635-EE29BFEC5727}"/>
              </a:ext>
            </a:extLst>
          </p:cNvPr>
          <p:cNvCxnSpPr>
            <a:cxnSpLocks/>
          </p:cNvCxnSpPr>
          <p:nvPr/>
        </p:nvCxnSpPr>
        <p:spPr>
          <a:xfrm flipV="1">
            <a:off x="2943338" y="6167348"/>
            <a:ext cx="477207" cy="5170"/>
          </a:xfrm>
          <a:prstGeom prst="line">
            <a:avLst/>
          </a:prstGeom>
          <a:solidFill>
            <a:schemeClr val="bg1">
              <a:lumMod val="95000"/>
            </a:schemeClr>
          </a:solidFill>
          <a:ln w="19050"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E31BEEF-18D7-4367-BAA1-1AEE0CBB8A0C}"/>
              </a:ext>
            </a:extLst>
          </p:cNvPr>
          <p:cNvCxnSpPr>
            <a:cxnSpLocks/>
          </p:cNvCxnSpPr>
          <p:nvPr/>
        </p:nvCxnSpPr>
        <p:spPr>
          <a:xfrm>
            <a:off x="4458585" y="5964210"/>
            <a:ext cx="0" cy="406276"/>
          </a:xfrm>
          <a:prstGeom prst="line">
            <a:avLst/>
          </a:prstGeom>
          <a:solidFill>
            <a:schemeClr val="bg1">
              <a:lumMod val="95000"/>
            </a:schemeClr>
          </a:solidFill>
          <a:ln w="28575">
            <a:solidFill>
              <a:schemeClr val="tx1"/>
            </a:solidFill>
            <a:prstDash val="dash"/>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9ABFC122-CF4F-4443-89A4-0DE7632440C3}"/>
              </a:ext>
            </a:extLst>
          </p:cNvPr>
          <p:cNvSpPr/>
          <p:nvPr/>
        </p:nvSpPr>
        <p:spPr>
          <a:xfrm>
            <a:off x="5452146" y="6073130"/>
            <a:ext cx="556158" cy="1902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CA" sz="1350"/>
          </a:p>
        </p:txBody>
      </p:sp>
      <p:sp>
        <p:nvSpPr>
          <p:cNvPr id="11" name="Rectangle 10">
            <a:extLst>
              <a:ext uri="{FF2B5EF4-FFF2-40B4-BE49-F238E27FC236}">
                <a16:creationId xmlns:a16="http://schemas.microsoft.com/office/drawing/2014/main" id="{28D6A02A-2B62-4C9F-B8D7-8AFD483EDECD}"/>
              </a:ext>
            </a:extLst>
          </p:cNvPr>
          <p:cNvSpPr/>
          <p:nvPr/>
        </p:nvSpPr>
        <p:spPr>
          <a:xfrm rot="5400000">
            <a:off x="7939671" y="6127523"/>
            <a:ext cx="564709" cy="79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CA" sz="1350"/>
          </a:p>
        </p:txBody>
      </p:sp>
      <p:pic>
        <p:nvPicPr>
          <p:cNvPr id="2" name="Picture 1">
            <a:extLst>
              <a:ext uri="{FF2B5EF4-FFF2-40B4-BE49-F238E27FC236}">
                <a16:creationId xmlns:a16="http://schemas.microsoft.com/office/drawing/2014/main" id="{20CF0C29-0B95-451E-B683-66B8198D5C8A}"/>
              </a:ext>
            </a:extLst>
          </p:cNvPr>
          <p:cNvPicPr>
            <a:picLocks noChangeAspect="1"/>
          </p:cNvPicPr>
          <p:nvPr/>
        </p:nvPicPr>
        <p:blipFill>
          <a:blip r:embed="rId4"/>
          <a:stretch>
            <a:fillRect/>
          </a:stretch>
        </p:blipFill>
        <p:spPr>
          <a:xfrm>
            <a:off x="6720150" y="5931810"/>
            <a:ext cx="326195" cy="438676"/>
          </a:xfrm>
          <a:prstGeom prst="rect">
            <a:avLst/>
          </a:prstGeom>
        </p:spPr>
      </p:pic>
    </p:spTree>
    <p:extLst>
      <p:ext uri="{BB962C8B-B14F-4D97-AF65-F5344CB8AC3E}">
        <p14:creationId xmlns:p14="http://schemas.microsoft.com/office/powerpoint/2010/main" val="229037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8" y="963877"/>
            <a:ext cx="3057521" cy="4930246"/>
          </a:xfrm>
        </p:spPr>
        <p:txBody>
          <a:bodyPr vert="horz" lIns="91440" tIns="45720" rIns="91440" bIns="45720" rtlCol="0">
            <a:normAutofit/>
          </a:bodyPr>
          <a:lstStyle/>
          <a:p>
            <a:pPr algn="ctr" fontAlgn="base"/>
            <a:r>
              <a:rPr lang="en-US" sz="4000" b="1" dirty="0">
                <a:solidFill>
                  <a:srgbClr val="C00000"/>
                </a:solidFill>
              </a:rPr>
              <a:t>High-Level</a:t>
            </a:r>
            <a:r>
              <a:rPr lang="en-US" sz="4000" b="1" dirty="0">
                <a:solidFill>
                  <a:srgbClr val="C00000"/>
                </a:solidFill>
                <a:ea typeface="+mj-lt"/>
                <a:cs typeface="+mj-lt"/>
              </a:rPr>
              <a:t> Impact</a:t>
            </a: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832316" y="965848"/>
            <a:ext cx="4783327" cy="4930246"/>
          </a:xfrm>
        </p:spPr>
        <p:txBody>
          <a:bodyPr vert="horz" lIns="91440" tIns="45720" rIns="91440" bIns="45720" rtlCol="0" anchor="ctr">
            <a:normAutofit/>
          </a:bodyPr>
          <a:lstStyle/>
          <a:p>
            <a:r>
              <a:rPr lang="en-US" dirty="0">
                <a:cs typeface="Calibri"/>
              </a:rPr>
              <a:t>Still object-oriented architecture</a:t>
            </a:r>
          </a:p>
          <a:p>
            <a:r>
              <a:rPr lang="en-US" dirty="0">
                <a:cs typeface="Calibri"/>
              </a:rPr>
              <a:t>No noticeable impact on performance, testability, maintainability</a:t>
            </a:r>
          </a:p>
          <a:p>
            <a:r>
              <a:rPr lang="en-US" dirty="0">
                <a:cs typeface="Calibri"/>
              </a:rPr>
              <a:t>Could decrease evolvability due to increased coupling</a:t>
            </a:r>
          </a:p>
        </p:txBody>
      </p:sp>
    </p:spTree>
    <p:extLst>
      <p:ext uri="{BB962C8B-B14F-4D97-AF65-F5344CB8AC3E}">
        <p14:creationId xmlns:p14="http://schemas.microsoft.com/office/powerpoint/2010/main" val="322883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8" y="963877"/>
            <a:ext cx="3057521" cy="4930246"/>
          </a:xfrm>
        </p:spPr>
        <p:txBody>
          <a:bodyPr vert="horz" lIns="91440" tIns="45720" rIns="91440" bIns="45720" rtlCol="0">
            <a:normAutofit/>
          </a:bodyPr>
          <a:lstStyle/>
          <a:p>
            <a:pPr algn="ctr" fontAlgn="base"/>
            <a:r>
              <a:rPr lang="en-US" sz="4000" b="1" dirty="0">
                <a:solidFill>
                  <a:srgbClr val="C00000"/>
                </a:solidFill>
              </a:rPr>
              <a:t>Low-Level Impact</a:t>
            </a:r>
            <a:endParaRPr lang="en-US" sz="4000" b="1" dirty="0">
              <a:solidFill>
                <a:srgbClr val="C00000"/>
              </a:solidFill>
              <a:cs typeface="Calibri Ligh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21957" y="1478227"/>
            <a:ext cx="4783327" cy="4930246"/>
          </a:xfrm>
        </p:spPr>
        <p:txBody>
          <a:bodyPr vert="horz" lIns="91440" tIns="45720" rIns="91440" bIns="45720" rtlCol="0" anchor="ctr">
            <a:normAutofit fontScale="92500"/>
          </a:bodyPr>
          <a:lstStyle/>
          <a:p>
            <a:r>
              <a:rPr lang="en-US" sz="2400" dirty="0">
                <a:cs typeface="Calibri"/>
              </a:rPr>
              <a:t>No impact on most internal components</a:t>
            </a:r>
          </a:p>
          <a:p>
            <a:pPr lvl="1"/>
            <a:r>
              <a:rPr lang="en-US" sz="2000" dirty="0">
                <a:cs typeface="Calibri"/>
              </a:rPr>
              <a:t>Mostly OO internally, with implicit style for UI and layering in rendering/browser system</a:t>
            </a:r>
          </a:p>
          <a:p>
            <a:r>
              <a:rPr lang="en-US" sz="2400" dirty="0">
                <a:cs typeface="Calibri"/>
              </a:rPr>
              <a:t>Data persistence and rendering engine subsystems need minor adjustment to allow new communication channels</a:t>
            </a:r>
          </a:p>
          <a:p>
            <a:pPr lvl="1"/>
            <a:r>
              <a:rPr lang="en-US" sz="2000" dirty="0">
                <a:cs typeface="Calibri"/>
              </a:rPr>
              <a:t>Can be done easily using WebRTC, so won’t impact component performance</a:t>
            </a:r>
          </a:p>
          <a:p>
            <a:r>
              <a:rPr lang="en-US" sz="2400" dirty="0">
                <a:cs typeface="Calibri"/>
              </a:rPr>
              <a:t>Following files in rendering engine must be adjusted:</a:t>
            </a:r>
          </a:p>
          <a:p>
            <a:pPr lvl="1"/>
            <a:r>
              <a:rPr lang="en-US" sz="1500" i="1" dirty="0">
                <a:latin typeface="Courier New" panose="02070309020205020404" pitchFamily="49" charset="0"/>
                <a:cs typeface="Courier New" panose="02070309020205020404" pitchFamily="49" charset="0"/>
              </a:rPr>
              <a:t>content/browser/</a:t>
            </a:r>
            <a:r>
              <a:rPr lang="en-US" sz="1500" i="1" dirty="0" err="1">
                <a:latin typeface="Courier New" panose="02070309020205020404" pitchFamily="49" charset="0"/>
                <a:cs typeface="Courier New" panose="02070309020205020404" pitchFamily="49" charset="0"/>
              </a:rPr>
              <a:t>renderer_host</a:t>
            </a:r>
            <a:r>
              <a:rPr lang="en-US" sz="1500" i="1" dirty="0">
                <a:latin typeface="Courier New" panose="02070309020205020404" pitchFamily="49" charset="0"/>
                <a:cs typeface="Courier New" panose="02070309020205020404" pitchFamily="49" charset="0"/>
              </a:rPr>
              <a:t>/media</a:t>
            </a:r>
          </a:p>
          <a:p>
            <a:pPr lvl="1"/>
            <a:r>
              <a:rPr lang="en-US" sz="1500" i="1" dirty="0">
                <a:latin typeface="Courier New" panose="02070309020205020404" pitchFamily="49" charset="0"/>
                <a:cs typeface="Courier New" panose="02070309020205020404" pitchFamily="49" charset="0"/>
              </a:rPr>
              <a:t>content/renderer/media/</a:t>
            </a:r>
          </a:p>
          <a:p>
            <a:pPr lvl="1"/>
            <a:r>
              <a:rPr lang="en-US" sz="1500" i="1" dirty="0">
                <a:latin typeface="Courier New" panose="02070309020205020404" pitchFamily="49" charset="0"/>
                <a:cs typeface="Courier New" panose="02070309020205020404" pitchFamily="49" charset="0"/>
              </a:rPr>
              <a:t>content/browser/</a:t>
            </a:r>
            <a:r>
              <a:rPr lang="en-US" sz="1500" i="1" dirty="0" err="1">
                <a:latin typeface="Courier New" panose="02070309020205020404" pitchFamily="49" charset="0"/>
                <a:cs typeface="Courier New" panose="02070309020205020404" pitchFamily="49" charset="0"/>
              </a:rPr>
              <a:t>webrtc</a:t>
            </a:r>
            <a:r>
              <a:rPr lang="en-US" sz="1500" i="1" dirty="0">
                <a:latin typeface="Courier New" panose="02070309020205020404" pitchFamily="49" charset="0"/>
                <a:cs typeface="Courier New" panose="02070309020205020404" pitchFamily="49" charset="0"/>
              </a:rPr>
              <a:t>/</a:t>
            </a:r>
          </a:p>
          <a:p>
            <a:pPr lvl="1"/>
            <a:r>
              <a:rPr lang="en-US" sz="1500" i="1" dirty="0">
                <a:latin typeface="Courier New" panose="02070309020205020404" pitchFamily="49" charset="0"/>
                <a:cs typeface="Courier New" panose="02070309020205020404" pitchFamily="49" charset="0"/>
              </a:rPr>
              <a:t>content/public/renderer/</a:t>
            </a:r>
          </a:p>
          <a:p>
            <a:pPr lvl="1"/>
            <a:endParaRPr lang="en-US" dirty="0"/>
          </a:p>
          <a:p>
            <a:pPr lvl="1"/>
            <a:endParaRPr lang="en-US" dirty="0"/>
          </a:p>
        </p:txBody>
      </p:sp>
    </p:spTree>
    <p:extLst>
      <p:ext uri="{BB962C8B-B14F-4D97-AF65-F5344CB8AC3E}">
        <p14:creationId xmlns:p14="http://schemas.microsoft.com/office/powerpoint/2010/main" val="351381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84449" y="963877"/>
            <a:ext cx="2864972" cy="4930246"/>
          </a:xfrm>
        </p:spPr>
        <p:txBody>
          <a:bodyPr vert="horz" lIns="91440" tIns="45720" rIns="91440" bIns="45720" rtlCol="0">
            <a:normAutofit/>
          </a:bodyPr>
          <a:lstStyle/>
          <a:p>
            <a:pPr algn="ctr"/>
            <a:r>
              <a:rPr lang="en-US" sz="4100" b="1">
                <a:solidFill>
                  <a:srgbClr val="0070C0"/>
                </a:solidFill>
              </a:rPr>
              <a:t>Concurrency</a:t>
            </a:r>
            <a:endParaRPr lang="en-US" sz="4100" b="1" kern="1200">
              <a:solidFill>
                <a:srgbClr val="0070C0"/>
              </a:solidFill>
              <a:latin typeface="+mj-lt"/>
              <a:cs typeface="Calibri Ligh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32023" y="963877"/>
            <a:ext cx="4783327" cy="4930246"/>
          </a:xfrm>
        </p:spPr>
        <p:txBody>
          <a:bodyPr vert="horz" lIns="91440" tIns="45720" rIns="91440" bIns="45720" rtlCol="0" anchor="ctr">
            <a:normAutofit/>
          </a:bodyPr>
          <a:lstStyle/>
          <a:p>
            <a:r>
              <a:rPr lang="en-US" sz="2600">
                <a:cs typeface="Calibri"/>
              </a:rPr>
              <a:t>Each Chrome tab runs its own rendering engine instance</a:t>
            </a:r>
          </a:p>
          <a:p>
            <a:pPr lvl="1"/>
            <a:r>
              <a:rPr lang="en-US">
                <a:cs typeface="Calibri"/>
              </a:rPr>
              <a:t>Limits performance bottlenecks</a:t>
            </a:r>
          </a:p>
          <a:p>
            <a:pPr lvl="1"/>
            <a:r>
              <a:rPr lang="en-US">
                <a:cs typeface="Calibri"/>
              </a:rPr>
              <a:t>Ensures errors in one tab won’t impact login/autofill for another</a:t>
            </a:r>
          </a:p>
          <a:p>
            <a:pPr lvl="1"/>
            <a:r>
              <a:rPr lang="en-US">
                <a:cs typeface="Calibri"/>
              </a:rPr>
              <a:t>Increases security (facial recognition must be re-done in each webpage)</a:t>
            </a:r>
          </a:p>
          <a:p>
            <a:pPr lvl="1"/>
            <a:endParaRPr lang="en-US" sz="2200">
              <a:cs typeface="Calibri"/>
            </a:endParaRPr>
          </a:p>
        </p:txBody>
      </p:sp>
    </p:spTree>
    <p:extLst>
      <p:ext uri="{BB962C8B-B14F-4D97-AF65-F5344CB8AC3E}">
        <p14:creationId xmlns:p14="http://schemas.microsoft.com/office/powerpoint/2010/main" val="55380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9" y="963877"/>
            <a:ext cx="2994498" cy="4930246"/>
          </a:xfrm>
        </p:spPr>
        <p:txBody>
          <a:bodyPr vert="horz" lIns="91440" tIns="45720" rIns="91440" bIns="45720" rtlCol="0">
            <a:normAutofit/>
          </a:bodyPr>
          <a:lstStyle/>
          <a:p>
            <a:pPr algn="ctr" fontAlgn="base"/>
            <a:r>
              <a:rPr lang="en-US" sz="4000" b="1">
                <a:solidFill>
                  <a:srgbClr val="C00000"/>
                </a:solidFill>
              </a:rPr>
              <a:t>Risks</a:t>
            </a:r>
            <a:endParaRPr lang="en-US" sz="4000" b="1">
              <a:ea typeface="+mj-lt"/>
              <a:cs typeface="+mj-l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32023" y="1678890"/>
            <a:ext cx="4783327" cy="3993886"/>
          </a:xfrm>
        </p:spPr>
        <p:txBody>
          <a:bodyPr vert="horz" lIns="91440" tIns="45720" rIns="91440" bIns="45720" rtlCol="0" anchor="ctr">
            <a:normAutofit/>
          </a:bodyPr>
          <a:lstStyle/>
          <a:p>
            <a:r>
              <a:rPr lang="en-US" sz="2400">
                <a:cs typeface="Calibri"/>
              </a:rPr>
              <a:t>Performance</a:t>
            </a:r>
            <a:endParaRPr lang="en-US"/>
          </a:p>
          <a:p>
            <a:pPr lvl="1"/>
            <a:r>
              <a:rPr lang="en-US" sz="2000">
                <a:cs typeface="Calibri"/>
              </a:rPr>
              <a:t>Inefficient facial recognition algorithm could greatly reduce usage speed</a:t>
            </a:r>
          </a:p>
          <a:p>
            <a:r>
              <a:rPr lang="en-US" sz="2400">
                <a:cs typeface="Calibri"/>
              </a:rPr>
              <a:t>Security</a:t>
            </a:r>
            <a:endParaRPr lang="en-US">
              <a:cs typeface="Calibri"/>
            </a:endParaRPr>
          </a:p>
          <a:p>
            <a:pPr lvl="1"/>
            <a:r>
              <a:rPr lang="en-US" sz="2000">
                <a:cs typeface="Calibri"/>
              </a:rPr>
              <a:t>Inaccurate facial recognition (false positives) is a huge </a:t>
            </a:r>
            <a:r>
              <a:rPr lang="en-US" sz="2000" dirty="0">
                <a:cs typeface="Calibri"/>
              </a:rPr>
              <a:t>security risk</a:t>
            </a:r>
          </a:p>
          <a:p>
            <a:pPr lvl="1"/>
            <a:endParaRPr lang="en-US" sz="2400">
              <a:cs typeface="Calibri"/>
            </a:endParaRPr>
          </a:p>
        </p:txBody>
      </p:sp>
    </p:spTree>
    <p:extLst>
      <p:ext uri="{BB962C8B-B14F-4D97-AF65-F5344CB8AC3E}">
        <p14:creationId xmlns:p14="http://schemas.microsoft.com/office/powerpoint/2010/main" val="14992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9" y="963877"/>
            <a:ext cx="2994498" cy="4930246"/>
          </a:xfrm>
        </p:spPr>
        <p:txBody>
          <a:bodyPr vert="horz" lIns="91440" tIns="45720" rIns="91440" bIns="45720" rtlCol="0">
            <a:normAutofit/>
          </a:bodyPr>
          <a:lstStyle/>
          <a:p>
            <a:pPr algn="ctr" fontAlgn="base"/>
            <a:r>
              <a:rPr lang="en-US" sz="4000" b="1">
                <a:solidFill>
                  <a:srgbClr val="00B050"/>
                </a:solidFill>
              </a:rPr>
              <a:t>Testing</a:t>
            </a:r>
            <a:endParaRPr lang="en-US" sz="4000" b="1">
              <a:solidFill>
                <a:srgbClr val="00B050"/>
              </a:solidFill>
              <a:ea typeface="+mj-lt"/>
              <a:cs typeface="+mj-l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84791" y="1995778"/>
            <a:ext cx="4931695" cy="3836723"/>
          </a:xfrm>
        </p:spPr>
        <p:txBody>
          <a:bodyPr vert="horz" lIns="91440" tIns="45720" rIns="91440" bIns="45720" rtlCol="0" anchor="ctr">
            <a:noAutofit/>
          </a:bodyPr>
          <a:lstStyle/>
          <a:p>
            <a:pPr marL="342900" indent="-342900">
              <a:buAutoNum type="arabicPeriod"/>
            </a:pPr>
            <a:r>
              <a:rPr lang="en-US" sz="2600">
                <a:cs typeface="Calibri"/>
              </a:rPr>
              <a:t>Facial recognition (performance)</a:t>
            </a:r>
          </a:p>
          <a:p>
            <a:pPr marL="342900" indent="-342900">
              <a:buAutoNum type="arabicPeriod"/>
            </a:pPr>
            <a:r>
              <a:rPr lang="en-US" sz="2600">
                <a:cs typeface="Calibri"/>
              </a:rPr>
              <a:t>Facial recognition (accuracy)</a:t>
            </a:r>
          </a:p>
          <a:p>
            <a:pPr marL="342900" indent="-342900">
              <a:buAutoNum type="arabicPeriod" startAt="3"/>
            </a:pPr>
            <a:r>
              <a:rPr lang="en-US" sz="2600">
                <a:cs typeface="Calibri"/>
              </a:rPr>
              <a:t>Correct UI &amp; rendering engine reaction to changes in data persistence object</a:t>
            </a:r>
          </a:p>
          <a:p>
            <a:pPr marL="342900" indent="-342900">
              <a:buAutoNum type="arabicPeriod" startAt="4"/>
            </a:pPr>
            <a:r>
              <a:rPr lang="en-US" sz="2600">
                <a:cs typeface="Calibri"/>
              </a:rPr>
              <a:t>Correct response to system failures &amp; errors during recognition process</a:t>
            </a:r>
          </a:p>
          <a:p>
            <a:pPr lvl="1"/>
            <a:endParaRPr lang="en-US" sz="2600">
              <a:cs typeface="Calibri"/>
            </a:endParaRPr>
          </a:p>
          <a:p>
            <a:pPr lvl="1"/>
            <a:endParaRPr lang="en-US" sz="2600">
              <a:cs typeface="Calibri"/>
            </a:endParaRPr>
          </a:p>
        </p:txBody>
      </p:sp>
    </p:spTree>
    <p:extLst>
      <p:ext uri="{BB962C8B-B14F-4D97-AF65-F5344CB8AC3E}">
        <p14:creationId xmlns:p14="http://schemas.microsoft.com/office/powerpoint/2010/main" val="367617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FA2-AF01-4CF5-80AB-DBCCD14D9C85}"/>
              </a:ext>
            </a:extLst>
          </p:cNvPr>
          <p:cNvSpPr>
            <a:spLocks noGrp="1"/>
          </p:cNvSpPr>
          <p:nvPr>
            <p:ph type="title"/>
          </p:nvPr>
        </p:nvSpPr>
        <p:spPr>
          <a:xfrm>
            <a:off x="1143000" y="2245809"/>
            <a:ext cx="6858000" cy="1564716"/>
          </a:xfrm>
        </p:spPr>
        <p:txBody>
          <a:bodyPr vert="horz" lIns="91440" tIns="45720" rIns="91440" bIns="45720" rtlCol="0" anchor="b">
            <a:normAutofit/>
          </a:bodyPr>
          <a:lstStyle/>
          <a:p>
            <a:r>
              <a:rPr lang="en-US" sz="4200" kern="1200">
                <a:solidFill>
                  <a:schemeClr val="tx1"/>
                </a:solidFill>
                <a:latin typeface="+mj-lt"/>
                <a:ea typeface="+mj-ea"/>
                <a:cs typeface="+mj-cs"/>
              </a:rPr>
              <a:t>Design Process</a:t>
            </a:r>
          </a:p>
        </p:txBody>
      </p:sp>
      <p:sp>
        <p:nvSpPr>
          <p:cNvPr id="1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9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17CC3-FE5D-4611-8BF2-302D5F6A6651}"/>
              </a:ext>
            </a:extLst>
          </p:cNvPr>
          <p:cNvSpPr>
            <a:spLocks noGrp="1"/>
          </p:cNvSpPr>
          <p:nvPr>
            <p:ph type="title"/>
          </p:nvPr>
        </p:nvSpPr>
        <p:spPr>
          <a:xfrm>
            <a:off x="628650" y="963877"/>
            <a:ext cx="2620771" cy="4930246"/>
          </a:xfrm>
        </p:spPr>
        <p:txBody>
          <a:bodyPr>
            <a:normAutofit/>
          </a:bodyPr>
          <a:lstStyle/>
          <a:p>
            <a:pPr algn="ctr"/>
            <a:r>
              <a:rPr lang="en-US" b="1">
                <a:solidFill>
                  <a:srgbClr val="C00000"/>
                </a:solidFill>
              </a:rPr>
              <a:t>Agenda</a:t>
            </a:r>
            <a:endParaRPr lang="en-CA" b="1">
              <a:solidFill>
                <a:srgbClr val="C00000"/>
              </a:solidFill>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7C5998-2AAD-47DF-8040-7E40394180BC}"/>
              </a:ext>
            </a:extLst>
          </p:cNvPr>
          <p:cNvSpPr>
            <a:spLocks noGrp="1"/>
          </p:cNvSpPr>
          <p:nvPr>
            <p:ph idx="1"/>
          </p:nvPr>
        </p:nvSpPr>
        <p:spPr>
          <a:xfrm>
            <a:off x="3732023" y="963877"/>
            <a:ext cx="4783327" cy="4930246"/>
          </a:xfrm>
        </p:spPr>
        <p:txBody>
          <a:bodyPr vert="horz" lIns="91440" tIns="45720" rIns="91440" bIns="45720" rtlCol="0" anchor="ctr">
            <a:noAutofit/>
          </a:bodyPr>
          <a:lstStyle/>
          <a:p>
            <a:r>
              <a:rPr lang="en-US" sz="2400"/>
              <a:t>Proposal Overview</a:t>
            </a:r>
            <a:endParaRPr lang="en-US" sz="2400">
              <a:cs typeface="Calibri"/>
            </a:endParaRPr>
          </a:p>
          <a:p>
            <a:r>
              <a:rPr lang="en-US" sz="2400">
                <a:cs typeface="Calibri"/>
              </a:rPr>
              <a:t>SAAM Analysis</a:t>
            </a:r>
          </a:p>
          <a:p>
            <a:pPr lvl="1"/>
            <a:r>
              <a:rPr lang="en-US" sz="2200">
                <a:cs typeface="Calibri"/>
              </a:rPr>
              <a:t>Design Options</a:t>
            </a:r>
          </a:p>
          <a:p>
            <a:pPr lvl="1"/>
            <a:r>
              <a:rPr lang="en-US" sz="2200">
                <a:cs typeface="Calibri"/>
              </a:rPr>
              <a:t>NFRs and Stakeholders</a:t>
            </a:r>
          </a:p>
          <a:p>
            <a:pPr lvl="1"/>
            <a:r>
              <a:rPr lang="en-US" sz="2200">
                <a:cs typeface="Calibri"/>
              </a:rPr>
              <a:t>Advantages/Disadvantages</a:t>
            </a:r>
          </a:p>
          <a:p>
            <a:r>
              <a:rPr lang="en-US" sz="2400">
                <a:cs typeface="Calibri"/>
              </a:rPr>
              <a:t>Architecture Implementation</a:t>
            </a:r>
          </a:p>
          <a:p>
            <a:pPr lvl="1"/>
            <a:r>
              <a:rPr lang="en-US" sz="2200">
                <a:cs typeface="Calibri"/>
              </a:rPr>
              <a:t>Sequence Diagram</a:t>
            </a:r>
          </a:p>
          <a:p>
            <a:pPr lvl="1"/>
            <a:r>
              <a:rPr lang="en-US" sz="2200">
                <a:cs typeface="Calibri"/>
              </a:rPr>
              <a:t>Impact &amp; Risks</a:t>
            </a:r>
          </a:p>
          <a:p>
            <a:pPr lvl="1"/>
            <a:r>
              <a:rPr lang="en-US" sz="2200">
                <a:cs typeface="Calibri"/>
              </a:rPr>
              <a:t>Concurrency</a:t>
            </a:r>
          </a:p>
          <a:p>
            <a:pPr lvl="1"/>
            <a:r>
              <a:rPr lang="en-US" sz="2200">
                <a:cs typeface="Calibri"/>
              </a:rPr>
              <a:t>Testing</a:t>
            </a:r>
          </a:p>
          <a:p>
            <a:r>
              <a:rPr lang="en-US" sz="2400">
                <a:cs typeface="Calibri"/>
              </a:rPr>
              <a:t>Team Issues</a:t>
            </a:r>
          </a:p>
          <a:p>
            <a:r>
              <a:rPr lang="en-US" sz="2400">
                <a:cs typeface="Calibri"/>
              </a:rPr>
              <a:t>Limitations &amp; Lessons Learned</a:t>
            </a:r>
          </a:p>
          <a:p>
            <a:r>
              <a:rPr lang="en-US" sz="2400">
                <a:cs typeface="Calibri"/>
              </a:rPr>
              <a:t>Conclusion</a:t>
            </a:r>
          </a:p>
        </p:txBody>
      </p:sp>
    </p:spTree>
    <p:extLst>
      <p:ext uri="{BB962C8B-B14F-4D97-AF65-F5344CB8AC3E}">
        <p14:creationId xmlns:p14="http://schemas.microsoft.com/office/powerpoint/2010/main" val="57145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425149" y="963877"/>
            <a:ext cx="2824272" cy="4930246"/>
          </a:xfrm>
        </p:spPr>
        <p:txBody>
          <a:bodyPr vert="horz" lIns="91440" tIns="45720" rIns="91440" bIns="45720" rtlCol="0">
            <a:normAutofit/>
          </a:bodyPr>
          <a:lstStyle/>
          <a:p>
            <a:pPr algn="ctr"/>
            <a:r>
              <a:rPr lang="en-US" sz="4100" b="1">
                <a:solidFill>
                  <a:schemeClr val="accent4"/>
                </a:solidFill>
              </a:rPr>
              <a:t>Team Issues</a:t>
            </a:r>
            <a:endParaRPr lang="en-US" sz="4100" b="1" kern="1200">
              <a:solidFill>
                <a:schemeClr val="accent4"/>
              </a:solidFill>
              <a:latin typeface="+mj-lt"/>
              <a:cs typeface="Calibri Ligh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25319" y="1245437"/>
            <a:ext cx="4783327" cy="4930246"/>
          </a:xfrm>
        </p:spPr>
        <p:txBody>
          <a:bodyPr vert="horz" lIns="91440" tIns="45720" rIns="91440" bIns="45720" rtlCol="0" anchor="ctr">
            <a:normAutofit/>
          </a:bodyPr>
          <a:lstStyle/>
          <a:p>
            <a:r>
              <a:rPr lang="en-US" sz="2600">
                <a:cs typeface="Calibri"/>
              </a:rPr>
              <a:t>Implementation involves multiple subsystems</a:t>
            </a:r>
            <a:endParaRPr lang="en-US"/>
          </a:p>
          <a:p>
            <a:pPr lvl="1"/>
            <a:r>
              <a:rPr lang="en-US" sz="2200">
                <a:cs typeface="Calibri"/>
              </a:rPr>
              <a:t>Require cross-collaboration between multiple teams</a:t>
            </a:r>
          </a:p>
          <a:p>
            <a:r>
              <a:rPr lang="en-US" sz="2600">
                <a:cs typeface="Calibri"/>
              </a:rPr>
              <a:t>Suggestion: main development done by rendering engine team</a:t>
            </a:r>
          </a:p>
          <a:p>
            <a:pPr lvl="1"/>
            <a:r>
              <a:rPr lang="en-US" sz="2200">
                <a:cs typeface="Calibri"/>
              </a:rPr>
              <a:t>Consultation with a few UI and data persistence team members to ensure correct feature functionality in those systems</a:t>
            </a:r>
            <a:endParaRPr lang="en-US" sz="2600">
              <a:cs typeface="Calibri"/>
            </a:endParaRPr>
          </a:p>
          <a:p>
            <a:endParaRPr lang="en-US" sz="2600">
              <a:cs typeface="Calibri"/>
            </a:endParaRPr>
          </a:p>
        </p:txBody>
      </p:sp>
    </p:spTree>
    <p:extLst>
      <p:ext uri="{BB962C8B-B14F-4D97-AF65-F5344CB8AC3E}">
        <p14:creationId xmlns:p14="http://schemas.microsoft.com/office/powerpoint/2010/main" val="155937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628650" y="963877"/>
            <a:ext cx="2620771" cy="4930246"/>
          </a:xfrm>
        </p:spPr>
        <p:txBody>
          <a:bodyPr vert="horz" lIns="91440" tIns="45720" rIns="91440" bIns="45720" rtlCol="0">
            <a:normAutofit/>
          </a:bodyPr>
          <a:lstStyle/>
          <a:p>
            <a:pPr algn="ctr"/>
            <a:r>
              <a:rPr lang="en-US" sz="4100" b="1" kern="1200">
                <a:solidFill>
                  <a:schemeClr val="accent6"/>
                </a:solidFill>
                <a:latin typeface="+mj-lt"/>
                <a:ea typeface="+mj-ea"/>
                <a:cs typeface="+mj-cs"/>
              </a:rPr>
              <a:t>Limitations</a:t>
            </a: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32023" y="963877"/>
            <a:ext cx="4975281" cy="4930246"/>
          </a:xfrm>
        </p:spPr>
        <p:txBody>
          <a:bodyPr vert="horz" lIns="91440" tIns="45720" rIns="91440" bIns="45720" rtlCol="0" anchor="ctr">
            <a:normAutofit/>
          </a:bodyPr>
          <a:lstStyle/>
          <a:p>
            <a:r>
              <a:rPr lang="en-US" sz="2600">
                <a:cs typeface="Calibri"/>
              </a:rPr>
              <a:t>Difficult to piece together existing autofill and webcam functionality from Chromium documentation </a:t>
            </a:r>
            <a:endParaRPr lang="en-US">
              <a:cs typeface="Calibri"/>
            </a:endParaRPr>
          </a:p>
          <a:p>
            <a:r>
              <a:rPr lang="en-US" sz="2600">
                <a:cs typeface="Calibri"/>
              </a:rPr>
              <a:t>Multiple assumptions were probably incorrect, skewing accuracy of design</a:t>
            </a:r>
          </a:p>
        </p:txBody>
      </p:sp>
    </p:spTree>
    <p:extLst>
      <p:ext uri="{BB962C8B-B14F-4D97-AF65-F5344CB8AC3E}">
        <p14:creationId xmlns:p14="http://schemas.microsoft.com/office/powerpoint/2010/main" val="154248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628650" y="963877"/>
            <a:ext cx="2620771" cy="4930246"/>
          </a:xfrm>
        </p:spPr>
        <p:txBody>
          <a:bodyPr vert="horz" lIns="91440" tIns="45720" rIns="91440" bIns="45720" rtlCol="0">
            <a:normAutofit/>
          </a:bodyPr>
          <a:lstStyle/>
          <a:p>
            <a:pPr algn="ctr"/>
            <a:r>
              <a:rPr lang="en-US" sz="4100" b="1" kern="1200">
                <a:solidFill>
                  <a:srgbClr val="C00000"/>
                </a:solidFill>
                <a:latin typeface="+mj-lt"/>
                <a:ea typeface="+mj-ea"/>
                <a:cs typeface="+mj-cs"/>
              </a:rPr>
              <a:t>Lessons Learned</a:t>
            </a: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36060" y="1455794"/>
            <a:ext cx="4783327" cy="4930246"/>
          </a:xfrm>
        </p:spPr>
        <p:txBody>
          <a:bodyPr vert="horz" lIns="91440" tIns="45720" rIns="91440" bIns="45720" rtlCol="0" anchor="ctr">
            <a:normAutofit/>
          </a:bodyPr>
          <a:lstStyle/>
          <a:p>
            <a:r>
              <a:rPr lang="en-US" sz="2600">
                <a:cs typeface="Calibri"/>
              </a:rPr>
              <a:t>Even seemingly small changes can have a large impact on the entire system in unexpected ways</a:t>
            </a:r>
          </a:p>
          <a:p>
            <a:pPr lvl="1"/>
            <a:r>
              <a:rPr lang="en-US" sz="2600">
                <a:cs typeface="Calibri"/>
              </a:rPr>
              <a:t>Really reinforces importance of low coupling and high cohesion</a:t>
            </a:r>
          </a:p>
          <a:p>
            <a:endParaRPr lang="en-US" sz="2600">
              <a:cs typeface="Calibri"/>
            </a:endParaRPr>
          </a:p>
          <a:p>
            <a:endParaRPr lang="en-US" sz="2600" kern="1200">
              <a:latin typeface="+mn-lt"/>
              <a:ea typeface="+mn-ea"/>
              <a:cs typeface="+mn-cs"/>
            </a:endParaRPr>
          </a:p>
        </p:txBody>
      </p:sp>
    </p:spTree>
    <p:extLst>
      <p:ext uri="{BB962C8B-B14F-4D97-AF65-F5344CB8AC3E}">
        <p14:creationId xmlns:p14="http://schemas.microsoft.com/office/powerpoint/2010/main" val="23893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cs typeface="Calibri"/>
            </a:endParaRPr>
          </a:p>
          <a:p>
            <a:pPr algn="ctr"/>
            <a:endParaRPr lang="en-US" dirty="0">
              <a:cs typeface="Calibri"/>
            </a:endParaRPr>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628650" y="963877"/>
            <a:ext cx="2620771" cy="4930246"/>
          </a:xfrm>
        </p:spPr>
        <p:txBody>
          <a:bodyPr vert="horz" lIns="91440" tIns="45720" rIns="91440" bIns="45720" rtlCol="0">
            <a:normAutofit/>
          </a:bodyPr>
          <a:lstStyle/>
          <a:p>
            <a:pPr algn="ctr"/>
            <a:r>
              <a:rPr lang="en-US" sz="4100" b="1" kern="1200">
                <a:solidFill>
                  <a:schemeClr val="accent1"/>
                </a:solidFill>
                <a:latin typeface="+mj-lt"/>
                <a:ea typeface="+mj-ea"/>
                <a:cs typeface="+mj-cs"/>
              </a:rPr>
              <a:t>Conclusion</a:t>
            </a: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25912" y="1007397"/>
            <a:ext cx="4783327" cy="4930246"/>
          </a:xfrm>
        </p:spPr>
        <p:txBody>
          <a:bodyPr vert="horz" lIns="91440" tIns="45720" rIns="91440" bIns="45720" rtlCol="0" anchor="ctr">
            <a:normAutofit/>
          </a:bodyPr>
          <a:lstStyle/>
          <a:p>
            <a:r>
              <a:rPr lang="en-US" sz="2600">
                <a:cs typeface="Calibri"/>
              </a:rPr>
              <a:t>Many factors to consider when implementing a new feature</a:t>
            </a:r>
          </a:p>
          <a:p>
            <a:r>
              <a:rPr lang="en-US" sz="2600">
                <a:cs typeface="Calibri"/>
              </a:rPr>
              <a:t>Less intensive approach taken towards feature implementation</a:t>
            </a:r>
            <a:endParaRPr lang="en-US"/>
          </a:p>
          <a:p>
            <a:r>
              <a:rPr lang="en-US" sz="2600">
                <a:cs typeface="Calibri"/>
              </a:rPr>
              <a:t>Risks to performance and security with improper implementation</a:t>
            </a:r>
            <a:endParaRPr lang="en-US" sz="2600" kern="1200" dirty="0">
              <a:latin typeface="+mn-lt"/>
              <a:cs typeface="Calibri"/>
            </a:endParaRPr>
          </a:p>
          <a:p>
            <a:pPr lvl="1"/>
            <a:r>
              <a:rPr lang="en-US" sz="2200">
                <a:cs typeface="Calibri"/>
              </a:rPr>
              <a:t>But benefits from successful implementation outway risks</a:t>
            </a:r>
            <a:endParaRPr lang="en-US" sz="2200" dirty="0">
              <a:cs typeface="Calibri"/>
            </a:endParaRPr>
          </a:p>
        </p:txBody>
      </p:sp>
    </p:spTree>
    <p:extLst>
      <p:ext uri="{BB962C8B-B14F-4D97-AF65-F5344CB8AC3E}">
        <p14:creationId xmlns:p14="http://schemas.microsoft.com/office/powerpoint/2010/main" val="310854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5D3F-B944-4233-8632-5307D0911BAD}"/>
              </a:ext>
            </a:extLst>
          </p:cNvPr>
          <p:cNvSpPr>
            <a:spLocks noGrp="1"/>
          </p:cNvSpPr>
          <p:nvPr>
            <p:ph type="title"/>
          </p:nvPr>
        </p:nvSpPr>
        <p:spPr>
          <a:xfrm>
            <a:off x="1143000" y="2245809"/>
            <a:ext cx="6858000" cy="1564716"/>
          </a:xfrm>
        </p:spPr>
        <p:txBody>
          <a:bodyPr vert="horz" lIns="91440" tIns="45720" rIns="91440" bIns="45720" rtlCol="0" anchor="b">
            <a:normAutofit/>
          </a:bodyPr>
          <a:lstStyle/>
          <a:p>
            <a:r>
              <a:rPr lang="en-US" sz="4200" kern="1200">
                <a:solidFill>
                  <a:schemeClr val="tx1"/>
                </a:solidFill>
                <a:latin typeface="+mj-lt"/>
                <a:ea typeface="+mj-ea"/>
                <a:cs typeface="+mj-cs"/>
              </a:rPr>
              <a:t>Questions?</a:t>
            </a:r>
          </a:p>
        </p:txBody>
      </p:sp>
      <p:sp>
        <p:nvSpPr>
          <p:cNvPr id="33"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22">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6"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75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FA2-AF01-4CF5-80AB-DBCCD14D9C85}"/>
              </a:ext>
            </a:extLst>
          </p:cNvPr>
          <p:cNvSpPr>
            <a:spLocks noGrp="1"/>
          </p:cNvSpPr>
          <p:nvPr>
            <p:ph type="title"/>
          </p:nvPr>
        </p:nvSpPr>
        <p:spPr>
          <a:xfrm>
            <a:off x="1143000" y="2245809"/>
            <a:ext cx="6858000" cy="1564716"/>
          </a:xfrm>
        </p:spPr>
        <p:txBody>
          <a:bodyPr vert="horz" lIns="91440" tIns="45720" rIns="91440" bIns="45720" rtlCol="0" anchor="b">
            <a:normAutofit/>
          </a:bodyPr>
          <a:lstStyle/>
          <a:p>
            <a:r>
              <a:rPr lang="en-US" sz="4200"/>
              <a:t>Proposal</a:t>
            </a:r>
            <a:endParaRPr lang="en-US" sz="4200" kern="1200">
              <a:solidFill>
                <a:schemeClr val="tx1"/>
              </a:solidFill>
              <a:latin typeface="+mj-lt"/>
              <a:ea typeface="+mj-ea"/>
              <a:cs typeface="+mj-cs"/>
            </a:endParaRPr>
          </a:p>
        </p:txBody>
      </p:sp>
      <p:sp>
        <p:nvSpPr>
          <p:cNvPr id="4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9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8" y="963877"/>
            <a:ext cx="2899374" cy="4930246"/>
          </a:xfrm>
        </p:spPr>
        <p:txBody>
          <a:bodyPr vert="horz" lIns="91440" tIns="45720" rIns="91440" bIns="45720" rtlCol="0">
            <a:normAutofit/>
          </a:bodyPr>
          <a:lstStyle/>
          <a:p>
            <a:pPr algn="ctr"/>
            <a:r>
              <a:rPr lang="en-US" sz="4100" b="1">
                <a:solidFill>
                  <a:schemeClr val="accent1"/>
                </a:solidFill>
              </a:rPr>
              <a:t>Facial Recognition</a:t>
            </a:r>
            <a:endParaRPr lang="en-US">
              <a:solidFill>
                <a:schemeClr val="accent1"/>
              </a:solidFill>
              <a:ea typeface="+mj-ea"/>
              <a:cs typeface="+mj-cs"/>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91545" y="963293"/>
            <a:ext cx="4666536" cy="4930246"/>
          </a:xfrm>
        </p:spPr>
        <p:txBody>
          <a:bodyPr vert="horz" lIns="91440" tIns="45720" rIns="91440" bIns="45720" rtlCol="0" anchor="ctr">
            <a:normAutofit/>
          </a:bodyPr>
          <a:lstStyle/>
          <a:p>
            <a:r>
              <a:rPr lang="en-US" dirty="0">
                <a:latin typeface="Calibri"/>
                <a:ea typeface="Arial"/>
                <a:cs typeface="Arial"/>
              </a:rPr>
              <a:t>Two use cases</a:t>
            </a:r>
          </a:p>
          <a:p>
            <a:pPr lvl="1">
              <a:buAutoNum type="arabicPeriod"/>
            </a:pPr>
            <a:r>
              <a:rPr lang="en-US" dirty="0">
                <a:latin typeface="Calibri"/>
                <a:ea typeface="Arial"/>
                <a:cs typeface="Arial"/>
              </a:rPr>
              <a:t> Protect autofill data​</a:t>
            </a:r>
            <a:endParaRPr lang="en-US" dirty="0">
              <a:latin typeface="Calibri"/>
              <a:ea typeface="Arial"/>
              <a:cs typeface="Calibri"/>
            </a:endParaRPr>
          </a:p>
          <a:p>
            <a:pPr lvl="1">
              <a:buAutoNum type="arabicPeriod"/>
            </a:pPr>
            <a:r>
              <a:rPr lang="en-US" dirty="0">
                <a:latin typeface="Calibri"/>
                <a:ea typeface="Arial"/>
                <a:cs typeface="Arial"/>
              </a:rPr>
              <a:t> Bypass Chrome-prompted login requests​</a:t>
            </a:r>
            <a:endParaRPr lang="en-US" dirty="0">
              <a:latin typeface="Calibri"/>
              <a:ea typeface="Arial"/>
              <a:cs typeface="Calibri"/>
            </a:endParaRPr>
          </a:p>
          <a:p>
            <a:pPr lvl="0" rtl="0">
              <a:buChar char="•"/>
            </a:pPr>
            <a:r>
              <a:rPr lang="en-US" dirty="0">
                <a:latin typeface="Calibri"/>
                <a:ea typeface="Arial"/>
                <a:cs typeface="Calibri"/>
              </a:rPr>
              <a:t>Value</a:t>
            </a:r>
          </a:p>
          <a:p>
            <a:pPr lvl="1" rtl="0">
              <a:buChar char="•"/>
            </a:pPr>
            <a:r>
              <a:rPr lang="en-US" dirty="0">
                <a:latin typeface="Calibri"/>
                <a:ea typeface="Arial"/>
                <a:cs typeface="Arial"/>
              </a:rPr>
              <a:t>Improve security​</a:t>
            </a:r>
          </a:p>
          <a:p>
            <a:pPr lvl="1" rtl="0">
              <a:buChar char="•"/>
            </a:pPr>
            <a:r>
              <a:rPr lang="en-US" dirty="0">
                <a:latin typeface="Calibri"/>
                <a:ea typeface="Arial"/>
                <a:cs typeface="Arial"/>
              </a:rPr>
              <a:t>Increase speed</a:t>
            </a:r>
            <a:endParaRPr lang="en-US" dirty="0"/>
          </a:p>
        </p:txBody>
      </p:sp>
    </p:spTree>
    <p:extLst>
      <p:ext uri="{BB962C8B-B14F-4D97-AF65-F5344CB8AC3E}">
        <p14:creationId xmlns:p14="http://schemas.microsoft.com/office/powerpoint/2010/main" val="147667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screenshot of a cell phone&#10;&#10;Description generated with high confidence">
            <a:extLst>
              <a:ext uri="{FF2B5EF4-FFF2-40B4-BE49-F238E27FC236}">
                <a16:creationId xmlns:a16="http://schemas.microsoft.com/office/drawing/2014/main" id="{6AB625D9-1154-4515-90D4-DA107712140C}"/>
              </a:ext>
            </a:extLst>
          </p:cNvPr>
          <p:cNvPicPr>
            <a:picLocks noChangeAspect="1"/>
          </p:cNvPicPr>
          <p:nvPr/>
        </p:nvPicPr>
        <p:blipFill>
          <a:blip r:embed="rId3"/>
          <a:stretch>
            <a:fillRect/>
          </a:stretch>
        </p:blipFill>
        <p:spPr>
          <a:xfrm>
            <a:off x="272557" y="637963"/>
            <a:ext cx="8392172" cy="5500191"/>
          </a:xfrm>
          <a:prstGeom prst="rect">
            <a:avLst/>
          </a:prstGeom>
        </p:spPr>
      </p:pic>
      <p:sp>
        <p:nvSpPr>
          <p:cNvPr id="4" name="TextBox 3">
            <a:extLst>
              <a:ext uri="{FF2B5EF4-FFF2-40B4-BE49-F238E27FC236}">
                <a16:creationId xmlns:a16="http://schemas.microsoft.com/office/drawing/2014/main" id="{F6EC20AD-3256-4A50-99F3-79341EA14327}"/>
              </a:ext>
            </a:extLst>
          </p:cNvPr>
          <p:cNvSpPr txBox="1"/>
          <p:nvPr/>
        </p:nvSpPr>
        <p:spPr>
          <a:xfrm>
            <a:off x="171588" y="211255"/>
            <a:ext cx="3714608" cy="669414"/>
          </a:xfrm>
          <a:prstGeom prst="rect">
            <a:avLst/>
          </a:prstGeom>
          <a:noFill/>
        </p:spPr>
        <p:txBody>
          <a:bodyPr wrap="square" rtlCol="0" anchor="t">
            <a:spAutoFit/>
          </a:bodyPr>
          <a:lstStyle/>
          <a:p>
            <a:r>
              <a:rPr lang="en-US" sz="2400" b="1">
                <a:solidFill>
                  <a:schemeClr val="accent4"/>
                </a:solidFill>
              </a:rPr>
              <a:t>Concrete Architecture</a:t>
            </a:r>
          </a:p>
          <a:p>
            <a:endParaRPr lang="en-CA" sz="1350"/>
          </a:p>
        </p:txBody>
      </p:sp>
      <p:sp>
        <p:nvSpPr>
          <p:cNvPr id="5" name="Rectangle 4">
            <a:extLst>
              <a:ext uri="{FF2B5EF4-FFF2-40B4-BE49-F238E27FC236}">
                <a16:creationId xmlns:a16="http://schemas.microsoft.com/office/drawing/2014/main" id="{6D5A38AA-3B8E-4FE6-ACC9-218E4AF49785}"/>
              </a:ext>
            </a:extLst>
          </p:cNvPr>
          <p:cNvSpPr/>
          <p:nvPr/>
        </p:nvSpPr>
        <p:spPr>
          <a:xfrm>
            <a:off x="2419878" y="6306207"/>
            <a:ext cx="4611544" cy="4613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ysClr val="windowText" lastClr="000000"/>
                </a:solidFill>
              </a:rPr>
              <a:t>Dependency                              Subsystem </a:t>
            </a:r>
          </a:p>
        </p:txBody>
      </p:sp>
      <p:cxnSp>
        <p:nvCxnSpPr>
          <p:cNvPr id="6" name="Straight Arrow Connector 5">
            <a:extLst>
              <a:ext uri="{FF2B5EF4-FFF2-40B4-BE49-F238E27FC236}">
                <a16:creationId xmlns:a16="http://schemas.microsoft.com/office/drawing/2014/main" id="{4A7CD2A3-0660-482F-ACE1-8590C3347363}"/>
              </a:ext>
            </a:extLst>
          </p:cNvPr>
          <p:cNvCxnSpPr>
            <a:cxnSpLocks/>
          </p:cNvCxnSpPr>
          <p:nvPr/>
        </p:nvCxnSpPr>
        <p:spPr>
          <a:xfrm>
            <a:off x="3724072" y="6543166"/>
            <a:ext cx="807197"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Rounded Corners 6">
            <a:extLst>
              <a:ext uri="{FF2B5EF4-FFF2-40B4-BE49-F238E27FC236}">
                <a16:creationId xmlns:a16="http://schemas.microsoft.com/office/drawing/2014/main" id="{D54D3831-A7DE-4084-BEB0-65543817E8E8}"/>
              </a:ext>
            </a:extLst>
          </p:cNvPr>
          <p:cNvSpPr/>
          <p:nvPr/>
        </p:nvSpPr>
        <p:spPr>
          <a:xfrm>
            <a:off x="6053576" y="6373999"/>
            <a:ext cx="807198" cy="338333"/>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9237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FA2-AF01-4CF5-80AB-DBCCD14D9C85}"/>
              </a:ext>
            </a:extLst>
          </p:cNvPr>
          <p:cNvSpPr>
            <a:spLocks noGrp="1"/>
          </p:cNvSpPr>
          <p:nvPr>
            <p:ph type="title"/>
          </p:nvPr>
        </p:nvSpPr>
        <p:spPr>
          <a:xfrm>
            <a:off x="1143000" y="2245809"/>
            <a:ext cx="6858000" cy="1564716"/>
          </a:xfrm>
        </p:spPr>
        <p:txBody>
          <a:bodyPr vert="horz" lIns="91440" tIns="45720" rIns="91440" bIns="45720" rtlCol="0" anchor="b">
            <a:normAutofit/>
          </a:bodyPr>
          <a:lstStyle/>
          <a:p>
            <a:r>
              <a:rPr lang="en-US" sz="4200"/>
              <a:t>SAAM</a:t>
            </a:r>
            <a:r>
              <a:rPr lang="en-US" sz="4200">
                <a:cs typeface="Calibri Light"/>
              </a:rPr>
              <a:t> Analysis</a:t>
            </a:r>
            <a:endParaRPr lang="en-US">
              <a:ea typeface="+mj-ea"/>
              <a:cs typeface="+mj-cs"/>
            </a:endParaRPr>
          </a:p>
        </p:txBody>
      </p:sp>
      <p:sp>
        <p:nvSpPr>
          <p:cNvPr id="4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3379" y="0"/>
            <a:ext cx="532062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2290" y="4682920"/>
            <a:ext cx="339209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2920"/>
            <a:ext cx="444389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5335901"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4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C20AD-3256-4A50-99F3-79341EA14327}"/>
              </a:ext>
            </a:extLst>
          </p:cNvPr>
          <p:cNvSpPr txBox="1"/>
          <p:nvPr/>
        </p:nvSpPr>
        <p:spPr>
          <a:xfrm>
            <a:off x="117799" y="218800"/>
            <a:ext cx="3714608" cy="669414"/>
          </a:xfrm>
          <a:prstGeom prst="rect">
            <a:avLst/>
          </a:prstGeom>
          <a:noFill/>
        </p:spPr>
        <p:txBody>
          <a:bodyPr wrap="square" rtlCol="0" anchor="t">
            <a:spAutoFit/>
          </a:bodyPr>
          <a:lstStyle/>
          <a:p>
            <a:r>
              <a:rPr lang="en-US" sz="2400" b="1">
                <a:solidFill>
                  <a:schemeClr val="accent4"/>
                </a:solidFill>
              </a:rPr>
              <a:t>Design One</a:t>
            </a:r>
          </a:p>
          <a:p>
            <a:endParaRPr lang="en-CA" sz="1350"/>
          </a:p>
        </p:txBody>
      </p:sp>
      <p:pic>
        <p:nvPicPr>
          <p:cNvPr id="2" name="Picture 2" descr="A close up of a sign&#10;&#10;Description generated with very high confidence">
            <a:extLst>
              <a:ext uri="{FF2B5EF4-FFF2-40B4-BE49-F238E27FC236}">
                <a16:creationId xmlns:a16="http://schemas.microsoft.com/office/drawing/2014/main" id="{F1AE2AF6-11C4-4326-83B6-7ABDC81970D7}"/>
              </a:ext>
            </a:extLst>
          </p:cNvPr>
          <p:cNvPicPr>
            <a:picLocks noChangeAspect="1"/>
          </p:cNvPicPr>
          <p:nvPr/>
        </p:nvPicPr>
        <p:blipFill>
          <a:blip r:embed="rId3"/>
          <a:stretch>
            <a:fillRect/>
          </a:stretch>
        </p:blipFill>
        <p:spPr>
          <a:xfrm>
            <a:off x="886022" y="553507"/>
            <a:ext cx="7371955" cy="5283263"/>
          </a:xfrm>
          <a:prstGeom prst="rect">
            <a:avLst/>
          </a:prstGeom>
        </p:spPr>
      </p:pic>
      <p:sp>
        <p:nvSpPr>
          <p:cNvPr id="3" name="Rectangle 2">
            <a:extLst>
              <a:ext uri="{FF2B5EF4-FFF2-40B4-BE49-F238E27FC236}">
                <a16:creationId xmlns:a16="http://schemas.microsoft.com/office/drawing/2014/main" id="{BA1F9B62-EC85-4127-8A38-A283CB733596}"/>
              </a:ext>
            </a:extLst>
          </p:cNvPr>
          <p:cNvSpPr/>
          <p:nvPr/>
        </p:nvSpPr>
        <p:spPr>
          <a:xfrm>
            <a:off x="340534" y="6085489"/>
            <a:ext cx="8435331" cy="6694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Dependency Used by Feature                             Subsystem Used by Feature</a:t>
            </a:r>
          </a:p>
        </p:txBody>
      </p:sp>
      <p:cxnSp>
        <p:nvCxnSpPr>
          <p:cNvPr id="6" name="Straight Arrow Connector 5">
            <a:extLst>
              <a:ext uri="{FF2B5EF4-FFF2-40B4-BE49-F238E27FC236}">
                <a16:creationId xmlns:a16="http://schemas.microsoft.com/office/drawing/2014/main" id="{6C5007E6-621A-4B46-9069-02176D627A6D}"/>
              </a:ext>
            </a:extLst>
          </p:cNvPr>
          <p:cNvCxnSpPr>
            <a:cxnSpLocks/>
          </p:cNvCxnSpPr>
          <p:nvPr/>
        </p:nvCxnSpPr>
        <p:spPr>
          <a:xfrm>
            <a:off x="3335981" y="6445420"/>
            <a:ext cx="807197" cy="0"/>
          </a:xfrm>
          <a:prstGeom prst="straightConnector1">
            <a:avLst/>
          </a:prstGeom>
          <a:ln w="38100">
            <a:solidFill>
              <a:srgbClr val="4BF90D"/>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Rounded Corners 6">
            <a:extLst>
              <a:ext uri="{FF2B5EF4-FFF2-40B4-BE49-F238E27FC236}">
                <a16:creationId xmlns:a16="http://schemas.microsoft.com/office/drawing/2014/main" id="{8804C1B7-3670-4936-A6CD-49841704CA97}"/>
              </a:ext>
            </a:extLst>
          </p:cNvPr>
          <p:cNvSpPr/>
          <p:nvPr/>
        </p:nvSpPr>
        <p:spPr>
          <a:xfrm>
            <a:off x="7462751" y="6198936"/>
            <a:ext cx="1025403" cy="442520"/>
          </a:xfrm>
          <a:prstGeom prst="roundRect">
            <a:avLst/>
          </a:prstGeom>
          <a:solidFill>
            <a:schemeClr val="bg1"/>
          </a:solidFill>
          <a:ln w="38100">
            <a:solidFill>
              <a:srgbClr val="4BF9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3466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C20AD-3256-4A50-99F3-79341EA14327}"/>
              </a:ext>
            </a:extLst>
          </p:cNvPr>
          <p:cNvSpPr txBox="1"/>
          <p:nvPr/>
        </p:nvSpPr>
        <p:spPr>
          <a:xfrm>
            <a:off x="117799" y="218800"/>
            <a:ext cx="3714608" cy="669414"/>
          </a:xfrm>
          <a:prstGeom prst="rect">
            <a:avLst/>
          </a:prstGeom>
          <a:noFill/>
        </p:spPr>
        <p:txBody>
          <a:bodyPr wrap="square" rtlCol="0" anchor="t">
            <a:spAutoFit/>
          </a:bodyPr>
          <a:lstStyle/>
          <a:p>
            <a:r>
              <a:rPr lang="en-US" sz="2400" b="1">
                <a:solidFill>
                  <a:schemeClr val="accent4"/>
                </a:solidFill>
              </a:rPr>
              <a:t>Design Two</a:t>
            </a:r>
          </a:p>
          <a:p>
            <a:endParaRPr lang="en-CA" sz="1350"/>
          </a:p>
        </p:txBody>
      </p:sp>
      <p:pic>
        <p:nvPicPr>
          <p:cNvPr id="5" name="Picture 5">
            <a:extLst>
              <a:ext uri="{FF2B5EF4-FFF2-40B4-BE49-F238E27FC236}">
                <a16:creationId xmlns:a16="http://schemas.microsoft.com/office/drawing/2014/main" id="{561F7EFA-9B69-4BE6-B95A-5A34109432D3}"/>
              </a:ext>
            </a:extLst>
          </p:cNvPr>
          <p:cNvPicPr>
            <a:picLocks noChangeAspect="1"/>
          </p:cNvPicPr>
          <p:nvPr/>
        </p:nvPicPr>
        <p:blipFill>
          <a:blip r:embed="rId3"/>
          <a:stretch>
            <a:fillRect/>
          </a:stretch>
        </p:blipFill>
        <p:spPr>
          <a:xfrm>
            <a:off x="117799" y="99147"/>
            <a:ext cx="8941069" cy="5146381"/>
          </a:xfrm>
          <a:prstGeom prst="rect">
            <a:avLst/>
          </a:prstGeom>
        </p:spPr>
      </p:pic>
      <p:sp>
        <p:nvSpPr>
          <p:cNvPr id="6" name="Rectangle 5">
            <a:extLst>
              <a:ext uri="{FF2B5EF4-FFF2-40B4-BE49-F238E27FC236}">
                <a16:creationId xmlns:a16="http://schemas.microsoft.com/office/drawing/2014/main" id="{92FA5089-C5FD-4C10-B11B-21BE0A918CA0}"/>
              </a:ext>
            </a:extLst>
          </p:cNvPr>
          <p:cNvSpPr/>
          <p:nvPr/>
        </p:nvSpPr>
        <p:spPr>
          <a:xfrm>
            <a:off x="348028" y="5429642"/>
            <a:ext cx="8435331" cy="12095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Dependency Used by Feature                             Subsystem Used by Feature</a:t>
            </a:r>
          </a:p>
          <a:p>
            <a:endParaRPr lang="en-US" dirty="0">
              <a:solidFill>
                <a:sysClr val="windowText" lastClr="000000"/>
              </a:solidFill>
            </a:endParaRPr>
          </a:p>
          <a:p>
            <a:r>
              <a:rPr lang="en-US" dirty="0">
                <a:solidFill>
                  <a:sysClr val="windowText" lastClr="000000"/>
                </a:solidFill>
              </a:rPr>
              <a:t>New Dependency						   New Subsystem</a:t>
            </a:r>
          </a:p>
        </p:txBody>
      </p:sp>
      <p:cxnSp>
        <p:nvCxnSpPr>
          <p:cNvPr id="7" name="Straight Arrow Connector 6">
            <a:extLst>
              <a:ext uri="{FF2B5EF4-FFF2-40B4-BE49-F238E27FC236}">
                <a16:creationId xmlns:a16="http://schemas.microsoft.com/office/drawing/2014/main" id="{CBF3CD06-39C6-454C-9C02-E9E612A8C0BD}"/>
              </a:ext>
            </a:extLst>
          </p:cNvPr>
          <p:cNvCxnSpPr>
            <a:cxnSpLocks/>
          </p:cNvCxnSpPr>
          <p:nvPr/>
        </p:nvCxnSpPr>
        <p:spPr>
          <a:xfrm>
            <a:off x="3349781" y="5789574"/>
            <a:ext cx="807197" cy="0"/>
          </a:xfrm>
          <a:prstGeom prst="straightConnector1">
            <a:avLst/>
          </a:prstGeom>
          <a:ln w="38100">
            <a:solidFill>
              <a:srgbClr val="4BF90D"/>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id="{A7D82847-08F6-4EC6-B97E-AB96AB5C5DAC}"/>
              </a:ext>
            </a:extLst>
          </p:cNvPr>
          <p:cNvSpPr/>
          <p:nvPr/>
        </p:nvSpPr>
        <p:spPr>
          <a:xfrm>
            <a:off x="7476550" y="5566653"/>
            <a:ext cx="1025403" cy="383924"/>
          </a:xfrm>
          <a:prstGeom prst="roundRect">
            <a:avLst/>
          </a:prstGeom>
          <a:solidFill>
            <a:schemeClr val="bg1"/>
          </a:solidFill>
          <a:ln w="38100">
            <a:solidFill>
              <a:srgbClr val="4BF9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9299E058-A83C-4AFD-85AC-784FD4C3AD9D}"/>
              </a:ext>
            </a:extLst>
          </p:cNvPr>
          <p:cNvCxnSpPr>
            <a:cxnSpLocks/>
          </p:cNvCxnSpPr>
          <p:nvPr/>
        </p:nvCxnSpPr>
        <p:spPr>
          <a:xfrm>
            <a:off x="3349781" y="6326653"/>
            <a:ext cx="807197" cy="0"/>
          </a:xfrm>
          <a:prstGeom prst="straightConnector1">
            <a:avLst/>
          </a:prstGeom>
          <a:ln w="38100">
            <a:solidFill>
              <a:srgbClr val="FA0000"/>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F1D5B3E8-0F1C-49FD-B7CD-F41EA25AF84C}"/>
              </a:ext>
            </a:extLst>
          </p:cNvPr>
          <p:cNvSpPr/>
          <p:nvPr/>
        </p:nvSpPr>
        <p:spPr>
          <a:xfrm>
            <a:off x="7476550" y="6134691"/>
            <a:ext cx="1025403" cy="383924"/>
          </a:xfrm>
          <a:prstGeom prst="roundRect">
            <a:avLst/>
          </a:prstGeom>
          <a:solidFill>
            <a:schemeClr val="bg1"/>
          </a:solid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076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73DCD6-740D-42EB-A72E-04F86E589644}"/>
              </a:ext>
            </a:extLst>
          </p:cNvPr>
          <p:cNvSpPr>
            <a:spLocks noGrp="1"/>
          </p:cNvSpPr>
          <p:nvPr>
            <p:ph type="title"/>
          </p:nvPr>
        </p:nvSpPr>
        <p:spPr>
          <a:xfrm>
            <a:off x="350048" y="963877"/>
            <a:ext cx="2899374" cy="4930246"/>
          </a:xfrm>
        </p:spPr>
        <p:txBody>
          <a:bodyPr vert="horz" lIns="91440" tIns="45720" rIns="91440" bIns="45720" rtlCol="0">
            <a:normAutofit/>
          </a:bodyPr>
          <a:lstStyle/>
          <a:p>
            <a:pPr algn="ctr"/>
            <a:r>
              <a:rPr lang="en-US" sz="4100" b="1">
                <a:solidFill>
                  <a:srgbClr val="FFC000"/>
                </a:solidFill>
              </a:rPr>
              <a:t>Stakeholders&amp;</a:t>
            </a:r>
            <a:br>
              <a:rPr lang="en-US" sz="4100" b="1">
                <a:solidFill>
                  <a:srgbClr val="FFC000"/>
                </a:solidFill>
                <a:cs typeface="Calibri Light"/>
              </a:rPr>
            </a:br>
            <a:r>
              <a:rPr lang="en-US" sz="4100" b="1">
                <a:solidFill>
                  <a:srgbClr val="FFC000"/>
                </a:solidFill>
              </a:rPr>
              <a:t>NFRs</a:t>
            </a:r>
            <a:endParaRPr lang="en-US" sz="4100" b="1" kern="1200">
              <a:solidFill>
                <a:srgbClr val="FFC000"/>
              </a:solidFill>
              <a:latin typeface="+mj-lt"/>
            </a:endParaRPr>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8DC7036-A598-451D-915D-B60D27943635}"/>
              </a:ext>
            </a:extLst>
          </p:cNvPr>
          <p:cNvSpPr>
            <a:spLocks noGrp="1"/>
          </p:cNvSpPr>
          <p:nvPr>
            <p:ph idx="1"/>
          </p:nvPr>
        </p:nvSpPr>
        <p:spPr>
          <a:xfrm>
            <a:off x="3794355" y="1532411"/>
            <a:ext cx="4980642" cy="4930246"/>
          </a:xfrm>
        </p:spPr>
        <p:txBody>
          <a:bodyPr vert="horz" lIns="91440" tIns="45720" rIns="91440" bIns="45720" rtlCol="0" anchor="ctr">
            <a:normAutofit/>
          </a:bodyPr>
          <a:lstStyle/>
          <a:p>
            <a:pPr fontAlgn="base"/>
            <a:r>
              <a:rPr lang="en-US" sz="2600">
                <a:cs typeface="Calibri"/>
              </a:rPr>
              <a:t>Users: </a:t>
            </a:r>
            <a:r>
              <a:rPr lang="en-US" sz="2600" b="1">
                <a:cs typeface="Calibri"/>
              </a:rPr>
              <a:t>performance </a:t>
            </a:r>
            <a:r>
              <a:rPr lang="en-US" sz="2600">
                <a:cs typeface="Calibri"/>
              </a:rPr>
              <a:t>&amp; </a:t>
            </a:r>
            <a:r>
              <a:rPr lang="en-US" sz="2600" b="1">
                <a:cs typeface="Calibri"/>
              </a:rPr>
              <a:t>security</a:t>
            </a:r>
          </a:p>
          <a:p>
            <a:pPr fontAlgn="base"/>
            <a:r>
              <a:rPr lang="en-US" sz="2600">
                <a:cs typeface="Calibri"/>
              </a:rPr>
              <a:t>Google: </a:t>
            </a:r>
            <a:r>
              <a:rPr lang="en-US" sz="2600" b="1">
                <a:cs typeface="Calibri"/>
              </a:rPr>
              <a:t>security</a:t>
            </a:r>
          </a:p>
          <a:p>
            <a:pPr fontAlgn="base"/>
            <a:r>
              <a:rPr lang="en-US" sz="2600">
                <a:cs typeface="Calibri"/>
              </a:rPr>
              <a:t>Developers: </a:t>
            </a:r>
            <a:r>
              <a:rPr lang="en-US" sz="2600" b="1">
                <a:cs typeface="Calibri"/>
              </a:rPr>
              <a:t>evolvability, maintainability </a:t>
            </a:r>
            <a:r>
              <a:rPr lang="en-US" sz="2600">
                <a:cs typeface="Calibri"/>
              </a:rPr>
              <a:t>&amp;</a:t>
            </a:r>
            <a:r>
              <a:rPr lang="en-US" sz="2600" b="1">
                <a:cs typeface="Calibri"/>
              </a:rPr>
              <a:t> testability</a:t>
            </a:r>
          </a:p>
          <a:p>
            <a:pPr lvl="1"/>
            <a:endParaRPr lang="en-US"/>
          </a:p>
          <a:p>
            <a:pPr lvl="1"/>
            <a:endParaRPr lang="en-US">
              <a:cs typeface="Calibri"/>
            </a:endParaRPr>
          </a:p>
        </p:txBody>
      </p:sp>
    </p:spTree>
    <p:extLst>
      <p:ext uri="{BB962C8B-B14F-4D97-AF65-F5344CB8AC3E}">
        <p14:creationId xmlns:p14="http://schemas.microsoft.com/office/powerpoint/2010/main" val="28056667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1076</Words>
  <Application>Microsoft Office PowerPoint</Application>
  <PresentationFormat>On-screen Show (4:3)</PresentationFormat>
  <Paragraphs>200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Arial,Sans-Serif</vt:lpstr>
      <vt:lpstr>Calibri</vt:lpstr>
      <vt:lpstr>Calibri Light</vt:lpstr>
      <vt:lpstr>Courier New</vt:lpstr>
      <vt:lpstr>Symbol</vt:lpstr>
      <vt:lpstr>Office Theme</vt:lpstr>
      <vt:lpstr>Chrome: Feature Proposal</vt:lpstr>
      <vt:lpstr>Agenda</vt:lpstr>
      <vt:lpstr>Proposal</vt:lpstr>
      <vt:lpstr>Facial Recognition</vt:lpstr>
      <vt:lpstr>PowerPoint Presentation</vt:lpstr>
      <vt:lpstr>SAAM Analysis</vt:lpstr>
      <vt:lpstr>PowerPoint Presentation</vt:lpstr>
      <vt:lpstr>PowerPoint Presentation</vt:lpstr>
      <vt:lpstr>Stakeholders&amp; NFRs</vt:lpstr>
      <vt:lpstr>Advantages &amp; Disadvantages</vt:lpstr>
      <vt:lpstr>PowerPoint Presentation</vt:lpstr>
      <vt:lpstr>PowerPoint Presentation</vt:lpstr>
      <vt:lpstr>PowerPoint Presentation</vt:lpstr>
      <vt:lpstr>High-Level Impact</vt:lpstr>
      <vt:lpstr>Low-Level Impact</vt:lpstr>
      <vt:lpstr>Concurrency</vt:lpstr>
      <vt:lpstr>Risks</vt:lpstr>
      <vt:lpstr>Testing</vt:lpstr>
      <vt:lpstr>Design Process</vt:lpstr>
      <vt:lpstr>Team Issues</vt:lpstr>
      <vt:lpstr>Limitations</vt:lpstr>
      <vt:lpstr>Lessons Learned</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 Concrete Architecture</dc:title>
  <dc:creator>l.zelsman@gmail.com</dc:creator>
  <cp:lastModifiedBy>Lianne Zelsman</cp:lastModifiedBy>
  <cp:revision>664</cp:revision>
  <cp:lastPrinted>2018-11-07T14:19:40Z</cp:lastPrinted>
  <dcterms:created xsi:type="dcterms:W3CDTF">2018-11-04T21:37:37Z</dcterms:created>
  <dcterms:modified xsi:type="dcterms:W3CDTF">2018-11-26T05:49:44Z</dcterms:modified>
</cp:coreProperties>
</file>