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7" r:id="rId2"/>
    <p:sldId id="260" r:id="rId3"/>
    <p:sldId id="256" r:id="rId4"/>
    <p:sldId id="261" r:id="rId5"/>
    <p:sldId id="262" r:id="rId6"/>
    <p:sldId id="263" r:id="rId7"/>
    <p:sldId id="265" r:id="rId8"/>
    <p:sldId id="264" r:id="rId9"/>
    <p:sldId id="271" r:id="rId10"/>
    <p:sldId id="272" r:id="rId11"/>
    <p:sldId id="273" r:id="rId12"/>
    <p:sldId id="274" r:id="rId13"/>
    <p:sldId id="275" r:id="rId14"/>
    <p:sldId id="278" r:id="rId15"/>
    <p:sldId id="279" r:id="rId16"/>
    <p:sldId id="266" r:id="rId17"/>
    <p:sldId id="267" r:id="rId18"/>
    <p:sldId id="268" r:id="rId19"/>
    <p:sldId id="269" r:id="rId20"/>
    <p:sldId id="276" r:id="rId21"/>
    <p:sldId id="280" r:id="rId22"/>
    <p:sldId id="277" r:id="rId23"/>
    <p:sldId id="270" r:id="rId24"/>
    <p:sldId id="281" r:id="rId25"/>
    <p:sldId id="259"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jtl2knXHgi3adX+yKv5e084LyA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3E3E"/>
    <a:srgbClr val="EA1414"/>
    <a:srgbClr val="F05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9594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866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7386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2905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9036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925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851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698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2237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435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289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0612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9344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44184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623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2231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434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774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7434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757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7418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1306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4"/>
          <p:cNvSpPr>
            <a:spLocks noGrp="1"/>
          </p:cNvSpPr>
          <p:nvPr>
            <p:ph type="pic" idx="2"/>
          </p:nvPr>
        </p:nvSpPr>
        <p:spPr>
          <a:xfrm>
            <a:off x="5183188" y="987425"/>
            <a:ext cx="6172200" cy="4873625"/>
          </a:xfrm>
          <a:prstGeom prst="rect">
            <a:avLst/>
          </a:prstGeom>
          <a:noFill/>
          <a:ln>
            <a:noFill/>
          </a:ln>
        </p:spPr>
      </p:sp>
      <p:sp>
        <p:nvSpPr>
          <p:cNvPr id="64" name="Google Shape;64;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0" y="0"/>
            <a:ext cx="12192000" cy="6854573"/>
          </a:xfrm>
          <a:prstGeom prst="rect">
            <a:avLst/>
          </a:prstGeom>
          <a:noFill/>
          <a:ln>
            <a:noFill/>
          </a:ln>
        </p:spPr>
      </p:pic>
      <p:pic>
        <p:nvPicPr>
          <p:cNvPr id="92" name="Google Shape;92;p2"/>
          <p:cNvPicPr preferRelativeResize="0"/>
          <p:nvPr/>
        </p:nvPicPr>
        <p:blipFill rotWithShape="1">
          <a:blip r:embed="rId4">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5">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6">
            <a:alphaModFix/>
          </a:blip>
          <a:srcRect/>
          <a:stretch/>
        </p:blipFill>
        <p:spPr>
          <a:xfrm>
            <a:off x="147610" y="140642"/>
            <a:ext cx="688849" cy="829058"/>
          </a:xfrm>
          <a:prstGeom prst="rect">
            <a:avLst/>
          </a:prstGeom>
          <a:noFill/>
          <a:ln>
            <a:noFill/>
          </a:ln>
        </p:spPr>
      </p:pic>
      <p:pic>
        <p:nvPicPr>
          <p:cNvPr id="13" name="Google Shape;109;p4">
            <a:extLst>
              <a:ext uri="{FF2B5EF4-FFF2-40B4-BE49-F238E27FC236}">
                <a16:creationId xmlns:a16="http://schemas.microsoft.com/office/drawing/2014/main" id="{0C20CB59-268F-6A23-2AB6-E2969283655F}"/>
              </a:ext>
            </a:extLst>
          </p:cNvPr>
          <p:cNvPicPr preferRelativeResize="0"/>
          <p:nvPr/>
        </p:nvPicPr>
        <p:blipFill rotWithShape="1">
          <a:blip r:embed="rId7">
            <a:alphaModFix/>
            <a:extLst>
              <a:ext uri="{BEBA8EAE-BF5A-486C-A8C5-ECC9F3942E4B}">
                <a14:imgProps xmlns:a14="http://schemas.microsoft.com/office/drawing/2010/main">
                  <a14:imgLayer r:embed="rId8">
                    <a14:imgEffect>
                      <a14:colorTemperature colorTemp="5300"/>
                    </a14:imgEffect>
                  </a14:imgLayer>
                </a14:imgProps>
              </a:ext>
            </a:extLst>
          </a:blip>
          <a:srcRect/>
          <a:stretch/>
        </p:blipFill>
        <p:spPr>
          <a:xfrm>
            <a:off x="3812139" y="2680780"/>
            <a:ext cx="5567493" cy="1493010"/>
          </a:xfrm>
          <a:prstGeom prst="rect">
            <a:avLst/>
          </a:prstGeom>
          <a:noFill/>
          <a:ln>
            <a:noFill/>
          </a:ln>
        </p:spPr>
      </p:pic>
      <p:grpSp>
        <p:nvGrpSpPr>
          <p:cNvPr id="3" name="Group 2">
            <a:extLst>
              <a:ext uri="{FF2B5EF4-FFF2-40B4-BE49-F238E27FC236}">
                <a16:creationId xmlns:a16="http://schemas.microsoft.com/office/drawing/2014/main" id="{8F9FDC7B-08DC-D469-4CEB-DD33C64783E2}"/>
              </a:ext>
            </a:extLst>
          </p:cNvPr>
          <p:cNvGrpSpPr/>
          <p:nvPr/>
        </p:nvGrpSpPr>
        <p:grpSpPr>
          <a:xfrm>
            <a:off x="2250435" y="2292194"/>
            <a:ext cx="2263692" cy="2273611"/>
            <a:chOff x="2250435" y="2292194"/>
            <a:chExt cx="2263692" cy="2273611"/>
          </a:xfrm>
        </p:grpSpPr>
        <p:sp>
          <p:nvSpPr>
            <p:cNvPr id="2" name="Oval 1">
              <a:extLst>
                <a:ext uri="{FF2B5EF4-FFF2-40B4-BE49-F238E27FC236}">
                  <a16:creationId xmlns:a16="http://schemas.microsoft.com/office/drawing/2014/main" id="{9BB22A5B-49CA-4083-04CA-F4525DD9008F}"/>
                </a:ext>
              </a:extLst>
            </p:cNvPr>
            <p:cNvSpPr/>
            <p:nvPr/>
          </p:nvSpPr>
          <p:spPr>
            <a:xfrm>
              <a:off x="2250435" y="2292194"/>
              <a:ext cx="2263692" cy="2273611"/>
            </a:xfrm>
            <a:prstGeom prst="ellipse">
              <a:avLst/>
            </a:prstGeom>
            <a:solidFill>
              <a:srgbClr val="E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Google Shape;94;p2">
              <a:extLst>
                <a:ext uri="{FF2B5EF4-FFF2-40B4-BE49-F238E27FC236}">
                  <a16:creationId xmlns:a16="http://schemas.microsoft.com/office/drawing/2014/main" id="{CD2C60EC-119C-8027-AE90-704EC57B5FCD}"/>
                </a:ext>
              </a:extLst>
            </p:cNvPr>
            <p:cNvPicPr preferRelativeResize="0"/>
            <p:nvPr/>
          </p:nvPicPr>
          <p:blipFill rotWithShape="1">
            <a:blip r:embed="rId6">
              <a:alphaModFix/>
            </a:blip>
            <a:srcRect/>
            <a:stretch/>
          </p:blipFill>
          <p:spPr>
            <a:xfrm>
              <a:off x="2856619" y="2831555"/>
              <a:ext cx="1051323" cy="1342235"/>
            </a:xfrm>
            <a:prstGeom prst="rect">
              <a:avLst/>
            </a:prstGeom>
            <a:noFill/>
            <a:ln>
              <a:noFill/>
            </a:ln>
          </p:spPr>
        </p:pic>
      </p:grpSp>
      <p:sp>
        <p:nvSpPr>
          <p:cNvPr id="4" name="TextBox 3">
            <a:extLst>
              <a:ext uri="{FF2B5EF4-FFF2-40B4-BE49-F238E27FC236}">
                <a16:creationId xmlns:a16="http://schemas.microsoft.com/office/drawing/2014/main" id="{4A68EF2D-12FC-0B1A-0613-C5FD9C4D3079}"/>
              </a:ext>
            </a:extLst>
          </p:cNvPr>
          <p:cNvSpPr txBox="1"/>
          <p:nvPr/>
        </p:nvSpPr>
        <p:spPr>
          <a:xfrm>
            <a:off x="4770538" y="2951946"/>
            <a:ext cx="3988048" cy="954107"/>
          </a:xfrm>
          <a:prstGeom prst="rect">
            <a:avLst/>
          </a:prstGeom>
          <a:noFill/>
        </p:spPr>
        <p:txBody>
          <a:bodyPr wrap="square" rtlCol="0">
            <a:spAutoFit/>
          </a:bodyPr>
          <a:lstStyle/>
          <a:p>
            <a:r>
              <a:rPr lang="en-US" sz="2800">
                <a:solidFill>
                  <a:schemeClr val="bg1"/>
                </a:solidFill>
                <a:latin typeface="Arial Rounded MT Bold" panose="020F0704030504030204" pitchFamily="34" charset="0"/>
              </a:rPr>
              <a:t>Pengenalan AI, ML &amp;  CV</a:t>
            </a:r>
            <a:endParaRPr lang="en-ID" sz="2800">
              <a:solidFill>
                <a:schemeClr val="bg1"/>
              </a:solidFill>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4" name="Picture 3">
            <a:extLst>
              <a:ext uri="{FF2B5EF4-FFF2-40B4-BE49-F238E27FC236}">
                <a16:creationId xmlns:a16="http://schemas.microsoft.com/office/drawing/2014/main" id="{CA136728-B38E-5462-B83C-606A0489AFBA}"/>
              </a:ext>
            </a:extLst>
          </p:cNvPr>
          <p:cNvPicPr>
            <a:picLocks noChangeAspect="1"/>
          </p:cNvPicPr>
          <p:nvPr/>
        </p:nvPicPr>
        <p:blipFill>
          <a:blip r:embed="rId3"/>
          <a:stretch>
            <a:fillRect/>
          </a:stretch>
        </p:blipFill>
        <p:spPr>
          <a:xfrm>
            <a:off x="768462" y="1165597"/>
            <a:ext cx="10802858" cy="5277587"/>
          </a:xfrm>
          <a:prstGeom prst="rect">
            <a:avLst/>
          </a:prstGeom>
        </p:spPr>
      </p:pic>
      <p:pic>
        <p:nvPicPr>
          <p:cNvPr id="92" name="Google Shape;92;p2"/>
          <p:cNvPicPr preferRelativeResize="0"/>
          <p:nvPr/>
        </p:nvPicPr>
        <p:blipFill rotWithShape="1">
          <a:blip r:embed="rId4">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5">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6">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4629892" y="414816"/>
            <a:ext cx="2932213" cy="461665"/>
          </a:xfrm>
          <a:prstGeom prst="rect">
            <a:avLst/>
          </a:prstGeom>
          <a:noFill/>
        </p:spPr>
        <p:txBody>
          <a:bodyPr wrap="none" rtlCol="0">
            <a:spAutoFit/>
          </a:bodyPr>
          <a:lstStyle/>
          <a:p>
            <a:r>
              <a:rPr lang="en-US" sz="2400">
                <a:latin typeface="Arial Rounded MT Bold" panose="020F0704030504030204" pitchFamily="34" charset="0"/>
              </a:rPr>
              <a:t>Problem Scooping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0812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 name="Picture 2">
            <a:extLst>
              <a:ext uri="{FF2B5EF4-FFF2-40B4-BE49-F238E27FC236}">
                <a16:creationId xmlns:a16="http://schemas.microsoft.com/office/drawing/2014/main" id="{FB0287AB-5EA3-0048-2FBB-17CBB3D9A845}"/>
              </a:ext>
            </a:extLst>
          </p:cNvPr>
          <p:cNvPicPr>
            <a:picLocks noChangeAspect="1"/>
          </p:cNvPicPr>
          <p:nvPr/>
        </p:nvPicPr>
        <p:blipFill>
          <a:blip r:embed="rId3"/>
          <a:stretch>
            <a:fillRect/>
          </a:stretch>
        </p:blipFill>
        <p:spPr>
          <a:xfrm>
            <a:off x="627885" y="969700"/>
            <a:ext cx="10936226" cy="5572903"/>
          </a:xfrm>
          <a:prstGeom prst="rect">
            <a:avLst/>
          </a:prstGeom>
        </p:spPr>
      </p:pic>
      <p:pic>
        <p:nvPicPr>
          <p:cNvPr id="92" name="Google Shape;92;p2"/>
          <p:cNvPicPr preferRelativeResize="0"/>
          <p:nvPr/>
        </p:nvPicPr>
        <p:blipFill rotWithShape="1">
          <a:blip r:embed="rId4">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5">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6">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4629892" y="414816"/>
            <a:ext cx="2932213" cy="461665"/>
          </a:xfrm>
          <a:prstGeom prst="rect">
            <a:avLst/>
          </a:prstGeom>
          <a:noFill/>
        </p:spPr>
        <p:txBody>
          <a:bodyPr wrap="none" rtlCol="0">
            <a:spAutoFit/>
          </a:bodyPr>
          <a:lstStyle/>
          <a:p>
            <a:r>
              <a:rPr lang="en-US" sz="2400">
                <a:latin typeface="Arial Rounded MT Bold" panose="020F0704030504030204" pitchFamily="34" charset="0"/>
              </a:rPr>
              <a:t>Problem Scooping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C633D105-D424-F412-D436-9992AE795697}"/>
              </a:ext>
            </a:extLst>
          </p:cNvPr>
          <p:cNvSpPr/>
          <p:nvPr/>
        </p:nvSpPr>
        <p:spPr>
          <a:xfrm>
            <a:off x="8460509" y="555171"/>
            <a:ext cx="3297943" cy="133828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1278571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4629892" y="414816"/>
            <a:ext cx="2643672" cy="461665"/>
          </a:xfrm>
          <a:prstGeom prst="rect">
            <a:avLst/>
          </a:prstGeom>
          <a:noFill/>
        </p:spPr>
        <p:txBody>
          <a:bodyPr wrap="none" rtlCol="0">
            <a:spAutoFit/>
          </a:bodyPr>
          <a:lstStyle/>
          <a:p>
            <a:r>
              <a:rPr lang="en-US" sz="2400">
                <a:latin typeface="Arial Rounded MT Bold" panose="020F0704030504030204" pitchFamily="34" charset="0"/>
              </a:rPr>
              <a:t>Data Acquisition</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C633D105-D424-F412-D436-9992AE795697}"/>
              </a:ext>
            </a:extLst>
          </p:cNvPr>
          <p:cNvSpPr/>
          <p:nvPr/>
        </p:nvSpPr>
        <p:spPr>
          <a:xfrm>
            <a:off x="8460509" y="555171"/>
            <a:ext cx="3297943" cy="133828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pic>
        <p:nvPicPr>
          <p:cNvPr id="4" name="Picture 3">
            <a:extLst>
              <a:ext uri="{FF2B5EF4-FFF2-40B4-BE49-F238E27FC236}">
                <a16:creationId xmlns:a16="http://schemas.microsoft.com/office/drawing/2014/main" id="{14CB80DD-FCCA-1156-0D3B-992DD8389EA8}"/>
              </a:ext>
            </a:extLst>
          </p:cNvPr>
          <p:cNvPicPr>
            <a:picLocks noChangeAspect="1"/>
          </p:cNvPicPr>
          <p:nvPr/>
        </p:nvPicPr>
        <p:blipFill>
          <a:blip r:embed="rId6"/>
          <a:stretch>
            <a:fillRect/>
          </a:stretch>
        </p:blipFill>
        <p:spPr>
          <a:xfrm>
            <a:off x="2023493" y="1224311"/>
            <a:ext cx="8145012" cy="4534533"/>
          </a:xfrm>
          <a:prstGeom prst="rect">
            <a:avLst/>
          </a:prstGeom>
        </p:spPr>
      </p:pic>
    </p:spTree>
    <p:extLst>
      <p:ext uri="{BB962C8B-B14F-4D97-AF65-F5344CB8AC3E}">
        <p14:creationId xmlns:p14="http://schemas.microsoft.com/office/powerpoint/2010/main" val="641444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5280711" y="393760"/>
            <a:ext cx="1630575" cy="461665"/>
          </a:xfrm>
          <a:prstGeom prst="rect">
            <a:avLst/>
          </a:prstGeom>
          <a:noFill/>
        </p:spPr>
        <p:txBody>
          <a:bodyPr wrap="none" rtlCol="0">
            <a:spAutoFit/>
          </a:bodyPr>
          <a:lstStyle/>
          <a:p>
            <a:r>
              <a:rPr lang="en-US" sz="2400">
                <a:latin typeface="Arial Rounded MT Bold" panose="020F0704030504030204" pitchFamily="34" charset="0"/>
              </a:rPr>
              <a:t>Modelling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C633D105-D424-F412-D436-9992AE795697}"/>
              </a:ext>
            </a:extLst>
          </p:cNvPr>
          <p:cNvSpPr/>
          <p:nvPr/>
        </p:nvSpPr>
        <p:spPr>
          <a:xfrm>
            <a:off x="8460509" y="555171"/>
            <a:ext cx="3297943" cy="133828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
        <p:nvSpPr>
          <p:cNvPr id="11" name="TextBox 10">
            <a:extLst>
              <a:ext uri="{FF2B5EF4-FFF2-40B4-BE49-F238E27FC236}">
                <a16:creationId xmlns:a16="http://schemas.microsoft.com/office/drawing/2014/main" id="{E6F8F7D7-5FA3-1790-7495-EB105E754DE3}"/>
              </a:ext>
            </a:extLst>
          </p:cNvPr>
          <p:cNvSpPr txBox="1"/>
          <p:nvPr/>
        </p:nvSpPr>
        <p:spPr>
          <a:xfrm>
            <a:off x="2111548" y="1830214"/>
            <a:ext cx="8371725" cy="1200329"/>
          </a:xfrm>
          <a:prstGeom prst="rect">
            <a:avLst/>
          </a:prstGeom>
          <a:noFill/>
        </p:spPr>
        <p:txBody>
          <a:bodyPr wrap="square" rtlCol="0">
            <a:spAutoFit/>
          </a:bodyPr>
          <a:lstStyle/>
          <a:p>
            <a:r>
              <a:rPr lang="en-US" sz="2400">
                <a:latin typeface="Arial Rounded MT Bold" panose="020F0704030504030204" pitchFamily="34" charset="0"/>
              </a:rPr>
              <a:t>Mengacu pada hasil dari metode machine learning, seperti Supervised Learning, Unsupervised Learning dan Semi Unsuperversed Learning</a:t>
            </a:r>
          </a:p>
        </p:txBody>
      </p:sp>
    </p:spTree>
    <p:extLst>
      <p:ext uri="{BB962C8B-B14F-4D97-AF65-F5344CB8AC3E}">
        <p14:creationId xmlns:p14="http://schemas.microsoft.com/office/powerpoint/2010/main" val="872535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5280711" y="393760"/>
            <a:ext cx="1755609" cy="461665"/>
          </a:xfrm>
          <a:prstGeom prst="rect">
            <a:avLst/>
          </a:prstGeom>
          <a:noFill/>
        </p:spPr>
        <p:txBody>
          <a:bodyPr wrap="none" rtlCol="0">
            <a:spAutoFit/>
          </a:bodyPr>
          <a:lstStyle/>
          <a:p>
            <a:r>
              <a:rPr lang="en-US" sz="2400">
                <a:latin typeface="Arial Rounded MT Bold" panose="020F0704030504030204" pitchFamily="34" charset="0"/>
              </a:rPr>
              <a:t>Evaluation</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C633D105-D424-F412-D436-9992AE795697}"/>
              </a:ext>
            </a:extLst>
          </p:cNvPr>
          <p:cNvSpPr/>
          <p:nvPr/>
        </p:nvSpPr>
        <p:spPr>
          <a:xfrm>
            <a:off x="8460509" y="555171"/>
            <a:ext cx="3297943" cy="133828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
        <p:nvSpPr>
          <p:cNvPr id="11" name="TextBox 10">
            <a:extLst>
              <a:ext uri="{FF2B5EF4-FFF2-40B4-BE49-F238E27FC236}">
                <a16:creationId xmlns:a16="http://schemas.microsoft.com/office/drawing/2014/main" id="{E6F8F7D7-5FA3-1790-7495-EB105E754DE3}"/>
              </a:ext>
            </a:extLst>
          </p:cNvPr>
          <p:cNvSpPr txBox="1"/>
          <p:nvPr/>
        </p:nvSpPr>
        <p:spPr>
          <a:xfrm>
            <a:off x="2111548" y="1830214"/>
            <a:ext cx="8371725" cy="1200329"/>
          </a:xfrm>
          <a:prstGeom prst="rect">
            <a:avLst/>
          </a:prstGeom>
          <a:noFill/>
        </p:spPr>
        <p:txBody>
          <a:bodyPr wrap="square" rtlCol="0">
            <a:spAutoFit/>
          </a:bodyPr>
          <a:lstStyle/>
          <a:p>
            <a:r>
              <a:rPr lang="en-US" sz="2400">
                <a:latin typeface="Arial Rounded MT Bold" panose="020F0704030504030204" pitchFamily="34" charset="0"/>
              </a:rPr>
              <a:t>Mengacu pada pengamatan seberapa baik model kita dan memilih model yang sesuai.</a:t>
            </a:r>
          </a:p>
          <a:p>
            <a:r>
              <a:rPr lang="en-US" sz="2400">
                <a:latin typeface="Arial Rounded MT Bold" panose="020F0704030504030204" pitchFamily="34" charset="0"/>
              </a:rPr>
              <a:t>Biasa nya menggunakan Confusion Matrix</a:t>
            </a:r>
          </a:p>
        </p:txBody>
      </p:sp>
    </p:spTree>
    <p:extLst>
      <p:ext uri="{BB962C8B-B14F-4D97-AF65-F5344CB8AC3E}">
        <p14:creationId xmlns:p14="http://schemas.microsoft.com/office/powerpoint/2010/main" val="3710718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5280711" y="393760"/>
            <a:ext cx="1973617" cy="461665"/>
          </a:xfrm>
          <a:prstGeom prst="rect">
            <a:avLst/>
          </a:prstGeom>
          <a:noFill/>
        </p:spPr>
        <p:txBody>
          <a:bodyPr wrap="none" rtlCol="0">
            <a:spAutoFit/>
          </a:bodyPr>
          <a:lstStyle/>
          <a:p>
            <a:r>
              <a:rPr lang="en-US" sz="2400">
                <a:latin typeface="Arial Rounded MT Bold" panose="020F0704030504030204" pitchFamily="34" charset="0"/>
              </a:rPr>
              <a:t>Deployment</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C633D105-D424-F412-D436-9992AE795697}"/>
              </a:ext>
            </a:extLst>
          </p:cNvPr>
          <p:cNvSpPr/>
          <p:nvPr/>
        </p:nvSpPr>
        <p:spPr>
          <a:xfrm>
            <a:off x="8460509" y="555171"/>
            <a:ext cx="3297943" cy="133828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
        <p:nvSpPr>
          <p:cNvPr id="11" name="TextBox 10">
            <a:extLst>
              <a:ext uri="{FF2B5EF4-FFF2-40B4-BE49-F238E27FC236}">
                <a16:creationId xmlns:a16="http://schemas.microsoft.com/office/drawing/2014/main" id="{E6F8F7D7-5FA3-1790-7495-EB105E754DE3}"/>
              </a:ext>
            </a:extLst>
          </p:cNvPr>
          <p:cNvSpPr txBox="1"/>
          <p:nvPr/>
        </p:nvSpPr>
        <p:spPr>
          <a:xfrm>
            <a:off x="2111548" y="1830214"/>
            <a:ext cx="8371725" cy="830997"/>
          </a:xfrm>
          <a:prstGeom prst="rect">
            <a:avLst/>
          </a:prstGeom>
          <a:noFill/>
        </p:spPr>
        <p:txBody>
          <a:bodyPr wrap="square" rtlCol="0">
            <a:spAutoFit/>
          </a:bodyPr>
          <a:lstStyle/>
          <a:p>
            <a:r>
              <a:rPr lang="en-US" sz="2400">
                <a:latin typeface="Arial Rounded MT Bold" panose="020F0704030504030204" pitchFamily="34" charset="0"/>
              </a:rPr>
              <a:t>Mengacu pada mengimplementasikan model AI kita ke dalam suatu aplikasi. </a:t>
            </a:r>
          </a:p>
        </p:txBody>
      </p:sp>
    </p:spTree>
    <p:extLst>
      <p:ext uri="{BB962C8B-B14F-4D97-AF65-F5344CB8AC3E}">
        <p14:creationId xmlns:p14="http://schemas.microsoft.com/office/powerpoint/2010/main" val="3020688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4668365" y="1780130"/>
            <a:ext cx="2855269" cy="461665"/>
          </a:xfrm>
          <a:prstGeom prst="rect">
            <a:avLst/>
          </a:prstGeom>
          <a:noFill/>
        </p:spPr>
        <p:txBody>
          <a:bodyPr wrap="none" rtlCol="0">
            <a:spAutoFit/>
          </a:bodyPr>
          <a:lstStyle/>
          <a:p>
            <a:r>
              <a:rPr lang="en-US" sz="2400">
                <a:latin typeface="Arial Rounded MT Bold" panose="020F0704030504030204" pitchFamily="34" charset="0"/>
              </a:rPr>
              <a:t>Machine Learning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200" y="2283909"/>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F1AAB0D9-33C2-4D58-3062-283ACA967D10}"/>
              </a:ext>
            </a:extLst>
          </p:cNvPr>
          <p:cNvSpPr txBox="1"/>
          <p:nvPr/>
        </p:nvSpPr>
        <p:spPr>
          <a:xfrm>
            <a:off x="2313566" y="2793282"/>
            <a:ext cx="7906374" cy="1077218"/>
          </a:xfrm>
          <a:prstGeom prst="rect">
            <a:avLst/>
          </a:prstGeom>
          <a:noFill/>
        </p:spPr>
        <p:txBody>
          <a:bodyPr wrap="square" rtlCol="0">
            <a:spAutoFit/>
          </a:bodyPr>
          <a:lstStyle/>
          <a:p>
            <a:r>
              <a:rPr lang="en-ID" sz="1600">
                <a:latin typeface="Arial Rounded MT Bold" panose="020F0704030504030204" pitchFamily="34" charset="0"/>
                <a:cs typeface="Arial" panose="020B0604020202020204" pitchFamily="34" charset="0"/>
              </a:rPr>
              <a:t>Machine Learning adalah Bagian dari Kecerdasan Buatan, ini berfokus terutama pada desain sistem, sehingga memungkinkan mereka untuk belajar dan membuat prediksi berdasarkan beberapa pengalaman yang merupakan data dalam kasus mesin</a:t>
            </a:r>
          </a:p>
        </p:txBody>
      </p:sp>
    </p:spTree>
    <p:extLst>
      <p:ext uri="{BB962C8B-B14F-4D97-AF65-F5344CB8AC3E}">
        <p14:creationId xmlns:p14="http://schemas.microsoft.com/office/powerpoint/2010/main" val="453576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3562903" y="1284172"/>
            <a:ext cx="4881465" cy="461665"/>
          </a:xfrm>
          <a:prstGeom prst="rect">
            <a:avLst/>
          </a:prstGeom>
          <a:noFill/>
        </p:spPr>
        <p:txBody>
          <a:bodyPr wrap="none" rtlCol="0">
            <a:spAutoFit/>
          </a:bodyPr>
          <a:lstStyle/>
          <a:p>
            <a:r>
              <a:rPr lang="en-US" sz="2400">
                <a:latin typeface="Arial Rounded MT Bold" panose="020F0704030504030204" pitchFamily="34" charset="0"/>
              </a:rPr>
              <a:t>Peran Utama Machine Learning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063836" y="1822091"/>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8" name="Google Shape;356;p44">
            <a:extLst>
              <a:ext uri="{FF2B5EF4-FFF2-40B4-BE49-F238E27FC236}">
                <a16:creationId xmlns:a16="http://schemas.microsoft.com/office/drawing/2014/main" id="{D69E9A80-8471-626B-2C01-85FC3E1723F5}"/>
              </a:ext>
            </a:extLst>
          </p:cNvPr>
          <p:cNvSpPr txBox="1">
            <a:spLocks/>
          </p:cNvSpPr>
          <p:nvPr/>
        </p:nvSpPr>
        <p:spPr>
          <a:xfrm>
            <a:off x="2704187" y="2537371"/>
            <a:ext cx="2469000" cy="46166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D" sz="1600">
                <a:latin typeface="Arial Rounded MT Bold" panose="020F0704030504030204" pitchFamily="34" charset="0"/>
              </a:rPr>
              <a:t>Estimasi</a:t>
            </a:r>
          </a:p>
        </p:txBody>
      </p:sp>
      <p:sp>
        <p:nvSpPr>
          <p:cNvPr id="9" name="Google Shape;357;p44">
            <a:extLst>
              <a:ext uri="{FF2B5EF4-FFF2-40B4-BE49-F238E27FC236}">
                <a16:creationId xmlns:a16="http://schemas.microsoft.com/office/drawing/2014/main" id="{45BEEA71-4FA5-BBBB-C43A-91F041EB459C}"/>
              </a:ext>
            </a:extLst>
          </p:cNvPr>
          <p:cNvSpPr txBox="1">
            <a:spLocks/>
          </p:cNvSpPr>
          <p:nvPr/>
        </p:nvSpPr>
        <p:spPr>
          <a:xfrm>
            <a:off x="1896228" y="2460518"/>
            <a:ext cx="633600" cy="7041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latin typeface="Arial Rounded MT Bold" panose="020F0704030504030204" pitchFamily="34" charset="0"/>
              </a:rPr>
              <a:t>01</a:t>
            </a:r>
          </a:p>
        </p:txBody>
      </p:sp>
      <p:sp>
        <p:nvSpPr>
          <p:cNvPr id="10" name="Google Shape;369;p44">
            <a:extLst>
              <a:ext uri="{FF2B5EF4-FFF2-40B4-BE49-F238E27FC236}">
                <a16:creationId xmlns:a16="http://schemas.microsoft.com/office/drawing/2014/main" id="{0B2C139C-799F-D959-36C9-AA1484BDB666}"/>
              </a:ext>
            </a:extLst>
          </p:cNvPr>
          <p:cNvSpPr/>
          <p:nvPr/>
        </p:nvSpPr>
        <p:spPr>
          <a:xfrm>
            <a:off x="1830528" y="2430068"/>
            <a:ext cx="765000" cy="765000"/>
          </a:xfrm>
          <a:prstGeom prst="donut">
            <a:avLst>
              <a:gd name="adj" fmla="val 3595"/>
            </a:avLst>
          </a:prstGeom>
          <a:solidFill>
            <a:srgbClr val="EE3E3E"/>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6;p44">
            <a:extLst>
              <a:ext uri="{FF2B5EF4-FFF2-40B4-BE49-F238E27FC236}">
                <a16:creationId xmlns:a16="http://schemas.microsoft.com/office/drawing/2014/main" id="{B6617A8A-760D-40F1-47F1-7E408D72FD3A}"/>
              </a:ext>
            </a:extLst>
          </p:cNvPr>
          <p:cNvSpPr txBox="1">
            <a:spLocks/>
          </p:cNvSpPr>
          <p:nvPr/>
        </p:nvSpPr>
        <p:spPr>
          <a:xfrm>
            <a:off x="2638487" y="3934828"/>
            <a:ext cx="2469000" cy="46166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D" sz="1600">
                <a:latin typeface="Arial Rounded MT Bold" panose="020F0704030504030204" pitchFamily="34" charset="0"/>
              </a:rPr>
              <a:t>Prediksi / Peramalan</a:t>
            </a:r>
          </a:p>
        </p:txBody>
      </p:sp>
      <p:sp>
        <p:nvSpPr>
          <p:cNvPr id="12" name="Google Shape;357;p44">
            <a:extLst>
              <a:ext uri="{FF2B5EF4-FFF2-40B4-BE49-F238E27FC236}">
                <a16:creationId xmlns:a16="http://schemas.microsoft.com/office/drawing/2014/main" id="{5D4FEDCE-272B-09C8-4EBE-9F542F61B821}"/>
              </a:ext>
            </a:extLst>
          </p:cNvPr>
          <p:cNvSpPr txBox="1">
            <a:spLocks/>
          </p:cNvSpPr>
          <p:nvPr/>
        </p:nvSpPr>
        <p:spPr>
          <a:xfrm>
            <a:off x="1830528" y="3857975"/>
            <a:ext cx="633600" cy="7041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latin typeface="Arial Rounded MT Bold" panose="020F0704030504030204" pitchFamily="34" charset="0"/>
              </a:rPr>
              <a:t>02</a:t>
            </a:r>
          </a:p>
        </p:txBody>
      </p:sp>
      <p:sp>
        <p:nvSpPr>
          <p:cNvPr id="15" name="Google Shape;369;p44">
            <a:extLst>
              <a:ext uri="{FF2B5EF4-FFF2-40B4-BE49-F238E27FC236}">
                <a16:creationId xmlns:a16="http://schemas.microsoft.com/office/drawing/2014/main" id="{8BD6EEA8-B528-6BE1-3987-D5F5A8B5BC83}"/>
              </a:ext>
            </a:extLst>
          </p:cNvPr>
          <p:cNvSpPr/>
          <p:nvPr/>
        </p:nvSpPr>
        <p:spPr>
          <a:xfrm>
            <a:off x="1764828" y="3827525"/>
            <a:ext cx="765000" cy="765000"/>
          </a:xfrm>
          <a:prstGeom prst="donut">
            <a:avLst>
              <a:gd name="adj" fmla="val 3595"/>
            </a:avLst>
          </a:prstGeom>
          <a:solidFill>
            <a:srgbClr val="EE3E3E"/>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6;p44">
            <a:extLst>
              <a:ext uri="{FF2B5EF4-FFF2-40B4-BE49-F238E27FC236}">
                <a16:creationId xmlns:a16="http://schemas.microsoft.com/office/drawing/2014/main" id="{7CE96C2B-3B46-B933-A56D-34DA86009CED}"/>
              </a:ext>
            </a:extLst>
          </p:cNvPr>
          <p:cNvSpPr txBox="1">
            <a:spLocks/>
          </p:cNvSpPr>
          <p:nvPr/>
        </p:nvSpPr>
        <p:spPr>
          <a:xfrm>
            <a:off x="5503518" y="3195068"/>
            <a:ext cx="2469000" cy="46166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D" sz="1600">
                <a:latin typeface="Arial Rounded MT Bold" panose="020F0704030504030204" pitchFamily="34" charset="0"/>
              </a:rPr>
              <a:t>Klasifikasi</a:t>
            </a:r>
          </a:p>
        </p:txBody>
      </p:sp>
      <p:sp>
        <p:nvSpPr>
          <p:cNvPr id="18" name="Google Shape;357;p44">
            <a:extLst>
              <a:ext uri="{FF2B5EF4-FFF2-40B4-BE49-F238E27FC236}">
                <a16:creationId xmlns:a16="http://schemas.microsoft.com/office/drawing/2014/main" id="{97C86883-78E6-326D-6A83-5DCAC62EE18E}"/>
              </a:ext>
            </a:extLst>
          </p:cNvPr>
          <p:cNvSpPr txBox="1">
            <a:spLocks/>
          </p:cNvSpPr>
          <p:nvPr/>
        </p:nvSpPr>
        <p:spPr>
          <a:xfrm>
            <a:off x="4695559" y="3118215"/>
            <a:ext cx="633600" cy="7041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latin typeface="Arial Rounded MT Bold" panose="020F0704030504030204" pitchFamily="34" charset="0"/>
              </a:rPr>
              <a:t>03</a:t>
            </a:r>
          </a:p>
        </p:txBody>
      </p:sp>
      <p:sp>
        <p:nvSpPr>
          <p:cNvPr id="19" name="Google Shape;369;p44">
            <a:extLst>
              <a:ext uri="{FF2B5EF4-FFF2-40B4-BE49-F238E27FC236}">
                <a16:creationId xmlns:a16="http://schemas.microsoft.com/office/drawing/2014/main" id="{F2522FB9-31ED-61AE-06DB-2ADA202A93C1}"/>
              </a:ext>
            </a:extLst>
          </p:cNvPr>
          <p:cNvSpPr/>
          <p:nvPr/>
        </p:nvSpPr>
        <p:spPr>
          <a:xfrm>
            <a:off x="4629859" y="3087765"/>
            <a:ext cx="765000" cy="765000"/>
          </a:xfrm>
          <a:prstGeom prst="donut">
            <a:avLst>
              <a:gd name="adj" fmla="val 3595"/>
            </a:avLst>
          </a:prstGeom>
          <a:solidFill>
            <a:srgbClr val="EE3E3E"/>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6;p44">
            <a:extLst>
              <a:ext uri="{FF2B5EF4-FFF2-40B4-BE49-F238E27FC236}">
                <a16:creationId xmlns:a16="http://schemas.microsoft.com/office/drawing/2014/main" id="{503F8FF8-87CA-995B-2FAF-A0AE410B5B32}"/>
              </a:ext>
            </a:extLst>
          </p:cNvPr>
          <p:cNvSpPr txBox="1">
            <a:spLocks/>
          </p:cNvSpPr>
          <p:nvPr/>
        </p:nvSpPr>
        <p:spPr>
          <a:xfrm>
            <a:off x="7972518" y="2537371"/>
            <a:ext cx="2469000" cy="46166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D" sz="1600">
                <a:latin typeface="Arial Rounded MT Bold" panose="020F0704030504030204" pitchFamily="34" charset="0"/>
              </a:rPr>
              <a:t>Klastering</a:t>
            </a:r>
          </a:p>
        </p:txBody>
      </p:sp>
      <p:sp>
        <p:nvSpPr>
          <p:cNvPr id="21" name="Google Shape;357;p44">
            <a:extLst>
              <a:ext uri="{FF2B5EF4-FFF2-40B4-BE49-F238E27FC236}">
                <a16:creationId xmlns:a16="http://schemas.microsoft.com/office/drawing/2014/main" id="{C93A1562-07A5-5265-BED2-DCF81687FD82}"/>
              </a:ext>
            </a:extLst>
          </p:cNvPr>
          <p:cNvSpPr txBox="1">
            <a:spLocks/>
          </p:cNvSpPr>
          <p:nvPr/>
        </p:nvSpPr>
        <p:spPr>
          <a:xfrm>
            <a:off x="7164559" y="2460518"/>
            <a:ext cx="633600" cy="7041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latin typeface="Arial Rounded MT Bold" panose="020F0704030504030204" pitchFamily="34" charset="0"/>
              </a:rPr>
              <a:t>04</a:t>
            </a:r>
          </a:p>
        </p:txBody>
      </p:sp>
      <p:sp>
        <p:nvSpPr>
          <p:cNvPr id="22" name="Google Shape;369;p44">
            <a:extLst>
              <a:ext uri="{FF2B5EF4-FFF2-40B4-BE49-F238E27FC236}">
                <a16:creationId xmlns:a16="http://schemas.microsoft.com/office/drawing/2014/main" id="{54D61D9C-459F-23F8-5E5D-7631CE310DA7}"/>
              </a:ext>
            </a:extLst>
          </p:cNvPr>
          <p:cNvSpPr/>
          <p:nvPr/>
        </p:nvSpPr>
        <p:spPr>
          <a:xfrm>
            <a:off x="7098859" y="2430068"/>
            <a:ext cx="765000" cy="765000"/>
          </a:xfrm>
          <a:prstGeom prst="donut">
            <a:avLst>
              <a:gd name="adj" fmla="val 3595"/>
            </a:avLst>
          </a:prstGeom>
          <a:solidFill>
            <a:srgbClr val="EE3E3E"/>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56;p44">
            <a:extLst>
              <a:ext uri="{FF2B5EF4-FFF2-40B4-BE49-F238E27FC236}">
                <a16:creationId xmlns:a16="http://schemas.microsoft.com/office/drawing/2014/main" id="{B578BBBE-C8B0-3860-4E19-30464B92016C}"/>
              </a:ext>
            </a:extLst>
          </p:cNvPr>
          <p:cNvSpPr txBox="1">
            <a:spLocks/>
          </p:cNvSpPr>
          <p:nvPr/>
        </p:nvSpPr>
        <p:spPr>
          <a:xfrm>
            <a:off x="7972518" y="3850538"/>
            <a:ext cx="2469000" cy="46166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D" sz="1600">
                <a:latin typeface="Arial Rounded MT Bold" panose="020F0704030504030204" pitchFamily="34" charset="0"/>
              </a:rPr>
              <a:t>Asosiasi</a:t>
            </a:r>
          </a:p>
        </p:txBody>
      </p:sp>
      <p:sp>
        <p:nvSpPr>
          <p:cNvPr id="24" name="Google Shape;357;p44">
            <a:extLst>
              <a:ext uri="{FF2B5EF4-FFF2-40B4-BE49-F238E27FC236}">
                <a16:creationId xmlns:a16="http://schemas.microsoft.com/office/drawing/2014/main" id="{8D37CCD7-C08A-574E-CED3-A431B1B3849F}"/>
              </a:ext>
            </a:extLst>
          </p:cNvPr>
          <p:cNvSpPr txBox="1">
            <a:spLocks/>
          </p:cNvSpPr>
          <p:nvPr/>
        </p:nvSpPr>
        <p:spPr>
          <a:xfrm>
            <a:off x="7164559" y="3773685"/>
            <a:ext cx="633600" cy="7041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latin typeface="Arial Rounded MT Bold" panose="020F0704030504030204" pitchFamily="34" charset="0"/>
              </a:rPr>
              <a:t>05</a:t>
            </a:r>
          </a:p>
        </p:txBody>
      </p:sp>
      <p:sp>
        <p:nvSpPr>
          <p:cNvPr id="25" name="Google Shape;369;p44">
            <a:extLst>
              <a:ext uri="{FF2B5EF4-FFF2-40B4-BE49-F238E27FC236}">
                <a16:creationId xmlns:a16="http://schemas.microsoft.com/office/drawing/2014/main" id="{352322BF-E414-3EEF-DEBD-6521E9868F42}"/>
              </a:ext>
            </a:extLst>
          </p:cNvPr>
          <p:cNvSpPr/>
          <p:nvPr/>
        </p:nvSpPr>
        <p:spPr>
          <a:xfrm>
            <a:off x="7098859" y="3743235"/>
            <a:ext cx="765000" cy="765000"/>
          </a:xfrm>
          <a:prstGeom prst="donut">
            <a:avLst>
              <a:gd name="adj" fmla="val 3595"/>
            </a:avLst>
          </a:prstGeom>
          <a:solidFill>
            <a:srgbClr val="EE3E3E"/>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711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4075254" y="1228643"/>
            <a:ext cx="4041491" cy="461665"/>
          </a:xfrm>
          <a:prstGeom prst="rect">
            <a:avLst/>
          </a:prstGeom>
          <a:noFill/>
        </p:spPr>
        <p:txBody>
          <a:bodyPr wrap="none" rtlCol="0">
            <a:spAutoFit/>
          </a:bodyPr>
          <a:lstStyle/>
          <a:p>
            <a:r>
              <a:rPr lang="en-US" sz="2400">
                <a:latin typeface="Arial Rounded MT Bold" panose="020F0704030504030204" pitchFamily="34" charset="0"/>
              </a:rPr>
              <a:t>Metode Machine Learning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063836" y="1822091"/>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pic>
        <p:nvPicPr>
          <p:cNvPr id="3" name="Picture 2">
            <a:extLst>
              <a:ext uri="{FF2B5EF4-FFF2-40B4-BE49-F238E27FC236}">
                <a16:creationId xmlns:a16="http://schemas.microsoft.com/office/drawing/2014/main" id="{8789EA7E-E127-0A31-D958-2E224DB6E8A2}"/>
              </a:ext>
            </a:extLst>
          </p:cNvPr>
          <p:cNvPicPr>
            <a:picLocks noChangeAspect="1"/>
          </p:cNvPicPr>
          <p:nvPr/>
        </p:nvPicPr>
        <p:blipFill>
          <a:blip r:embed="rId6"/>
          <a:stretch>
            <a:fillRect/>
          </a:stretch>
        </p:blipFill>
        <p:spPr>
          <a:xfrm>
            <a:off x="2029584" y="1822091"/>
            <a:ext cx="7744906" cy="4515480"/>
          </a:xfrm>
          <a:prstGeom prst="rect">
            <a:avLst/>
          </a:prstGeom>
        </p:spPr>
      </p:pic>
      <p:sp>
        <p:nvSpPr>
          <p:cNvPr id="4" name="Rectangle 3">
            <a:extLst>
              <a:ext uri="{FF2B5EF4-FFF2-40B4-BE49-F238E27FC236}">
                <a16:creationId xmlns:a16="http://schemas.microsoft.com/office/drawing/2014/main" id="{115A2DC6-B10C-699D-BB8D-BD59BA4A2A37}"/>
              </a:ext>
            </a:extLst>
          </p:cNvPr>
          <p:cNvSpPr/>
          <p:nvPr/>
        </p:nvSpPr>
        <p:spPr>
          <a:xfrm>
            <a:off x="9633527" y="1822091"/>
            <a:ext cx="665018" cy="149376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1379406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8" name="Picture 7">
            <a:extLst>
              <a:ext uri="{FF2B5EF4-FFF2-40B4-BE49-F238E27FC236}">
                <a16:creationId xmlns:a16="http://schemas.microsoft.com/office/drawing/2014/main" id="{B2021275-C5EB-B9E7-6E62-F5D44CA70BE1}"/>
              </a:ext>
            </a:extLst>
          </p:cNvPr>
          <p:cNvPicPr>
            <a:picLocks noChangeAspect="1"/>
          </p:cNvPicPr>
          <p:nvPr/>
        </p:nvPicPr>
        <p:blipFill>
          <a:blip r:embed="rId3"/>
          <a:stretch>
            <a:fillRect/>
          </a:stretch>
        </p:blipFill>
        <p:spPr>
          <a:xfrm>
            <a:off x="875571" y="1150311"/>
            <a:ext cx="10440857" cy="5344271"/>
          </a:xfrm>
          <a:prstGeom prst="rect">
            <a:avLst/>
          </a:prstGeom>
        </p:spPr>
      </p:pic>
      <p:pic>
        <p:nvPicPr>
          <p:cNvPr id="92" name="Google Shape;92;p2"/>
          <p:cNvPicPr preferRelativeResize="0"/>
          <p:nvPr/>
        </p:nvPicPr>
        <p:blipFill rotWithShape="1">
          <a:blip r:embed="rId4">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5">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6">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4075254" y="425079"/>
            <a:ext cx="3288080" cy="461665"/>
          </a:xfrm>
          <a:prstGeom prst="rect">
            <a:avLst/>
          </a:prstGeom>
          <a:noFill/>
        </p:spPr>
        <p:txBody>
          <a:bodyPr wrap="none" rtlCol="0">
            <a:spAutoFit/>
          </a:bodyPr>
          <a:lstStyle/>
          <a:p>
            <a:r>
              <a:rPr lang="en-US" sz="2400">
                <a:latin typeface="Arial Rounded MT Bold" panose="020F0704030504030204" pitchFamily="34" charset="0"/>
              </a:rPr>
              <a:t>Supervised Learning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063836" y="1018527"/>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FF129494-D70A-3D12-7EF7-D7E242D691ED}"/>
              </a:ext>
            </a:extLst>
          </p:cNvPr>
          <p:cNvSpPr/>
          <p:nvPr/>
        </p:nvSpPr>
        <p:spPr>
          <a:xfrm>
            <a:off x="8146473" y="655911"/>
            <a:ext cx="3398982" cy="103439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
        <p:nvSpPr>
          <p:cNvPr id="9" name="Rectangle 8">
            <a:extLst>
              <a:ext uri="{FF2B5EF4-FFF2-40B4-BE49-F238E27FC236}">
                <a16:creationId xmlns:a16="http://schemas.microsoft.com/office/drawing/2014/main" id="{6DF68140-B6F2-3A45-A3F2-715D5B5F91CD}"/>
              </a:ext>
            </a:extLst>
          </p:cNvPr>
          <p:cNvSpPr/>
          <p:nvPr/>
        </p:nvSpPr>
        <p:spPr>
          <a:xfrm>
            <a:off x="8257309" y="425079"/>
            <a:ext cx="3398982" cy="129704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133801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0" y="0"/>
            <a:ext cx="12192000" cy="6854573"/>
          </a:xfrm>
          <a:prstGeom prst="rect">
            <a:avLst/>
          </a:prstGeom>
          <a:noFill/>
          <a:ln>
            <a:noFill/>
          </a:ln>
        </p:spPr>
      </p:pic>
      <p:pic>
        <p:nvPicPr>
          <p:cNvPr id="92" name="Google Shape;92;p2"/>
          <p:cNvPicPr preferRelativeResize="0"/>
          <p:nvPr/>
        </p:nvPicPr>
        <p:blipFill rotWithShape="1">
          <a:blip r:embed="rId4">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5">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6">
            <a:alphaModFix/>
          </a:blip>
          <a:srcRect/>
          <a:stretch/>
        </p:blipFill>
        <p:spPr>
          <a:xfrm>
            <a:off x="147610" y="140642"/>
            <a:ext cx="688849" cy="829058"/>
          </a:xfrm>
          <a:prstGeom prst="rect">
            <a:avLst/>
          </a:prstGeom>
          <a:noFill/>
          <a:ln>
            <a:noFill/>
          </a:ln>
        </p:spPr>
      </p:pic>
      <p:sp>
        <p:nvSpPr>
          <p:cNvPr id="5" name="TextBox 4">
            <a:extLst>
              <a:ext uri="{FF2B5EF4-FFF2-40B4-BE49-F238E27FC236}">
                <a16:creationId xmlns:a16="http://schemas.microsoft.com/office/drawing/2014/main" id="{C1CF32C1-CAD2-B051-E68A-F38EFD0F6F48}"/>
              </a:ext>
            </a:extLst>
          </p:cNvPr>
          <p:cNvSpPr txBox="1"/>
          <p:nvPr/>
        </p:nvSpPr>
        <p:spPr>
          <a:xfrm>
            <a:off x="4803018" y="615177"/>
            <a:ext cx="2585964" cy="461665"/>
          </a:xfrm>
          <a:prstGeom prst="rect">
            <a:avLst/>
          </a:prstGeom>
          <a:noFill/>
        </p:spPr>
        <p:txBody>
          <a:bodyPr wrap="none" rtlCol="0">
            <a:spAutoFit/>
          </a:bodyPr>
          <a:lstStyle/>
          <a:p>
            <a:r>
              <a:rPr lang="en-US" sz="2400">
                <a:latin typeface="Arial Rounded MT Bold" panose="020F0704030504030204" pitchFamily="34" charset="0"/>
              </a:rPr>
              <a:t>Muhamad Rendi</a:t>
            </a:r>
            <a:endParaRPr lang="en-ID" sz="2400">
              <a:latin typeface="Arial Rounded MT Bold" panose="020F0704030504030204" pitchFamily="34" charset="0"/>
            </a:endParaRPr>
          </a:p>
        </p:txBody>
      </p:sp>
      <p:cxnSp>
        <p:nvCxnSpPr>
          <p:cNvPr id="7" name="Straight Connector 6">
            <a:extLst>
              <a:ext uri="{FF2B5EF4-FFF2-40B4-BE49-F238E27FC236}">
                <a16:creationId xmlns:a16="http://schemas.microsoft.com/office/drawing/2014/main" id="{60492289-9837-5EA3-4E7C-2B7657073314}"/>
              </a:ext>
            </a:extLst>
          </p:cNvPr>
          <p:cNvCxnSpPr>
            <a:cxnSpLocks/>
          </p:cNvCxnSpPr>
          <p:nvPr/>
        </p:nvCxnSpPr>
        <p:spPr>
          <a:xfrm>
            <a:off x="5156199" y="107684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pic>
        <p:nvPicPr>
          <p:cNvPr id="11" name="Picture 10">
            <a:extLst>
              <a:ext uri="{FF2B5EF4-FFF2-40B4-BE49-F238E27FC236}">
                <a16:creationId xmlns:a16="http://schemas.microsoft.com/office/drawing/2014/main" id="{6890A972-222E-69FE-026F-739E8E0A0007}"/>
              </a:ext>
            </a:extLst>
          </p:cNvPr>
          <p:cNvPicPr>
            <a:picLocks noChangeAspect="1"/>
          </p:cNvPicPr>
          <p:nvPr/>
        </p:nvPicPr>
        <p:blipFill>
          <a:blip r:embed="rId7"/>
          <a:stretch>
            <a:fillRect/>
          </a:stretch>
        </p:blipFill>
        <p:spPr>
          <a:xfrm>
            <a:off x="836459" y="2111498"/>
            <a:ext cx="2553286" cy="3402253"/>
          </a:xfrm>
          <a:prstGeom prst="flowChartConnector">
            <a:avLst/>
          </a:prstGeom>
        </p:spPr>
      </p:pic>
      <p:sp>
        <p:nvSpPr>
          <p:cNvPr id="18" name="TextBox 17">
            <a:extLst>
              <a:ext uri="{FF2B5EF4-FFF2-40B4-BE49-F238E27FC236}">
                <a16:creationId xmlns:a16="http://schemas.microsoft.com/office/drawing/2014/main" id="{3E330F61-AD45-D044-A763-786F383E92AC}"/>
              </a:ext>
            </a:extLst>
          </p:cNvPr>
          <p:cNvSpPr txBox="1"/>
          <p:nvPr/>
        </p:nvSpPr>
        <p:spPr>
          <a:xfrm>
            <a:off x="1198428" y="1344249"/>
            <a:ext cx="1829347" cy="523220"/>
          </a:xfrm>
          <a:prstGeom prst="rect">
            <a:avLst/>
          </a:prstGeom>
          <a:noFill/>
        </p:spPr>
        <p:txBody>
          <a:bodyPr wrap="none" rtlCol="0">
            <a:spAutoFit/>
          </a:bodyPr>
          <a:lstStyle/>
          <a:p>
            <a:r>
              <a:rPr lang="en-US" sz="2800">
                <a:solidFill>
                  <a:srgbClr val="FF0000"/>
                </a:solidFill>
                <a:latin typeface="Arial Rounded MT Bold" panose="020F0704030504030204" pitchFamily="34" charset="0"/>
              </a:rPr>
              <a:t>About</a:t>
            </a:r>
            <a:r>
              <a:rPr lang="en-US" sz="2800">
                <a:latin typeface="Arial Rounded MT Bold" panose="020F0704030504030204" pitchFamily="34" charset="0"/>
              </a:rPr>
              <a:t> Me</a:t>
            </a:r>
            <a:endParaRPr lang="en-ID" sz="2800">
              <a:latin typeface="Arial Rounded MT Bold" panose="020F0704030504030204" pitchFamily="34" charset="0"/>
            </a:endParaRPr>
          </a:p>
        </p:txBody>
      </p:sp>
      <p:sp>
        <p:nvSpPr>
          <p:cNvPr id="19" name="TextBox 18">
            <a:extLst>
              <a:ext uri="{FF2B5EF4-FFF2-40B4-BE49-F238E27FC236}">
                <a16:creationId xmlns:a16="http://schemas.microsoft.com/office/drawing/2014/main" id="{11E59CB2-F763-089E-1340-F08257840D00}"/>
              </a:ext>
            </a:extLst>
          </p:cNvPr>
          <p:cNvSpPr txBox="1"/>
          <p:nvPr/>
        </p:nvSpPr>
        <p:spPr>
          <a:xfrm>
            <a:off x="4169343" y="2111498"/>
            <a:ext cx="7575909" cy="2308324"/>
          </a:xfrm>
          <a:prstGeom prst="rect">
            <a:avLst/>
          </a:prstGeom>
          <a:noFill/>
        </p:spPr>
        <p:txBody>
          <a:bodyPr wrap="square" rtlCol="0">
            <a:spAutoFit/>
          </a:bodyPr>
          <a:lstStyle/>
          <a:p>
            <a:r>
              <a:rPr lang="en-US" sz="1800">
                <a:solidFill>
                  <a:srgbClr val="FF0000"/>
                </a:solidFill>
                <a:latin typeface="Arial Rounded MT Bold" panose="020F0704030504030204" pitchFamily="34" charset="0"/>
              </a:rPr>
              <a:t>Experince :</a:t>
            </a:r>
          </a:p>
          <a:p>
            <a:endParaRPr lang="en-ID" sz="1800">
              <a:latin typeface="Arial Rounded MT Bold" panose="020F0704030504030204" pitchFamily="34" charset="0"/>
            </a:endParaRPr>
          </a:p>
          <a:p>
            <a:pPr marL="285750" indent="-285750">
              <a:buFont typeface="Arial" panose="020B0604020202020204" pitchFamily="34" charset="0"/>
              <a:buChar char="•"/>
            </a:pPr>
            <a:r>
              <a:rPr lang="en-US" sz="1800">
                <a:latin typeface="Arial" panose="020B0604020202020204" pitchFamily="34" charset="0"/>
                <a:cs typeface="Arial" panose="020B0604020202020204" pitchFamily="34" charset="0"/>
              </a:rPr>
              <a:t>ML PATH Participant, Bangkit academy led by Google, Tokopedia, Gojek &amp; Traveloka</a:t>
            </a:r>
          </a:p>
          <a:p>
            <a:pPr marL="285750" indent="-285750">
              <a:buFont typeface="Arial" panose="020B0604020202020204" pitchFamily="34" charset="0"/>
              <a:buChar char="•"/>
            </a:pPr>
            <a:r>
              <a:rPr lang="en-ID" sz="1800">
                <a:latin typeface="Arial" panose="020B0604020202020204" pitchFamily="34" charset="0"/>
                <a:cs typeface="Arial" panose="020B0604020202020204" pitchFamily="34" charset="0"/>
              </a:rPr>
              <a:t>AI Developer Intern, VarX</a:t>
            </a:r>
            <a:endParaRPr lang="en-US" sz="18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a:latin typeface="Arial" panose="020B0604020202020204" pitchFamily="34" charset="0"/>
                <a:cs typeface="Arial" panose="020B0604020202020204" pitchFamily="34" charset="0"/>
              </a:rPr>
              <a:t>Machine Learning Path , IDCamp Indosat Oreedo 2022 Scholarship </a:t>
            </a:r>
          </a:p>
          <a:p>
            <a:pPr marL="285750" indent="-285750">
              <a:buFont typeface="Arial" panose="020B0604020202020204" pitchFamily="34" charset="0"/>
              <a:buChar char="•"/>
            </a:pPr>
            <a:r>
              <a:rPr lang="en-US" sz="1800">
                <a:latin typeface="Arial" panose="020B0604020202020204" pitchFamily="34" charset="0"/>
                <a:cs typeface="Arial" panose="020B0604020202020204" pitchFamily="34" charset="0"/>
              </a:rPr>
              <a:t>AI Gen Y Trainee, Orbit Future Academy</a:t>
            </a:r>
          </a:p>
          <a:p>
            <a:pPr marL="285750" indent="-285750">
              <a:buFont typeface="Arial" panose="020B0604020202020204" pitchFamily="34" charset="0"/>
              <a:buChar char="•"/>
            </a:pPr>
            <a:r>
              <a:rPr lang="en-US" sz="1800">
                <a:latin typeface="Arial" panose="020B0604020202020204" pitchFamily="34" charset="0"/>
                <a:cs typeface="Arial" panose="020B0604020202020204" pitchFamily="34" charset="0"/>
              </a:rPr>
              <a:t>Asia AI Forward, Alibaba Cloud</a:t>
            </a:r>
            <a:endParaRPr lang="en-ID"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9931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5" name="Picture 4">
            <a:extLst>
              <a:ext uri="{FF2B5EF4-FFF2-40B4-BE49-F238E27FC236}">
                <a16:creationId xmlns:a16="http://schemas.microsoft.com/office/drawing/2014/main" id="{6645F3E1-6988-BFC4-D6EB-40B85A5FE955}"/>
              </a:ext>
            </a:extLst>
          </p:cNvPr>
          <p:cNvPicPr>
            <a:picLocks noChangeAspect="1"/>
          </p:cNvPicPr>
          <p:nvPr/>
        </p:nvPicPr>
        <p:blipFill>
          <a:blip r:embed="rId3"/>
          <a:stretch>
            <a:fillRect/>
          </a:stretch>
        </p:blipFill>
        <p:spPr>
          <a:xfrm>
            <a:off x="492034" y="1150311"/>
            <a:ext cx="11317279" cy="5353797"/>
          </a:xfrm>
          <a:prstGeom prst="rect">
            <a:avLst/>
          </a:prstGeom>
        </p:spPr>
      </p:pic>
      <p:pic>
        <p:nvPicPr>
          <p:cNvPr id="92" name="Google Shape;92;p2"/>
          <p:cNvPicPr preferRelativeResize="0"/>
          <p:nvPr/>
        </p:nvPicPr>
        <p:blipFill rotWithShape="1">
          <a:blip r:embed="rId4">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5">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6">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4075254" y="425079"/>
            <a:ext cx="3288080" cy="461665"/>
          </a:xfrm>
          <a:prstGeom prst="rect">
            <a:avLst/>
          </a:prstGeom>
          <a:noFill/>
        </p:spPr>
        <p:txBody>
          <a:bodyPr wrap="none" rtlCol="0">
            <a:spAutoFit/>
          </a:bodyPr>
          <a:lstStyle/>
          <a:p>
            <a:r>
              <a:rPr lang="en-US" sz="2400">
                <a:latin typeface="Arial Rounded MT Bold" panose="020F0704030504030204" pitchFamily="34" charset="0"/>
              </a:rPr>
              <a:t>Supervised Learning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063836" y="1018527"/>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FF129494-D70A-3D12-7EF7-D7E242D691ED}"/>
              </a:ext>
            </a:extLst>
          </p:cNvPr>
          <p:cNvSpPr/>
          <p:nvPr/>
        </p:nvSpPr>
        <p:spPr>
          <a:xfrm>
            <a:off x="8146473" y="655911"/>
            <a:ext cx="3398982" cy="103439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1376005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3301767" y="1566600"/>
            <a:ext cx="4775666" cy="461665"/>
          </a:xfrm>
          <a:prstGeom prst="rect">
            <a:avLst/>
          </a:prstGeom>
          <a:noFill/>
        </p:spPr>
        <p:txBody>
          <a:bodyPr wrap="none" rtlCol="0">
            <a:spAutoFit/>
          </a:bodyPr>
          <a:lstStyle/>
          <a:p>
            <a:r>
              <a:rPr lang="en-US" sz="2400">
                <a:latin typeface="Arial Rounded MT Bold" panose="020F0704030504030204" pitchFamily="34" charset="0"/>
              </a:rPr>
              <a:t>Hands on Supervised Learning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4749800" y="220078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D5270789-04AF-350F-0612-5A2D4D3717E0}"/>
              </a:ext>
            </a:extLst>
          </p:cNvPr>
          <p:cNvSpPr txBox="1"/>
          <p:nvPr/>
        </p:nvSpPr>
        <p:spPr>
          <a:xfrm>
            <a:off x="1861127" y="2680172"/>
            <a:ext cx="9148619" cy="338554"/>
          </a:xfrm>
          <a:prstGeom prst="rect">
            <a:avLst/>
          </a:prstGeom>
          <a:noFill/>
        </p:spPr>
        <p:txBody>
          <a:bodyPr wrap="square">
            <a:spAutoFit/>
          </a:bodyPr>
          <a:lstStyle/>
          <a:p>
            <a:r>
              <a:rPr lang="en-ID" sz="1600"/>
              <a:t>https://colab.research.google.com/drive/1CKQgVYEs6Uai2hr-IWW7iO5lgVIyYCHD?usp=sharing</a:t>
            </a:r>
          </a:p>
        </p:txBody>
      </p:sp>
    </p:spTree>
    <p:extLst>
      <p:ext uri="{BB962C8B-B14F-4D97-AF65-F5344CB8AC3E}">
        <p14:creationId xmlns:p14="http://schemas.microsoft.com/office/powerpoint/2010/main" val="3632022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4" name="Picture 3">
            <a:extLst>
              <a:ext uri="{FF2B5EF4-FFF2-40B4-BE49-F238E27FC236}">
                <a16:creationId xmlns:a16="http://schemas.microsoft.com/office/drawing/2014/main" id="{71A539BB-9261-2A0F-F169-86FD9434F765}"/>
              </a:ext>
            </a:extLst>
          </p:cNvPr>
          <p:cNvPicPr>
            <a:picLocks noChangeAspect="1"/>
          </p:cNvPicPr>
          <p:nvPr/>
        </p:nvPicPr>
        <p:blipFill>
          <a:blip r:embed="rId3"/>
          <a:stretch>
            <a:fillRect/>
          </a:stretch>
        </p:blipFill>
        <p:spPr>
          <a:xfrm>
            <a:off x="901540" y="1158398"/>
            <a:ext cx="10555173" cy="5372850"/>
          </a:xfrm>
          <a:prstGeom prst="rect">
            <a:avLst/>
          </a:prstGeom>
        </p:spPr>
      </p:pic>
      <p:pic>
        <p:nvPicPr>
          <p:cNvPr id="92" name="Google Shape;92;p2"/>
          <p:cNvPicPr preferRelativeResize="0"/>
          <p:nvPr/>
        </p:nvPicPr>
        <p:blipFill rotWithShape="1">
          <a:blip r:embed="rId4">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5">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6">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4251258" y="410370"/>
            <a:ext cx="3669594" cy="461665"/>
          </a:xfrm>
          <a:prstGeom prst="rect">
            <a:avLst/>
          </a:prstGeom>
          <a:noFill/>
        </p:spPr>
        <p:txBody>
          <a:bodyPr wrap="none" rtlCol="0">
            <a:spAutoFit/>
          </a:bodyPr>
          <a:lstStyle/>
          <a:p>
            <a:r>
              <a:rPr lang="en-US" sz="2400">
                <a:latin typeface="Arial Rounded MT Bold" panose="020F0704030504030204" pitchFamily="34" charset="0"/>
              </a:rPr>
              <a:t>Unsupervised Learning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063836" y="1018527"/>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FF129494-D70A-3D12-7EF7-D7E242D691ED}"/>
              </a:ext>
            </a:extLst>
          </p:cNvPr>
          <p:cNvSpPr/>
          <p:nvPr/>
        </p:nvSpPr>
        <p:spPr>
          <a:xfrm>
            <a:off x="8155710" y="641202"/>
            <a:ext cx="3398982" cy="103439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
        <p:nvSpPr>
          <p:cNvPr id="11" name="Rectangle 10">
            <a:extLst>
              <a:ext uri="{FF2B5EF4-FFF2-40B4-BE49-F238E27FC236}">
                <a16:creationId xmlns:a16="http://schemas.microsoft.com/office/drawing/2014/main" id="{A99ED01B-BB0E-E9C2-ECB8-07D4EF34B2CE}"/>
              </a:ext>
            </a:extLst>
          </p:cNvPr>
          <p:cNvSpPr/>
          <p:nvPr/>
        </p:nvSpPr>
        <p:spPr>
          <a:xfrm>
            <a:off x="8175160" y="655915"/>
            <a:ext cx="3398982" cy="103439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1206487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 name="Picture 2">
            <a:extLst>
              <a:ext uri="{FF2B5EF4-FFF2-40B4-BE49-F238E27FC236}">
                <a16:creationId xmlns:a16="http://schemas.microsoft.com/office/drawing/2014/main" id="{B2230F51-F415-9725-25A0-C335FF05EB68}"/>
              </a:ext>
            </a:extLst>
          </p:cNvPr>
          <p:cNvPicPr>
            <a:picLocks noChangeAspect="1"/>
          </p:cNvPicPr>
          <p:nvPr/>
        </p:nvPicPr>
        <p:blipFill>
          <a:blip r:embed="rId3"/>
          <a:stretch>
            <a:fillRect/>
          </a:stretch>
        </p:blipFill>
        <p:spPr>
          <a:xfrm>
            <a:off x="492034" y="1173107"/>
            <a:ext cx="11288700" cy="4963218"/>
          </a:xfrm>
          <a:prstGeom prst="rect">
            <a:avLst/>
          </a:prstGeom>
        </p:spPr>
      </p:pic>
      <p:pic>
        <p:nvPicPr>
          <p:cNvPr id="92" name="Google Shape;92;p2"/>
          <p:cNvPicPr preferRelativeResize="0"/>
          <p:nvPr/>
        </p:nvPicPr>
        <p:blipFill rotWithShape="1">
          <a:blip r:embed="rId4">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5">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6">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4251258" y="410370"/>
            <a:ext cx="3669594" cy="461665"/>
          </a:xfrm>
          <a:prstGeom prst="rect">
            <a:avLst/>
          </a:prstGeom>
          <a:noFill/>
        </p:spPr>
        <p:txBody>
          <a:bodyPr wrap="none" rtlCol="0">
            <a:spAutoFit/>
          </a:bodyPr>
          <a:lstStyle/>
          <a:p>
            <a:r>
              <a:rPr lang="en-US" sz="2400">
                <a:latin typeface="Arial Rounded MT Bold" panose="020F0704030504030204" pitchFamily="34" charset="0"/>
              </a:rPr>
              <a:t>Unsupervised Learning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063836" y="1018527"/>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FF129494-D70A-3D12-7EF7-D7E242D691ED}"/>
              </a:ext>
            </a:extLst>
          </p:cNvPr>
          <p:cNvSpPr/>
          <p:nvPr/>
        </p:nvSpPr>
        <p:spPr>
          <a:xfrm>
            <a:off x="8155710" y="641202"/>
            <a:ext cx="3398982" cy="103439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295067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3297943" y="1928711"/>
            <a:ext cx="5182829" cy="461665"/>
          </a:xfrm>
          <a:prstGeom prst="rect">
            <a:avLst/>
          </a:prstGeom>
          <a:noFill/>
        </p:spPr>
        <p:txBody>
          <a:bodyPr wrap="none" rtlCol="0">
            <a:spAutoFit/>
          </a:bodyPr>
          <a:lstStyle/>
          <a:p>
            <a:r>
              <a:rPr lang="en-US" sz="2400">
                <a:latin typeface="Arial Rounded MT Bold" panose="020F0704030504030204" pitchFamily="34" charset="0"/>
              </a:rPr>
              <a:t>Hands-on Unsupervised Learning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4729358" y="2562893"/>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7944A20E-7CB3-7D91-3D44-E39AF217921B}"/>
              </a:ext>
            </a:extLst>
          </p:cNvPr>
          <p:cNvSpPr txBox="1"/>
          <p:nvPr/>
        </p:nvSpPr>
        <p:spPr>
          <a:xfrm>
            <a:off x="1884218" y="3090446"/>
            <a:ext cx="8839200" cy="338554"/>
          </a:xfrm>
          <a:prstGeom prst="rect">
            <a:avLst/>
          </a:prstGeom>
          <a:noFill/>
        </p:spPr>
        <p:txBody>
          <a:bodyPr wrap="square">
            <a:spAutoFit/>
          </a:bodyPr>
          <a:lstStyle/>
          <a:p>
            <a:r>
              <a:rPr lang="en-ID" sz="1600"/>
              <a:t>https://colab.research.google.com/drive/1kml7gultHGS3-wsfUsgDaYNc9XHxGmot?usp=sharing</a:t>
            </a:r>
          </a:p>
        </p:txBody>
      </p:sp>
    </p:spTree>
    <p:extLst>
      <p:ext uri="{BB962C8B-B14F-4D97-AF65-F5344CB8AC3E}">
        <p14:creationId xmlns:p14="http://schemas.microsoft.com/office/powerpoint/2010/main" val="873218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4"/>
          <p:cNvPicPr preferRelativeResize="0"/>
          <p:nvPr/>
        </p:nvPicPr>
        <p:blipFill rotWithShape="1">
          <a:blip r:embed="rId3">
            <a:alphaModFix/>
          </a:blip>
          <a:srcRect/>
          <a:stretch/>
        </p:blipFill>
        <p:spPr>
          <a:xfrm>
            <a:off x="0" y="3427"/>
            <a:ext cx="12192000" cy="6854573"/>
          </a:xfrm>
          <a:prstGeom prst="rect">
            <a:avLst/>
          </a:prstGeom>
          <a:noFill/>
          <a:ln>
            <a:noFill/>
          </a:ln>
        </p:spPr>
      </p:pic>
      <p:pic>
        <p:nvPicPr>
          <p:cNvPr id="108" name="Google Shape;108;p4"/>
          <p:cNvPicPr preferRelativeResize="0"/>
          <p:nvPr/>
        </p:nvPicPr>
        <p:blipFill rotWithShape="1">
          <a:blip r:embed="rId4">
            <a:alphaModFix/>
          </a:blip>
          <a:srcRect/>
          <a:stretch/>
        </p:blipFill>
        <p:spPr>
          <a:xfrm>
            <a:off x="4151372" y="4830424"/>
            <a:ext cx="3889256" cy="1429515"/>
          </a:xfrm>
          <a:prstGeom prst="rect">
            <a:avLst/>
          </a:prstGeom>
          <a:noFill/>
          <a:ln>
            <a:noFill/>
          </a:ln>
        </p:spPr>
      </p:pic>
      <p:pic>
        <p:nvPicPr>
          <p:cNvPr id="109" name="Google Shape;109;p4"/>
          <p:cNvPicPr preferRelativeResize="0"/>
          <p:nvPr/>
        </p:nvPicPr>
        <p:blipFill rotWithShape="1">
          <a:blip r:embed="rId5">
            <a:alphaModFix/>
          </a:blip>
          <a:srcRect/>
          <a:stretch/>
        </p:blipFill>
        <p:spPr>
          <a:xfrm>
            <a:off x="3312252" y="2996896"/>
            <a:ext cx="5567493" cy="1321621"/>
          </a:xfrm>
          <a:prstGeom prst="rect">
            <a:avLst/>
          </a:prstGeom>
          <a:noFill/>
          <a:ln>
            <a:noFill/>
          </a:ln>
        </p:spPr>
      </p:pic>
      <p:pic>
        <p:nvPicPr>
          <p:cNvPr id="110" name="Google Shape;110;p4"/>
          <p:cNvPicPr preferRelativeResize="0"/>
          <p:nvPr/>
        </p:nvPicPr>
        <p:blipFill rotWithShape="1">
          <a:blip r:embed="rId6">
            <a:alphaModFix/>
          </a:blip>
          <a:srcRect/>
          <a:stretch/>
        </p:blipFill>
        <p:spPr>
          <a:xfrm>
            <a:off x="4911958" y="1202879"/>
            <a:ext cx="2368079" cy="2372713"/>
          </a:xfrm>
          <a:prstGeom prst="rect">
            <a:avLst/>
          </a:prstGeom>
          <a:noFill/>
          <a:ln>
            <a:noFill/>
          </a:ln>
        </p:spPr>
      </p:pic>
      <p:sp>
        <p:nvSpPr>
          <p:cNvPr id="2" name="TextBox 1">
            <a:extLst>
              <a:ext uri="{FF2B5EF4-FFF2-40B4-BE49-F238E27FC236}">
                <a16:creationId xmlns:a16="http://schemas.microsoft.com/office/drawing/2014/main" id="{E7285718-133B-0F20-0489-7F8699C52FE5}"/>
              </a:ext>
            </a:extLst>
          </p:cNvPr>
          <p:cNvSpPr txBox="1"/>
          <p:nvPr/>
        </p:nvSpPr>
        <p:spPr>
          <a:xfrm>
            <a:off x="3754582" y="3575592"/>
            <a:ext cx="4682836" cy="523220"/>
          </a:xfrm>
          <a:prstGeom prst="rect">
            <a:avLst/>
          </a:prstGeom>
          <a:noFill/>
        </p:spPr>
        <p:txBody>
          <a:bodyPr wrap="square" rtlCol="0">
            <a:spAutoFit/>
          </a:bodyPr>
          <a:lstStyle/>
          <a:p>
            <a:pPr algn="ctr"/>
            <a:r>
              <a:rPr lang="en-US" sz="2800">
                <a:solidFill>
                  <a:schemeClr val="bg1"/>
                </a:solidFill>
                <a:latin typeface="Times New Roman" panose="02020603050405020304" pitchFamily="18" charset="0"/>
                <a:cs typeface="Times New Roman" panose="02020603050405020304" pitchFamily="18" charset="0"/>
              </a:rPr>
              <a:t>@Robotika.uty</a:t>
            </a:r>
            <a:endParaRPr lang="en-ID" sz="280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0" y="1712"/>
            <a:ext cx="12192000" cy="6854573"/>
          </a:xfrm>
          <a:prstGeom prst="rect">
            <a:avLst/>
          </a:prstGeom>
          <a:noFill/>
          <a:ln>
            <a:noFill/>
          </a:ln>
        </p:spPr>
      </p:pic>
      <p:pic>
        <p:nvPicPr>
          <p:cNvPr id="85" name="Google Shape;85;p1"/>
          <p:cNvPicPr preferRelativeResize="0"/>
          <p:nvPr/>
        </p:nvPicPr>
        <p:blipFill rotWithShape="1">
          <a:blip r:embed="rId4">
            <a:alphaModFix/>
          </a:blip>
          <a:srcRect/>
          <a:stretch/>
        </p:blipFill>
        <p:spPr>
          <a:xfrm>
            <a:off x="0" y="0"/>
            <a:ext cx="4932520" cy="6858000"/>
          </a:xfrm>
          <a:prstGeom prst="rect">
            <a:avLst/>
          </a:prstGeom>
          <a:noFill/>
          <a:ln>
            <a:noFill/>
          </a:ln>
        </p:spPr>
      </p:pic>
      <p:pic>
        <p:nvPicPr>
          <p:cNvPr id="86" name="Google Shape;86;p1"/>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2" name="Rectangle 1">
            <a:extLst>
              <a:ext uri="{FF2B5EF4-FFF2-40B4-BE49-F238E27FC236}">
                <a16:creationId xmlns:a16="http://schemas.microsoft.com/office/drawing/2014/main" id="{655E59F8-C34B-56EF-F83D-BFDD77596E9E}"/>
              </a:ext>
            </a:extLst>
          </p:cNvPr>
          <p:cNvSpPr/>
          <p:nvPr/>
        </p:nvSpPr>
        <p:spPr>
          <a:xfrm>
            <a:off x="5080130" y="57905"/>
            <a:ext cx="7111870" cy="707886"/>
          </a:xfrm>
          <a:prstGeom prst="rect">
            <a:avLst/>
          </a:prstGeom>
          <a:noFill/>
        </p:spPr>
        <p:txBody>
          <a:bodyPr wrap="square" lIns="91440" tIns="45720" rIns="91440" bIns="45720">
            <a:spAutoFit/>
          </a:bodyPr>
          <a:lstStyle/>
          <a:p>
            <a:pPr algn="ctr"/>
            <a:r>
              <a:rPr lang="en-US" sz="4000" b="1">
                <a:ln w="22225">
                  <a:solidFill>
                    <a:schemeClr val="accent2"/>
                  </a:solidFill>
                  <a:prstDash val="solid"/>
                </a:ln>
                <a:solidFill>
                  <a:schemeClr val="bg1"/>
                </a:solidFill>
              </a:rPr>
              <a:t>ARTIFICIAL INTELLIGENT</a:t>
            </a:r>
          </a:p>
        </p:txBody>
      </p:sp>
      <p:sp>
        <p:nvSpPr>
          <p:cNvPr id="7" name="Rectangle 6">
            <a:extLst>
              <a:ext uri="{FF2B5EF4-FFF2-40B4-BE49-F238E27FC236}">
                <a16:creationId xmlns:a16="http://schemas.microsoft.com/office/drawing/2014/main" id="{80C7A649-1F01-BB8F-3382-3C6907F936D1}"/>
              </a:ext>
            </a:extLst>
          </p:cNvPr>
          <p:cNvSpPr/>
          <p:nvPr/>
        </p:nvSpPr>
        <p:spPr>
          <a:xfrm>
            <a:off x="147610" y="3167389"/>
            <a:ext cx="4074289" cy="523220"/>
          </a:xfrm>
          <a:prstGeom prst="rect">
            <a:avLst/>
          </a:prstGeom>
          <a:noFill/>
        </p:spPr>
        <p:txBody>
          <a:bodyPr wrap="square" lIns="91440" tIns="45720" rIns="91440" bIns="45720">
            <a:spAutoFit/>
          </a:bodyPr>
          <a:lstStyle/>
          <a:p>
            <a:pPr algn="ctr"/>
            <a:r>
              <a:rPr lang="en-US" sz="2800" b="1">
                <a:ln w="22225">
                  <a:solidFill>
                    <a:schemeClr val="accent2"/>
                  </a:solidFill>
                  <a:prstDash val="solid"/>
                </a:ln>
                <a:solidFill>
                  <a:schemeClr val="bg1"/>
                </a:solidFill>
              </a:rPr>
              <a:t>Sejarah Singkat AI</a:t>
            </a:r>
          </a:p>
        </p:txBody>
      </p:sp>
      <p:sp>
        <p:nvSpPr>
          <p:cNvPr id="5" name="Scroll: Vertical 4">
            <a:extLst>
              <a:ext uri="{FF2B5EF4-FFF2-40B4-BE49-F238E27FC236}">
                <a16:creationId xmlns:a16="http://schemas.microsoft.com/office/drawing/2014/main" id="{54AA5B99-FB6D-1C07-D54B-708108D8ED70}"/>
              </a:ext>
            </a:extLst>
          </p:cNvPr>
          <p:cNvSpPr/>
          <p:nvPr/>
        </p:nvSpPr>
        <p:spPr>
          <a:xfrm>
            <a:off x="5149086" y="969700"/>
            <a:ext cx="6703389" cy="5604720"/>
          </a:xfrm>
          <a:prstGeom prst="verticalScroll">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1600">
                <a:solidFill>
                  <a:schemeClr val="tx1"/>
                </a:solidFill>
                <a:latin typeface="Arial Rounded MT Bold" panose="020F0704030504030204" pitchFamily="34" charset="0"/>
              </a:rPr>
              <a:t>Kata “intelligence” berasal dari bahasa Latin “intelligo” yang bearti “saya paham”. arti dasar dari intelligence ialah kemampuan untuk memahami dan melakukan aksi. </a:t>
            </a:r>
          </a:p>
          <a:p>
            <a:pPr marL="342900" indent="-342900" algn="just">
              <a:buAutoNum type="arabicPeriod"/>
            </a:pPr>
            <a:r>
              <a:rPr lang="en-ID" sz="1600">
                <a:solidFill>
                  <a:schemeClr val="tx1"/>
                </a:solidFill>
                <a:latin typeface="Arial Rounded MT Bold" panose="020F0704030504030204" pitchFamily="34" charset="0"/>
              </a:rPr>
              <a:t>Pada akhir 1955, Newell dan Simon mengembangkan  </a:t>
            </a:r>
            <a:r>
              <a:rPr lang="en-ID" sz="1600" b="1">
                <a:solidFill>
                  <a:schemeClr val="tx1"/>
                </a:solidFill>
                <a:latin typeface="Arial Rounded MT Bold" panose="020F0704030504030204" pitchFamily="34" charset="0"/>
              </a:rPr>
              <a:t>The Logic Theorist</a:t>
            </a:r>
            <a:r>
              <a:rPr lang="en-ID" sz="1600">
                <a:solidFill>
                  <a:schemeClr val="tx1"/>
                </a:solidFill>
                <a:latin typeface="Arial Rounded MT Bold" panose="020F0704030504030204" pitchFamily="34" charset="0"/>
              </a:rPr>
              <a:t>, program AI pertama.</a:t>
            </a:r>
          </a:p>
          <a:p>
            <a:pPr marL="342900" indent="-342900" algn="just">
              <a:buAutoNum type="arabicPeriod"/>
            </a:pPr>
            <a:r>
              <a:rPr lang="en-ID" sz="1600">
                <a:solidFill>
                  <a:schemeClr val="tx1"/>
                </a:solidFill>
                <a:latin typeface="Arial Rounded MT Bold" panose="020F0704030504030204" pitchFamily="34" charset="0"/>
              </a:rPr>
              <a:t>Pada tahun 1956 John McCarthy dari  Massacuhetts Institute of Technology dianggap sebagai bapak AI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0" y="0"/>
            <a:ext cx="12192000" cy="6854573"/>
          </a:xfrm>
          <a:prstGeom prst="rect">
            <a:avLst/>
          </a:prstGeom>
          <a:noFill/>
          <a:ln>
            <a:noFill/>
          </a:ln>
        </p:spPr>
      </p:pic>
      <p:pic>
        <p:nvPicPr>
          <p:cNvPr id="92" name="Google Shape;92;p2"/>
          <p:cNvPicPr preferRelativeResize="0"/>
          <p:nvPr/>
        </p:nvPicPr>
        <p:blipFill rotWithShape="1">
          <a:blip r:embed="rId4">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5">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6">
            <a:alphaModFix/>
          </a:blip>
          <a:srcRect/>
          <a:stretch/>
        </p:blipFill>
        <p:spPr>
          <a:xfrm>
            <a:off x="147610" y="140642"/>
            <a:ext cx="688849" cy="829058"/>
          </a:xfrm>
          <a:prstGeom prst="rect">
            <a:avLst/>
          </a:prstGeom>
          <a:noFill/>
          <a:ln>
            <a:noFill/>
          </a:ln>
        </p:spPr>
      </p:pic>
      <p:pic>
        <p:nvPicPr>
          <p:cNvPr id="12" name="Picture 11">
            <a:extLst>
              <a:ext uri="{FF2B5EF4-FFF2-40B4-BE49-F238E27FC236}">
                <a16:creationId xmlns:a16="http://schemas.microsoft.com/office/drawing/2014/main" id="{B5282EDF-BDD0-45E5-A07B-6E7AE39FA7EE}"/>
              </a:ext>
            </a:extLst>
          </p:cNvPr>
          <p:cNvPicPr>
            <a:picLocks noChangeAspect="1"/>
          </p:cNvPicPr>
          <p:nvPr/>
        </p:nvPicPr>
        <p:blipFill>
          <a:blip r:embed="rId7"/>
          <a:stretch>
            <a:fillRect/>
          </a:stretch>
        </p:blipFill>
        <p:spPr>
          <a:xfrm>
            <a:off x="927130" y="1481458"/>
            <a:ext cx="9440592" cy="4515480"/>
          </a:xfrm>
          <a:prstGeom prst="rect">
            <a:avLst/>
          </a:prstGeom>
        </p:spPr>
      </p:pic>
      <p:sp>
        <p:nvSpPr>
          <p:cNvPr id="13" name="TextBox 12">
            <a:extLst>
              <a:ext uri="{FF2B5EF4-FFF2-40B4-BE49-F238E27FC236}">
                <a16:creationId xmlns:a16="http://schemas.microsoft.com/office/drawing/2014/main" id="{180B39D6-79AC-2860-84BB-AA298FE2B1C7}"/>
              </a:ext>
            </a:extLst>
          </p:cNvPr>
          <p:cNvSpPr txBox="1"/>
          <p:nvPr/>
        </p:nvSpPr>
        <p:spPr>
          <a:xfrm>
            <a:off x="4516691" y="509897"/>
            <a:ext cx="3422732" cy="461665"/>
          </a:xfrm>
          <a:prstGeom prst="rect">
            <a:avLst/>
          </a:prstGeom>
          <a:noFill/>
        </p:spPr>
        <p:txBody>
          <a:bodyPr wrap="none" rtlCol="0">
            <a:spAutoFit/>
          </a:bodyPr>
          <a:lstStyle/>
          <a:p>
            <a:r>
              <a:rPr lang="en-US" sz="2400">
                <a:latin typeface="Arial Rounded MT Bold" panose="020F0704030504030204" pitchFamily="34" charset="0"/>
              </a:rPr>
              <a:t>Perbedaan AI, ML, DL</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82285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5093160" y="506470"/>
            <a:ext cx="2005677" cy="461665"/>
          </a:xfrm>
          <a:prstGeom prst="rect">
            <a:avLst/>
          </a:prstGeom>
          <a:noFill/>
        </p:spPr>
        <p:txBody>
          <a:bodyPr wrap="none" rtlCol="0">
            <a:spAutoFit/>
          </a:bodyPr>
          <a:lstStyle/>
          <a:p>
            <a:r>
              <a:rPr lang="en-US" sz="2400">
                <a:latin typeface="Arial Rounded MT Bold" panose="020F0704030504030204" pitchFamily="34" charset="0"/>
              </a:rPr>
              <a:t>3 Level of AI</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30" name="Google Shape;356;p44">
            <a:extLst>
              <a:ext uri="{FF2B5EF4-FFF2-40B4-BE49-F238E27FC236}">
                <a16:creationId xmlns:a16="http://schemas.microsoft.com/office/drawing/2014/main" id="{0C93D5C7-2735-072A-743A-BA8C66E5480F}"/>
              </a:ext>
            </a:extLst>
          </p:cNvPr>
          <p:cNvSpPr txBox="1">
            <a:spLocks/>
          </p:cNvSpPr>
          <p:nvPr/>
        </p:nvSpPr>
        <p:spPr>
          <a:xfrm>
            <a:off x="3858660" y="2377716"/>
            <a:ext cx="2469000" cy="46166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D" sz="1600">
                <a:latin typeface="Arial Rounded MT Bold" panose="020F0704030504030204" pitchFamily="34" charset="0"/>
              </a:rPr>
              <a:t>Narrow AI</a:t>
            </a:r>
          </a:p>
        </p:txBody>
      </p:sp>
      <p:sp>
        <p:nvSpPr>
          <p:cNvPr id="31" name="Google Shape;357;p44">
            <a:extLst>
              <a:ext uri="{FF2B5EF4-FFF2-40B4-BE49-F238E27FC236}">
                <a16:creationId xmlns:a16="http://schemas.microsoft.com/office/drawing/2014/main" id="{535D0663-C1AF-46EF-2BD1-7711AE4BBBF1}"/>
              </a:ext>
            </a:extLst>
          </p:cNvPr>
          <p:cNvSpPr txBox="1">
            <a:spLocks/>
          </p:cNvSpPr>
          <p:nvPr/>
        </p:nvSpPr>
        <p:spPr>
          <a:xfrm>
            <a:off x="3050701" y="2300863"/>
            <a:ext cx="633600" cy="7041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latin typeface="Arial Rounded MT Bold" panose="020F0704030504030204" pitchFamily="34" charset="0"/>
              </a:rPr>
              <a:t>01</a:t>
            </a:r>
          </a:p>
        </p:txBody>
      </p:sp>
      <p:sp>
        <p:nvSpPr>
          <p:cNvPr id="42" name="Google Shape;369;p44">
            <a:extLst>
              <a:ext uri="{FF2B5EF4-FFF2-40B4-BE49-F238E27FC236}">
                <a16:creationId xmlns:a16="http://schemas.microsoft.com/office/drawing/2014/main" id="{92B60292-EE82-F63A-966F-6FCEB9372959}"/>
              </a:ext>
            </a:extLst>
          </p:cNvPr>
          <p:cNvSpPr/>
          <p:nvPr/>
        </p:nvSpPr>
        <p:spPr>
          <a:xfrm>
            <a:off x="2985001" y="2270413"/>
            <a:ext cx="765000" cy="765000"/>
          </a:xfrm>
          <a:prstGeom prst="donut">
            <a:avLst>
              <a:gd name="adj" fmla="val 3595"/>
            </a:avLst>
          </a:prstGeom>
          <a:solidFill>
            <a:srgbClr val="EE3E3E"/>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56;p44">
            <a:extLst>
              <a:ext uri="{FF2B5EF4-FFF2-40B4-BE49-F238E27FC236}">
                <a16:creationId xmlns:a16="http://schemas.microsoft.com/office/drawing/2014/main" id="{0E4FDCC0-7ED0-527E-F04C-76DB527FD7EC}"/>
              </a:ext>
            </a:extLst>
          </p:cNvPr>
          <p:cNvSpPr txBox="1">
            <a:spLocks/>
          </p:cNvSpPr>
          <p:nvPr/>
        </p:nvSpPr>
        <p:spPr>
          <a:xfrm>
            <a:off x="7309978" y="2377716"/>
            <a:ext cx="2469000" cy="46166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D" sz="1600">
                <a:latin typeface="Arial Rounded MT Bold" panose="020F0704030504030204" pitchFamily="34" charset="0"/>
              </a:rPr>
              <a:t>General AI</a:t>
            </a:r>
          </a:p>
        </p:txBody>
      </p:sp>
      <p:sp>
        <p:nvSpPr>
          <p:cNvPr id="49" name="Google Shape;357;p44">
            <a:extLst>
              <a:ext uri="{FF2B5EF4-FFF2-40B4-BE49-F238E27FC236}">
                <a16:creationId xmlns:a16="http://schemas.microsoft.com/office/drawing/2014/main" id="{DF1CE9FD-20BE-7BC0-3B3E-2F24A6590589}"/>
              </a:ext>
            </a:extLst>
          </p:cNvPr>
          <p:cNvSpPr txBox="1">
            <a:spLocks/>
          </p:cNvSpPr>
          <p:nvPr/>
        </p:nvSpPr>
        <p:spPr>
          <a:xfrm>
            <a:off x="6502019" y="2300863"/>
            <a:ext cx="633600" cy="7041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latin typeface="Arial Rounded MT Bold" panose="020F0704030504030204" pitchFamily="34" charset="0"/>
              </a:rPr>
              <a:t>02</a:t>
            </a:r>
          </a:p>
        </p:txBody>
      </p:sp>
      <p:sp>
        <p:nvSpPr>
          <p:cNvPr id="50" name="Google Shape;369;p44">
            <a:extLst>
              <a:ext uri="{FF2B5EF4-FFF2-40B4-BE49-F238E27FC236}">
                <a16:creationId xmlns:a16="http://schemas.microsoft.com/office/drawing/2014/main" id="{14AEE728-2A9E-72B1-209F-AFE37142E67D}"/>
              </a:ext>
            </a:extLst>
          </p:cNvPr>
          <p:cNvSpPr/>
          <p:nvPr/>
        </p:nvSpPr>
        <p:spPr>
          <a:xfrm>
            <a:off x="6436319" y="2270413"/>
            <a:ext cx="765000" cy="765000"/>
          </a:xfrm>
          <a:prstGeom prst="donut">
            <a:avLst>
              <a:gd name="adj" fmla="val 3595"/>
            </a:avLst>
          </a:prstGeom>
          <a:solidFill>
            <a:srgbClr val="EE3E3E"/>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6;p44">
            <a:extLst>
              <a:ext uri="{FF2B5EF4-FFF2-40B4-BE49-F238E27FC236}">
                <a16:creationId xmlns:a16="http://schemas.microsoft.com/office/drawing/2014/main" id="{404DA4E0-A386-96D5-7819-F764AE9F12ED}"/>
              </a:ext>
            </a:extLst>
          </p:cNvPr>
          <p:cNvSpPr txBox="1">
            <a:spLocks/>
          </p:cNvSpPr>
          <p:nvPr/>
        </p:nvSpPr>
        <p:spPr>
          <a:xfrm>
            <a:off x="5513506" y="3822588"/>
            <a:ext cx="2469000" cy="46166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D" sz="1600">
                <a:latin typeface="Arial Rounded MT Bold" panose="020F0704030504030204" pitchFamily="34" charset="0"/>
              </a:rPr>
              <a:t>Strong AI</a:t>
            </a:r>
          </a:p>
        </p:txBody>
      </p:sp>
      <p:sp>
        <p:nvSpPr>
          <p:cNvPr id="52" name="Google Shape;357;p44">
            <a:extLst>
              <a:ext uri="{FF2B5EF4-FFF2-40B4-BE49-F238E27FC236}">
                <a16:creationId xmlns:a16="http://schemas.microsoft.com/office/drawing/2014/main" id="{16B263C7-14B0-35BF-6FAE-4ADA008B6423}"/>
              </a:ext>
            </a:extLst>
          </p:cNvPr>
          <p:cNvSpPr txBox="1">
            <a:spLocks/>
          </p:cNvSpPr>
          <p:nvPr/>
        </p:nvSpPr>
        <p:spPr>
          <a:xfrm>
            <a:off x="4705547" y="3745735"/>
            <a:ext cx="633600" cy="7041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latin typeface="Arial Rounded MT Bold" panose="020F0704030504030204" pitchFamily="34" charset="0"/>
              </a:rPr>
              <a:t>03</a:t>
            </a:r>
          </a:p>
        </p:txBody>
      </p:sp>
      <p:sp>
        <p:nvSpPr>
          <p:cNvPr id="53" name="Google Shape;369;p44">
            <a:extLst>
              <a:ext uri="{FF2B5EF4-FFF2-40B4-BE49-F238E27FC236}">
                <a16:creationId xmlns:a16="http://schemas.microsoft.com/office/drawing/2014/main" id="{F25080D7-32EB-63D1-1F92-B85E853BAB86}"/>
              </a:ext>
            </a:extLst>
          </p:cNvPr>
          <p:cNvSpPr/>
          <p:nvPr/>
        </p:nvSpPr>
        <p:spPr>
          <a:xfrm>
            <a:off x="4639847" y="3715285"/>
            <a:ext cx="765000" cy="765000"/>
          </a:xfrm>
          <a:prstGeom prst="donut">
            <a:avLst>
              <a:gd name="adj" fmla="val 3595"/>
            </a:avLst>
          </a:prstGeom>
          <a:solidFill>
            <a:srgbClr val="EE3E3E"/>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770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3445553" y="479447"/>
            <a:ext cx="5323893" cy="461665"/>
          </a:xfrm>
          <a:prstGeom prst="rect">
            <a:avLst/>
          </a:prstGeom>
          <a:noFill/>
        </p:spPr>
        <p:txBody>
          <a:bodyPr wrap="none" rtlCol="0">
            <a:spAutoFit/>
          </a:bodyPr>
          <a:lstStyle/>
          <a:p>
            <a:r>
              <a:rPr lang="en-US" sz="2400">
                <a:latin typeface="Arial Rounded MT Bold" panose="020F0704030504030204" pitchFamily="34" charset="0"/>
              </a:rPr>
              <a:t>ANI (Artificial Narrow Intelligence)</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F1AAB0D9-33C2-4D58-3062-283ACA967D10}"/>
              </a:ext>
            </a:extLst>
          </p:cNvPr>
          <p:cNvSpPr txBox="1"/>
          <p:nvPr/>
        </p:nvSpPr>
        <p:spPr>
          <a:xfrm>
            <a:off x="1491671" y="1690308"/>
            <a:ext cx="9444183" cy="830997"/>
          </a:xfrm>
          <a:prstGeom prst="rect">
            <a:avLst/>
          </a:prstGeom>
          <a:noFill/>
        </p:spPr>
        <p:txBody>
          <a:bodyPr wrap="square" rtlCol="0">
            <a:spAutoFit/>
          </a:bodyPr>
          <a:lstStyle/>
          <a:p>
            <a:r>
              <a:rPr lang="en-ID" sz="1600">
                <a:latin typeface="Arial Rounded MT Bold" panose="020F0704030504030204" pitchFamily="34" charset="0"/>
                <a:cs typeface="Arial" panose="020B0604020202020204" pitchFamily="34" charset="0"/>
              </a:rPr>
              <a:t>Weak AI atau lebih sering disebut sebagai Narrow AI merupakan jenis kecerdasan buatan yang sifatnya terbatas. Narrow AI ini biasanya akan difokuskan untuk mengerjakan hal yang spesifik.</a:t>
            </a:r>
          </a:p>
        </p:txBody>
      </p:sp>
      <p:pic>
        <p:nvPicPr>
          <p:cNvPr id="1026" name="Picture 2" descr="Apple Tidak akan Lagi Pakai Suara Wanita untuk Siri Sebagai Default –  TopCareerID">
            <a:extLst>
              <a:ext uri="{FF2B5EF4-FFF2-40B4-BE49-F238E27FC236}">
                <a16:creationId xmlns:a16="http://schemas.microsoft.com/office/drawing/2014/main" id="{D6B7BD24-9480-4340-45E4-8283F0A27F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6071" y="3327604"/>
            <a:ext cx="3530402" cy="20181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 Self-Driving Cars use Artificial Intelligence(AI)?">
            <a:extLst>
              <a:ext uri="{FF2B5EF4-FFF2-40B4-BE49-F238E27FC236}">
                <a16:creationId xmlns:a16="http://schemas.microsoft.com/office/drawing/2014/main" id="{A84ACD91-3038-8147-32F4-CE0DD594E8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8326" y="3327604"/>
            <a:ext cx="4019118" cy="2018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45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3445553" y="479447"/>
            <a:ext cx="5407249" cy="461665"/>
          </a:xfrm>
          <a:prstGeom prst="rect">
            <a:avLst/>
          </a:prstGeom>
          <a:noFill/>
        </p:spPr>
        <p:txBody>
          <a:bodyPr wrap="none" rtlCol="0">
            <a:spAutoFit/>
          </a:bodyPr>
          <a:lstStyle/>
          <a:p>
            <a:r>
              <a:rPr lang="en-US" sz="2400">
                <a:latin typeface="Arial Rounded MT Bold" panose="020F0704030504030204" pitchFamily="34" charset="0"/>
              </a:rPr>
              <a:t>AGI (Artificial General Intelligence)</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F1AAB0D9-33C2-4D58-3062-283ACA967D10}"/>
              </a:ext>
            </a:extLst>
          </p:cNvPr>
          <p:cNvSpPr txBox="1"/>
          <p:nvPr/>
        </p:nvSpPr>
        <p:spPr>
          <a:xfrm>
            <a:off x="1385407" y="1620264"/>
            <a:ext cx="9444183" cy="1077218"/>
          </a:xfrm>
          <a:prstGeom prst="rect">
            <a:avLst/>
          </a:prstGeom>
          <a:noFill/>
        </p:spPr>
        <p:txBody>
          <a:bodyPr wrap="square" rtlCol="0">
            <a:spAutoFit/>
          </a:bodyPr>
          <a:lstStyle/>
          <a:p>
            <a:r>
              <a:rPr lang="en-ID" sz="1600">
                <a:latin typeface="Arial Rounded MT Bold" panose="020F0704030504030204" pitchFamily="34" charset="0"/>
                <a:cs typeface="Arial" panose="020B0604020202020204" pitchFamily="34" charset="0"/>
              </a:rPr>
              <a:t>Artificial General Intelligence (AGI) adalah jenis kecerdasan buatan yang mampu menyelesaikan lebih banyak permasalahan manusia. Akan tetapi, permasalahan yang biasanya dapat diselesaikan oleh kecerdasan buatan kategori ini lebih ke arah permasalahan umum</a:t>
            </a:r>
          </a:p>
        </p:txBody>
      </p:sp>
      <p:pic>
        <p:nvPicPr>
          <p:cNvPr id="2050" name="Picture 2" descr="Hound melebihi Siri, Cortana, dan Google Now? – Language Center">
            <a:extLst>
              <a:ext uri="{FF2B5EF4-FFF2-40B4-BE49-F238E27FC236}">
                <a16:creationId xmlns:a16="http://schemas.microsoft.com/office/drawing/2014/main" id="{7E6C1FC9-8F61-B89C-93FD-18388B8DDF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6463" y="2793282"/>
            <a:ext cx="3515610" cy="3515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64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3445553" y="479447"/>
            <a:ext cx="5186035" cy="461665"/>
          </a:xfrm>
          <a:prstGeom prst="rect">
            <a:avLst/>
          </a:prstGeom>
          <a:noFill/>
        </p:spPr>
        <p:txBody>
          <a:bodyPr wrap="none" rtlCol="0">
            <a:spAutoFit/>
          </a:bodyPr>
          <a:lstStyle/>
          <a:p>
            <a:r>
              <a:rPr lang="en-US" sz="2400">
                <a:latin typeface="Arial Rounded MT Bold" panose="020F0704030504030204" pitchFamily="34" charset="0"/>
              </a:rPr>
              <a:t>ASI (Artificial Strong Intelligence)</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F1AAB0D9-33C2-4D58-3062-283ACA967D10}"/>
              </a:ext>
            </a:extLst>
          </p:cNvPr>
          <p:cNvSpPr txBox="1"/>
          <p:nvPr/>
        </p:nvSpPr>
        <p:spPr>
          <a:xfrm>
            <a:off x="1385407" y="1620264"/>
            <a:ext cx="9444183" cy="584775"/>
          </a:xfrm>
          <a:prstGeom prst="rect">
            <a:avLst/>
          </a:prstGeom>
          <a:noFill/>
        </p:spPr>
        <p:txBody>
          <a:bodyPr wrap="square" rtlCol="0">
            <a:spAutoFit/>
          </a:bodyPr>
          <a:lstStyle/>
          <a:p>
            <a:r>
              <a:rPr lang="en-ID" sz="1600">
                <a:latin typeface="Arial Rounded MT Bold" panose="020F0704030504030204" pitchFamily="34" charset="0"/>
                <a:cs typeface="Arial" panose="020B0604020202020204" pitchFamily="34" charset="0"/>
              </a:rPr>
              <a:t>Artificial Strong Intelligence (ASI) adalah jenis kecerdasan buatan yang sudah 100 % meniru kemampuan manusia bahkan bisa melampaui.</a:t>
            </a:r>
          </a:p>
        </p:txBody>
      </p:sp>
      <p:pic>
        <p:nvPicPr>
          <p:cNvPr id="2052" name="Picture 4" descr="James Cameron Isyaratkan Produksi Lagi Terminator | Republika Online">
            <a:extLst>
              <a:ext uri="{FF2B5EF4-FFF2-40B4-BE49-F238E27FC236}">
                <a16:creationId xmlns:a16="http://schemas.microsoft.com/office/drawing/2014/main" id="{7827FA77-0A4F-D630-8EF9-0D4B7E9AAB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8793" y="2750933"/>
            <a:ext cx="4845655" cy="3246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468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 name="Picture 2">
            <a:extLst>
              <a:ext uri="{FF2B5EF4-FFF2-40B4-BE49-F238E27FC236}">
                <a16:creationId xmlns:a16="http://schemas.microsoft.com/office/drawing/2014/main" id="{B5A933DA-AE3D-376B-1FE9-CA1221721045}"/>
              </a:ext>
            </a:extLst>
          </p:cNvPr>
          <p:cNvPicPr>
            <a:picLocks noChangeAspect="1"/>
          </p:cNvPicPr>
          <p:nvPr/>
        </p:nvPicPr>
        <p:blipFill>
          <a:blip r:embed="rId3"/>
          <a:stretch>
            <a:fillRect/>
          </a:stretch>
        </p:blipFill>
        <p:spPr>
          <a:xfrm>
            <a:off x="-1" y="1289584"/>
            <a:ext cx="12192000" cy="4999033"/>
          </a:xfrm>
          <a:prstGeom prst="rect">
            <a:avLst/>
          </a:prstGeom>
        </p:spPr>
      </p:pic>
      <p:pic>
        <p:nvPicPr>
          <p:cNvPr id="92" name="Google Shape;92;p2"/>
          <p:cNvPicPr preferRelativeResize="0"/>
          <p:nvPr/>
        </p:nvPicPr>
        <p:blipFill rotWithShape="1">
          <a:blip r:embed="rId4">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5">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6">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3749844" y="467783"/>
            <a:ext cx="4692310" cy="461665"/>
          </a:xfrm>
          <a:prstGeom prst="rect">
            <a:avLst/>
          </a:prstGeom>
          <a:noFill/>
        </p:spPr>
        <p:txBody>
          <a:bodyPr wrap="none" rtlCol="0">
            <a:spAutoFit/>
          </a:bodyPr>
          <a:lstStyle/>
          <a:p>
            <a:r>
              <a:rPr lang="en-US" sz="2400">
                <a:latin typeface="Arial Rounded MT Bold" panose="020F0704030504030204" pitchFamily="34" charset="0"/>
              </a:rPr>
              <a:t>Tahapan pembuatan Projek AI</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2471702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408</Words>
  <Application>Microsoft Office PowerPoint</Application>
  <PresentationFormat>Widescreen</PresentationFormat>
  <Paragraphs>63</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Rounded MT Bold</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Muhamad  Rendi</cp:lastModifiedBy>
  <cp:revision>5</cp:revision>
  <dcterms:created xsi:type="dcterms:W3CDTF">2022-05-07T00:51:59Z</dcterms:created>
  <dcterms:modified xsi:type="dcterms:W3CDTF">2022-07-06T07:37:43Z</dcterms:modified>
</cp:coreProperties>
</file>