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2" r:id="rId6"/>
    <p:sldId id="274" r:id="rId7"/>
    <p:sldId id="270" r:id="rId8"/>
    <p:sldId id="271" r:id="rId9"/>
    <p:sldId id="266" r:id="rId10"/>
    <p:sldId id="267" r:id="rId11"/>
    <p:sldId id="27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vp" id="{A00DF84B-2468-42B4-80C6-455A0D5961EB}">
          <p14:sldIdLst>
            <p14:sldId id="256"/>
            <p14:sldId id="257"/>
            <p14:sldId id="259"/>
            <p14:sldId id="258"/>
            <p14:sldId id="262"/>
            <p14:sldId id="274"/>
            <p14:sldId id="270"/>
            <p14:sldId id="271"/>
            <p14:sldId id="266"/>
            <p14:sldId id="267"/>
            <p14:sldId id="27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D6E"/>
    <a:srgbClr val="D30780"/>
    <a:srgbClr val="213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3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3B185-962F-4EF2-B06D-2A68EDDBD7B0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2BC1E-E6AD-4C1F-8F89-B7BBC61F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2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6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00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38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0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6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38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2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2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81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11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E653D-FCFF-4A66-B517-E9F8C5B4E71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0BF5DE-FEE1-4119-9A5B-E3FA5E037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pt-BR" sz="5100" dirty="0">
                <a:solidFill>
                  <a:srgbClr val="FFFFFF"/>
                </a:solidFill>
                <a:latin typeface="Raleway ExtraBold" panose="020B0903030101060003"/>
              </a:rPr>
              <a:t>MVP 01 – Seleto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2C94E42-4654-443C-8024-2EE4B554F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7" r="1" b="1"/>
          <a:stretch/>
        </p:blipFill>
        <p:spPr>
          <a:xfrm>
            <a:off x="1399352" y="3263567"/>
            <a:ext cx="9388698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0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1B9F10-664B-4D88-8E7E-31ADAC0F1E47}"/>
              </a:ext>
            </a:extLst>
          </p:cNvPr>
          <p:cNvCxnSpPr>
            <a:cxnSpLocks/>
          </p:cNvCxnSpPr>
          <p:nvPr/>
        </p:nvCxnSpPr>
        <p:spPr>
          <a:xfrm>
            <a:off x="1495170" y="1014295"/>
            <a:ext cx="0" cy="50831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ECB56C-484C-4594-89A5-070A7AFCDC01}"/>
              </a:ext>
            </a:extLst>
          </p:cNvPr>
          <p:cNvCxnSpPr>
            <a:cxnSpLocks/>
          </p:cNvCxnSpPr>
          <p:nvPr/>
        </p:nvCxnSpPr>
        <p:spPr>
          <a:xfrm flipH="1" flipV="1">
            <a:off x="1495169" y="6097458"/>
            <a:ext cx="7869194" cy="1381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B61901-F364-4820-BF8F-7299D430C8C8}"/>
              </a:ext>
            </a:extLst>
          </p:cNvPr>
          <p:cNvSpPr txBox="1"/>
          <p:nvPr/>
        </p:nvSpPr>
        <p:spPr>
          <a:xfrm>
            <a:off x="542223" y="697371"/>
            <a:ext cx="124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Nível de esforço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C1B823-190E-4EFD-8E11-CC8C2A73F210}"/>
              </a:ext>
            </a:extLst>
          </p:cNvPr>
          <p:cNvSpPr txBox="1"/>
          <p:nvPr/>
        </p:nvSpPr>
        <p:spPr>
          <a:xfrm>
            <a:off x="9193890" y="6245907"/>
            <a:ext cx="147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Valor de negócio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667071-B877-466F-ADC7-E216463ADEDF}"/>
              </a:ext>
            </a:extLst>
          </p:cNvPr>
          <p:cNvSpPr txBox="1"/>
          <p:nvPr/>
        </p:nvSpPr>
        <p:spPr>
          <a:xfrm>
            <a:off x="483968" y="1545541"/>
            <a:ext cx="83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   EEE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FCDCC7-7B8F-453C-908E-C96595522984}"/>
              </a:ext>
            </a:extLst>
          </p:cNvPr>
          <p:cNvSpPr txBox="1"/>
          <p:nvPr/>
        </p:nvSpPr>
        <p:spPr>
          <a:xfrm>
            <a:off x="5091499" y="6405960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$$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71FD1C-D394-4041-8807-B8675300C908}"/>
              </a:ext>
            </a:extLst>
          </p:cNvPr>
          <p:cNvSpPr txBox="1"/>
          <p:nvPr/>
        </p:nvSpPr>
        <p:spPr>
          <a:xfrm>
            <a:off x="7300781" y="6405960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$$$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ABC08F-BB03-427A-8765-79A5DD7BAAD2}"/>
              </a:ext>
            </a:extLst>
          </p:cNvPr>
          <p:cNvSpPr txBox="1"/>
          <p:nvPr/>
        </p:nvSpPr>
        <p:spPr>
          <a:xfrm>
            <a:off x="2344436" y="6405960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$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0ADB7E-B65E-442D-B843-793164E7A867}"/>
              </a:ext>
            </a:extLst>
          </p:cNvPr>
          <p:cNvSpPr txBox="1"/>
          <p:nvPr/>
        </p:nvSpPr>
        <p:spPr>
          <a:xfrm>
            <a:off x="598270" y="3182225"/>
            <a:ext cx="6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 EE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C7604D-0E59-468E-880A-848B0D9C04D8}"/>
              </a:ext>
            </a:extLst>
          </p:cNvPr>
          <p:cNvSpPr txBox="1"/>
          <p:nvPr/>
        </p:nvSpPr>
        <p:spPr>
          <a:xfrm>
            <a:off x="390268" y="4943127"/>
            <a:ext cx="6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     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53A662-1E27-44E7-856F-EA645DD0C831}"/>
              </a:ext>
            </a:extLst>
          </p:cNvPr>
          <p:cNvSpPr txBox="1"/>
          <p:nvPr/>
        </p:nvSpPr>
        <p:spPr>
          <a:xfrm>
            <a:off x="2175731" y="38840"/>
            <a:ext cx="8272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2"/>
                </a:solidFill>
                <a:latin typeface="Raleway ExtraBold" panose="020B0903030101060003"/>
              </a:rPr>
              <a:t>Valor de negócio x Nível de Esforço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7589DF8-5EA6-4889-8A8F-5671916669B5}"/>
              </a:ext>
            </a:extLst>
          </p:cNvPr>
          <p:cNvSpPr/>
          <p:nvPr/>
        </p:nvSpPr>
        <p:spPr>
          <a:xfrm>
            <a:off x="6918752" y="2675642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cap="none" spc="0" dirty="0">
                <a:solidFill>
                  <a:schemeClr val="tx1"/>
                </a:solidFill>
                <a:latin typeface="Relaway"/>
              </a:rPr>
              <a:t>Produtividade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9066CE-A0F7-4106-A341-DE84A8AC460C}"/>
              </a:ext>
            </a:extLst>
          </p:cNvPr>
          <p:cNvSpPr/>
          <p:nvPr/>
        </p:nvSpPr>
        <p:spPr>
          <a:xfrm>
            <a:off x="4588476" y="4436544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r>
              <a:rPr lang="pt-BR" cap="none" spc="0" dirty="0">
                <a:solidFill>
                  <a:schemeClr val="tx1"/>
                </a:solidFill>
                <a:latin typeface="Relaway"/>
              </a:rPr>
              <a:t>Estoque</a:t>
            </a:r>
          </a:p>
          <a:p>
            <a:pPr algn="ctr"/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D3AA839-CEB8-4C75-8592-1118B2674A1D}"/>
              </a:ext>
            </a:extLst>
          </p:cNvPr>
          <p:cNvSpPr/>
          <p:nvPr/>
        </p:nvSpPr>
        <p:spPr>
          <a:xfrm>
            <a:off x="4170526" y="2148598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cap="none" spc="0" dirty="0">
                <a:solidFill>
                  <a:schemeClr val="tx1"/>
                </a:solidFill>
                <a:latin typeface="Relaway"/>
              </a:rPr>
              <a:t>Maquinário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5FFADB2-0FF1-408B-963B-6963E7622A39}"/>
              </a:ext>
            </a:extLst>
          </p:cNvPr>
          <p:cNvSpPr/>
          <p:nvPr/>
        </p:nvSpPr>
        <p:spPr>
          <a:xfrm>
            <a:off x="1825709" y="4415162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cap="none" spc="0" dirty="0">
                <a:solidFill>
                  <a:schemeClr val="tx1"/>
                </a:solidFill>
                <a:latin typeface="Relaway"/>
              </a:rPr>
              <a:t>Hierarquia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8A5ADDA-128A-4665-A0F6-AE5D003693CC}"/>
              </a:ext>
            </a:extLst>
          </p:cNvPr>
          <p:cNvSpPr/>
          <p:nvPr/>
        </p:nvSpPr>
        <p:spPr>
          <a:xfrm>
            <a:off x="6960145" y="964734"/>
            <a:ext cx="1507524" cy="1382498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cap="none" spc="0" dirty="0">
                <a:solidFill>
                  <a:schemeClr val="tx1"/>
                </a:solidFill>
                <a:latin typeface="Relaway"/>
              </a:rPr>
              <a:t>Tarefas para os funcionários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B834F3E-08B8-493B-91B3-20EA9C0A2860}"/>
              </a:ext>
            </a:extLst>
          </p:cNvPr>
          <p:cNvSpPr/>
          <p:nvPr/>
        </p:nvSpPr>
        <p:spPr>
          <a:xfrm>
            <a:off x="8440128" y="964734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schemeClr val="tx1"/>
              </a:solidFill>
              <a:latin typeface="Rela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cap="none" spc="0" dirty="0">
                <a:solidFill>
                  <a:schemeClr val="tx1"/>
                </a:solidFill>
                <a:latin typeface="Relaway"/>
              </a:rPr>
              <a:t>Planejamento da produção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65CCFD6-13C4-4FE7-8410-9844E3420FC3}"/>
              </a:ext>
            </a:extLst>
          </p:cNvPr>
          <p:cNvSpPr/>
          <p:nvPr/>
        </p:nvSpPr>
        <p:spPr>
          <a:xfrm>
            <a:off x="6902674" y="4415162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cap="none" spc="0">
                <a:solidFill>
                  <a:schemeClr val="tx1"/>
                </a:solidFill>
                <a:latin typeface="Relaway"/>
              </a:rPr>
              <a:t>Dashboard</a:t>
            </a:r>
            <a:endParaRPr lang="pt-BR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5763140-5F86-4FE3-B5FC-102E6983D73B}"/>
              </a:ext>
            </a:extLst>
          </p:cNvPr>
          <p:cNvSpPr/>
          <p:nvPr/>
        </p:nvSpPr>
        <p:spPr>
          <a:xfrm>
            <a:off x="1864837" y="1148899"/>
            <a:ext cx="1507524" cy="1382498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cap="none" spc="0" dirty="0">
                <a:solidFill>
                  <a:schemeClr val="tx1"/>
                </a:solidFill>
                <a:latin typeface="Relaway"/>
              </a:rPr>
              <a:t>Metas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D1DC3B6-E349-4FC1-B1CC-75D5D2C5564C}"/>
              </a:ext>
            </a:extLst>
          </p:cNvPr>
          <p:cNvSpPr/>
          <p:nvPr/>
        </p:nvSpPr>
        <p:spPr>
          <a:xfrm>
            <a:off x="5091499" y="2954080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Relaway"/>
              </a:rPr>
              <a:t>Backup</a:t>
            </a: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</p:spTree>
    <p:extLst>
      <p:ext uri="{BB962C8B-B14F-4D97-AF65-F5344CB8AC3E}">
        <p14:creationId xmlns:p14="http://schemas.microsoft.com/office/powerpoint/2010/main" val="37283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BA5524-3B20-4C3F-9B22-190C6BFD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Raleway ExtraBold" panose="020B0903030101060003"/>
              </a:rPr>
              <a:t>Ondas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172F09A-C2D5-4B49-BF8C-ECD42A53B965}"/>
              </a:ext>
            </a:extLst>
          </p:cNvPr>
          <p:cNvSpPr txBox="1"/>
          <p:nvPr/>
        </p:nvSpPr>
        <p:spPr>
          <a:xfrm rot="16200000">
            <a:off x="5129669" y="751704"/>
            <a:ext cx="165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Relaway"/>
                <a:cs typeface="Arial" panose="020B0604020202020204" pitchFamily="34" charset="0"/>
              </a:rPr>
              <a:t>Objetivos</a:t>
            </a:r>
            <a:r>
              <a:rPr lang="pt-BR" sz="1200" dirty="0">
                <a:solidFill>
                  <a:schemeClr val="bg1"/>
                </a:solidFill>
                <a:latin typeface="Relaway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86FD81-1E37-42CE-BB92-16D86F7BCC82}"/>
              </a:ext>
            </a:extLst>
          </p:cNvPr>
          <p:cNvSpPr txBox="1"/>
          <p:nvPr/>
        </p:nvSpPr>
        <p:spPr>
          <a:xfrm>
            <a:off x="4829891" y="1072989"/>
            <a:ext cx="133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ONDA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FD6529-FB30-48D0-836C-F055FBFE9720}"/>
              </a:ext>
            </a:extLst>
          </p:cNvPr>
          <p:cNvSpPr txBox="1"/>
          <p:nvPr/>
        </p:nvSpPr>
        <p:spPr>
          <a:xfrm>
            <a:off x="4829890" y="4261306"/>
            <a:ext cx="133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ONDA 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E0C7F5F-3E39-4CF3-AC15-1977C6946370}"/>
              </a:ext>
            </a:extLst>
          </p:cNvPr>
          <p:cNvSpPr txBox="1"/>
          <p:nvPr/>
        </p:nvSpPr>
        <p:spPr>
          <a:xfrm>
            <a:off x="4829891" y="2667148"/>
            <a:ext cx="133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ONDA 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C55D39-D2ED-4B32-85E1-3A5805775AEF}"/>
              </a:ext>
            </a:extLst>
          </p:cNvPr>
          <p:cNvSpPr/>
          <p:nvPr/>
        </p:nvSpPr>
        <p:spPr>
          <a:xfrm>
            <a:off x="6478585" y="566406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schemeClr val="tx1"/>
              </a:solidFill>
              <a:latin typeface="Rela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cap="none" spc="0" dirty="0">
                <a:solidFill>
                  <a:schemeClr val="tx1"/>
                </a:solidFill>
                <a:latin typeface="Relaway"/>
              </a:rPr>
              <a:t>Planejamento da produção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9FF9D12-A89B-496B-B11E-7D6BBF9AEA60}"/>
              </a:ext>
            </a:extLst>
          </p:cNvPr>
          <p:cNvSpPr/>
          <p:nvPr/>
        </p:nvSpPr>
        <p:spPr>
          <a:xfrm>
            <a:off x="8383891" y="566406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r>
              <a:rPr lang="pt-BR" cap="none" spc="0" dirty="0">
                <a:solidFill>
                  <a:schemeClr val="tx1"/>
                </a:solidFill>
                <a:latin typeface="Relaway"/>
              </a:rPr>
              <a:t>Estoque</a:t>
            </a:r>
          </a:p>
          <a:p>
            <a:pPr algn="ctr"/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88DC6A-A167-46DC-8535-A6338FF22C3D}"/>
              </a:ext>
            </a:extLst>
          </p:cNvPr>
          <p:cNvSpPr/>
          <p:nvPr/>
        </p:nvSpPr>
        <p:spPr>
          <a:xfrm>
            <a:off x="6478585" y="2160565"/>
            <a:ext cx="1507524" cy="1382498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cap="none" spc="0" dirty="0">
                <a:solidFill>
                  <a:schemeClr val="tx1"/>
                </a:solidFill>
                <a:latin typeface="Relaway"/>
              </a:rPr>
              <a:t>Tarefas para os funcionários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6151100-1ED0-4175-BB69-77DEB3DF1935}"/>
              </a:ext>
            </a:extLst>
          </p:cNvPr>
          <p:cNvSpPr/>
          <p:nvPr/>
        </p:nvSpPr>
        <p:spPr>
          <a:xfrm>
            <a:off x="8382902" y="5348882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cap="none" spc="0" dirty="0">
                <a:solidFill>
                  <a:schemeClr val="tx1"/>
                </a:solidFill>
                <a:latin typeface="Relaway"/>
              </a:rPr>
              <a:t>Produtividade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572E52E-9949-4215-9F09-C1318F0779D1}"/>
              </a:ext>
            </a:extLst>
          </p:cNvPr>
          <p:cNvSpPr/>
          <p:nvPr/>
        </p:nvSpPr>
        <p:spPr>
          <a:xfrm>
            <a:off x="8382902" y="3754723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cap="none" spc="0" dirty="0">
                <a:solidFill>
                  <a:schemeClr val="tx1"/>
                </a:solidFill>
                <a:latin typeface="Relaway"/>
              </a:rPr>
              <a:t>Maquinário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0532BF3-1873-4A41-90CA-5AFDE824AC53}"/>
              </a:ext>
            </a:extLst>
          </p:cNvPr>
          <p:cNvSpPr/>
          <p:nvPr/>
        </p:nvSpPr>
        <p:spPr>
          <a:xfrm>
            <a:off x="8382902" y="2160565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cap="none" spc="0" dirty="0">
                <a:solidFill>
                  <a:schemeClr val="tx1"/>
                </a:solidFill>
                <a:latin typeface="Relaway"/>
              </a:rPr>
              <a:t>Hierarquia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A84DB26-7EE6-4B6E-9DB2-0419F7B03633}"/>
              </a:ext>
            </a:extLst>
          </p:cNvPr>
          <p:cNvSpPr/>
          <p:nvPr/>
        </p:nvSpPr>
        <p:spPr>
          <a:xfrm>
            <a:off x="10289197" y="566406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cap="none" spc="0">
                <a:solidFill>
                  <a:schemeClr val="tx1"/>
                </a:solidFill>
                <a:latin typeface="Relaway"/>
              </a:rPr>
              <a:t>Dashboard</a:t>
            </a:r>
            <a:endParaRPr lang="pt-BR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36A0B51-5BB0-4128-9106-BD795FA25F95}"/>
              </a:ext>
            </a:extLst>
          </p:cNvPr>
          <p:cNvSpPr/>
          <p:nvPr/>
        </p:nvSpPr>
        <p:spPr>
          <a:xfrm>
            <a:off x="6478585" y="5348882"/>
            <a:ext cx="1507524" cy="1382498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cap="none" spc="0">
                <a:solidFill>
                  <a:schemeClr val="tx1"/>
                </a:solidFill>
                <a:latin typeface="Relaway"/>
              </a:rPr>
              <a:t>Metas</a:t>
            </a:r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7260420-066C-4DBB-A80D-B1481EBD4BA6}"/>
              </a:ext>
            </a:extLst>
          </p:cNvPr>
          <p:cNvSpPr/>
          <p:nvPr/>
        </p:nvSpPr>
        <p:spPr>
          <a:xfrm>
            <a:off x="6478585" y="3754723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Relaway"/>
              </a:rPr>
              <a:t>Backup</a:t>
            </a: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3DC9D7E-AF73-4C79-AB26-D545920872F5}"/>
              </a:ext>
            </a:extLst>
          </p:cNvPr>
          <p:cNvSpPr txBox="1"/>
          <p:nvPr/>
        </p:nvSpPr>
        <p:spPr>
          <a:xfrm>
            <a:off x="4829890" y="5855465"/>
            <a:ext cx="147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ONDA 4</a:t>
            </a:r>
          </a:p>
        </p:txBody>
      </p:sp>
    </p:spTree>
    <p:extLst>
      <p:ext uri="{BB962C8B-B14F-4D97-AF65-F5344CB8AC3E}">
        <p14:creationId xmlns:p14="http://schemas.microsoft.com/office/powerpoint/2010/main" val="110829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5680DA-8443-41DC-87C7-623AB8A4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22D41-D4A4-434A-9B8A-8AA655C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Barbhara Resende</a:t>
            </a:r>
          </a:p>
          <a:p>
            <a:r>
              <a:rPr lang="pt-BR" dirty="0"/>
              <a:t>Felipe Marcato</a:t>
            </a:r>
          </a:p>
          <a:p>
            <a:r>
              <a:rPr lang="pt-BR" dirty="0"/>
              <a:t>Henrique Oliveira</a:t>
            </a:r>
          </a:p>
          <a:p>
            <a:r>
              <a:rPr lang="pt-BR" dirty="0"/>
              <a:t>Letícia Viscardi</a:t>
            </a:r>
          </a:p>
          <a:p>
            <a:r>
              <a:rPr lang="pt-BR" dirty="0"/>
              <a:t>Matheus Rezende (SM)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90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292F91-97B6-4B9E-B7E5-75578050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Raleway ExtraBold" panose="020B0903030101060003"/>
              </a:rPr>
              <a:t>Visão do Produto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B65082-D0D7-4878-9A39-A48B0459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Para - </a:t>
            </a:r>
            <a:r>
              <a:rPr lang="pt-BR" dirty="0">
                <a:latin typeface="Raleway"/>
              </a:rPr>
              <a:t>o proprietário rural;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Cujo -</a:t>
            </a:r>
            <a:r>
              <a:rPr lang="pt-BR" dirty="0">
                <a:latin typeface="Raleway"/>
              </a:rPr>
              <a:t> o problema está na gestão e planejamento de sua propriedade;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O –</a:t>
            </a:r>
            <a:r>
              <a:rPr lang="pt-BR" dirty="0">
                <a:latin typeface="Raleway"/>
              </a:rPr>
              <a:t> Seleto;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É um - </a:t>
            </a:r>
            <a:r>
              <a:rPr lang="pt-BR" dirty="0">
                <a:latin typeface="Raleway"/>
              </a:rPr>
              <a:t>sistema de gestão para fazendas (site);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Que -</a:t>
            </a:r>
            <a:r>
              <a:rPr lang="pt-BR" dirty="0">
                <a:latin typeface="Raleway"/>
              </a:rPr>
              <a:t> une todas as necessidades de planejamento em todos os setores de produção das propriedades;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Diferentemente do - </a:t>
            </a:r>
            <a:r>
              <a:rPr lang="pt-BR" dirty="0">
                <a:latin typeface="Raleway"/>
              </a:rPr>
              <a:t>Aegro e do MyFarm;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O nosso produto - </a:t>
            </a:r>
            <a:r>
              <a:rPr lang="pt-BR" dirty="0">
                <a:latin typeface="Raleway"/>
              </a:rPr>
              <a:t>engloba todas as áreas necessárias para a administração das propriedades rurais.</a:t>
            </a:r>
          </a:p>
        </p:txBody>
      </p:sp>
    </p:spTree>
    <p:extLst>
      <p:ext uri="{BB962C8B-B14F-4D97-AF65-F5344CB8AC3E}">
        <p14:creationId xmlns:p14="http://schemas.microsoft.com/office/powerpoint/2010/main" val="313313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DC80AF-3B69-43E6-BA75-5C4A03D1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386436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accent2"/>
                </a:solidFill>
                <a:latin typeface="Raleway ExtraBold" panose="020B0903030101060003"/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5B1DE-EF8D-436C-A0B3-DD86B8FAD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39" y="3338169"/>
            <a:ext cx="5561938" cy="1534587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160000"/>
              </a:lnSpc>
            </a:pPr>
            <a:r>
              <a:rPr lang="pt-BR" sz="2000" dirty="0">
                <a:latin typeface="Raleway"/>
              </a:rPr>
              <a:t>Auxiliar a gestão e planejamento</a:t>
            </a:r>
          </a:p>
          <a:p>
            <a:pPr algn="ctr">
              <a:lnSpc>
                <a:spcPct val="160000"/>
              </a:lnSpc>
            </a:pPr>
            <a:r>
              <a:rPr lang="pt-BR" sz="2000" dirty="0">
                <a:latin typeface="Raleway"/>
              </a:rPr>
              <a:t>Controle dos dados gerados</a:t>
            </a:r>
          </a:p>
          <a:p>
            <a:pPr algn="ctr">
              <a:lnSpc>
                <a:spcPct val="160000"/>
              </a:lnSpc>
            </a:pPr>
            <a:r>
              <a:rPr lang="pt-BR" sz="2000" dirty="0">
                <a:latin typeface="Raleway"/>
              </a:rPr>
              <a:t>Organizar as informações de maneira fácil e intuitiva</a:t>
            </a:r>
          </a:p>
          <a:p>
            <a:pPr algn="ctr">
              <a:lnSpc>
                <a:spcPct val="160000"/>
              </a:lnSpc>
              <a:buFontTx/>
              <a:buChar char="-"/>
            </a:pPr>
            <a:endParaRPr lang="pt-BR" sz="2000" dirty="0">
              <a:latin typeface="Raleway"/>
            </a:endParaRPr>
          </a:p>
          <a:p>
            <a:pPr algn="ctr">
              <a:lnSpc>
                <a:spcPct val="160000"/>
              </a:lnSpc>
              <a:buFontTx/>
              <a:buChar char="-"/>
            </a:pPr>
            <a:endParaRPr lang="en-US" sz="2000" kern="1200" cap="all" dirty="0">
              <a:latin typeface="Raleway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35CFD-58CE-41CD-864C-671D1841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961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  <a:latin typeface="Raleway ExtraBold" panose="020B0903030101060003"/>
              </a:rPr>
              <a:t>É, NÃO É – FAZ, NÃO FAZ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F0B5153-D270-4CC3-818C-B78D657C9E22}"/>
              </a:ext>
            </a:extLst>
          </p:cNvPr>
          <p:cNvGrpSpPr/>
          <p:nvPr/>
        </p:nvGrpSpPr>
        <p:grpSpPr>
          <a:xfrm>
            <a:off x="510746" y="1447276"/>
            <a:ext cx="11170508" cy="5138875"/>
            <a:chOff x="510746" y="1447276"/>
            <a:chExt cx="11170508" cy="513887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6110BB0-E3C3-4D3F-A11E-88A79494FF26}"/>
                </a:ext>
              </a:extLst>
            </p:cNvPr>
            <p:cNvCxnSpPr/>
            <p:nvPr/>
          </p:nvCxnSpPr>
          <p:spPr>
            <a:xfrm>
              <a:off x="6096000" y="1507524"/>
              <a:ext cx="0" cy="507862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6B0AAF3-E53B-4FB8-A1A1-3D3BD200710D}"/>
                </a:ext>
              </a:extLst>
            </p:cNvPr>
            <p:cNvCxnSpPr/>
            <p:nvPr/>
          </p:nvCxnSpPr>
          <p:spPr>
            <a:xfrm>
              <a:off x="510746" y="3880022"/>
              <a:ext cx="1117050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30C76FF-222E-4442-AA1B-AC19C20D3CAA}"/>
                </a:ext>
              </a:extLst>
            </p:cNvPr>
            <p:cNvSpPr txBox="1"/>
            <p:nvPr/>
          </p:nvSpPr>
          <p:spPr>
            <a:xfrm>
              <a:off x="732157" y="1447276"/>
              <a:ext cx="49426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2"/>
                  </a:solidFill>
                  <a:latin typeface="Raleway ExtraBold" panose="020B0903030101060003"/>
                </a:rPr>
                <a:t>É</a:t>
              </a:r>
            </a:p>
            <a:p>
              <a:endParaRPr lang="pt-BR" sz="3600" dirty="0">
                <a:solidFill>
                  <a:srgbClr val="92D050"/>
                </a:solidFill>
                <a:latin typeface="Relaway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15FC003-BEF3-46B8-860F-C29564B0887D}"/>
                </a:ext>
              </a:extLst>
            </p:cNvPr>
            <p:cNvSpPr/>
            <p:nvPr/>
          </p:nvSpPr>
          <p:spPr>
            <a:xfrm>
              <a:off x="6314304" y="1447276"/>
              <a:ext cx="14580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chemeClr val="accent2"/>
                  </a:solidFill>
                  <a:latin typeface="Raleway ExtraBold" panose="020B0903030101060003"/>
                </a:rPr>
                <a:t>NÃO É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C601EED-12E2-4AD6-8C3E-1BB45A8B9DAC}"/>
                </a:ext>
              </a:extLst>
            </p:cNvPr>
            <p:cNvSpPr/>
            <p:nvPr/>
          </p:nvSpPr>
          <p:spPr>
            <a:xfrm>
              <a:off x="6314304" y="3880022"/>
              <a:ext cx="15348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dirty="0">
                  <a:solidFill>
                    <a:schemeClr val="accent2"/>
                  </a:solidFill>
                  <a:latin typeface="Raleway ExtraBold" panose="020B0903030101060003"/>
                </a:rPr>
                <a:t>NÃO FAZ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4C3E607-92C5-40CA-8A06-062E712C7C66}"/>
                </a:ext>
              </a:extLst>
            </p:cNvPr>
            <p:cNvSpPr/>
            <p:nvPr/>
          </p:nvSpPr>
          <p:spPr>
            <a:xfrm>
              <a:off x="732157" y="3880022"/>
              <a:ext cx="10348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chemeClr val="accent2"/>
                  </a:solidFill>
                  <a:latin typeface="Raleway ExtraBold" panose="020B0903030101060003"/>
                </a:rPr>
                <a:t>FAZ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0D30983-8407-4447-AB1F-4746F73C6144}"/>
                </a:ext>
              </a:extLst>
            </p:cNvPr>
            <p:cNvSpPr txBox="1"/>
            <p:nvPr/>
          </p:nvSpPr>
          <p:spPr>
            <a:xfrm>
              <a:off x="732157" y="1970496"/>
              <a:ext cx="456888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Site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Sistema de gestão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Online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>
                <a:latin typeface="Relaway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>
                <a:latin typeface="Relaway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CCD5B5F-19F2-4E18-9F3C-E9E0ECDA1DDC}"/>
                </a:ext>
              </a:extLst>
            </p:cNvPr>
            <p:cNvSpPr/>
            <p:nvPr/>
          </p:nvSpPr>
          <p:spPr>
            <a:xfrm>
              <a:off x="6314304" y="2047441"/>
              <a:ext cx="404065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Aplicativo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Rede Social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Plataforma de vendas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Desktop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Offline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CF08DBF-243C-4401-9516-538D6C128DA7}"/>
                </a:ext>
              </a:extLst>
            </p:cNvPr>
            <p:cNvSpPr/>
            <p:nvPr/>
          </p:nvSpPr>
          <p:spPr>
            <a:xfrm>
              <a:off x="732157" y="4438069"/>
              <a:ext cx="386489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Organização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Planejamento da produção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 Gerenciamento de tarefas e maquinários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CC4A3106-9433-43D7-A40D-FB182C34236F}"/>
                </a:ext>
              </a:extLst>
            </p:cNvPr>
            <p:cNvSpPr/>
            <p:nvPr/>
          </p:nvSpPr>
          <p:spPr>
            <a:xfrm>
              <a:off x="6314304" y="4441327"/>
              <a:ext cx="40406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Planejamento financeiro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Cotação de preços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Análise de estatísticas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19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99D9BB7F-88A9-4092-AD68-13C5E8370FF0}"/>
              </a:ext>
            </a:extLst>
          </p:cNvPr>
          <p:cNvGrpSpPr/>
          <p:nvPr/>
        </p:nvGrpSpPr>
        <p:grpSpPr>
          <a:xfrm>
            <a:off x="365760" y="1488264"/>
            <a:ext cx="5730240" cy="5268205"/>
            <a:chOff x="152397" y="483635"/>
            <a:chExt cx="5415607" cy="4052117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9F09D08F-858A-4DE2-B575-569FD7770F96}"/>
                </a:ext>
              </a:extLst>
            </p:cNvPr>
            <p:cNvCxnSpPr/>
            <p:nvPr/>
          </p:nvCxnSpPr>
          <p:spPr>
            <a:xfrm>
              <a:off x="152397" y="2119342"/>
              <a:ext cx="54156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8BCF4094-0EB7-4AE8-BB8A-AD1F7BA0CC38}"/>
                </a:ext>
              </a:extLst>
            </p:cNvPr>
            <p:cNvGrpSpPr/>
            <p:nvPr/>
          </p:nvGrpSpPr>
          <p:grpSpPr>
            <a:xfrm>
              <a:off x="152397" y="483635"/>
              <a:ext cx="5288003" cy="4052117"/>
              <a:chOff x="152399" y="234778"/>
              <a:chExt cx="11607111" cy="7998553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87647A01-67D1-400A-9890-37F052DC70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1" y="234778"/>
                <a:ext cx="0" cy="765688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A1BA794-F9C8-4B32-BA5D-597C958A567E}"/>
                  </a:ext>
                </a:extLst>
              </p:cNvPr>
              <p:cNvSpPr txBox="1"/>
              <p:nvPr/>
            </p:nvSpPr>
            <p:spPr>
              <a:xfrm>
                <a:off x="152399" y="345990"/>
                <a:ext cx="1758767" cy="560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Renan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EA4C28E-5264-47D5-B413-CE0EABE56AA2}"/>
                  </a:ext>
                </a:extLst>
              </p:cNvPr>
              <p:cNvSpPr txBox="1"/>
              <p:nvPr/>
            </p:nvSpPr>
            <p:spPr>
              <a:xfrm>
                <a:off x="6332853" y="345990"/>
                <a:ext cx="5426657" cy="3177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Perfil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34 anos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2 filhos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Brasileiro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Faculdade em Administração </a:t>
                </a:r>
                <a:endParaRPr lang="pt-BR" sz="1600" dirty="0">
                  <a:solidFill>
                    <a:srgbClr val="202124"/>
                  </a:solidFill>
                  <a:latin typeface="Relaway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Empresário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Mora em Bauru - SP</a:t>
                </a:r>
                <a:endParaRPr lang="pt-BR" sz="1600" dirty="0">
                  <a:latin typeface="Relaway"/>
                  <a:cs typeface="Arial" panose="020B0604020202020204" pitchFamily="34" charset="0"/>
                </a:endParaRP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7CBA673-6319-40D6-8604-0BCF9CDCC539}"/>
                  </a:ext>
                </a:extLst>
              </p:cNvPr>
              <p:cNvSpPr txBox="1"/>
              <p:nvPr/>
            </p:nvSpPr>
            <p:spPr>
              <a:xfrm>
                <a:off x="358346" y="3560451"/>
                <a:ext cx="3867661" cy="3925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Características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Impaciente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Não costuma sair da sua cidade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Focado no trabalho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Empreendedor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Ousado em seus negócios</a:t>
                </a:r>
                <a:endParaRPr lang="pt-BR" sz="1600" dirty="0">
                  <a:latin typeface="Relaway"/>
                  <a:cs typeface="Arial" panose="020B0604020202020204" pitchFamily="34" charset="0"/>
                </a:endParaRP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C884E81-10A1-4616-A0ED-70F91C9BA0A5}"/>
                  </a:ext>
                </a:extLst>
              </p:cNvPr>
              <p:cNvSpPr txBox="1"/>
              <p:nvPr/>
            </p:nvSpPr>
            <p:spPr>
              <a:xfrm>
                <a:off x="6332853" y="3560454"/>
                <a:ext cx="5031245" cy="4672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Necessidades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Acompanhar/Modificar informações remotamente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Ter noção sobre seus gastos e produção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Salvar copias de informações importantes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Gerir seus produtos/funcionários</a:t>
                </a:r>
                <a:endParaRPr lang="pt-BR" sz="1600" dirty="0">
                  <a:latin typeface="Relaway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>
                  <a:latin typeface="Relaway"/>
                </a:endParaRPr>
              </a:p>
            </p:txBody>
          </p:sp>
        </p:grpSp>
        <p:pic>
          <p:nvPicPr>
            <p:cNvPr id="2" name="Picture 2" descr="Resultado de imagem para avatar homem bbarba png">
              <a:extLst>
                <a:ext uri="{FF2B5EF4-FFF2-40B4-BE49-F238E27FC236}">
                  <a16:creationId xmlns:a16="http://schemas.microsoft.com/office/drawing/2014/main" id="{5DEE563F-F9AD-47E8-B3DA-9D3C0B269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222" y="725152"/>
              <a:ext cx="1043709" cy="104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2D43A0-FA6B-4E07-8A81-4D48145D174B}"/>
              </a:ext>
            </a:extLst>
          </p:cNvPr>
          <p:cNvSpPr txBox="1"/>
          <p:nvPr/>
        </p:nvSpPr>
        <p:spPr>
          <a:xfrm>
            <a:off x="2339867" y="323088"/>
            <a:ext cx="1782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Raleway ExtraBold" panose="020B0903030101060003"/>
              </a:rPr>
              <a:t>Persona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B838414-47AC-4C56-A095-EBD730592362}"/>
              </a:ext>
            </a:extLst>
          </p:cNvPr>
          <p:cNvSpPr txBox="1"/>
          <p:nvPr/>
        </p:nvSpPr>
        <p:spPr>
          <a:xfrm>
            <a:off x="7973871" y="328903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Raleway ExtraBold" panose="020B0903030101060003"/>
              </a:rPr>
              <a:t>Jornada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D6EAFA9-ABAC-4E3F-A10E-F0DD57837F00}"/>
              </a:ext>
            </a:extLst>
          </p:cNvPr>
          <p:cNvCxnSpPr/>
          <p:nvPr/>
        </p:nvCxnSpPr>
        <p:spPr>
          <a:xfrm>
            <a:off x="6583680" y="646253"/>
            <a:ext cx="0" cy="58851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239E01-3C7B-46D9-A646-C3528316F289}"/>
              </a:ext>
            </a:extLst>
          </p:cNvPr>
          <p:cNvSpPr txBox="1"/>
          <p:nvPr/>
        </p:nvSpPr>
        <p:spPr>
          <a:xfrm>
            <a:off x="6986494" y="969419"/>
            <a:ext cx="48397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Acorda as 6h30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Toma café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Se arruma para o trabalho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Leva os filhos para a escola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Vai para a sua fazenda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Abre o SELETO para ver as tarefas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Conversa com seus funcionários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Almoça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Abre o SELETO para conferir o que seus funcionários estão fazendo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Volta a trabalhar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Antes de ir embora, abre o SELETO para organizar as tarefas do próximo dia e distribuir entre seus funcionários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Vai embora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Busca os filhos na escola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Chega em sua casa as 18h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Toma banho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Janta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Passa um tempo com sua família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Dorme as 22h30</a:t>
            </a:r>
          </a:p>
        </p:txBody>
      </p:sp>
    </p:spTree>
    <p:extLst>
      <p:ext uri="{BB962C8B-B14F-4D97-AF65-F5344CB8AC3E}">
        <p14:creationId xmlns:p14="http://schemas.microsoft.com/office/powerpoint/2010/main" val="283314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5AD2EDB-EF5F-4BD3-9CAD-070CFE736944}"/>
              </a:ext>
            </a:extLst>
          </p:cNvPr>
          <p:cNvGrpSpPr/>
          <p:nvPr/>
        </p:nvGrpSpPr>
        <p:grpSpPr>
          <a:xfrm>
            <a:off x="459349" y="1606188"/>
            <a:ext cx="5636651" cy="4122248"/>
            <a:chOff x="152397" y="483634"/>
            <a:chExt cx="5415607" cy="3321593"/>
          </a:xfrm>
        </p:grpSpPr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97B487A9-8F06-44DD-AC8A-6C3AFDA3E6F7}"/>
                </a:ext>
              </a:extLst>
            </p:cNvPr>
            <p:cNvCxnSpPr/>
            <p:nvPr/>
          </p:nvCxnSpPr>
          <p:spPr>
            <a:xfrm>
              <a:off x="152397" y="2004817"/>
              <a:ext cx="54156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E8B49CC4-B9AD-4C46-80C3-F63FC76FAB3A}"/>
                </a:ext>
              </a:extLst>
            </p:cNvPr>
            <p:cNvGrpSpPr/>
            <p:nvPr/>
          </p:nvGrpSpPr>
          <p:grpSpPr>
            <a:xfrm>
              <a:off x="246222" y="483634"/>
              <a:ext cx="5194178" cy="3321593"/>
              <a:chOff x="358344" y="234778"/>
              <a:chExt cx="11401166" cy="6556556"/>
            </a:xfrm>
          </p:grpSpPr>
          <p:cxnSp>
            <p:nvCxnSpPr>
              <p:cNvPr id="58" name="Conector reto 57">
                <a:extLst>
                  <a:ext uri="{FF2B5EF4-FFF2-40B4-BE49-F238E27FC236}">
                    <a16:creationId xmlns:a16="http://schemas.microsoft.com/office/drawing/2014/main" id="{AA32329A-B86A-45D1-86E7-0DFB4A068E1D}"/>
                  </a:ext>
                </a:extLst>
              </p:cNvPr>
              <p:cNvCxnSpPr/>
              <p:nvPr/>
            </p:nvCxnSpPr>
            <p:spPr>
              <a:xfrm>
                <a:off x="6096000" y="234778"/>
                <a:ext cx="0" cy="61536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CE32C5B2-AA80-4005-84DE-E1996DC3DBDA}"/>
                  </a:ext>
                </a:extLst>
              </p:cNvPr>
              <p:cNvSpPr txBox="1"/>
              <p:nvPr/>
            </p:nvSpPr>
            <p:spPr>
              <a:xfrm>
                <a:off x="358344" y="234778"/>
                <a:ext cx="1463241" cy="58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José</a:t>
                </a:r>
              </a:p>
            </p:txBody>
          </p: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E1AECAA-16D0-4213-877D-E3E0CF262599}"/>
                  </a:ext>
                </a:extLst>
              </p:cNvPr>
              <p:cNvSpPr txBox="1"/>
              <p:nvPr/>
            </p:nvSpPr>
            <p:spPr>
              <a:xfrm>
                <a:off x="6332854" y="345988"/>
                <a:ext cx="5426656" cy="279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Perfil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latin typeface="Relaway"/>
                    <a:cs typeface="Arial" panose="020B0604020202020204" pitchFamily="34" charset="0"/>
                  </a:rPr>
                  <a:t>55 anos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latin typeface="Relaway"/>
                    <a:cs typeface="Arial" panose="020B0604020202020204" pitchFamily="34" charset="0"/>
                  </a:rPr>
                  <a:t>Funcionário da fazenda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latin typeface="Relaway"/>
                    <a:cs typeface="Arial" panose="020B0604020202020204" pitchFamily="34" charset="0"/>
                  </a:rPr>
                  <a:t>Casado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latin typeface="Relaway"/>
                    <a:cs typeface="Arial" panose="020B0604020202020204" pitchFamily="34" charset="0"/>
                  </a:rPr>
                  <a:t>Não fez faculdade</a:t>
                </a:r>
              </a:p>
            </p:txBody>
          </p: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5BA00012-9C6C-4D67-84CB-41E9BEFA8B0B}"/>
                  </a:ext>
                </a:extLst>
              </p:cNvPr>
              <p:cNvSpPr txBox="1"/>
              <p:nvPr/>
            </p:nvSpPr>
            <p:spPr>
              <a:xfrm>
                <a:off x="358346" y="3560454"/>
                <a:ext cx="3867660" cy="234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Características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latin typeface="Relaway"/>
                    <a:cs typeface="Arial" panose="020B0604020202020204" pitchFamily="34" charset="0"/>
                  </a:rPr>
                  <a:t>Estressado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latin typeface="Relaway"/>
                    <a:cs typeface="Arial" panose="020B0604020202020204" pitchFamily="34" charset="0"/>
                  </a:rPr>
                  <a:t>Não lida bem com tecnologia. </a:t>
                </a:r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8D0ACDA8-9036-4A99-BB92-B89813AB4B97}"/>
                  </a:ext>
                </a:extLst>
              </p:cNvPr>
              <p:cNvSpPr txBox="1"/>
              <p:nvPr/>
            </p:nvSpPr>
            <p:spPr>
              <a:xfrm>
                <a:off x="6332854" y="3560452"/>
                <a:ext cx="5031244" cy="3230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Necessidades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latin typeface="Relaway"/>
                  </a:rPr>
                  <a:t>Controlar suas atividades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latin typeface="Relaway"/>
                  </a:rPr>
                  <a:t>Resolver os problemas no campo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>
                  <a:latin typeface="Relaway"/>
                </a:endParaRPr>
              </a:p>
            </p:txBody>
          </p:sp>
        </p:grpSp>
      </p:grpSp>
      <p:pic>
        <p:nvPicPr>
          <p:cNvPr id="6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7B41158A-8129-43CA-95DF-6DF682C2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57" y="1960357"/>
            <a:ext cx="1297829" cy="120995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FD0628CB-A476-498B-AA70-7C598EC48E34}"/>
              </a:ext>
            </a:extLst>
          </p:cNvPr>
          <p:cNvSpPr txBox="1"/>
          <p:nvPr/>
        </p:nvSpPr>
        <p:spPr>
          <a:xfrm>
            <a:off x="7973871" y="328903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Raleway ExtraBold" panose="020B0903030101060003"/>
              </a:rPr>
              <a:t>Jornada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2A34DC8-D9F8-4237-937F-0FE3782D0F9A}"/>
              </a:ext>
            </a:extLst>
          </p:cNvPr>
          <p:cNvCxnSpPr/>
          <p:nvPr/>
        </p:nvCxnSpPr>
        <p:spPr>
          <a:xfrm>
            <a:off x="6583680" y="646253"/>
            <a:ext cx="0" cy="58851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DC46387-696A-4B3E-9882-64C4D9C68B40}"/>
              </a:ext>
            </a:extLst>
          </p:cNvPr>
          <p:cNvSpPr txBox="1"/>
          <p:nvPr/>
        </p:nvSpPr>
        <p:spPr>
          <a:xfrm>
            <a:off x="2390965" y="328902"/>
            <a:ext cx="1782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Raleway ExtraBold" panose="020B0903030101060003"/>
              </a:rPr>
              <a:t>Persona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096CBE8-C1A3-495A-A2B2-BC7A0431C9A6}"/>
              </a:ext>
            </a:extLst>
          </p:cNvPr>
          <p:cNvSpPr txBox="1"/>
          <p:nvPr/>
        </p:nvSpPr>
        <p:spPr>
          <a:xfrm>
            <a:off x="6892905" y="1185153"/>
            <a:ext cx="48397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Acorda as 4h30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Tira leite da vaca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Toma café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Se arruma para o trabalho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Abre o SELETO para ver as tarefas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Conversa com seu patrão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Vai para o campo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Almoça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Abre o SELETO para conferir o que seus funcionários estão fazendo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Volta a trabalhar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Vai para sua casa na fazenda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Toma banho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Janta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Dorme as 20h30</a:t>
            </a:r>
          </a:p>
        </p:txBody>
      </p:sp>
    </p:spTree>
    <p:extLst>
      <p:ext uri="{BB962C8B-B14F-4D97-AF65-F5344CB8AC3E}">
        <p14:creationId xmlns:p14="http://schemas.microsoft.com/office/powerpoint/2010/main" val="384271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505AE4DB-010C-4ACF-9C25-070EC118FCC7}"/>
              </a:ext>
            </a:extLst>
          </p:cNvPr>
          <p:cNvGrpSpPr/>
          <p:nvPr/>
        </p:nvGrpSpPr>
        <p:grpSpPr>
          <a:xfrm>
            <a:off x="416767" y="1599467"/>
            <a:ext cx="5384102" cy="5438265"/>
            <a:chOff x="152397" y="483635"/>
            <a:chExt cx="5415607" cy="4825289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5A0849EF-93A1-4043-9643-E7C8C37AA23C}"/>
                </a:ext>
              </a:extLst>
            </p:cNvPr>
            <p:cNvCxnSpPr/>
            <p:nvPr/>
          </p:nvCxnSpPr>
          <p:spPr>
            <a:xfrm>
              <a:off x="152397" y="2004817"/>
              <a:ext cx="54156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AB67786C-CB2A-440E-B8B8-581FCBB318AE}"/>
                </a:ext>
              </a:extLst>
            </p:cNvPr>
            <p:cNvGrpSpPr/>
            <p:nvPr/>
          </p:nvGrpSpPr>
          <p:grpSpPr>
            <a:xfrm>
              <a:off x="246221" y="483635"/>
              <a:ext cx="5194179" cy="4825289"/>
              <a:chOff x="358342" y="234778"/>
              <a:chExt cx="11401168" cy="9524734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6FB2CDA7-186B-4B58-A501-D64FB2D4CA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34778"/>
                <a:ext cx="0" cy="85235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9F8B87-4D42-4D81-BF4A-7400B2C126BE}"/>
                  </a:ext>
                </a:extLst>
              </p:cNvPr>
              <p:cNvSpPr txBox="1"/>
              <p:nvPr/>
            </p:nvSpPr>
            <p:spPr>
              <a:xfrm>
                <a:off x="358342" y="345988"/>
                <a:ext cx="2128124" cy="64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Helena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D18CD73-9343-4D78-AD02-FE356596E301}"/>
                  </a:ext>
                </a:extLst>
              </p:cNvPr>
              <p:cNvSpPr txBox="1"/>
              <p:nvPr/>
            </p:nvSpPr>
            <p:spPr>
              <a:xfrm>
                <a:off x="6332854" y="345988"/>
                <a:ext cx="5426656" cy="323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Perfil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Casada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Tem 1 filho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Trabalha com agropecuária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Gerente da propriedade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>
                  <a:latin typeface="Relaway"/>
                  <a:cs typeface="Arial" panose="020B0604020202020204" pitchFamily="34" charset="0"/>
                </a:endParaRP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D2E69C7-99C2-431F-8E7B-B5E9E4D7B2B6}"/>
                  </a:ext>
                </a:extLst>
              </p:cNvPr>
              <p:cNvSpPr txBox="1"/>
              <p:nvPr/>
            </p:nvSpPr>
            <p:spPr>
              <a:xfrm>
                <a:off x="358346" y="3560451"/>
                <a:ext cx="3867661" cy="4096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Características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Gosta do campo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Nas horas vagas gosta de assistir séries e passar o tempo com a família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Desorganizada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99CF7F1-CF30-4371-9AA9-13058C7B31FD}"/>
                  </a:ext>
                </a:extLst>
              </p:cNvPr>
              <p:cNvSpPr txBox="1"/>
              <p:nvPr/>
            </p:nvSpPr>
            <p:spPr>
              <a:xfrm>
                <a:off x="6332854" y="3560451"/>
                <a:ext cx="5031244" cy="6199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Necessidades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solidFill>
                      <a:srgbClr val="202124"/>
                    </a:solidFill>
                    <a:latin typeface="Relaway"/>
                  </a:rPr>
                  <a:t>A</a:t>
                </a: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uxílio em resolver os problemas que acontecem no dia a dia da fazenda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solidFill>
                      <a:srgbClr val="202124"/>
                    </a:solidFill>
                    <a:latin typeface="Relaway"/>
                  </a:rPr>
                  <a:t>Necessidade de agilidade na comunicação com os funcionários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Controlar todas as atividades por um mesmo software.</a:t>
                </a:r>
                <a:endParaRPr lang="pt-BR" sz="1600" b="0" i="0" dirty="0">
                  <a:solidFill>
                    <a:srgbClr val="202124"/>
                  </a:solidFill>
                  <a:effectLst/>
                  <a:latin typeface="Relaway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>
                  <a:solidFill>
                    <a:srgbClr val="202124"/>
                  </a:solidFill>
                  <a:latin typeface="Relaway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>
                  <a:latin typeface="Relaway"/>
                </a:endParaRPr>
              </a:p>
            </p:txBody>
          </p:sp>
        </p:grp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2738668C-6A1E-44AD-8366-ECCFD08EE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52" y="1755171"/>
            <a:ext cx="963906" cy="1466515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C68918-6C67-438A-8B0C-CDD38EF311FB}"/>
              </a:ext>
            </a:extLst>
          </p:cNvPr>
          <p:cNvCxnSpPr/>
          <p:nvPr/>
        </p:nvCxnSpPr>
        <p:spPr>
          <a:xfrm>
            <a:off x="6583680" y="646253"/>
            <a:ext cx="0" cy="58851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224CB1-72E8-4100-9578-98379DEC5BE3}"/>
              </a:ext>
            </a:extLst>
          </p:cNvPr>
          <p:cNvSpPr txBox="1"/>
          <p:nvPr/>
        </p:nvSpPr>
        <p:spPr>
          <a:xfrm>
            <a:off x="2339867" y="323088"/>
            <a:ext cx="1782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Raleway ExtraBold" panose="020B0903030101060003"/>
              </a:rPr>
              <a:t>Persona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B38D293-C628-46E6-B006-0F242DCD8D36}"/>
              </a:ext>
            </a:extLst>
          </p:cNvPr>
          <p:cNvSpPr txBox="1"/>
          <p:nvPr/>
        </p:nvSpPr>
        <p:spPr>
          <a:xfrm>
            <a:off x="7973871" y="328903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Raleway ExtraBold" panose="020B0903030101060003"/>
              </a:rPr>
              <a:t>Jornada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3765AAB-3159-48D1-B6FF-98BD912F131B}"/>
              </a:ext>
            </a:extLst>
          </p:cNvPr>
          <p:cNvSpPr txBox="1"/>
          <p:nvPr/>
        </p:nvSpPr>
        <p:spPr>
          <a:xfrm>
            <a:off x="6986494" y="969419"/>
            <a:ext cx="48397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Acorda as 6h30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Toma café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Se arruma para o trabalho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Vai para o trabalho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Abre o SELETO para organizar as tarefas dos funcionários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Conversa com o proprietário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Fica gerindo as atividades da fazenda pelo SELETO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Almoça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Volta a trabalhar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Abre o SELETO para conferir o que os funcionários estão fazendo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Junto com o dono, organiza as tarefas do próximo dia e distribui entre os funcionários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Vai embora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Chega em sua casa as 18h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Toma banho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Janta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Passa um tempo com sua família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Dorme as 22h</a:t>
            </a:r>
          </a:p>
        </p:txBody>
      </p:sp>
    </p:spTree>
    <p:extLst>
      <p:ext uri="{BB962C8B-B14F-4D97-AF65-F5344CB8AC3E}">
        <p14:creationId xmlns:p14="http://schemas.microsoft.com/office/powerpoint/2010/main" val="279187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BA5524-3B20-4C3F-9B22-190C6BFD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Raleway ExtraBold" panose="020B0903030101060003"/>
              </a:rPr>
              <a:t>Personas x Objetivos</a:t>
            </a:r>
          </a:p>
        </p:txBody>
      </p:sp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F9F2EAD-2FCD-4836-A2C6-94AA4F592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633893"/>
              </p:ext>
            </p:extLst>
          </p:nvPr>
        </p:nvGraphicFramePr>
        <p:xfrm>
          <a:off x="4767942" y="558300"/>
          <a:ext cx="6949438" cy="58980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3104">
                  <a:extLst>
                    <a:ext uri="{9D8B030D-6E8A-4147-A177-3AD203B41FA5}">
                      <a16:colId xmlns:a16="http://schemas.microsoft.com/office/drawing/2014/main" val="3254783769"/>
                    </a:ext>
                  </a:extLst>
                </a:gridCol>
                <a:gridCol w="2043240">
                  <a:extLst>
                    <a:ext uri="{9D8B030D-6E8A-4147-A177-3AD203B41FA5}">
                      <a16:colId xmlns:a16="http://schemas.microsoft.com/office/drawing/2014/main" val="1655436144"/>
                    </a:ext>
                  </a:extLst>
                </a:gridCol>
                <a:gridCol w="1606731">
                  <a:extLst>
                    <a:ext uri="{9D8B030D-6E8A-4147-A177-3AD203B41FA5}">
                      <a16:colId xmlns:a16="http://schemas.microsoft.com/office/drawing/2014/main" val="2199077645"/>
                    </a:ext>
                  </a:extLst>
                </a:gridCol>
                <a:gridCol w="1946363">
                  <a:extLst>
                    <a:ext uri="{9D8B030D-6E8A-4147-A177-3AD203B41FA5}">
                      <a16:colId xmlns:a16="http://schemas.microsoft.com/office/drawing/2014/main" val="2342639403"/>
                    </a:ext>
                  </a:extLst>
                </a:gridCol>
              </a:tblGrid>
              <a:tr h="1402126">
                <a:tc>
                  <a:txBody>
                    <a:bodyPr/>
                    <a:lstStyle/>
                    <a:p>
                      <a:pPr algn="ctr"/>
                      <a:endParaRPr lang="pt-BR" sz="1800" b="0" cap="none" spc="0" dirty="0">
                        <a:solidFill>
                          <a:schemeClr val="bg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dirty="0">
                          <a:solidFill>
                            <a:schemeClr val="bg1"/>
                          </a:solidFill>
                          <a:latin typeface="Relaway"/>
                        </a:rPr>
                        <a:t>Auxiliar a gestão e planejamento</a:t>
                      </a:r>
                      <a:endParaRPr lang="pt-BR" sz="1800" b="0" cap="none" spc="0" dirty="0">
                        <a:solidFill>
                          <a:schemeClr val="bg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all" dirty="0">
                          <a:solidFill>
                            <a:schemeClr val="bg1"/>
                          </a:solidFill>
                          <a:latin typeface="Relaway"/>
                        </a:rPr>
                        <a:t>Controle dos dados gerados</a:t>
                      </a:r>
                      <a:endParaRPr lang="pt-BR" sz="1800" b="0" cap="none" spc="0" dirty="0">
                        <a:solidFill>
                          <a:schemeClr val="bg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Relaway"/>
                        </a:rPr>
                        <a:t>ORGANIZAR AS INFORMAÇÕES DE MANEIRA MAIS FÁCIL E INTUITIVA</a:t>
                      </a:r>
                      <a:endParaRPr lang="pt-BR" sz="1800" b="1" cap="none" spc="0" dirty="0">
                        <a:solidFill>
                          <a:schemeClr val="bg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/>
                </a:tc>
                <a:extLst>
                  <a:ext uri="{0D108BD9-81ED-4DB2-BD59-A6C34878D82A}">
                    <a16:rowId xmlns:a16="http://schemas.microsoft.com/office/drawing/2014/main" val="1677561579"/>
                  </a:ext>
                </a:extLst>
              </a:tr>
              <a:tr h="1299688"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none" spc="0" dirty="0">
                          <a:solidFill>
                            <a:schemeClr val="bg1"/>
                          </a:solidFill>
                          <a:latin typeface="Relaway"/>
                        </a:rPr>
                        <a:t>RENAN</a:t>
                      </a:r>
                    </a:p>
                    <a:p>
                      <a:pPr algn="ctr"/>
                      <a:endParaRPr lang="pt-BR" sz="1800" b="1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Hierarquia</a:t>
                      </a:r>
                    </a:p>
                    <a:p>
                      <a:pPr algn="ctr"/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Produtividade</a:t>
                      </a: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 Dashboard</a:t>
                      </a: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19229"/>
                  </a:ext>
                </a:extLst>
              </a:tr>
              <a:tr h="1456132"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none" spc="0" dirty="0">
                          <a:solidFill>
                            <a:schemeClr val="bg1"/>
                          </a:solidFill>
                          <a:latin typeface="Relaway"/>
                        </a:rPr>
                        <a:t>JOSÉ</a:t>
                      </a:r>
                    </a:p>
                  </a:txBody>
                  <a:tcPr marL="62758" marR="62758" marT="62758" marB="3137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Tarefas para os funcionários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Metas</a:t>
                      </a: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Maquinário</a:t>
                      </a: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18603"/>
                  </a:ext>
                </a:extLst>
              </a:tr>
              <a:tr h="1697617"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none" spc="0" dirty="0">
                          <a:solidFill>
                            <a:schemeClr val="bg1"/>
                          </a:solidFill>
                          <a:latin typeface="Relaway"/>
                        </a:rPr>
                        <a:t>HELENA</a:t>
                      </a:r>
                    </a:p>
                  </a:txBody>
                  <a:tcPr marL="62758" marR="62758" marT="62758" marB="3137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Planejamento da produção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Backup</a:t>
                      </a: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Estoque</a:t>
                      </a: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823836"/>
                  </a:ext>
                </a:extLst>
              </a:tr>
            </a:tbl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D72E0DA6-7307-4EE5-A21C-9E666DA27963}"/>
              </a:ext>
            </a:extLst>
          </p:cNvPr>
          <p:cNvSpPr txBox="1"/>
          <p:nvPr/>
        </p:nvSpPr>
        <p:spPr>
          <a:xfrm>
            <a:off x="4960392" y="1655553"/>
            <a:ext cx="165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Relaway"/>
                <a:cs typeface="Arial" panose="020B0604020202020204" pitchFamily="34" charset="0"/>
              </a:rPr>
              <a:t>Personas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172F09A-C2D5-4B49-BF8C-ECD42A53B965}"/>
              </a:ext>
            </a:extLst>
          </p:cNvPr>
          <p:cNvSpPr txBox="1"/>
          <p:nvPr/>
        </p:nvSpPr>
        <p:spPr>
          <a:xfrm rot="16200000">
            <a:off x="5129669" y="751704"/>
            <a:ext cx="165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Relaway"/>
                <a:cs typeface="Arial" panose="020B0604020202020204" pitchFamily="34" charset="0"/>
              </a:rPr>
              <a:t>Objetivos</a:t>
            </a:r>
            <a:r>
              <a:rPr lang="pt-BR" sz="1200" dirty="0">
                <a:solidFill>
                  <a:schemeClr val="bg1"/>
                </a:solidFill>
                <a:latin typeface="Relaway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110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58637-19C1-401D-801C-4817E5BC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65" y="-156648"/>
            <a:ext cx="10515600" cy="114239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2"/>
                </a:solidFill>
                <a:latin typeface="Raleway ExtraBold" panose="020B0903030101060003"/>
              </a:rPr>
              <a:t>Concordância de Negócio x Certeza Técnica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8F25FC9-214D-4EB7-82EC-577C5259FE5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428085" y="1075850"/>
            <a:ext cx="0" cy="526545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D5AC0C4-B7CA-439E-816F-E8C4BAB2561E}"/>
              </a:ext>
            </a:extLst>
          </p:cNvPr>
          <p:cNvCxnSpPr>
            <a:cxnSpLocks/>
          </p:cNvCxnSpPr>
          <p:nvPr/>
        </p:nvCxnSpPr>
        <p:spPr>
          <a:xfrm flipH="1">
            <a:off x="1428085" y="6312280"/>
            <a:ext cx="860419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EBE0D3-38F6-457D-944F-596605232FC2}"/>
              </a:ext>
            </a:extLst>
          </p:cNvPr>
          <p:cNvSpPr txBox="1"/>
          <p:nvPr/>
        </p:nvSpPr>
        <p:spPr>
          <a:xfrm>
            <a:off x="180051" y="814240"/>
            <a:ext cx="124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Concordância de </a:t>
            </a:r>
            <a:r>
              <a:rPr lang="pt-BR" sz="1400" dirty="0">
                <a:latin typeface="Relaway"/>
              </a:rPr>
              <a:t>negócio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699F2D-B893-4FAF-81BB-250E94541903}"/>
              </a:ext>
            </a:extLst>
          </p:cNvPr>
          <p:cNvSpPr txBox="1"/>
          <p:nvPr/>
        </p:nvSpPr>
        <p:spPr>
          <a:xfrm>
            <a:off x="9303579" y="6341302"/>
            <a:ext cx="145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Certeza Técnica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7AFB331-F930-402C-A2AA-6634B3257CA7}"/>
              </a:ext>
            </a:extLst>
          </p:cNvPr>
          <p:cNvSpPr/>
          <p:nvPr/>
        </p:nvSpPr>
        <p:spPr>
          <a:xfrm>
            <a:off x="1977081" y="1214350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schemeClr val="tx1"/>
              </a:solidFill>
              <a:latin typeface="Rela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cap="none" spc="0" dirty="0">
                <a:solidFill>
                  <a:schemeClr val="tx1"/>
                </a:solidFill>
                <a:latin typeface="Relaway"/>
              </a:rPr>
              <a:t>Planejamento da produção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08E687-CAA6-4C7E-A643-652787F79B03}"/>
              </a:ext>
            </a:extLst>
          </p:cNvPr>
          <p:cNvSpPr/>
          <p:nvPr/>
        </p:nvSpPr>
        <p:spPr>
          <a:xfrm>
            <a:off x="1977081" y="4416272"/>
            <a:ext cx="1507524" cy="1382498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cap="none" spc="0" dirty="0">
                <a:solidFill>
                  <a:schemeClr val="tx1"/>
                </a:solidFill>
                <a:latin typeface="Relaway"/>
              </a:rPr>
              <a:t>Tarefas para os funcionários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77CAFA-015F-4583-AC8D-213476897383}"/>
              </a:ext>
            </a:extLst>
          </p:cNvPr>
          <p:cNvSpPr/>
          <p:nvPr/>
        </p:nvSpPr>
        <p:spPr>
          <a:xfrm>
            <a:off x="6143373" y="1214350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cap="none" spc="0" dirty="0">
                <a:solidFill>
                  <a:schemeClr val="tx1"/>
                </a:solidFill>
                <a:latin typeface="Relaway"/>
              </a:rPr>
              <a:t>Produtividade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838F21F-5BF5-46B3-944E-0F4A242C62AC}"/>
              </a:ext>
            </a:extLst>
          </p:cNvPr>
          <p:cNvSpPr/>
          <p:nvPr/>
        </p:nvSpPr>
        <p:spPr>
          <a:xfrm>
            <a:off x="4073610" y="1214350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cap="none" spc="0" dirty="0">
                <a:solidFill>
                  <a:schemeClr val="tx1"/>
                </a:solidFill>
                <a:latin typeface="Relaway"/>
              </a:rPr>
              <a:t>Dashboard</a:t>
            </a:r>
            <a:endParaRPr lang="pt-BR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2DC58BF-AE41-4DFD-A2E9-5BFC6C75A87D}"/>
              </a:ext>
            </a:extLst>
          </p:cNvPr>
          <p:cNvSpPr/>
          <p:nvPr/>
        </p:nvSpPr>
        <p:spPr>
          <a:xfrm>
            <a:off x="4073610" y="4416272"/>
            <a:ext cx="1507524" cy="1382498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cap="none" spc="0" dirty="0">
                <a:solidFill>
                  <a:schemeClr val="tx1"/>
                </a:solidFill>
                <a:latin typeface="Relaway"/>
              </a:rPr>
              <a:t>Metas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E5421BA-5823-4D6F-8445-CD6D5801AB14}"/>
              </a:ext>
            </a:extLst>
          </p:cNvPr>
          <p:cNvSpPr/>
          <p:nvPr/>
        </p:nvSpPr>
        <p:spPr>
          <a:xfrm>
            <a:off x="5791229" y="2852509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r>
              <a:rPr lang="pt-BR" cap="none" spc="0" dirty="0">
                <a:solidFill>
                  <a:schemeClr val="tx1"/>
                </a:solidFill>
                <a:latin typeface="Relaway"/>
              </a:rPr>
              <a:t>Estoque</a:t>
            </a:r>
          </a:p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9D65FFA-A2D5-4168-9AE6-5111960B00C2}"/>
              </a:ext>
            </a:extLst>
          </p:cNvPr>
          <p:cNvSpPr/>
          <p:nvPr/>
        </p:nvSpPr>
        <p:spPr>
          <a:xfrm>
            <a:off x="6143373" y="4416272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cap="none" spc="0" dirty="0">
                <a:solidFill>
                  <a:schemeClr val="tx1"/>
                </a:solidFill>
                <a:latin typeface="Relaway"/>
              </a:rPr>
              <a:t>Maquinário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45D0A34-7986-4059-B15C-EBBD5EB44C3C}"/>
              </a:ext>
            </a:extLst>
          </p:cNvPr>
          <p:cNvSpPr txBox="1"/>
          <p:nvPr/>
        </p:nvSpPr>
        <p:spPr>
          <a:xfrm>
            <a:off x="407522" y="1636765"/>
            <a:ext cx="98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elaway"/>
              </a:rPr>
              <a:t>ENTENDO MUITO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B31D9A3-3232-41A2-BC37-EAB347C44B78}"/>
              </a:ext>
            </a:extLst>
          </p:cNvPr>
          <p:cNvSpPr txBox="1"/>
          <p:nvPr/>
        </p:nvSpPr>
        <p:spPr>
          <a:xfrm>
            <a:off x="6633315" y="6341302"/>
            <a:ext cx="92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ALTA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1E75810-F311-443E-9A91-82ED933CDEAB}"/>
              </a:ext>
            </a:extLst>
          </p:cNvPr>
          <p:cNvSpPr txBox="1"/>
          <p:nvPr/>
        </p:nvSpPr>
        <p:spPr>
          <a:xfrm>
            <a:off x="449187" y="4845911"/>
            <a:ext cx="95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elaway"/>
              </a:rPr>
              <a:t>ENTENDO POUCO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D79841F-B5A4-4270-A05F-4052A8CEABE3}"/>
              </a:ext>
            </a:extLst>
          </p:cNvPr>
          <p:cNvSpPr txBox="1"/>
          <p:nvPr/>
        </p:nvSpPr>
        <p:spPr>
          <a:xfrm>
            <a:off x="392857" y="3377715"/>
            <a:ext cx="1072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ENTENDO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D3E3E41-0F46-443E-B879-C0620219B621}"/>
              </a:ext>
            </a:extLst>
          </p:cNvPr>
          <p:cNvSpPr txBox="1"/>
          <p:nvPr/>
        </p:nvSpPr>
        <p:spPr>
          <a:xfrm>
            <a:off x="2395688" y="6341302"/>
            <a:ext cx="99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BAIXA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DB5A3F-EA97-4205-AD13-2288099328BC}"/>
              </a:ext>
            </a:extLst>
          </p:cNvPr>
          <p:cNvSpPr txBox="1"/>
          <p:nvPr/>
        </p:nvSpPr>
        <p:spPr>
          <a:xfrm>
            <a:off x="4471104" y="6357315"/>
            <a:ext cx="1110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MÉDIA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A1679A7-28C2-4A38-8F95-AA10E74AAB40}"/>
              </a:ext>
            </a:extLst>
          </p:cNvPr>
          <p:cNvSpPr/>
          <p:nvPr/>
        </p:nvSpPr>
        <p:spPr>
          <a:xfrm>
            <a:off x="4073610" y="2852509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cap="none" spc="0" dirty="0">
                <a:solidFill>
                  <a:schemeClr val="tx1"/>
                </a:solidFill>
                <a:latin typeface="Relaway"/>
              </a:rPr>
              <a:t>Hierarquia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228A024-4C6F-46DB-A56D-F5DFE26B7430}"/>
              </a:ext>
            </a:extLst>
          </p:cNvPr>
          <p:cNvSpPr/>
          <p:nvPr/>
        </p:nvSpPr>
        <p:spPr>
          <a:xfrm>
            <a:off x="7277124" y="2852509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Relaway"/>
              </a:rPr>
              <a:t>Backup</a:t>
            </a: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</p:spTree>
    <p:extLst>
      <p:ext uri="{BB962C8B-B14F-4D97-AF65-F5344CB8AC3E}">
        <p14:creationId xmlns:p14="http://schemas.microsoft.com/office/powerpoint/2010/main" val="277442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FDD898F-C197-4F65-A318-E56A763C7798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6E71C4E-F6DD-40F4-ACF4-65A768D976FE}">
  <we:reference id="wa200000729" version="3.9.283.0" store="pt-BR" storeType="OMEX"/>
  <we:alternateReferences>
    <we:reference id="wa200000729" version="3.9.283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679</Words>
  <Application>Microsoft Office PowerPoint</Application>
  <PresentationFormat>Widescreen</PresentationFormat>
  <Paragraphs>223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Raleway</vt:lpstr>
      <vt:lpstr>Raleway ExtraBold</vt:lpstr>
      <vt:lpstr>Relaway</vt:lpstr>
      <vt:lpstr>Wingdings</vt:lpstr>
      <vt:lpstr>Office Theme</vt:lpstr>
      <vt:lpstr>MVP 01 – Seleto</vt:lpstr>
      <vt:lpstr>Visão do Produto</vt:lpstr>
      <vt:lpstr>Objetivo</vt:lpstr>
      <vt:lpstr>É, NÃO É – FAZ, NÃO FAZ</vt:lpstr>
      <vt:lpstr>Apresentação do PowerPoint</vt:lpstr>
      <vt:lpstr>Apresentação do PowerPoint</vt:lpstr>
      <vt:lpstr>Apresentação do PowerPoint</vt:lpstr>
      <vt:lpstr>Personas x Objetivos</vt:lpstr>
      <vt:lpstr>Concordância de Negócio x Certeza Técnica</vt:lpstr>
      <vt:lpstr>Apresentação do PowerPoint</vt:lpstr>
      <vt:lpstr>Ondas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MVP- Produto Mínimo Viável</dc:title>
  <dc:creator>hugo butarelli</dc:creator>
  <cp:lastModifiedBy>Matheus Rezende</cp:lastModifiedBy>
  <cp:revision>48</cp:revision>
  <dcterms:created xsi:type="dcterms:W3CDTF">2019-04-03T04:14:26Z</dcterms:created>
  <dcterms:modified xsi:type="dcterms:W3CDTF">2021-03-05T20:04:48Z</dcterms:modified>
</cp:coreProperties>
</file>