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2" r:id="rId6"/>
    <p:sldId id="274" r:id="rId7"/>
    <p:sldId id="270" r:id="rId8"/>
    <p:sldId id="271" r:id="rId9"/>
    <p:sldId id="266" r:id="rId10"/>
    <p:sldId id="267" r:id="rId11"/>
    <p:sldId id="275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vp" id="{A00DF84B-2468-42B4-80C6-455A0D5961EB}">
          <p14:sldIdLst>
            <p14:sldId id="256"/>
            <p14:sldId id="257"/>
            <p14:sldId id="259"/>
            <p14:sldId id="258"/>
            <p14:sldId id="262"/>
            <p14:sldId id="274"/>
            <p14:sldId id="270"/>
            <p14:sldId id="271"/>
            <p14:sldId id="266"/>
            <p14:sldId id="267"/>
            <p14:sldId id="27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D6E"/>
    <a:srgbClr val="D30780"/>
    <a:srgbClr val="213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3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3B185-962F-4EF2-B06D-2A68EDDBD7B0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2BC1E-E6AD-4C1F-8F89-B7BBC61F0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5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2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6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00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38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20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6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38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2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24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81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653D-FCFF-4A66-B517-E9F8C5B4E716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11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E653D-FCFF-4A66-B517-E9F8C5B4E716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0B9B-E8D4-4C90-B2F8-BBD8283CE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15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0BF5DE-FEE1-4119-9A5B-E3FA5E037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FFFFFF"/>
                </a:solidFill>
                <a:latin typeface="Raleway ExtraBold" panose="020B0903030101060003"/>
              </a:rPr>
              <a:t>MVP – Sistema TG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1B9F10-664B-4D88-8E7E-31ADAC0F1E47}"/>
              </a:ext>
            </a:extLst>
          </p:cNvPr>
          <p:cNvCxnSpPr>
            <a:cxnSpLocks/>
          </p:cNvCxnSpPr>
          <p:nvPr/>
        </p:nvCxnSpPr>
        <p:spPr>
          <a:xfrm>
            <a:off x="1495170" y="1014295"/>
            <a:ext cx="0" cy="50831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1ECB56C-484C-4594-89A5-070A7AFCDC01}"/>
              </a:ext>
            </a:extLst>
          </p:cNvPr>
          <p:cNvCxnSpPr>
            <a:cxnSpLocks/>
          </p:cNvCxnSpPr>
          <p:nvPr/>
        </p:nvCxnSpPr>
        <p:spPr>
          <a:xfrm flipH="1" flipV="1">
            <a:off x="1495169" y="6097458"/>
            <a:ext cx="7869194" cy="1381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B61901-F364-4820-BF8F-7299D430C8C8}"/>
              </a:ext>
            </a:extLst>
          </p:cNvPr>
          <p:cNvSpPr txBox="1"/>
          <p:nvPr/>
        </p:nvSpPr>
        <p:spPr>
          <a:xfrm>
            <a:off x="542223" y="697371"/>
            <a:ext cx="124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elaway"/>
              </a:rPr>
              <a:t>Nível de esforço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C1B823-190E-4EFD-8E11-CC8C2A73F210}"/>
              </a:ext>
            </a:extLst>
          </p:cNvPr>
          <p:cNvSpPr txBox="1"/>
          <p:nvPr/>
        </p:nvSpPr>
        <p:spPr>
          <a:xfrm>
            <a:off x="9193890" y="6245907"/>
            <a:ext cx="147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elaway"/>
              </a:rPr>
              <a:t>Valor de negócio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0667071-B877-466F-ADC7-E216463ADEDF}"/>
              </a:ext>
            </a:extLst>
          </p:cNvPr>
          <p:cNvSpPr txBox="1"/>
          <p:nvPr/>
        </p:nvSpPr>
        <p:spPr>
          <a:xfrm>
            <a:off x="483968" y="1545541"/>
            <a:ext cx="83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elaway"/>
              </a:rPr>
              <a:t>   EEE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FCDCC7-7B8F-453C-908E-C96595522984}"/>
              </a:ext>
            </a:extLst>
          </p:cNvPr>
          <p:cNvSpPr txBox="1"/>
          <p:nvPr/>
        </p:nvSpPr>
        <p:spPr>
          <a:xfrm>
            <a:off x="5091499" y="6405960"/>
            <a:ext cx="7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elaway"/>
              </a:rPr>
              <a:t>$$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771FD1C-D394-4041-8807-B8675300C908}"/>
              </a:ext>
            </a:extLst>
          </p:cNvPr>
          <p:cNvSpPr txBox="1"/>
          <p:nvPr/>
        </p:nvSpPr>
        <p:spPr>
          <a:xfrm>
            <a:off x="7300781" y="6405960"/>
            <a:ext cx="7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elaway"/>
              </a:rPr>
              <a:t>$$$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ABC08F-BB03-427A-8765-79A5DD7BAAD2}"/>
              </a:ext>
            </a:extLst>
          </p:cNvPr>
          <p:cNvSpPr txBox="1"/>
          <p:nvPr/>
        </p:nvSpPr>
        <p:spPr>
          <a:xfrm>
            <a:off x="2344436" y="6405960"/>
            <a:ext cx="7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elaway"/>
              </a:rPr>
              <a:t>$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0ADB7E-B65E-442D-B843-793164E7A867}"/>
              </a:ext>
            </a:extLst>
          </p:cNvPr>
          <p:cNvSpPr txBox="1"/>
          <p:nvPr/>
        </p:nvSpPr>
        <p:spPr>
          <a:xfrm>
            <a:off x="598270" y="3182225"/>
            <a:ext cx="60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elaway"/>
              </a:rPr>
              <a:t> EE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C7604D-0E59-468E-880A-848B0D9C04D8}"/>
              </a:ext>
            </a:extLst>
          </p:cNvPr>
          <p:cNvSpPr txBox="1"/>
          <p:nvPr/>
        </p:nvSpPr>
        <p:spPr>
          <a:xfrm>
            <a:off x="390268" y="4943127"/>
            <a:ext cx="60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elaway"/>
              </a:rPr>
              <a:t>     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53A662-1E27-44E7-856F-EA645DD0C831}"/>
              </a:ext>
            </a:extLst>
          </p:cNvPr>
          <p:cNvSpPr txBox="1"/>
          <p:nvPr/>
        </p:nvSpPr>
        <p:spPr>
          <a:xfrm>
            <a:off x="2175731" y="38840"/>
            <a:ext cx="8272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2"/>
                </a:solidFill>
                <a:latin typeface="Raleway ExtraBold" panose="020B0903030101060003"/>
              </a:rPr>
              <a:t>Valor de negócio x Nível de Esforço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5AF1C09-C70E-4B42-A02B-6F2E3191CEA4}"/>
              </a:ext>
            </a:extLst>
          </p:cNvPr>
          <p:cNvSpPr/>
          <p:nvPr/>
        </p:nvSpPr>
        <p:spPr>
          <a:xfrm>
            <a:off x="6918752" y="1015125"/>
            <a:ext cx="1507524" cy="13824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schemeClr val="tx1"/>
              </a:solidFill>
              <a:latin typeface="Relaway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Login Unificado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cap="none" spc="0" dirty="0">
              <a:solidFill>
                <a:schemeClr val="tx1"/>
              </a:solidFill>
              <a:latin typeface="Relaway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062B6D2-BCC3-4C91-B017-42FE87DFB545}"/>
              </a:ext>
            </a:extLst>
          </p:cNvPr>
          <p:cNvSpPr/>
          <p:nvPr/>
        </p:nvSpPr>
        <p:spPr>
          <a:xfrm>
            <a:off x="3020077" y="4412072"/>
            <a:ext cx="1606460" cy="13824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Especificações dos trabalhos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873800B-1A19-42E5-ADEA-175E989CAF93}"/>
              </a:ext>
            </a:extLst>
          </p:cNvPr>
          <p:cNvSpPr/>
          <p:nvPr/>
        </p:nvSpPr>
        <p:spPr>
          <a:xfrm>
            <a:off x="1538655" y="4412072"/>
            <a:ext cx="1507524" cy="13824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Lista de linhas de pesquisa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175FB3C-63CF-4E8E-9B7D-00265A5E8BEC}"/>
              </a:ext>
            </a:extLst>
          </p:cNvPr>
          <p:cNvSpPr/>
          <p:nvPr/>
        </p:nvSpPr>
        <p:spPr>
          <a:xfrm>
            <a:off x="6918752" y="4423137"/>
            <a:ext cx="1507524" cy="13824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Cadastro do trabalho e equipe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0AAC76B-84A6-4C13-86C9-D8A212E18435}"/>
              </a:ext>
            </a:extLst>
          </p:cNvPr>
          <p:cNvSpPr/>
          <p:nvPr/>
        </p:nvSpPr>
        <p:spPr>
          <a:xfrm>
            <a:off x="4589952" y="1001480"/>
            <a:ext cx="1507524" cy="13824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Repositório dos trabalhos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E8C219D-1D8C-47D0-88E1-B5D429482743}"/>
              </a:ext>
            </a:extLst>
          </p:cNvPr>
          <p:cNvSpPr/>
          <p:nvPr/>
        </p:nvSpPr>
        <p:spPr>
          <a:xfrm>
            <a:off x="4589952" y="2737751"/>
            <a:ext cx="1507524" cy="13824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algn="ctr"/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Verificação do orientador/</a:t>
            </a:r>
          </a:p>
          <a:p>
            <a:pPr algn="ctr"/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banca</a:t>
            </a:r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endParaRPr lang="pt-BR" cap="none" spc="0" dirty="0">
              <a:solidFill>
                <a:schemeClr val="tx1"/>
              </a:solidFill>
              <a:latin typeface="Relaway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3AE425F-A09A-4627-860F-4ECF29B713DB}"/>
              </a:ext>
            </a:extLst>
          </p:cNvPr>
          <p:cNvSpPr/>
          <p:nvPr/>
        </p:nvSpPr>
        <p:spPr>
          <a:xfrm>
            <a:off x="4892330" y="4423137"/>
            <a:ext cx="1507524" cy="13824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Criação da banca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05B7D67-4436-4298-B41A-1FA174D920F3}"/>
              </a:ext>
            </a:extLst>
          </p:cNvPr>
          <p:cNvSpPr/>
          <p:nvPr/>
        </p:nvSpPr>
        <p:spPr>
          <a:xfrm>
            <a:off x="6918752" y="2730843"/>
            <a:ext cx="1507524" cy="13824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Submissão dos trabalhos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BCC7172-5840-4361-B0A6-18A90AA3F450}"/>
              </a:ext>
            </a:extLst>
          </p:cNvPr>
          <p:cNvSpPr/>
          <p:nvPr/>
        </p:nvSpPr>
        <p:spPr>
          <a:xfrm>
            <a:off x="2077776" y="2730843"/>
            <a:ext cx="1507524" cy="13824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algn="ctr"/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Sinalizar preferências</a:t>
            </a:r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endParaRPr lang="pt-BR" cap="none" spc="0" dirty="0">
              <a:solidFill>
                <a:schemeClr val="tx1"/>
              </a:solidFill>
              <a:latin typeface="Relaway"/>
            </a:endParaRPr>
          </a:p>
        </p:txBody>
      </p:sp>
    </p:spTree>
    <p:extLst>
      <p:ext uri="{BB962C8B-B14F-4D97-AF65-F5344CB8AC3E}">
        <p14:creationId xmlns:p14="http://schemas.microsoft.com/office/powerpoint/2010/main" val="37283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2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4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BA5524-3B20-4C3F-9B22-190C6BFD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latin typeface="Raleway ExtraBold" panose="020B0903030101060003"/>
              </a:rPr>
              <a:t>Ondas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172F09A-C2D5-4B49-BF8C-ECD42A53B965}"/>
              </a:ext>
            </a:extLst>
          </p:cNvPr>
          <p:cNvSpPr txBox="1"/>
          <p:nvPr/>
        </p:nvSpPr>
        <p:spPr>
          <a:xfrm rot="16200000">
            <a:off x="5129669" y="751704"/>
            <a:ext cx="1652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Relaway"/>
                <a:cs typeface="Arial" panose="020B0604020202020204" pitchFamily="34" charset="0"/>
              </a:rPr>
              <a:t>Objetivos</a:t>
            </a:r>
            <a:r>
              <a:rPr lang="pt-BR" sz="1200" dirty="0">
                <a:solidFill>
                  <a:schemeClr val="bg1"/>
                </a:solidFill>
                <a:latin typeface="Relaway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86FD81-1E37-42CE-BB92-16D86F7BCC82}"/>
              </a:ext>
            </a:extLst>
          </p:cNvPr>
          <p:cNvSpPr txBox="1"/>
          <p:nvPr/>
        </p:nvSpPr>
        <p:spPr>
          <a:xfrm>
            <a:off x="4829891" y="1072989"/>
            <a:ext cx="133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elaway"/>
              </a:rPr>
              <a:t>ONDA 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FD6529-FB30-48D0-836C-F055FBFE9720}"/>
              </a:ext>
            </a:extLst>
          </p:cNvPr>
          <p:cNvSpPr txBox="1"/>
          <p:nvPr/>
        </p:nvSpPr>
        <p:spPr>
          <a:xfrm>
            <a:off x="4829890" y="4261306"/>
            <a:ext cx="133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elaway"/>
              </a:rPr>
              <a:t>ONDA 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E0C7F5F-3E39-4CF3-AC15-1977C6946370}"/>
              </a:ext>
            </a:extLst>
          </p:cNvPr>
          <p:cNvSpPr txBox="1"/>
          <p:nvPr/>
        </p:nvSpPr>
        <p:spPr>
          <a:xfrm>
            <a:off x="4829891" y="2667148"/>
            <a:ext cx="133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elaway"/>
              </a:rPr>
              <a:t>ONDA 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3DC9D7E-AF73-4C79-AB26-D545920872F5}"/>
              </a:ext>
            </a:extLst>
          </p:cNvPr>
          <p:cNvSpPr txBox="1"/>
          <p:nvPr/>
        </p:nvSpPr>
        <p:spPr>
          <a:xfrm>
            <a:off x="4829890" y="5855465"/>
            <a:ext cx="147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elaway"/>
              </a:rPr>
              <a:t>ONDA 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5478C24-ABA3-4E65-AA0D-347708863B46}"/>
              </a:ext>
            </a:extLst>
          </p:cNvPr>
          <p:cNvSpPr/>
          <p:nvPr/>
        </p:nvSpPr>
        <p:spPr>
          <a:xfrm>
            <a:off x="6036793" y="533577"/>
            <a:ext cx="1507524" cy="13824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schemeClr val="tx1"/>
              </a:solidFill>
              <a:latin typeface="Relaway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Login Unificado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cap="none" spc="0" dirty="0">
              <a:solidFill>
                <a:schemeClr val="tx1"/>
              </a:solidFill>
              <a:latin typeface="Relaway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EA0E715-31B9-4A8B-B69D-BFD1FCA31250}"/>
              </a:ext>
            </a:extLst>
          </p:cNvPr>
          <p:cNvSpPr/>
          <p:nvPr/>
        </p:nvSpPr>
        <p:spPr>
          <a:xfrm>
            <a:off x="6041259" y="3765879"/>
            <a:ext cx="1577273" cy="13824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Especificações dos trabalhos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CE9F9C8-0CB2-47C3-9252-7F57A6D53C61}"/>
              </a:ext>
            </a:extLst>
          </p:cNvPr>
          <p:cNvSpPr/>
          <p:nvPr/>
        </p:nvSpPr>
        <p:spPr>
          <a:xfrm>
            <a:off x="8006391" y="2127735"/>
            <a:ext cx="1507524" cy="13824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Lista de linhas de pesquisa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BC6428F-AC4A-4D56-B55D-BE11184B9280}"/>
              </a:ext>
            </a:extLst>
          </p:cNvPr>
          <p:cNvSpPr/>
          <p:nvPr/>
        </p:nvSpPr>
        <p:spPr>
          <a:xfrm>
            <a:off x="6041259" y="2146504"/>
            <a:ext cx="1507524" cy="13824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Cadastro do trabalho e equipe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B24835A3-19B3-46A7-816F-C0D2C88239F8}"/>
              </a:ext>
            </a:extLst>
          </p:cNvPr>
          <p:cNvSpPr/>
          <p:nvPr/>
        </p:nvSpPr>
        <p:spPr>
          <a:xfrm>
            <a:off x="6041259" y="5381711"/>
            <a:ext cx="1507524" cy="13824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Repositório dos trabalhos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F2744B6-4F03-41C6-903F-B19E6C70BCF6}"/>
              </a:ext>
            </a:extLst>
          </p:cNvPr>
          <p:cNvSpPr/>
          <p:nvPr/>
        </p:nvSpPr>
        <p:spPr>
          <a:xfrm>
            <a:off x="8006391" y="533577"/>
            <a:ext cx="1507524" cy="13824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algn="ctr"/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Verificação do orientador/</a:t>
            </a:r>
          </a:p>
          <a:p>
            <a:pPr algn="ctr"/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banca</a:t>
            </a:r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endParaRPr lang="pt-BR" cap="none" spc="0" dirty="0">
              <a:solidFill>
                <a:schemeClr val="tx1"/>
              </a:solidFill>
              <a:latin typeface="Relaway"/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0192660-FBFF-4BAE-83FD-C43944F25B72}"/>
              </a:ext>
            </a:extLst>
          </p:cNvPr>
          <p:cNvSpPr/>
          <p:nvPr/>
        </p:nvSpPr>
        <p:spPr>
          <a:xfrm>
            <a:off x="8006391" y="5381711"/>
            <a:ext cx="1507524" cy="13824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Criação da banca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AD8A1FC-146C-42A3-B040-C9813B65D62B}"/>
              </a:ext>
            </a:extLst>
          </p:cNvPr>
          <p:cNvSpPr/>
          <p:nvPr/>
        </p:nvSpPr>
        <p:spPr>
          <a:xfrm>
            <a:off x="8006391" y="3754723"/>
            <a:ext cx="1507524" cy="13824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Submissão dos trabalhos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6D6B922C-3947-49C3-974E-50F341128FD6}"/>
              </a:ext>
            </a:extLst>
          </p:cNvPr>
          <p:cNvSpPr/>
          <p:nvPr/>
        </p:nvSpPr>
        <p:spPr>
          <a:xfrm>
            <a:off x="9901774" y="3765879"/>
            <a:ext cx="1507524" cy="13824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algn="ctr"/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Sinalizar preferências</a:t>
            </a:r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endParaRPr lang="pt-BR" cap="none" spc="0" dirty="0">
              <a:solidFill>
                <a:schemeClr val="tx1"/>
              </a:solidFill>
              <a:latin typeface="Relaway"/>
            </a:endParaRPr>
          </a:p>
        </p:txBody>
      </p:sp>
    </p:spTree>
    <p:extLst>
      <p:ext uri="{BB962C8B-B14F-4D97-AF65-F5344CB8AC3E}">
        <p14:creationId xmlns:p14="http://schemas.microsoft.com/office/powerpoint/2010/main" val="110829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5680DA-8443-41DC-87C7-623AB8A4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Obrigado!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22D41-D4A4-434A-9B8A-8AA655C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Alan de Oliveira</a:t>
            </a:r>
          </a:p>
          <a:p>
            <a:r>
              <a:rPr lang="pt-BR" dirty="0"/>
              <a:t>Barbhara Resende</a:t>
            </a:r>
          </a:p>
          <a:p>
            <a:r>
              <a:rPr lang="pt-BR" dirty="0"/>
              <a:t>Fábio Genova (PO)</a:t>
            </a:r>
          </a:p>
          <a:p>
            <a:r>
              <a:rPr lang="pt-BR" dirty="0"/>
              <a:t>Felipe Marcato</a:t>
            </a:r>
          </a:p>
          <a:p>
            <a:r>
              <a:rPr lang="pt-BR" dirty="0"/>
              <a:t>Júlia Souza (SM)</a:t>
            </a:r>
          </a:p>
          <a:p>
            <a:r>
              <a:rPr lang="pt-BR" dirty="0"/>
              <a:t>Henrique Oliveira</a:t>
            </a:r>
          </a:p>
          <a:p>
            <a:r>
              <a:rPr lang="pt-BR" dirty="0"/>
              <a:t>Letícia Viscardi</a:t>
            </a:r>
          </a:p>
          <a:p>
            <a:r>
              <a:rPr lang="pt-BR" dirty="0"/>
              <a:t>Matheus Rezende (SM)</a:t>
            </a:r>
          </a:p>
          <a:p>
            <a:r>
              <a:rPr lang="pt-BR" dirty="0"/>
              <a:t>Wellinton Garcia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590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292F91-97B6-4B9E-B7E5-75578050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latin typeface="Raleway ExtraBold" panose="020B0903030101060003"/>
              </a:rPr>
              <a:t>Visão do Produto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B65082-D0D7-4878-9A39-A48B04593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Raleway"/>
              </a:rPr>
              <a:t>Para – </a:t>
            </a:r>
            <a:r>
              <a:rPr lang="pt-BR" dirty="0">
                <a:latin typeface="Raleway"/>
              </a:rPr>
              <a:t>a comunidade acadêmica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Raleway"/>
              </a:rPr>
              <a:t>Cujo -</a:t>
            </a:r>
            <a:r>
              <a:rPr lang="pt-BR" dirty="0">
                <a:latin typeface="Raleway"/>
              </a:rPr>
              <a:t> o problema está no planejamento e entrega dos trabalhos de graduação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Raleway"/>
              </a:rPr>
              <a:t>O –</a:t>
            </a:r>
            <a:r>
              <a:rPr lang="pt-BR" dirty="0">
                <a:latin typeface="Raleway"/>
              </a:rPr>
              <a:t> Sistema TG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Raleway"/>
              </a:rPr>
              <a:t>É um - </a:t>
            </a:r>
            <a:r>
              <a:rPr lang="pt-BR" dirty="0">
                <a:latin typeface="Raleway"/>
              </a:rPr>
              <a:t>sistema de cadastro e submissão de trabalhos de graduação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Raleway"/>
              </a:rPr>
              <a:t>Que –</a:t>
            </a:r>
            <a:r>
              <a:rPr lang="pt-BR" dirty="0">
                <a:latin typeface="Raleway"/>
              </a:rPr>
              <a:t> procura </a:t>
            </a:r>
            <a:r>
              <a:rPr lang="pt-BR" b="0" i="0" dirty="0">
                <a:effectLst/>
                <a:latin typeface="Roboto" panose="02000000000000000000" pitchFamily="2" charset="0"/>
              </a:rPr>
              <a:t>facilitar o gerenciamento de processos inerentes de alunos e professores</a:t>
            </a:r>
            <a:endParaRPr lang="pt-BR" dirty="0">
              <a:latin typeface="Raleway"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Raleway"/>
              </a:rPr>
              <a:t>Diferentemente do – </a:t>
            </a:r>
            <a:r>
              <a:rPr lang="pt-BR" dirty="0">
                <a:latin typeface="Raleway"/>
              </a:rPr>
              <a:t>método atual utilizado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Raleway"/>
              </a:rPr>
              <a:t>O nosso produto – </a:t>
            </a:r>
            <a:r>
              <a:rPr lang="pt-BR" dirty="0">
                <a:latin typeface="Raleway"/>
              </a:rPr>
              <a:t>permite centralizar e automatizar o fluxo dos trabalhos de graduação.</a:t>
            </a:r>
          </a:p>
        </p:txBody>
      </p:sp>
    </p:spTree>
    <p:extLst>
      <p:ext uri="{BB962C8B-B14F-4D97-AF65-F5344CB8AC3E}">
        <p14:creationId xmlns:p14="http://schemas.microsoft.com/office/powerpoint/2010/main" val="313313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DC80AF-3B69-43E6-BA75-5C4A03D1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386436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accent2"/>
                </a:solidFill>
                <a:latin typeface="Raleway ExtraBold" panose="020B0903030101060003"/>
              </a:rPr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5B1DE-EF8D-436C-A0B3-DD86B8FAD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39" y="3338169"/>
            <a:ext cx="5561938" cy="1534587"/>
          </a:xfr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160000"/>
              </a:lnSpc>
            </a:pPr>
            <a:r>
              <a:rPr lang="pt-BR" sz="18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Centralizar o processo de trabalho de graduação</a:t>
            </a:r>
          </a:p>
          <a:p>
            <a:pPr algn="ctr">
              <a:lnSpc>
                <a:spcPct val="160000"/>
              </a:lnSpc>
            </a:pPr>
            <a:r>
              <a:rPr lang="pt-BR" sz="18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Agilidade nos processos realizados</a:t>
            </a:r>
          </a:p>
          <a:p>
            <a:pPr algn="ctr">
              <a:lnSpc>
                <a:spcPct val="160000"/>
              </a:lnSpc>
            </a:pPr>
            <a:r>
              <a:rPr lang="pt-BR" sz="18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Armazenar e unificar os trabalhos concluídos</a:t>
            </a:r>
          </a:p>
          <a:p>
            <a:pPr algn="ctr">
              <a:lnSpc>
                <a:spcPct val="160000"/>
              </a:lnSpc>
            </a:pPr>
            <a:endParaRPr lang="pt-BR" sz="2400" dirty="0">
              <a:latin typeface="Raleway"/>
            </a:endParaRPr>
          </a:p>
          <a:p>
            <a:pPr algn="ctr">
              <a:lnSpc>
                <a:spcPct val="160000"/>
              </a:lnSpc>
              <a:buFontTx/>
              <a:buChar char="-"/>
            </a:pPr>
            <a:endParaRPr lang="en-US" sz="2000" kern="1200" cap="all" dirty="0">
              <a:latin typeface="Raleway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6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35CFD-58CE-41CD-864C-671D1841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961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  <a:latin typeface="Raleway ExtraBold" panose="020B0903030101060003"/>
              </a:rPr>
              <a:t>É, NÃO É – FAZ, NÃO FAZ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F0B5153-D270-4CC3-818C-B78D657C9E22}"/>
              </a:ext>
            </a:extLst>
          </p:cNvPr>
          <p:cNvGrpSpPr/>
          <p:nvPr/>
        </p:nvGrpSpPr>
        <p:grpSpPr>
          <a:xfrm>
            <a:off x="510746" y="1447276"/>
            <a:ext cx="11170508" cy="5138875"/>
            <a:chOff x="510746" y="1447276"/>
            <a:chExt cx="11170508" cy="513887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76110BB0-E3C3-4D3F-A11E-88A79494FF26}"/>
                </a:ext>
              </a:extLst>
            </p:cNvPr>
            <p:cNvCxnSpPr/>
            <p:nvPr/>
          </p:nvCxnSpPr>
          <p:spPr>
            <a:xfrm>
              <a:off x="6096000" y="1507524"/>
              <a:ext cx="0" cy="507862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46B0AAF3-E53B-4FB8-A1A1-3D3BD200710D}"/>
                </a:ext>
              </a:extLst>
            </p:cNvPr>
            <p:cNvCxnSpPr/>
            <p:nvPr/>
          </p:nvCxnSpPr>
          <p:spPr>
            <a:xfrm>
              <a:off x="510746" y="3880022"/>
              <a:ext cx="11170508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30C76FF-222E-4442-AA1B-AC19C20D3CAA}"/>
                </a:ext>
              </a:extLst>
            </p:cNvPr>
            <p:cNvSpPr txBox="1"/>
            <p:nvPr/>
          </p:nvSpPr>
          <p:spPr>
            <a:xfrm>
              <a:off x="732157" y="1447276"/>
              <a:ext cx="49426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2"/>
                  </a:solidFill>
                  <a:latin typeface="Raleway ExtraBold" panose="020B0903030101060003"/>
                </a:rPr>
                <a:t>É</a:t>
              </a:r>
            </a:p>
            <a:p>
              <a:endParaRPr lang="pt-BR" sz="3600" dirty="0">
                <a:solidFill>
                  <a:srgbClr val="92D050"/>
                </a:solidFill>
                <a:latin typeface="Relaway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15FC003-BEF3-46B8-860F-C29564B0887D}"/>
                </a:ext>
              </a:extLst>
            </p:cNvPr>
            <p:cNvSpPr/>
            <p:nvPr/>
          </p:nvSpPr>
          <p:spPr>
            <a:xfrm>
              <a:off x="6314304" y="1447276"/>
              <a:ext cx="14580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dirty="0">
                  <a:solidFill>
                    <a:schemeClr val="accent2"/>
                  </a:solidFill>
                  <a:latin typeface="Raleway ExtraBold" panose="020B0903030101060003"/>
                </a:rPr>
                <a:t>NÃO É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C601EED-12E2-4AD6-8C3E-1BB45A8B9DAC}"/>
                </a:ext>
              </a:extLst>
            </p:cNvPr>
            <p:cNvSpPr/>
            <p:nvPr/>
          </p:nvSpPr>
          <p:spPr>
            <a:xfrm>
              <a:off x="6314304" y="3880022"/>
              <a:ext cx="15348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dirty="0">
                  <a:solidFill>
                    <a:schemeClr val="accent2"/>
                  </a:solidFill>
                  <a:latin typeface="Raleway ExtraBold" panose="020B0903030101060003"/>
                </a:rPr>
                <a:t>NÃO FAZ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4C3E607-92C5-40CA-8A06-062E712C7C66}"/>
                </a:ext>
              </a:extLst>
            </p:cNvPr>
            <p:cNvSpPr/>
            <p:nvPr/>
          </p:nvSpPr>
          <p:spPr>
            <a:xfrm>
              <a:off x="732157" y="3880022"/>
              <a:ext cx="103485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dirty="0">
                  <a:solidFill>
                    <a:schemeClr val="accent2"/>
                  </a:solidFill>
                  <a:latin typeface="Raleway ExtraBold" panose="020B0903030101060003"/>
                </a:rPr>
                <a:t>FAZ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0D30983-8407-4447-AB1F-4746F73C6144}"/>
                </a:ext>
              </a:extLst>
            </p:cNvPr>
            <p:cNvSpPr txBox="1"/>
            <p:nvPr/>
          </p:nvSpPr>
          <p:spPr>
            <a:xfrm>
              <a:off x="732157" y="1970496"/>
              <a:ext cx="456888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Site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Sistema de gestão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Online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Acadêmico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>
                <a:latin typeface="Relaway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>
                <a:latin typeface="Relaway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CCD5B5F-19F2-4E18-9F3C-E9E0ECDA1DDC}"/>
                </a:ext>
              </a:extLst>
            </p:cNvPr>
            <p:cNvSpPr/>
            <p:nvPr/>
          </p:nvSpPr>
          <p:spPr>
            <a:xfrm>
              <a:off x="6314304" y="2047441"/>
              <a:ext cx="404065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Aplicativo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Rede Social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Plataforma de vendas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Desktop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Offline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CF08DBF-243C-4401-9516-538D6C128DA7}"/>
                </a:ext>
              </a:extLst>
            </p:cNvPr>
            <p:cNvSpPr/>
            <p:nvPr/>
          </p:nvSpPr>
          <p:spPr>
            <a:xfrm>
              <a:off x="732157" y="4438069"/>
              <a:ext cx="3864891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Organização de trabalhos de graduação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Cadastro de usuários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 Gerenciamento de entregas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Armazenamento de trabalhos concluídos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>
                <a:latin typeface="Relaway"/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CC4A3106-9433-43D7-A40D-FB182C34236F}"/>
                </a:ext>
              </a:extLst>
            </p:cNvPr>
            <p:cNvSpPr/>
            <p:nvPr/>
          </p:nvSpPr>
          <p:spPr>
            <a:xfrm>
              <a:off x="6314304" y="4441327"/>
              <a:ext cx="40406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Planejamento financeiro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Cotação de preços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latin typeface="Relaway"/>
                </a:rPr>
                <a:t>Análise de estatísticas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19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99D9BB7F-88A9-4092-AD68-13C5E8370FF0}"/>
              </a:ext>
            </a:extLst>
          </p:cNvPr>
          <p:cNvGrpSpPr/>
          <p:nvPr/>
        </p:nvGrpSpPr>
        <p:grpSpPr>
          <a:xfrm>
            <a:off x="365760" y="1488264"/>
            <a:ext cx="5730240" cy="5043165"/>
            <a:chOff x="152397" y="483635"/>
            <a:chExt cx="5415607" cy="3879024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9F09D08F-858A-4DE2-B575-569FD7770F96}"/>
                </a:ext>
              </a:extLst>
            </p:cNvPr>
            <p:cNvCxnSpPr/>
            <p:nvPr/>
          </p:nvCxnSpPr>
          <p:spPr>
            <a:xfrm>
              <a:off x="152397" y="2119342"/>
              <a:ext cx="541560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8BCF4094-0EB7-4AE8-BB8A-AD1F7BA0CC38}"/>
                </a:ext>
              </a:extLst>
            </p:cNvPr>
            <p:cNvGrpSpPr/>
            <p:nvPr/>
          </p:nvGrpSpPr>
          <p:grpSpPr>
            <a:xfrm>
              <a:off x="152397" y="483635"/>
              <a:ext cx="5288003" cy="3879024"/>
              <a:chOff x="152399" y="234778"/>
              <a:chExt cx="11607111" cy="7656882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87647A01-67D1-400A-9890-37F052DC70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1" y="234778"/>
                <a:ext cx="0" cy="765688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A1BA794-F9C8-4B32-BA5D-597C958A567E}"/>
                  </a:ext>
                </a:extLst>
              </p:cNvPr>
              <p:cNvSpPr txBox="1"/>
              <p:nvPr/>
            </p:nvSpPr>
            <p:spPr>
              <a:xfrm>
                <a:off x="152399" y="345990"/>
                <a:ext cx="1758767" cy="560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Renan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EA4C28E-5264-47D5-B413-CE0EABE56AA2}"/>
                  </a:ext>
                </a:extLst>
              </p:cNvPr>
              <p:cNvSpPr txBox="1"/>
              <p:nvPr/>
            </p:nvSpPr>
            <p:spPr>
              <a:xfrm>
                <a:off x="6332853" y="345990"/>
                <a:ext cx="5426657" cy="3177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Perfil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34 anos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2 filhos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Brasileiro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Formado em Ciências da Computação</a:t>
                </a:r>
                <a:endParaRPr lang="pt-BR" sz="1600" dirty="0">
                  <a:solidFill>
                    <a:srgbClr val="202124"/>
                  </a:solidFill>
                  <a:latin typeface="Relaway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solidFill>
                      <a:srgbClr val="202124"/>
                    </a:solidFill>
                    <a:latin typeface="Relaway"/>
                  </a:rPr>
                  <a:t>Professor</a:t>
                </a:r>
                <a:endParaRPr lang="pt-BR" sz="1600" b="0" i="0" dirty="0">
                  <a:solidFill>
                    <a:srgbClr val="202124"/>
                  </a:solidFill>
                  <a:effectLst/>
                  <a:latin typeface="Relaway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Mora em </a:t>
                </a:r>
                <a:r>
                  <a:rPr lang="pt-BR" sz="1600" dirty="0">
                    <a:solidFill>
                      <a:srgbClr val="202124"/>
                    </a:solidFill>
                    <a:latin typeface="Relaway"/>
                  </a:rPr>
                  <a:t>Marília-SP</a:t>
                </a:r>
                <a:endParaRPr lang="pt-BR" sz="1600" dirty="0">
                  <a:latin typeface="Relaway"/>
                  <a:cs typeface="Arial" panose="020B0604020202020204" pitchFamily="34" charset="0"/>
                </a:endParaRP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7CBA673-6319-40D6-8604-0BCF9CDCC539}"/>
                  </a:ext>
                </a:extLst>
              </p:cNvPr>
              <p:cNvSpPr txBox="1"/>
              <p:nvPr/>
            </p:nvSpPr>
            <p:spPr>
              <a:xfrm>
                <a:off x="358346" y="3560451"/>
                <a:ext cx="3867661" cy="3925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Características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solidFill>
                      <a:srgbClr val="202124"/>
                    </a:solidFill>
                    <a:latin typeface="Relaway"/>
                  </a:rPr>
                  <a:t>P</a:t>
                </a: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aciente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Precisa viajar bastante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Focado no trabalho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solidFill>
                      <a:srgbClr val="202124"/>
                    </a:solidFill>
                    <a:latin typeface="Relaway"/>
                  </a:rPr>
                  <a:t>Acadêmico</a:t>
                </a:r>
                <a:endParaRPr lang="pt-BR" sz="1600" b="0" i="0" dirty="0">
                  <a:solidFill>
                    <a:srgbClr val="202124"/>
                  </a:solidFill>
                  <a:effectLst/>
                  <a:latin typeface="Relaway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Organizado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solidFill>
                      <a:srgbClr val="202124"/>
                    </a:solidFill>
                    <a:latin typeface="Relaway"/>
                    <a:cs typeface="Arial" panose="020B0604020202020204" pitchFamily="34" charset="0"/>
                  </a:rPr>
                  <a:t>Gosta de ajudar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solidFill>
                      <a:srgbClr val="202124"/>
                    </a:solidFill>
                    <a:latin typeface="Relaway"/>
                    <a:cs typeface="Arial" panose="020B0604020202020204" pitchFamily="34" charset="0"/>
                  </a:rPr>
                  <a:t>Empreendedor</a:t>
                </a:r>
                <a:endParaRPr lang="pt-BR" sz="1600" dirty="0">
                  <a:latin typeface="Relaway"/>
                  <a:cs typeface="Arial" panose="020B0604020202020204" pitchFamily="34" charset="0"/>
                </a:endParaRP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C884E81-10A1-4616-A0ED-70F91C9BA0A5}"/>
                  </a:ext>
                </a:extLst>
              </p:cNvPr>
              <p:cNvSpPr txBox="1"/>
              <p:nvPr/>
            </p:nvSpPr>
            <p:spPr>
              <a:xfrm>
                <a:off x="6332853" y="3560454"/>
                <a:ext cx="5031245" cy="3551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Necessidades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Monitorar e organizar as entregas dos trabalhos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solidFill>
                      <a:srgbClr val="202124"/>
                    </a:solidFill>
                    <a:latin typeface="Relaway"/>
                  </a:rPr>
                  <a:t>Facilidade na comunicação</a:t>
                </a:r>
                <a:endParaRPr lang="pt-BR" sz="1600" b="0" i="0" dirty="0">
                  <a:solidFill>
                    <a:srgbClr val="202124"/>
                  </a:solidFill>
                  <a:effectLst/>
                  <a:latin typeface="Relaway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Facilidade de gestão dos trabalhos</a:t>
                </a:r>
                <a:endParaRPr lang="pt-BR" sz="1600" dirty="0">
                  <a:latin typeface="Relaway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>
                  <a:latin typeface="Relaway"/>
                </a:endParaRPr>
              </a:p>
            </p:txBody>
          </p:sp>
        </p:grpSp>
        <p:pic>
          <p:nvPicPr>
            <p:cNvPr id="2" name="Picture 2" descr="Resultado de imagem para avatar homem bbarba png">
              <a:extLst>
                <a:ext uri="{FF2B5EF4-FFF2-40B4-BE49-F238E27FC236}">
                  <a16:creationId xmlns:a16="http://schemas.microsoft.com/office/drawing/2014/main" id="{5DEE563F-F9AD-47E8-B3DA-9D3C0B269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222" y="725152"/>
              <a:ext cx="1043709" cy="1043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2D43A0-FA6B-4E07-8A81-4D48145D174B}"/>
              </a:ext>
            </a:extLst>
          </p:cNvPr>
          <p:cNvSpPr txBox="1"/>
          <p:nvPr/>
        </p:nvSpPr>
        <p:spPr>
          <a:xfrm>
            <a:off x="2339867" y="323088"/>
            <a:ext cx="1782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Raleway ExtraBold" panose="020B0903030101060003"/>
              </a:rPr>
              <a:t>Persona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B838414-47AC-4C56-A095-EBD730592362}"/>
              </a:ext>
            </a:extLst>
          </p:cNvPr>
          <p:cNvSpPr txBox="1"/>
          <p:nvPr/>
        </p:nvSpPr>
        <p:spPr>
          <a:xfrm>
            <a:off x="7973871" y="328903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Raleway ExtraBold" panose="020B0903030101060003"/>
              </a:rPr>
              <a:t>Jornada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D6EAFA9-ABAC-4E3F-A10E-F0DD57837F00}"/>
              </a:ext>
            </a:extLst>
          </p:cNvPr>
          <p:cNvCxnSpPr/>
          <p:nvPr/>
        </p:nvCxnSpPr>
        <p:spPr>
          <a:xfrm>
            <a:off x="6583680" y="646253"/>
            <a:ext cx="0" cy="588517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239E01-3C7B-46D9-A646-C3528316F289}"/>
              </a:ext>
            </a:extLst>
          </p:cNvPr>
          <p:cNvSpPr txBox="1"/>
          <p:nvPr/>
        </p:nvSpPr>
        <p:spPr>
          <a:xfrm>
            <a:off x="6887217" y="1075709"/>
            <a:ext cx="48397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Acorda as 6h30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Toma café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Se arruma para o trabalho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Leva os filhos para a escola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Transita para a faculdade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Abre o SISTEMA TG para ver as entregas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Leciona as disciplinas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Almoça na faculdade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Volta a lecionar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Vai embora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Busca os filhos na escola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Chega em sua casa as 19h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Toma banho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Janta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Abre o SISTEMA TG para verificar possíveis correções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Passa um tempo com sua família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Dorme as 23h00</a:t>
            </a:r>
          </a:p>
        </p:txBody>
      </p:sp>
    </p:spTree>
    <p:extLst>
      <p:ext uri="{BB962C8B-B14F-4D97-AF65-F5344CB8AC3E}">
        <p14:creationId xmlns:p14="http://schemas.microsoft.com/office/powerpoint/2010/main" val="283314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5AD2EDB-EF5F-4BD3-9CAD-070CFE736944}"/>
              </a:ext>
            </a:extLst>
          </p:cNvPr>
          <p:cNvGrpSpPr/>
          <p:nvPr/>
        </p:nvGrpSpPr>
        <p:grpSpPr>
          <a:xfrm>
            <a:off x="459349" y="1606188"/>
            <a:ext cx="5636651" cy="4768580"/>
            <a:chOff x="152397" y="483634"/>
            <a:chExt cx="5415607" cy="3842389"/>
          </a:xfrm>
        </p:grpSpPr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97B487A9-8F06-44DD-AC8A-6C3AFDA3E6F7}"/>
                </a:ext>
              </a:extLst>
            </p:cNvPr>
            <p:cNvCxnSpPr/>
            <p:nvPr/>
          </p:nvCxnSpPr>
          <p:spPr>
            <a:xfrm>
              <a:off x="152397" y="2004817"/>
              <a:ext cx="54156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E8B49CC4-B9AD-4C46-80C3-F63FC76FAB3A}"/>
                </a:ext>
              </a:extLst>
            </p:cNvPr>
            <p:cNvGrpSpPr/>
            <p:nvPr/>
          </p:nvGrpSpPr>
          <p:grpSpPr>
            <a:xfrm>
              <a:off x="246222" y="483634"/>
              <a:ext cx="5194178" cy="3842389"/>
              <a:chOff x="358344" y="234778"/>
              <a:chExt cx="11401166" cy="7584564"/>
            </a:xfrm>
          </p:grpSpPr>
          <p:cxnSp>
            <p:nvCxnSpPr>
              <p:cNvPr id="58" name="Conector reto 57">
                <a:extLst>
                  <a:ext uri="{FF2B5EF4-FFF2-40B4-BE49-F238E27FC236}">
                    <a16:creationId xmlns:a16="http://schemas.microsoft.com/office/drawing/2014/main" id="{AA32329A-B86A-45D1-86E7-0DFB4A068E1D}"/>
                  </a:ext>
                </a:extLst>
              </p:cNvPr>
              <p:cNvCxnSpPr/>
              <p:nvPr/>
            </p:nvCxnSpPr>
            <p:spPr>
              <a:xfrm>
                <a:off x="6096000" y="234778"/>
                <a:ext cx="0" cy="61536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CE32C5B2-AA80-4005-84DE-E1996DC3DBDA}"/>
                  </a:ext>
                </a:extLst>
              </p:cNvPr>
              <p:cNvSpPr txBox="1"/>
              <p:nvPr/>
            </p:nvSpPr>
            <p:spPr>
              <a:xfrm>
                <a:off x="358344" y="234778"/>
                <a:ext cx="1463241" cy="58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José</a:t>
                </a:r>
              </a:p>
            </p:txBody>
          </p:sp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E1AECAA-16D0-4213-877D-E3E0CF262599}"/>
                  </a:ext>
                </a:extLst>
              </p:cNvPr>
              <p:cNvSpPr txBox="1"/>
              <p:nvPr/>
            </p:nvSpPr>
            <p:spPr>
              <a:xfrm>
                <a:off x="6332854" y="234778"/>
                <a:ext cx="5426656" cy="3377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Perfil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latin typeface="Relaway"/>
                    <a:cs typeface="Arial" panose="020B0604020202020204" pitchFamily="34" charset="0"/>
                  </a:rPr>
                  <a:t>29 anos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latin typeface="Relaway"/>
                    <a:cs typeface="Arial" panose="020B0604020202020204" pitchFamily="34" charset="0"/>
                  </a:rPr>
                  <a:t>Funcionário de uma empresa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latin typeface="Relaway"/>
                    <a:cs typeface="Arial" panose="020B0604020202020204" pitchFamily="34" charset="0"/>
                  </a:rPr>
                  <a:t>Casado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latin typeface="Relaway"/>
                    <a:cs typeface="Arial" panose="020B0604020202020204" pitchFamily="34" charset="0"/>
                  </a:rPr>
                  <a:t>Estuda Mecanização na Agricultura de Precisão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>
                  <a:latin typeface="Relaway"/>
                  <a:cs typeface="Arial" panose="020B0604020202020204" pitchFamily="34" charset="0"/>
                </a:endParaRPr>
              </a:p>
            </p:txBody>
          </p:sp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5BA00012-9C6C-4D67-84CB-41E9BEFA8B0B}"/>
                  </a:ext>
                </a:extLst>
              </p:cNvPr>
              <p:cNvSpPr txBox="1"/>
              <p:nvPr/>
            </p:nvSpPr>
            <p:spPr>
              <a:xfrm>
                <a:off x="358346" y="3560455"/>
                <a:ext cx="3867660" cy="3671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Características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latin typeface="Relaway"/>
                    <a:cs typeface="Arial" panose="020B0604020202020204" pitchFamily="34" charset="0"/>
                  </a:rPr>
                  <a:t>Estressado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latin typeface="Relaway"/>
                    <a:cs typeface="Arial" panose="020B0604020202020204" pitchFamily="34" charset="0"/>
                  </a:rPr>
                  <a:t>Trabalhador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latin typeface="Relaway"/>
                    <a:cs typeface="Arial" panose="020B0604020202020204" pitchFamily="34" charset="0"/>
                  </a:rPr>
                  <a:t>Preocupado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latin typeface="Relaway"/>
                    <a:cs typeface="Arial" panose="020B0604020202020204" pitchFamily="34" charset="0"/>
                  </a:rPr>
                  <a:t>Lida bem com tecnologia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latin typeface="Relaway"/>
                    <a:cs typeface="Arial" panose="020B0604020202020204" pitchFamily="34" charset="0"/>
                  </a:rPr>
                  <a:t>Pratica esportes</a:t>
                </a:r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8D0ACDA8-9036-4A99-BB92-B89813AB4B97}"/>
                  </a:ext>
                </a:extLst>
              </p:cNvPr>
              <p:cNvSpPr txBox="1"/>
              <p:nvPr/>
            </p:nvSpPr>
            <p:spPr>
              <a:xfrm>
                <a:off x="6332854" y="3560452"/>
                <a:ext cx="5031244" cy="4258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Necessidades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50" dirty="0">
                    <a:solidFill>
                      <a:srgbClr val="202124"/>
                    </a:solidFill>
                    <a:latin typeface="Relaway"/>
                  </a:rPr>
                  <a:t>Melhor organização das atividades a serem realizadas</a:t>
                </a:r>
                <a:endParaRPr lang="pt-BR" sz="1650" b="0" i="0" dirty="0">
                  <a:solidFill>
                    <a:srgbClr val="202124"/>
                  </a:solidFill>
                  <a:effectLst/>
                  <a:latin typeface="Relaway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50" dirty="0">
                    <a:solidFill>
                      <a:srgbClr val="202124"/>
                    </a:solidFill>
                    <a:latin typeface="Relaway"/>
                  </a:rPr>
                  <a:t>Maior agilidade nos processos realizados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50" dirty="0">
                    <a:solidFill>
                      <a:srgbClr val="202124"/>
                    </a:solidFill>
                    <a:latin typeface="Relaway"/>
                  </a:rPr>
                  <a:t>Otimização de tempo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50" dirty="0">
                    <a:solidFill>
                      <a:srgbClr val="202124"/>
                    </a:solidFill>
                    <a:latin typeface="Relaway"/>
                  </a:rPr>
                  <a:t>Maior comunicação com os professores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>
                  <a:latin typeface="Relaway"/>
                </a:endParaRPr>
              </a:p>
            </p:txBody>
          </p:sp>
        </p:grpSp>
      </p:grpSp>
      <p:pic>
        <p:nvPicPr>
          <p:cNvPr id="6" name="Imagem 5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7B41158A-8129-43CA-95DF-6DF682C2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57" y="1960357"/>
            <a:ext cx="1297829" cy="120995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FD0628CB-A476-498B-AA70-7C598EC48E34}"/>
              </a:ext>
            </a:extLst>
          </p:cNvPr>
          <p:cNvSpPr txBox="1"/>
          <p:nvPr/>
        </p:nvSpPr>
        <p:spPr>
          <a:xfrm>
            <a:off x="7973871" y="328903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Raleway ExtraBold" panose="020B0903030101060003"/>
              </a:rPr>
              <a:t>Jornada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D2A34DC8-D9F8-4237-937F-0FE3782D0F9A}"/>
              </a:ext>
            </a:extLst>
          </p:cNvPr>
          <p:cNvCxnSpPr/>
          <p:nvPr/>
        </p:nvCxnSpPr>
        <p:spPr>
          <a:xfrm>
            <a:off x="6583680" y="646253"/>
            <a:ext cx="0" cy="588517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DC46387-696A-4B3E-9882-64C4D9C68B40}"/>
              </a:ext>
            </a:extLst>
          </p:cNvPr>
          <p:cNvSpPr txBox="1"/>
          <p:nvPr/>
        </p:nvSpPr>
        <p:spPr>
          <a:xfrm>
            <a:off x="2390965" y="328902"/>
            <a:ext cx="1782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Raleway ExtraBold" panose="020B0903030101060003"/>
              </a:rPr>
              <a:t>Persona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5096CBE8-C1A3-495A-A2B2-BC7A0431C9A6}"/>
              </a:ext>
            </a:extLst>
          </p:cNvPr>
          <p:cNvSpPr txBox="1"/>
          <p:nvPr/>
        </p:nvSpPr>
        <p:spPr>
          <a:xfrm>
            <a:off x="6892905" y="1185153"/>
            <a:ext cx="48397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Acorda às 5:30h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Toma café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Se arruma para o trabalho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Vai pro trabalho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Trabalha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Volta pra casa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Abre o SISTEMA TG para ver prazos de entrega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Almoça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Volta para o trabalho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Vai embora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Chega em sua casa às 17:30h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Toma banho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Janta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Vai para a faculdade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Acessa o SISTEMA TG para enviar a versão final de seu trabalho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Volta da faculdade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Dorme as 00:30h</a:t>
            </a:r>
          </a:p>
        </p:txBody>
      </p:sp>
    </p:spTree>
    <p:extLst>
      <p:ext uri="{BB962C8B-B14F-4D97-AF65-F5344CB8AC3E}">
        <p14:creationId xmlns:p14="http://schemas.microsoft.com/office/powerpoint/2010/main" val="384271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505AE4DB-010C-4ACF-9C25-070EC118FCC7}"/>
              </a:ext>
            </a:extLst>
          </p:cNvPr>
          <p:cNvGrpSpPr/>
          <p:nvPr/>
        </p:nvGrpSpPr>
        <p:grpSpPr>
          <a:xfrm>
            <a:off x="416767" y="1599467"/>
            <a:ext cx="5384102" cy="4866647"/>
            <a:chOff x="152397" y="483635"/>
            <a:chExt cx="5415607" cy="4318101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5A0849EF-93A1-4043-9643-E7C8C37AA23C}"/>
                </a:ext>
              </a:extLst>
            </p:cNvPr>
            <p:cNvCxnSpPr/>
            <p:nvPr/>
          </p:nvCxnSpPr>
          <p:spPr>
            <a:xfrm>
              <a:off x="152397" y="2004817"/>
              <a:ext cx="54156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AB67786C-CB2A-440E-B8B8-581FCBB318AE}"/>
                </a:ext>
              </a:extLst>
            </p:cNvPr>
            <p:cNvGrpSpPr/>
            <p:nvPr/>
          </p:nvGrpSpPr>
          <p:grpSpPr>
            <a:xfrm>
              <a:off x="246221" y="483635"/>
              <a:ext cx="5194179" cy="4318101"/>
              <a:chOff x="358342" y="234778"/>
              <a:chExt cx="11401168" cy="8523586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6FB2CDA7-186B-4B58-A501-D64FB2D4CA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34778"/>
                <a:ext cx="0" cy="85235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9F8B87-4D42-4D81-BF4A-7400B2C126BE}"/>
                  </a:ext>
                </a:extLst>
              </p:cNvPr>
              <p:cNvSpPr txBox="1"/>
              <p:nvPr/>
            </p:nvSpPr>
            <p:spPr>
              <a:xfrm>
                <a:off x="358342" y="345988"/>
                <a:ext cx="2128124" cy="646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Helena</a:t>
                </a: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D18CD73-9343-4D78-AD02-FE356596E301}"/>
                  </a:ext>
                </a:extLst>
              </p:cNvPr>
              <p:cNvSpPr txBox="1"/>
              <p:nvPr/>
            </p:nvSpPr>
            <p:spPr>
              <a:xfrm>
                <a:off x="6332854" y="345988"/>
                <a:ext cx="5426656" cy="2803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Perfil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latin typeface="Relaway"/>
                    <a:cs typeface="Arial" panose="020B0604020202020204" pitchFamily="34" charset="0"/>
                  </a:rPr>
                  <a:t>Solteira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latin typeface="Relaway"/>
                    <a:cs typeface="Arial" panose="020B0604020202020204" pitchFamily="34" charset="0"/>
                  </a:rPr>
                  <a:t>Estágio na área de TI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latin typeface="Relaway"/>
                    <a:cs typeface="Arial" panose="020B0604020202020204" pitchFamily="34" charset="0"/>
                  </a:rPr>
                  <a:t>20 anos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latin typeface="Relaway"/>
                    <a:cs typeface="Arial" panose="020B0604020202020204" pitchFamily="34" charset="0"/>
                  </a:rPr>
                  <a:t>Estuda Big Data no Agronegócio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D2E69C7-99C2-431F-8E7B-B5E9E4D7B2B6}"/>
                  </a:ext>
                </a:extLst>
              </p:cNvPr>
              <p:cNvSpPr txBox="1"/>
              <p:nvPr/>
            </p:nvSpPr>
            <p:spPr>
              <a:xfrm>
                <a:off x="358346" y="3560451"/>
                <a:ext cx="3867661" cy="4528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Características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latin typeface="Relaway"/>
                    <a:cs typeface="Arial" panose="020B0604020202020204" pitchFamily="34" charset="0"/>
                  </a:rPr>
                  <a:t>Gosta de tecnologia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b="0" i="0" dirty="0">
                    <a:solidFill>
                      <a:srgbClr val="202124"/>
                    </a:solidFill>
                    <a:effectLst/>
                    <a:latin typeface="Relaway"/>
                  </a:rPr>
                  <a:t>Nas horas vagas gosta de assistir séries e passar o tempo com a família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latin typeface="Relaway"/>
                    <a:cs typeface="Arial" panose="020B0604020202020204" pitchFamily="34" charset="0"/>
                  </a:rPr>
                  <a:t>Desorganizada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latin typeface="Relaway"/>
                    <a:cs typeface="Arial" panose="020B0604020202020204" pitchFamily="34" charset="0"/>
                  </a:rPr>
                  <a:t>Introspectiva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99CF7F1-CF30-4371-9AA9-13058C7B31FD}"/>
                  </a:ext>
                </a:extLst>
              </p:cNvPr>
              <p:cNvSpPr txBox="1"/>
              <p:nvPr/>
            </p:nvSpPr>
            <p:spPr>
              <a:xfrm>
                <a:off x="6332854" y="3560451"/>
                <a:ext cx="5031244" cy="4528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Relaway"/>
                    <a:cs typeface="Arial" panose="020B0604020202020204" pitchFamily="34" charset="0"/>
                  </a:rPr>
                  <a:t>Necessidades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solidFill>
                      <a:srgbClr val="202124"/>
                    </a:solidFill>
                    <a:latin typeface="Relaway"/>
                  </a:rPr>
                  <a:t>Organização nos trabalhos acadêmicos</a:t>
                </a:r>
                <a:endParaRPr lang="pt-BR" sz="1600" b="0" i="0" dirty="0">
                  <a:solidFill>
                    <a:srgbClr val="202124"/>
                  </a:solidFill>
                  <a:effectLst/>
                  <a:latin typeface="Relaway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solidFill>
                      <a:srgbClr val="202124"/>
                    </a:solidFill>
                    <a:latin typeface="Relaway"/>
                  </a:rPr>
                  <a:t>Agilidade nos processos realizados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solidFill>
                      <a:srgbClr val="202124"/>
                    </a:solidFill>
                    <a:latin typeface="Relaway"/>
                  </a:rPr>
                  <a:t>Facilitar os processos realizados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>
                  <a:solidFill>
                    <a:srgbClr val="202124"/>
                  </a:solidFill>
                  <a:latin typeface="Relaway"/>
                </a:endParaRPr>
              </a:p>
              <a:p>
                <a:endParaRPr lang="pt-BR" sz="1600" dirty="0">
                  <a:solidFill>
                    <a:srgbClr val="202124"/>
                  </a:solidFill>
                  <a:latin typeface="Relaway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>
                  <a:latin typeface="Relaway"/>
                </a:endParaRPr>
              </a:p>
            </p:txBody>
          </p:sp>
        </p:grpSp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2738668C-6A1E-44AD-8366-ECCFD08EE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52" y="1755171"/>
            <a:ext cx="963906" cy="1466515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EC68918-6C67-438A-8B0C-CDD38EF311FB}"/>
              </a:ext>
            </a:extLst>
          </p:cNvPr>
          <p:cNvCxnSpPr/>
          <p:nvPr/>
        </p:nvCxnSpPr>
        <p:spPr>
          <a:xfrm>
            <a:off x="6583680" y="646253"/>
            <a:ext cx="0" cy="588517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F224CB1-72E8-4100-9578-98379DEC5BE3}"/>
              </a:ext>
            </a:extLst>
          </p:cNvPr>
          <p:cNvSpPr txBox="1"/>
          <p:nvPr/>
        </p:nvSpPr>
        <p:spPr>
          <a:xfrm>
            <a:off x="2339867" y="323088"/>
            <a:ext cx="1782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Raleway ExtraBold" panose="020B0903030101060003"/>
              </a:rPr>
              <a:t>Persona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B38D293-C628-46E6-B006-0F242DCD8D36}"/>
              </a:ext>
            </a:extLst>
          </p:cNvPr>
          <p:cNvSpPr txBox="1"/>
          <p:nvPr/>
        </p:nvSpPr>
        <p:spPr>
          <a:xfrm>
            <a:off x="7973871" y="328903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2"/>
                </a:solidFill>
                <a:latin typeface="Raleway ExtraBold" panose="020B0903030101060003"/>
              </a:rPr>
              <a:t>Jornada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3765AAB-3159-48D1-B6FF-98BD912F131B}"/>
              </a:ext>
            </a:extLst>
          </p:cNvPr>
          <p:cNvSpPr txBox="1"/>
          <p:nvPr/>
        </p:nvSpPr>
        <p:spPr>
          <a:xfrm>
            <a:off x="6935487" y="1166842"/>
            <a:ext cx="48397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Acorda às 6h00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Toma café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Se arruma para o estágio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Vai para o estágio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Almoça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Vai para a faculdade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Abre o SISTEMA TG para realizar cadastro do tema e indicação do orientador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Assiste as aulas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Vai embora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Chega em sua casa às 18h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Toma banho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Janta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Acessa o SISTEMA TG e verifica o status da indicação de seu orientador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BR" dirty="0">
                <a:latin typeface="Relaway"/>
              </a:rPr>
              <a:t>Dorme as 23:30h</a:t>
            </a:r>
          </a:p>
        </p:txBody>
      </p:sp>
    </p:spTree>
    <p:extLst>
      <p:ext uri="{BB962C8B-B14F-4D97-AF65-F5344CB8AC3E}">
        <p14:creationId xmlns:p14="http://schemas.microsoft.com/office/powerpoint/2010/main" val="279187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2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4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BA5524-3B20-4C3F-9B22-190C6BFD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latin typeface="Raleway ExtraBold" panose="020B0903030101060003"/>
              </a:rPr>
              <a:t>Personas x Objetivos</a:t>
            </a:r>
          </a:p>
        </p:txBody>
      </p:sp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FF9F2EAD-2FCD-4836-A2C6-94AA4F592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11886"/>
              </p:ext>
            </p:extLst>
          </p:nvPr>
        </p:nvGraphicFramePr>
        <p:xfrm>
          <a:off x="4767942" y="558300"/>
          <a:ext cx="6949438" cy="58980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3104">
                  <a:extLst>
                    <a:ext uri="{9D8B030D-6E8A-4147-A177-3AD203B41FA5}">
                      <a16:colId xmlns:a16="http://schemas.microsoft.com/office/drawing/2014/main" val="3254783769"/>
                    </a:ext>
                  </a:extLst>
                </a:gridCol>
                <a:gridCol w="2043240">
                  <a:extLst>
                    <a:ext uri="{9D8B030D-6E8A-4147-A177-3AD203B41FA5}">
                      <a16:colId xmlns:a16="http://schemas.microsoft.com/office/drawing/2014/main" val="1655436144"/>
                    </a:ext>
                  </a:extLst>
                </a:gridCol>
                <a:gridCol w="1606731">
                  <a:extLst>
                    <a:ext uri="{9D8B030D-6E8A-4147-A177-3AD203B41FA5}">
                      <a16:colId xmlns:a16="http://schemas.microsoft.com/office/drawing/2014/main" val="2199077645"/>
                    </a:ext>
                  </a:extLst>
                </a:gridCol>
                <a:gridCol w="1946363">
                  <a:extLst>
                    <a:ext uri="{9D8B030D-6E8A-4147-A177-3AD203B41FA5}">
                      <a16:colId xmlns:a16="http://schemas.microsoft.com/office/drawing/2014/main" val="2342639403"/>
                    </a:ext>
                  </a:extLst>
                </a:gridCol>
              </a:tblGrid>
              <a:tr h="1402126">
                <a:tc>
                  <a:txBody>
                    <a:bodyPr/>
                    <a:lstStyle/>
                    <a:p>
                      <a:pPr algn="ctr"/>
                      <a:endParaRPr lang="pt-BR" sz="1800" b="0" cap="none" spc="0" dirty="0">
                        <a:solidFill>
                          <a:schemeClr val="bg1"/>
                        </a:solidFill>
                        <a:latin typeface="Relaway"/>
                      </a:endParaRPr>
                    </a:p>
                  </a:txBody>
                  <a:tcPr marL="62758" marR="62758" marT="62758" marB="313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Centralizar o processo </a:t>
                      </a:r>
                      <a:endParaRPr lang="pt-BR" sz="1800" b="0" cap="none" spc="0" dirty="0">
                        <a:solidFill>
                          <a:schemeClr val="bg1"/>
                        </a:solidFill>
                        <a:latin typeface="Relaway"/>
                      </a:endParaRPr>
                    </a:p>
                  </a:txBody>
                  <a:tcPr marL="62758" marR="62758" marT="62758" marB="313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Agilidade nos processos realizados</a:t>
                      </a:r>
                    </a:p>
                  </a:txBody>
                  <a:tcPr marL="62758" marR="62758" marT="62758" marB="313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Armazenar os trabalhos concluídos </a:t>
                      </a:r>
                      <a:endParaRPr lang="pt-BR" sz="1800" b="1" cap="none" spc="0" dirty="0">
                        <a:solidFill>
                          <a:schemeClr val="bg1"/>
                        </a:solidFill>
                        <a:latin typeface="Relaway"/>
                      </a:endParaRPr>
                    </a:p>
                  </a:txBody>
                  <a:tcPr marL="62758" marR="62758" marT="62758" marB="31379" anchor="ctr"/>
                </a:tc>
                <a:extLst>
                  <a:ext uri="{0D108BD9-81ED-4DB2-BD59-A6C34878D82A}">
                    <a16:rowId xmlns:a16="http://schemas.microsoft.com/office/drawing/2014/main" val="1677561579"/>
                  </a:ext>
                </a:extLst>
              </a:tr>
              <a:tr h="1299688">
                <a:tc>
                  <a:txBody>
                    <a:bodyPr/>
                    <a:lstStyle/>
                    <a:p>
                      <a:pPr algn="ctr"/>
                      <a:r>
                        <a:rPr lang="pt-BR" sz="1800" b="1" cap="none" spc="0" dirty="0">
                          <a:solidFill>
                            <a:schemeClr val="bg1"/>
                          </a:solidFill>
                          <a:latin typeface="Relaway"/>
                        </a:rPr>
                        <a:t>RENAN</a:t>
                      </a:r>
                    </a:p>
                    <a:p>
                      <a:pPr algn="ctr"/>
                      <a:endParaRPr lang="pt-BR" sz="1800" b="1" cap="none" spc="0" dirty="0">
                        <a:solidFill>
                          <a:schemeClr val="tx1"/>
                        </a:solidFill>
                        <a:latin typeface="Relaway"/>
                      </a:endParaRPr>
                    </a:p>
                  </a:txBody>
                  <a:tcPr marL="62758" marR="62758" marT="62758" marB="3137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cap="none" spc="0" dirty="0">
                        <a:solidFill>
                          <a:schemeClr val="tx1"/>
                        </a:solidFill>
                        <a:latin typeface="Relaway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cap="none" spc="0" dirty="0">
                          <a:solidFill>
                            <a:schemeClr val="tx1"/>
                          </a:solidFill>
                          <a:latin typeface="Relaway"/>
                        </a:rPr>
                        <a:t>Login Unificado</a:t>
                      </a:r>
                    </a:p>
                    <a:p>
                      <a:pPr algn="ctr"/>
                      <a:endParaRPr lang="pt-BR" sz="1800" cap="none" spc="0" dirty="0">
                        <a:solidFill>
                          <a:schemeClr val="tx1"/>
                        </a:solidFill>
                        <a:latin typeface="Relaway"/>
                      </a:endParaRPr>
                    </a:p>
                  </a:txBody>
                  <a:tcPr marL="62758" marR="62758" marT="62758" marB="31379" anchor="ctr">
                    <a:solidFill>
                      <a:srgbClr val="F2BD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cap="none" spc="0" dirty="0">
                          <a:solidFill>
                            <a:schemeClr val="tx1"/>
                          </a:solidFill>
                          <a:latin typeface="Relaway"/>
                        </a:rPr>
                        <a:t>Criação da banca</a:t>
                      </a:r>
                    </a:p>
                  </a:txBody>
                  <a:tcPr marL="62758" marR="62758" marT="62758" marB="31379" anchor="ctr">
                    <a:solidFill>
                      <a:srgbClr val="F2BD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cap="none" spc="0" dirty="0">
                          <a:solidFill>
                            <a:schemeClr val="tx1"/>
                          </a:solidFill>
                          <a:latin typeface="Relaway"/>
                        </a:rPr>
                        <a:t>Especificações dos trabalhos </a:t>
                      </a:r>
                    </a:p>
                  </a:txBody>
                  <a:tcPr marL="62758" marR="62758" marT="62758" marB="31379" anchor="ctr">
                    <a:solidFill>
                      <a:srgbClr val="F2B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19229"/>
                  </a:ext>
                </a:extLst>
              </a:tr>
              <a:tr h="1456132">
                <a:tc>
                  <a:txBody>
                    <a:bodyPr/>
                    <a:lstStyle/>
                    <a:p>
                      <a:pPr algn="ctr"/>
                      <a:r>
                        <a:rPr lang="pt-BR" sz="1800" b="1" cap="none" spc="0" dirty="0">
                          <a:solidFill>
                            <a:schemeClr val="bg1"/>
                          </a:solidFill>
                          <a:latin typeface="Relaway"/>
                        </a:rPr>
                        <a:t>JOSÉ</a:t>
                      </a:r>
                    </a:p>
                  </a:txBody>
                  <a:tcPr marL="62758" marR="62758" marT="62758" marB="3137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cap="none" spc="0" dirty="0">
                        <a:solidFill>
                          <a:schemeClr val="tx1"/>
                        </a:solidFill>
                        <a:latin typeface="Relaway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cap="none" spc="0" dirty="0">
                          <a:solidFill>
                            <a:schemeClr val="tx1"/>
                          </a:solidFill>
                          <a:latin typeface="Relaway"/>
                        </a:rPr>
                        <a:t>Submissão dos trabalhos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cap="none" spc="0" dirty="0">
                        <a:solidFill>
                          <a:schemeClr val="tx1"/>
                        </a:solidFill>
                        <a:latin typeface="Relaway"/>
                      </a:endParaRPr>
                    </a:p>
                  </a:txBody>
                  <a:tcPr marL="62758" marR="62758" marT="62758" marB="31379" anchor="ctr">
                    <a:solidFill>
                      <a:srgbClr val="F2BD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cap="none" spc="0" dirty="0">
                          <a:solidFill>
                            <a:schemeClr val="tx1"/>
                          </a:solidFill>
                          <a:latin typeface="Relaway"/>
                        </a:rPr>
                        <a:t>Sinalizar preferências</a:t>
                      </a:r>
                    </a:p>
                  </a:txBody>
                  <a:tcPr marL="62758" marR="62758" marT="62758" marB="31379" anchor="ctr">
                    <a:solidFill>
                      <a:srgbClr val="F2BD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cap="none" spc="0" dirty="0">
                          <a:solidFill>
                            <a:schemeClr val="tx1"/>
                          </a:solidFill>
                          <a:latin typeface="Relaway"/>
                        </a:rPr>
                        <a:t>Repositório dos trabalhos</a:t>
                      </a:r>
                    </a:p>
                  </a:txBody>
                  <a:tcPr marL="62758" marR="62758" marT="62758" marB="31379" anchor="ctr">
                    <a:solidFill>
                      <a:srgbClr val="F2B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918603"/>
                  </a:ext>
                </a:extLst>
              </a:tr>
              <a:tr h="1697617">
                <a:tc>
                  <a:txBody>
                    <a:bodyPr/>
                    <a:lstStyle/>
                    <a:p>
                      <a:pPr algn="ctr"/>
                      <a:r>
                        <a:rPr lang="pt-BR" sz="1800" b="1" cap="none" spc="0" dirty="0">
                          <a:solidFill>
                            <a:schemeClr val="bg1"/>
                          </a:solidFill>
                          <a:latin typeface="Relaway"/>
                        </a:rPr>
                        <a:t>HELENA</a:t>
                      </a:r>
                    </a:p>
                  </a:txBody>
                  <a:tcPr marL="62758" marR="62758" marT="62758" marB="3137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cap="none" spc="0" dirty="0">
                        <a:solidFill>
                          <a:schemeClr val="tx1"/>
                        </a:solidFill>
                        <a:latin typeface="Relaway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cap="none" spc="0" dirty="0">
                        <a:solidFill>
                          <a:schemeClr val="tx1"/>
                        </a:solidFill>
                        <a:latin typeface="Relaway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cap="none" spc="0" dirty="0">
                          <a:solidFill>
                            <a:schemeClr val="tx1"/>
                          </a:solidFill>
                          <a:latin typeface="Relaway"/>
                        </a:rPr>
                        <a:t>Verificação do orientador/banca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cap="none" spc="0" dirty="0">
                        <a:solidFill>
                          <a:schemeClr val="tx1"/>
                        </a:solidFill>
                        <a:latin typeface="Relaway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cap="none" spc="0" dirty="0">
                        <a:solidFill>
                          <a:schemeClr val="tx1"/>
                        </a:solidFill>
                        <a:latin typeface="Relaway"/>
                      </a:endParaRPr>
                    </a:p>
                  </a:txBody>
                  <a:tcPr marL="62758" marR="62758" marT="62758" marB="31379" anchor="ctr">
                    <a:solidFill>
                      <a:srgbClr val="F2BD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cap="none" spc="0" dirty="0">
                          <a:solidFill>
                            <a:schemeClr val="tx1"/>
                          </a:solidFill>
                          <a:latin typeface="Relaway"/>
                        </a:rPr>
                        <a:t>Cadastro do trabalho e equipe</a:t>
                      </a:r>
                    </a:p>
                  </a:txBody>
                  <a:tcPr marL="62758" marR="62758" marT="62758" marB="31379" anchor="ctr">
                    <a:solidFill>
                      <a:srgbClr val="F2BD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cap="none" spc="0" dirty="0">
                          <a:solidFill>
                            <a:schemeClr val="tx1"/>
                          </a:solidFill>
                          <a:latin typeface="Relaway"/>
                        </a:rPr>
                        <a:t>Lista de linhas de pesquisa</a:t>
                      </a:r>
                    </a:p>
                  </a:txBody>
                  <a:tcPr marL="62758" marR="62758" marT="62758" marB="31379" anchor="ctr">
                    <a:solidFill>
                      <a:srgbClr val="F2B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823836"/>
                  </a:ext>
                </a:extLst>
              </a:tr>
            </a:tbl>
          </a:graphicData>
        </a:graphic>
      </p:graphicFrame>
      <p:sp>
        <p:nvSpPr>
          <p:cNvPr id="27" name="CaixaDeTexto 26">
            <a:extLst>
              <a:ext uri="{FF2B5EF4-FFF2-40B4-BE49-F238E27FC236}">
                <a16:creationId xmlns:a16="http://schemas.microsoft.com/office/drawing/2014/main" id="{D72E0DA6-7307-4EE5-A21C-9E666DA27963}"/>
              </a:ext>
            </a:extLst>
          </p:cNvPr>
          <p:cNvSpPr txBox="1"/>
          <p:nvPr/>
        </p:nvSpPr>
        <p:spPr>
          <a:xfrm>
            <a:off x="4960392" y="1655553"/>
            <a:ext cx="1652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Relaway"/>
                <a:cs typeface="Arial" panose="020B0604020202020204" pitchFamily="34" charset="0"/>
              </a:rPr>
              <a:t>Personas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172F09A-C2D5-4B49-BF8C-ECD42A53B965}"/>
              </a:ext>
            </a:extLst>
          </p:cNvPr>
          <p:cNvSpPr txBox="1"/>
          <p:nvPr/>
        </p:nvSpPr>
        <p:spPr>
          <a:xfrm rot="16200000">
            <a:off x="5129669" y="751704"/>
            <a:ext cx="1652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Relaway"/>
                <a:cs typeface="Arial" panose="020B0604020202020204" pitchFamily="34" charset="0"/>
              </a:rPr>
              <a:t>Objetivos</a:t>
            </a:r>
            <a:r>
              <a:rPr lang="pt-BR" sz="1200" dirty="0">
                <a:solidFill>
                  <a:schemeClr val="bg1"/>
                </a:solidFill>
                <a:latin typeface="Relaway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110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58637-19C1-401D-801C-4817E5BC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65" y="-156648"/>
            <a:ext cx="10515600" cy="114239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2"/>
                </a:solidFill>
                <a:latin typeface="Raleway ExtraBold" panose="020B0903030101060003"/>
              </a:rPr>
              <a:t>Concordância de Negócio x Certeza Técnica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8F25FC9-214D-4EB7-82EC-577C5259FE5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428085" y="1075850"/>
            <a:ext cx="0" cy="526545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D5AC0C4-B7CA-439E-816F-E8C4BAB2561E}"/>
              </a:ext>
            </a:extLst>
          </p:cNvPr>
          <p:cNvCxnSpPr>
            <a:cxnSpLocks/>
          </p:cNvCxnSpPr>
          <p:nvPr/>
        </p:nvCxnSpPr>
        <p:spPr>
          <a:xfrm flipH="1">
            <a:off x="1428085" y="6312280"/>
            <a:ext cx="860419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EBE0D3-38F6-457D-944F-596605232FC2}"/>
              </a:ext>
            </a:extLst>
          </p:cNvPr>
          <p:cNvSpPr txBox="1"/>
          <p:nvPr/>
        </p:nvSpPr>
        <p:spPr>
          <a:xfrm>
            <a:off x="180051" y="814240"/>
            <a:ext cx="124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Concordância de </a:t>
            </a:r>
            <a:r>
              <a:rPr lang="pt-BR" sz="1400" dirty="0">
                <a:latin typeface="Relaway"/>
              </a:rPr>
              <a:t>negócio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8699F2D-B893-4FAF-81BB-250E94541903}"/>
              </a:ext>
            </a:extLst>
          </p:cNvPr>
          <p:cNvSpPr txBox="1"/>
          <p:nvPr/>
        </p:nvSpPr>
        <p:spPr>
          <a:xfrm>
            <a:off x="9303579" y="6341302"/>
            <a:ext cx="145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elaway"/>
              </a:rPr>
              <a:t>Certeza Técnica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7AFB331-F930-402C-A2AA-6634B3257CA7}"/>
              </a:ext>
            </a:extLst>
          </p:cNvPr>
          <p:cNvSpPr/>
          <p:nvPr/>
        </p:nvSpPr>
        <p:spPr>
          <a:xfrm>
            <a:off x="2028074" y="1206156"/>
            <a:ext cx="1507524" cy="13824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schemeClr val="tx1"/>
              </a:solidFill>
              <a:latin typeface="Relaway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Login Unificado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cap="none" spc="0" dirty="0">
              <a:solidFill>
                <a:schemeClr val="tx1"/>
              </a:solidFill>
              <a:latin typeface="Relaway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F08E687-CAA6-4C7E-A643-652787F79B03}"/>
              </a:ext>
            </a:extLst>
          </p:cNvPr>
          <p:cNvSpPr/>
          <p:nvPr/>
        </p:nvSpPr>
        <p:spPr>
          <a:xfrm>
            <a:off x="2039609" y="2994243"/>
            <a:ext cx="1577273" cy="13824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Especificações dos trabalhos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F77CAFA-015F-4583-AC8D-213476897383}"/>
              </a:ext>
            </a:extLst>
          </p:cNvPr>
          <p:cNvSpPr/>
          <p:nvPr/>
        </p:nvSpPr>
        <p:spPr>
          <a:xfrm>
            <a:off x="7237704" y="4635170"/>
            <a:ext cx="1507524" cy="13824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Lista de linhas de pesquisa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838F21F-5BF5-46B3-944E-0F4A242C62AC}"/>
              </a:ext>
            </a:extLst>
          </p:cNvPr>
          <p:cNvSpPr/>
          <p:nvPr/>
        </p:nvSpPr>
        <p:spPr>
          <a:xfrm>
            <a:off x="4085723" y="1213256"/>
            <a:ext cx="1507524" cy="13824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Cadastro do trabalho e equipe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2DC58BF-AE41-4DFD-A2E9-5BFC6C75A87D}"/>
              </a:ext>
            </a:extLst>
          </p:cNvPr>
          <p:cNvSpPr/>
          <p:nvPr/>
        </p:nvSpPr>
        <p:spPr>
          <a:xfrm>
            <a:off x="4085723" y="4635170"/>
            <a:ext cx="1507524" cy="13824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Repositório dos trabalhos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E5421BA-5823-4D6F-8445-CD6D5801AB14}"/>
              </a:ext>
            </a:extLst>
          </p:cNvPr>
          <p:cNvSpPr/>
          <p:nvPr/>
        </p:nvSpPr>
        <p:spPr>
          <a:xfrm>
            <a:off x="6143373" y="1216523"/>
            <a:ext cx="1507524" cy="13824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algn="ctr"/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Verificação do orientador/</a:t>
            </a:r>
          </a:p>
          <a:p>
            <a:pPr algn="ctr"/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banca</a:t>
            </a:r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endParaRPr lang="pt-BR" cap="none" spc="0" dirty="0">
              <a:solidFill>
                <a:schemeClr val="tx1"/>
              </a:solidFill>
              <a:latin typeface="Relaway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9D65FFA-A2D5-4168-9AE6-5111960B00C2}"/>
              </a:ext>
            </a:extLst>
          </p:cNvPr>
          <p:cNvSpPr/>
          <p:nvPr/>
        </p:nvSpPr>
        <p:spPr>
          <a:xfrm>
            <a:off x="5730180" y="4637790"/>
            <a:ext cx="1507524" cy="13824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Criação da banca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45D0A34-7986-4059-B15C-EBBD5EB44C3C}"/>
              </a:ext>
            </a:extLst>
          </p:cNvPr>
          <p:cNvSpPr txBox="1"/>
          <p:nvPr/>
        </p:nvSpPr>
        <p:spPr>
          <a:xfrm>
            <a:off x="407522" y="1636765"/>
            <a:ext cx="989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elaway"/>
              </a:rPr>
              <a:t>ENTENDO MUITO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B31D9A3-3232-41A2-BC37-EAB347C44B78}"/>
              </a:ext>
            </a:extLst>
          </p:cNvPr>
          <p:cNvSpPr txBox="1"/>
          <p:nvPr/>
        </p:nvSpPr>
        <p:spPr>
          <a:xfrm>
            <a:off x="6633315" y="6341302"/>
            <a:ext cx="92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elaway"/>
              </a:rPr>
              <a:t>ALTA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1E75810-F311-443E-9A91-82ED933CDEAB}"/>
              </a:ext>
            </a:extLst>
          </p:cNvPr>
          <p:cNvSpPr txBox="1"/>
          <p:nvPr/>
        </p:nvSpPr>
        <p:spPr>
          <a:xfrm>
            <a:off x="449187" y="4845911"/>
            <a:ext cx="95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elaway"/>
              </a:rPr>
              <a:t>ENTENDO POUCO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D79841F-B5A4-4270-A05F-4052A8CEABE3}"/>
              </a:ext>
            </a:extLst>
          </p:cNvPr>
          <p:cNvSpPr txBox="1"/>
          <p:nvPr/>
        </p:nvSpPr>
        <p:spPr>
          <a:xfrm>
            <a:off x="392857" y="3377715"/>
            <a:ext cx="1072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elaway"/>
              </a:rPr>
              <a:t>ENTENDO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D3E3E41-0F46-443E-B879-C0620219B621}"/>
              </a:ext>
            </a:extLst>
          </p:cNvPr>
          <p:cNvSpPr txBox="1"/>
          <p:nvPr/>
        </p:nvSpPr>
        <p:spPr>
          <a:xfrm>
            <a:off x="2395688" y="6341302"/>
            <a:ext cx="99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elaway"/>
              </a:rPr>
              <a:t>BAIXA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1DB5A3F-EA97-4205-AD13-2288099328BC}"/>
              </a:ext>
            </a:extLst>
          </p:cNvPr>
          <p:cNvSpPr txBox="1"/>
          <p:nvPr/>
        </p:nvSpPr>
        <p:spPr>
          <a:xfrm>
            <a:off x="4471104" y="6357315"/>
            <a:ext cx="1110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elaway"/>
              </a:rPr>
              <a:t>MÉDIA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A1679A7-28C2-4A38-8F95-AA10E74AAB40}"/>
              </a:ext>
            </a:extLst>
          </p:cNvPr>
          <p:cNvSpPr/>
          <p:nvPr/>
        </p:nvSpPr>
        <p:spPr>
          <a:xfrm>
            <a:off x="4085723" y="2988740"/>
            <a:ext cx="1507524" cy="13824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Submissão dos trabalhos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228A024-4C6F-46DB-A56D-F5DFE26B7430}"/>
              </a:ext>
            </a:extLst>
          </p:cNvPr>
          <p:cNvSpPr/>
          <p:nvPr/>
        </p:nvSpPr>
        <p:spPr>
          <a:xfrm>
            <a:off x="6143373" y="2840354"/>
            <a:ext cx="1507524" cy="13824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pPr algn="ctr"/>
            <a:r>
              <a:rPr lang="pt-BR" sz="1800" cap="none" spc="0" dirty="0">
                <a:solidFill>
                  <a:schemeClr val="tx1"/>
                </a:solidFill>
                <a:latin typeface="Relaway"/>
              </a:rPr>
              <a:t>Sinalizar preferências</a:t>
            </a:r>
            <a:endParaRPr lang="pt-BR" cap="none" spc="0" dirty="0">
              <a:solidFill>
                <a:schemeClr val="tx1"/>
              </a:solidFill>
              <a:latin typeface="Relaway"/>
            </a:endParaRPr>
          </a:p>
          <a:p>
            <a:endParaRPr lang="pt-BR" cap="none" spc="0" dirty="0">
              <a:solidFill>
                <a:schemeClr val="tx1"/>
              </a:solidFill>
              <a:latin typeface="Relaway"/>
            </a:endParaRPr>
          </a:p>
        </p:txBody>
      </p:sp>
    </p:spTree>
    <p:extLst>
      <p:ext uri="{BB962C8B-B14F-4D97-AF65-F5344CB8AC3E}">
        <p14:creationId xmlns:p14="http://schemas.microsoft.com/office/powerpoint/2010/main" val="277442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FDD898F-C197-4F65-A318-E56A763C7798}">
  <we:reference id="wa104380902" version="1.0.0.0" store="pt-BR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6E71C4E-F6DD-40F4-ACF4-65A768D976FE}">
  <we:reference id="wa200000729" version="3.9.283.0" store="pt-BR" storeType="OMEX"/>
  <we:alternateReferences>
    <we:reference id="wa200000729" version="3.9.283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Words>712</Words>
  <Application>Microsoft Office PowerPoint</Application>
  <PresentationFormat>Widescreen</PresentationFormat>
  <Paragraphs>239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Raleway</vt:lpstr>
      <vt:lpstr>Raleway ExtraBold</vt:lpstr>
      <vt:lpstr>Relaway</vt:lpstr>
      <vt:lpstr>Roboto</vt:lpstr>
      <vt:lpstr>Wingdings</vt:lpstr>
      <vt:lpstr>Office Theme</vt:lpstr>
      <vt:lpstr>MVP – Sistema TG</vt:lpstr>
      <vt:lpstr>Visão do Produto</vt:lpstr>
      <vt:lpstr>Objetivo</vt:lpstr>
      <vt:lpstr>É, NÃO É – FAZ, NÃO FAZ</vt:lpstr>
      <vt:lpstr>Apresentação do PowerPoint</vt:lpstr>
      <vt:lpstr>Apresentação do PowerPoint</vt:lpstr>
      <vt:lpstr>Apresentação do PowerPoint</vt:lpstr>
      <vt:lpstr>Personas x Objetivos</vt:lpstr>
      <vt:lpstr>Concordância de Negócio x Certeza Técnica</vt:lpstr>
      <vt:lpstr>Apresentação do PowerPoint</vt:lpstr>
      <vt:lpstr>Ondas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MVP- Produto Mínimo Viável</dc:title>
  <dc:creator>hugo butarelli</dc:creator>
  <cp:lastModifiedBy>Matheus Rezende</cp:lastModifiedBy>
  <cp:revision>55</cp:revision>
  <dcterms:created xsi:type="dcterms:W3CDTF">2019-04-03T04:14:26Z</dcterms:created>
  <dcterms:modified xsi:type="dcterms:W3CDTF">2021-09-01T21:32:19Z</dcterms:modified>
</cp:coreProperties>
</file>