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67" r:id="rId4"/>
    <p:sldId id="274" r:id="rId5"/>
    <p:sldId id="287" r:id="rId6"/>
    <p:sldId id="316" r:id="rId7"/>
    <p:sldId id="296" r:id="rId8"/>
    <p:sldId id="288" r:id="rId9"/>
    <p:sldId id="317" r:id="rId10"/>
    <p:sldId id="313" r:id="rId11"/>
    <p:sldId id="318" r:id="rId12"/>
    <p:sldId id="319" r:id="rId13"/>
    <p:sldId id="320" r:id="rId14"/>
    <p:sldId id="321" r:id="rId15"/>
    <p:sldId id="291" r:id="rId16"/>
    <p:sldId id="322" r:id="rId17"/>
    <p:sldId id="323" r:id="rId18"/>
    <p:sldId id="286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2697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916832"/>
            <a:ext cx="7992888" cy="4176464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9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0863"/>
            <a:ext cx="4038600" cy="4373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0863"/>
            <a:ext cx="40386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83050"/>
            <a:ext cx="4038600" cy="2111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180E-2AE3-4B9B-8824-7C9FF414F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4188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&lt;Intelligence System&gt;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4DFD-4EE9-4AFC-BA98-C0B81436F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55917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E22D26-6B1F-4458-BF9C-D770C4DC00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4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esaunggul.ac.id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4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0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06" y="2179887"/>
            <a:ext cx="6145657" cy="648072"/>
          </a:xfrm>
        </p:spPr>
        <p:txBody>
          <a:bodyPr/>
          <a:lstStyle/>
          <a:p>
            <a:pPr algn="l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M.Bahrul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Ulum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Ke-9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dirty="0"/>
              <a:t>CTI410-Kecerdasan </a:t>
            </a:r>
            <a:r>
              <a:rPr lang="en-US" sz="3200" dirty="0" err="1"/>
              <a:t>Buatan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pPr algn="ctr"/>
            <a:r>
              <a:rPr lang="en-US" sz="3200" dirty="0"/>
              <a:t>LOGIKA FUZZY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FUNGSI KEANGGOTAAN HIMPUNAN FUZZY (MEMBERSHIP FUNCTION)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752600"/>
            <a:ext cx="8208912" cy="4340225"/>
          </a:xfrm>
        </p:spPr>
        <p:txBody>
          <a:bodyPr/>
          <a:lstStyle/>
          <a:p>
            <a:pPr marL="533400" indent="-533400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+mj-lt"/>
              </a:rPr>
              <a:t>Adalah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suatu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(</a:t>
            </a:r>
            <a:r>
              <a:rPr lang="en-US" sz="2400" dirty="0" err="1">
                <a:latin typeface="+mj-lt"/>
              </a:rPr>
              <a:t>kurva</a:t>
            </a:r>
            <a:r>
              <a:rPr lang="en-US" sz="2400" dirty="0">
                <a:latin typeface="+mj-lt"/>
              </a:rPr>
              <a:t>) yang </a:t>
            </a:r>
            <a:r>
              <a:rPr lang="en-US" sz="2400" dirty="0" err="1">
                <a:latin typeface="+mj-lt"/>
              </a:rPr>
              <a:t>menunjukkan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pemetaan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titik-titik</a:t>
            </a:r>
            <a:r>
              <a:rPr lang="en-US" sz="2400" dirty="0">
                <a:latin typeface="+mj-lt"/>
              </a:rPr>
              <a:t> input data </a:t>
            </a:r>
            <a:r>
              <a:rPr lang="en-US" sz="2400" dirty="0" err="1">
                <a:latin typeface="+mj-lt"/>
              </a:rPr>
              <a:t>ke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keanggotaannya</a:t>
            </a:r>
            <a:r>
              <a:rPr lang="en-US" sz="2400" dirty="0">
                <a:latin typeface="+mj-lt"/>
              </a:rPr>
              <a:t> (</a:t>
            </a:r>
            <a:r>
              <a:rPr lang="en-US" sz="2400" dirty="0" err="1">
                <a:latin typeface="+mj-lt"/>
              </a:rPr>
              <a:t>derajat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keanggotaan</a:t>
            </a:r>
            <a:r>
              <a:rPr lang="en-US" sz="2400" dirty="0">
                <a:latin typeface="+mj-lt"/>
              </a:rPr>
              <a:t>) yang </a:t>
            </a:r>
            <a:r>
              <a:rPr lang="en-US" sz="2400" dirty="0" err="1">
                <a:latin typeface="+mj-lt"/>
              </a:rPr>
              <a:t>memiliki</a:t>
            </a:r>
            <a:r>
              <a:rPr lang="en-US" sz="2400" dirty="0">
                <a:latin typeface="+mj-lt"/>
              </a:rPr>
              <a:t> interval </a:t>
            </a:r>
            <a:r>
              <a:rPr lang="en-US" sz="2400" dirty="0" err="1">
                <a:latin typeface="+mj-lt"/>
              </a:rPr>
              <a:t>antara</a:t>
            </a:r>
            <a:r>
              <a:rPr lang="en-US" sz="2400" dirty="0">
                <a:latin typeface="+mj-lt"/>
              </a:rPr>
              <a:t> 0 </a:t>
            </a:r>
            <a:r>
              <a:rPr lang="en-US" sz="2400" dirty="0" err="1">
                <a:latin typeface="+mj-lt"/>
              </a:rPr>
              <a:t>sampai</a:t>
            </a:r>
            <a:r>
              <a:rPr lang="en-US" sz="2400" dirty="0">
                <a:latin typeface="+mj-lt"/>
              </a:rPr>
              <a:t> 1.</a:t>
            </a:r>
          </a:p>
          <a:p>
            <a:pPr marL="533400" indent="-53340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+mj-lt"/>
              </a:rPr>
              <a:t>Ada </a:t>
            </a:r>
            <a:r>
              <a:rPr lang="en-US" sz="2400" dirty="0" err="1">
                <a:latin typeface="+mj-lt"/>
              </a:rPr>
              <a:t>beberapa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bisa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digunakan</a:t>
            </a:r>
            <a:r>
              <a:rPr lang="en-US" sz="2400" dirty="0">
                <a:latin typeface="+mj-lt"/>
              </a:rPr>
              <a:t> :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AE1A2C6-D867-4918-B6CC-AC8A1D60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4267200" cy="217778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92BBA807-04DA-468B-94AB-2F215FEB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562600"/>
            <a:ext cx="5678488" cy="817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96684-2560-4CDE-9610-2CAA252D9676}"/>
              </a:ext>
            </a:extLst>
          </p:cNvPr>
          <p:cNvSpPr txBox="1"/>
          <p:nvPr/>
        </p:nvSpPr>
        <p:spPr>
          <a:xfrm>
            <a:off x="152400" y="34290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linier</a:t>
            </a:r>
          </a:p>
        </p:txBody>
      </p:sp>
    </p:spTree>
    <p:extLst>
      <p:ext uri="{BB962C8B-B14F-4D97-AF65-F5344CB8AC3E}">
        <p14:creationId xmlns:p14="http://schemas.microsoft.com/office/powerpoint/2010/main" val="17864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FUNGSI KEANGGOTAAN HIMPUNAN FUZZY (MEMBERSHIP FUNCTION)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B333D1D-D47B-4F5E-B683-15341D8A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16113"/>
            <a:ext cx="5638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CF373B3-5F6E-4F2B-890E-54602952107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0863"/>
            <a:ext cx="8507413" cy="43735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Tx/>
              <a:buAutoNum type="arabicPeriod"/>
              <a:defRPr/>
            </a:pPr>
            <a:r>
              <a:rPr lang="en-US" sz="2400" dirty="0" err="1">
                <a:latin typeface="+mj-lt"/>
              </a:rPr>
              <a:t>Representasi</a:t>
            </a:r>
            <a:r>
              <a:rPr lang="en-US" sz="2400" dirty="0">
                <a:latin typeface="+mj-lt"/>
              </a:rPr>
              <a:t> linier</a:t>
            </a: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40DF4AB-BF42-40E2-9889-49F704E3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Contoh: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D688B-A111-4428-8627-43D39E19199C}"/>
              </a:ext>
            </a:extLst>
          </p:cNvPr>
          <p:cNvSpPr/>
          <p:nvPr/>
        </p:nvSpPr>
        <p:spPr>
          <a:xfrm>
            <a:off x="381000" y="2895600"/>
            <a:ext cx="370840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v-SE" sz="2400" dirty="0">
                <a:latin typeface="+mj-lt"/>
              </a:rPr>
              <a:t>Fungsi  keanggotaan  untuk  himpunan  PANAS  pada  variabel  temperatur ruangan seperti terlihat pada Gambar</a:t>
            </a:r>
            <a:endParaRPr lang="id-ID" sz="2400" dirty="0">
              <a:latin typeface="+mj-lt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0D476915-950C-4E2F-9BDD-D3AC4E73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76800"/>
            <a:ext cx="3552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13C535-49EF-4B7F-A6E0-EA60327D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62600"/>
            <a:ext cx="2516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</a:t>
            </a:r>
            <a:r>
              <a:rPr lang="id-ID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 Panas (27) = ????</a:t>
            </a:r>
            <a:endParaRPr lang="id-ID" altLang="en-US" sz="2000" dirty="0">
              <a:solidFill>
                <a:srgbClr val="C00000"/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D3A26D2-7888-4590-9CD3-BF21A436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62600"/>
            <a:ext cx="251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</a:t>
            </a:r>
            <a:r>
              <a:rPr lang="id-ID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 Panas (34) = ????</a:t>
            </a:r>
            <a:endParaRPr lang="id-ID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3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FUNGSI KEANGGOTAAN HIMPUNAN FUZZY (MEMBERSHIP FUNCTION)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B4E1569-3E48-4EF2-BCEF-B6021343934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0863"/>
            <a:ext cx="8507413" cy="43735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Tx/>
              <a:buAutoNum type="arabicPeriod"/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linier</a:t>
            </a: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  <a:p>
            <a:pPr marL="533400" indent="-533400"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EDB085F-4594-4231-BCEB-E19E0D4A5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Contoh: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0B7898-E8DC-4348-B338-A80598DF07FE}"/>
              </a:ext>
            </a:extLst>
          </p:cNvPr>
          <p:cNvSpPr/>
          <p:nvPr/>
        </p:nvSpPr>
        <p:spPr>
          <a:xfrm>
            <a:off x="228600" y="2971800"/>
            <a:ext cx="370840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v-SE" sz="2400" dirty="0">
                <a:latin typeface="+mj-lt"/>
              </a:rPr>
              <a:t>Fungsi  keanggotaan  untuk  himpunan  </a:t>
            </a:r>
            <a:r>
              <a:rPr lang="id-ID" sz="2400" dirty="0">
                <a:latin typeface="+mj-lt"/>
              </a:rPr>
              <a:t>DINGIN</a:t>
            </a:r>
            <a:r>
              <a:rPr lang="sv-SE" sz="2400" dirty="0">
                <a:latin typeface="+mj-lt"/>
              </a:rPr>
              <a:t> pada  variabel  temperatur ruangan seperti terlihat pada Gambar</a:t>
            </a:r>
            <a:endParaRPr lang="id-ID" sz="2400" dirty="0">
              <a:latin typeface="+mj-lt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2DAD359-3AA5-40EC-B806-9AB33FF00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15000"/>
            <a:ext cx="247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</a:t>
            </a:r>
            <a:r>
              <a:rPr lang="id-ID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 dingin (25) = ????</a:t>
            </a:r>
            <a:endParaRPr lang="id-ID" altLang="en-US" sz="2000" dirty="0">
              <a:solidFill>
                <a:srgbClr val="C00000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CDBF713-167A-4B3C-91E5-FCBD1373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15000"/>
            <a:ext cx="247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</a:t>
            </a:r>
            <a:r>
              <a:rPr lang="id-ID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 dingin (17) = ????</a:t>
            </a:r>
            <a:endParaRPr lang="id-ID" altLang="en-US" sz="2000" dirty="0">
              <a:solidFill>
                <a:srgbClr val="C00000"/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2B784836-80FE-4A40-B725-9ED8CE9D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49434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4C8DC8AF-D7E5-491A-948B-5D3163E4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5014913"/>
            <a:ext cx="371951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7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46968D6-E5AB-483E-A59F-49F628867C6F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404813"/>
            <a:ext cx="4321175" cy="3600450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AutoNum type="arabicPeriod" startAt="2"/>
              <a:defRPr/>
            </a:pPr>
            <a:r>
              <a:rPr lang="en-US" sz="1800" dirty="0" err="1">
                <a:latin typeface="+mj-lt"/>
              </a:rPr>
              <a:t>Representasi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segitiga</a:t>
            </a:r>
            <a:r>
              <a:rPr lang="en-US" sz="1800" dirty="0">
                <a:latin typeface="+mj-lt"/>
              </a:rPr>
              <a:t> (triangular)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Ditentukan</a:t>
            </a:r>
            <a:r>
              <a:rPr lang="en-US" sz="1800" dirty="0">
                <a:latin typeface="+mj-lt"/>
              </a:rPr>
              <a:t> oleh 3 parameter {a, b, c} </a:t>
            </a:r>
            <a:r>
              <a:rPr lang="en-US" sz="1800" dirty="0" err="1">
                <a:latin typeface="+mj-lt"/>
              </a:rPr>
              <a:t>sebagai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berikut</a:t>
            </a:r>
            <a:r>
              <a:rPr lang="en-US" sz="1800" dirty="0">
                <a:latin typeface="+mj-lt"/>
              </a:rPr>
              <a:t> :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F960ABF6-1444-459E-AF8A-8EC8BD67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5146" y="692150"/>
            <a:ext cx="2989262" cy="2109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1FFAD3-21DE-4CCC-BB15-1FB825C52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557338"/>
          <a:ext cx="3097213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Equation 3.0" r:id="rId4" imgW="2374900" imgH="1117600" progId="Equation.3">
                  <p:embed/>
                </p:oleObj>
              </mc:Choice>
              <mc:Fallback>
                <p:oleObj name="Microsoft Equation 3.0" r:id="rId4" imgW="2374900" imgH="11176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0E96DD9-C215-4C92-A5F2-3D156B189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3097213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2">
            <a:extLst>
              <a:ext uri="{FF2B5EF4-FFF2-40B4-BE49-F238E27FC236}">
                <a16:creationId xmlns:a16="http://schemas.microsoft.com/office/drawing/2014/main" id="{699534E9-8DE2-4084-B07B-83DE26F60A78}"/>
              </a:ext>
            </a:extLst>
          </p:cNvPr>
          <p:cNvSpPr/>
          <p:nvPr/>
        </p:nvSpPr>
        <p:spPr>
          <a:xfrm>
            <a:off x="4343400" y="1447800"/>
            <a:ext cx="792088" cy="72008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059F8D54-4144-4799-B0D1-2A4F0690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4051300" cy="22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4DB6B5-C885-4681-9075-CF9F0ACA43F1}"/>
              </a:ext>
            </a:extLst>
          </p:cNvPr>
          <p:cNvSpPr/>
          <p:nvPr/>
        </p:nvSpPr>
        <p:spPr>
          <a:xfrm>
            <a:off x="179388" y="4221163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latin typeface="+mj-lt"/>
              </a:rPr>
              <a:t>Fungsi keanggotaan untuk himpunan NORMAL pada variabel temperatur </a:t>
            </a:r>
          </a:p>
          <a:p>
            <a:pPr>
              <a:defRPr/>
            </a:pPr>
            <a:r>
              <a:rPr lang="id-ID" dirty="0">
                <a:latin typeface="+mj-lt"/>
              </a:rPr>
              <a:t>ruangan seperti terlihat pada Gambar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8AB7F662-BBC3-4D41-82FB-3899C538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386388"/>
            <a:ext cx="3600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59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9E67D-6B1E-4B92-AD91-B2CEAFBD810A}"/>
              </a:ext>
            </a:extLst>
          </p:cNvPr>
          <p:cNvSpPr/>
          <p:nvPr/>
        </p:nvSpPr>
        <p:spPr>
          <a:xfrm>
            <a:off x="179388" y="115888"/>
            <a:ext cx="8785225" cy="3744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ACC080EB-32EA-4AFA-B64B-8280A96372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5888"/>
            <a:ext cx="4321175" cy="2665412"/>
          </a:xfrm>
          <a:solidFill>
            <a:srgbClr val="92D050"/>
          </a:solidFill>
        </p:spPr>
        <p:txBody>
          <a:bodyPr>
            <a:noAutofit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 startAt="3"/>
              <a:defRPr/>
            </a:pPr>
            <a:r>
              <a:rPr lang="en-US" sz="1800" dirty="0" err="1">
                <a:latin typeface="+mj-lt"/>
              </a:rPr>
              <a:t>Representasi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Trapesium</a:t>
            </a:r>
            <a:r>
              <a:rPr lang="en-US" sz="1800" dirty="0">
                <a:latin typeface="+mj-lt"/>
              </a:rPr>
              <a:t>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Ditentukan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oleh</a:t>
            </a:r>
            <a:r>
              <a:rPr lang="en-US" sz="1800" dirty="0">
                <a:latin typeface="+mj-lt"/>
              </a:rPr>
              <a:t> 4 parameter {</a:t>
            </a:r>
            <a:r>
              <a:rPr lang="en-US" sz="1800" dirty="0" err="1">
                <a:latin typeface="+mj-lt"/>
              </a:rPr>
              <a:t>a,b,c,d</a:t>
            </a:r>
            <a:r>
              <a:rPr lang="en-US" sz="1800" dirty="0">
                <a:latin typeface="+mj-lt"/>
              </a:rPr>
              <a:t>} </a:t>
            </a:r>
            <a:r>
              <a:rPr lang="en-US" sz="1800" dirty="0" err="1">
                <a:latin typeface="+mj-lt"/>
              </a:rPr>
              <a:t>sebagai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berikut</a:t>
            </a:r>
            <a:r>
              <a:rPr lang="en-US" sz="1800" dirty="0">
                <a:latin typeface="+mj-lt"/>
              </a:rPr>
              <a:t> :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</p:txBody>
      </p:sp>
      <p:pic>
        <p:nvPicPr>
          <p:cNvPr id="31748" name="Picture 16">
            <a:extLst>
              <a:ext uri="{FF2B5EF4-FFF2-40B4-BE49-F238E27FC236}">
                <a16:creationId xmlns:a16="http://schemas.microsoft.com/office/drawing/2014/main" id="{C5C3549D-6186-4F07-81EB-86585CED3143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620688"/>
            <a:ext cx="3619500" cy="2111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2054" name="Rectangle 5">
            <a:extLst>
              <a:ext uri="{FF2B5EF4-FFF2-40B4-BE49-F238E27FC236}">
                <a16:creationId xmlns:a16="http://schemas.microsoft.com/office/drawing/2014/main" id="{75D70304-D482-4687-98B3-0927DEE7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1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55" name="Rectangle 13">
            <a:extLst>
              <a:ext uri="{FF2B5EF4-FFF2-40B4-BE49-F238E27FC236}">
                <a16:creationId xmlns:a16="http://schemas.microsoft.com/office/drawing/2014/main" id="{D6BAD42E-D126-488D-9584-7BBE62F1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050" name="Object 12">
            <a:extLst>
              <a:ext uri="{FF2B5EF4-FFF2-40B4-BE49-F238E27FC236}">
                <a16:creationId xmlns:a16="http://schemas.microsoft.com/office/drawing/2014/main" id="{90C8813B-AB89-4C69-B3CE-7FC1026ED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655763"/>
          <a:ext cx="34575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icrosoft Equation 3.0" r:id="rId4" imgW="2628900" imgH="1295400" progId="Equation.3">
                  <p:embed/>
                </p:oleObj>
              </mc:Choice>
              <mc:Fallback>
                <p:oleObj name="Microsoft Equation 3.0" r:id="rId4" imgW="2628900" imgH="1295400" progId="Equation.3">
                  <p:embed/>
                  <p:pic>
                    <p:nvPicPr>
                      <p:cNvPr id="2050" name="Object 12">
                        <a:extLst>
                          <a:ext uri="{FF2B5EF4-FFF2-40B4-BE49-F238E27FC236}">
                            <a16:creationId xmlns:a16="http://schemas.microsoft.com/office/drawing/2014/main" id="{90C8813B-AB89-4C69-B3CE-7FC1026ED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55763"/>
                        <a:ext cx="3457575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06055AEA-EB24-4205-B876-32E7ACCEF23A}"/>
              </a:ext>
            </a:extLst>
          </p:cNvPr>
          <p:cNvSpPr/>
          <p:nvPr/>
        </p:nvSpPr>
        <p:spPr>
          <a:xfrm>
            <a:off x="4159052" y="1651943"/>
            <a:ext cx="792088" cy="72008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pic>
        <p:nvPicPr>
          <p:cNvPr id="2059" name="Picture 3">
            <a:extLst>
              <a:ext uri="{FF2B5EF4-FFF2-40B4-BE49-F238E27FC236}">
                <a16:creationId xmlns:a16="http://schemas.microsoft.com/office/drawing/2014/main" id="{E73FCE4B-9883-4FBC-9954-37FF7E55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856037" cy="222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4">
            <a:extLst>
              <a:ext uri="{FF2B5EF4-FFF2-40B4-BE49-F238E27FC236}">
                <a16:creationId xmlns:a16="http://schemas.microsoft.com/office/drawing/2014/main" id="{7BC54E65-2CE9-4406-8A61-3E5BE586E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3733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B12B95-6A41-4DF0-AB2B-C2DFCFFD8E09}"/>
              </a:ext>
            </a:extLst>
          </p:cNvPr>
          <p:cNvSpPr/>
          <p:nvPr/>
        </p:nvSpPr>
        <p:spPr>
          <a:xfrm>
            <a:off x="179388" y="4221163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latin typeface="+mj-lt"/>
              </a:rPr>
              <a:t>Fungsi keanggotaan untuk himpunan NORMAL pada variabel temperatur </a:t>
            </a:r>
          </a:p>
          <a:p>
            <a:pPr>
              <a:defRPr/>
            </a:pPr>
            <a:r>
              <a:rPr lang="id-ID" dirty="0">
                <a:latin typeface="+mj-lt"/>
              </a:rPr>
              <a:t>ruangan seperti terlihat pada Gambar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/>
              <a:t>Operasi Logika</a:t>
            </a:r>
            <a:br>
              <a:rPr lang="id-ID" sz="2400" dirty="0"/>
            </a:br>
            <a:r>
              <a:rPr lang="en-US" sz="2400" dirty="0"/>
              <a:t> (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Fuzzy)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752600"/>
            <a:ext cx="8371656" cy="4724400"/>
          </a:xfrm>
        </p:spPr>
        <p:txBody>
          <a:bodyPr/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tabLst>
                <a:tab pos="1343025" algn="l"/>
              </a:tabLst>
              <a:defRPr/>
            </a:pPr>
            <a:r>
              <a:rPr lang="pt-BR" sz="1600" dirty="0">
                <a:latin typeface="+mj-lt"/>
              </a:rPr>
              <a:t>Operasi logika adalah operasi yang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mengkombinasikan</a:t>
            </a:r>
            <a:r>
              <a:rPr lang="pt-BR" sz="1600" dirty="0">
                <a:latin typeface="+mj-lt"/>
              </a:rPr>
              <a:t> dan memodifikasi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2 atau lebih</a:t>
            </a:r>
            <a:r>
              <a:rPr lang="pt-BR" sz="1600" dirty="0">
                <a:latin typeface="+mj-lt"/>
              </a:rPr>
              <a:t> himpunan fuzzy. Nilai keanggotaan baru hasil operasi dua himpunan disebut </a:t>
            </a:r>
            <a:r>
              <a:rPr lang="pt-BR" sz="1600" i="1" dirty="0">
                <a:latin typeface="+mj-lt"/>
              </a:rPr>
              <a:t>firing strength</a:t>
            </a:r>
            <a:r>
              <a:rPr lang="pt-BR" sz="1600" dirty="0">
                <a:latin typeface="+mj-lt"/>
              </a:rPr>
              <a:t> atau </a:t>
            </a:r>
            <a:r>
              <a:rPr lang="en-US" sz="1600" dirty="0">
                <a:latin typeface="+mj-lt"/>
                <a:sym typeface="Symbol" pitchFamily="18" charset="2"/>
              </a:rPr>
              <a:t></a:t>
            </a:r>
            <a:r>
              <a:rPr lang="pt-BR" sz="1600" dirty="0">
                <a:latin typeface="+mj-lt"/>
              </a:rPr>
              <a:t> predikat, ada 3 operasi dasar yang diciptakan oleh Zadeh :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tabLst>
                <a:tab pos="1343025" algn="l"/>
              </a:tabLst>
              <a:defRPr/>
            </a:pPr>
            <a:endParaRPr lang="pt-BR" sz="1600" dirty="0">
              <a:latin typeface="+mj-lt"/>
            </a:endParaRPr>
          </a:p>
          <a:p>
            <a:pPr marL="1371600" lvl="2" indent="-4572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AutoNum type="arabicPeriod"/>
              <a:tabLst>
                <a:tab pos="1343025" algn="l"/>
              </a:tabLst>
              <a:defRPr/>
            </a:pPr>
            <a:r>
              <a:rPr lang="pt-BR" sz="1600" dirty="0">
                <a:solidFill>
                  <a:srgbClr val="C00000"/>
                </a:solidFill>
                <a:latin typeface="+mj-lt"/>
              </a:rPr>
              <a:t>Operator AND</a:t>
            </a:r>
            <a:r>
              <a:rPr lang="pt-BR" sz="1600" dirty="0">
                <a:latin typeface="+mj-lt"/>
              </a:rPr>
              <a:t>, berhubungan dengan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operasi </a:t>
            </a:r>
            <a:r>
              <a:rPr lang="pt-BR" sz="1600" i="1" dirty="0">
                <a:solidFill>
                  <a:srgbClr val="C00000"/>
                </a:solidFill>
                <a:latin typeface="+mj-lt"/>
              </a:rPr>
              <a:t>intersection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pada himpunan,  </a:t>
            </a:r>
            <a:r>
              <a:rPr lang="en-US" sz="1600" dirty="0">
                <a:latin typeface="+mj-lt"/>
                <a:sym typeface="Symbol" pitchFamily="18" charset="2"/>
              </a:rPr>
              <a:t></a:t>
            </a:r>
            <a:r>
              <a:rPr lang="pt-BR" sz="1600" dirty="0">
                <a:latin typeface="+mj-lt"/>
              </a:rPr>
              <a:t> predikat diperoleh dengan mengambil nilai minimum antar kedua himpunan.</a:t>
            </a:r>
            <a:endParaRPr lang="en-US" sz="16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en-US" sz="1600" dirty="0">
                <a:latin typeface="+mj-lt"/>
                <a:sym typeface="Symbol" pitchFamily="18" charset="2"/>
              </a:rPr>
              <a:t>			</a:t>
            </a:r>
            <a:r>
              <a:rPr lang="pt-BR" sz="1600" dirty="0">
                <a:latin typeface="+mj-lt"/>
              </a:rPr>
              <a:t>A</a:t>
            </a:r>
            <a:r>
              <a:rPr lang="en-US" sz="1600" dirty="0">
                <a:latin typeface="+mj-lt"/>
                <a:sym typeface="Symbol" pitchFamily="18" charset="2"/>
              </a:rPr>
              <a:t></a:t>
            </a:r>
            <a:r>
              <a:rPr lang="pt-BR" sz="1600" dirty="0">
                <a:latin typeface="+mj-lt"/>
              </a:rPr>
              <a:t>B = min(</a:t>
            </a:r>
            <a:r>
              <a:rPr lang="en-US" sz="1600" dirty="0">
                <a:latin typeface="+mj-lt"/>
                <a:sym typeface="Symbol" pitchFamily="18" charset="2"/>
              </a:rPr>
              <a:t></a:t>
            </a:r>
            <a:r>
              <a:rPr lang="pt-BR" sz="1600" dirty="0">
                <a:latin typeface="+mj-lt"/>
              </a:rPr>
              <a:t>A[x], </a:t>
            </a:r>
            <a:r>
              <a:rPr lang="en-US" sz="1600" dirty="0">
                <a:latin typeface="+mj-lt"/>
                <a:sym typeface="Symbol" pitchFamily="18" charset="2"/>
              </a:rPr>
              <a:t></a:t>
            </a:r>
            <a:r>
              <a:rPr lang="pt-BR" sz="1600" dirty="0">
                <a:latin typeface="+mj-lt"/>
              </a:rPr>
              <a:t>B[y])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endParaRPr lang="pt-BR" sz="16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pt-BR" sz="1600" dirty="0">
                <a:latin typeface="+mj-lt"/>
              </a:rPr>
              <a:t>	</a:t>
            </a:r>
            <a:r>
              <a:rPr lang="sv-SE" sz="1600" dirty="0">
                <a:latin typeface="+mj-lt"/>
              </a:rPr>
              <a:t>Misal nilai keanggotaan umur 27 pada himpunan muda adalah  </a:t>
            </a:r>
            <a:r>
              <a:rPr lang="en-US" sz="1600" dirty="0">
                <a:latin typeface="+mj-lt"/>
                <a:sym typeface="Symbol" pitchFamily="18" charset="2"/>
              </a:rPr>
              <a:t></a:t>
            </a:r>
            <a:r>
              <a:rPr lang="sv-SE" sz="1600" dirty="0">
                <a:latin typeface="+mj-lt"/>
              </a:rPr>
              <a:t>MUDA[27] = 0,6 </a:t>
            </a:r>
            <a:endParaRPr lang="id-ID" sz="16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id-ID" sz="1600" dirty="0">
                <a:latin typeface="+mj-lt"/>
              </a:rPr>
              <a:t>	</a:t>
            </a:r>
            <a:r>
              <a:rPr lang="sv-SE" sz="1600" dirty="0">
                <a:latin typeface="+mj-lt"/>
              </a:rPr>
              <a:t>dan nilai keanggotaan 2 juta pada himpunan penghasilan TINGGI adalah 	</a:t>
            </a:r>
            <a:r>
              <a:rPr lang="en-US" sz="1600" dirty="0">
                <a:latin typeface="+mj-lt"/>
                <a:sym typeface="Symbol" pitchFamily="18" charset="2"/>
              </a:rPr>
              <a:t></a:t>
            </a:r>
            <a:r>
              <a:rPr lang="sv-SE" sz="1600" dirty="0">
                <a:latin typeface="+mj-lt"/>
              </a:rPr>
              <a:t>GAJITINGGI[2juta] = 0,8  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600" dirty="0">
                <a:latin typeface="+mj-lt"/>
              </a:rPr>
              <a:t>	</a:t>
            </a:r>
            <a:endParaRPr lang="id-ID" sz="16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id-ID" sz="1600" dirty="0">
                <a:latin typeface="+mj-lt"/>
              </a:rPr>
              <a:t>	</a:t>
            </a:r>
            <a:r>
              <a:rPr lang="sv-SE" sz="1600" dirty="0">
                <a:latin typeface="+mj-lt"/>
              </a:rPr>
              <a:t>maka -predikat untuk usia MUDA 	dan berpenghasilan TINGGI adalah nilai 	keanggotaan minimu</a:t>
            </a:r>
            <a:r>
              <a:rPr lang="id-ID" sz="1600" dirty="0">
                <a:latin typeface="+mj-lt"/>
              </a:rPr>
              <a:t>m</a:t>
            </a:r>
            <a:r>
              <a:rPr lang="sv-SE" sz="1600" dirty="0">
                <a:latin typeface="+mj-lt"/>
              </a:rPr>
              <a:t> :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600" dirty="0">
                <a:latin typeface="+mj-lt"/>
              </a:rPr>
              <a:t>		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600" dirty="0">
                <a:latin typeface="+mj-lt"/>
              </a:rPr>
              <a:t>		 </a:t>
            </a:r>
            <a:r>
              <a:rPr lang="en-US" sz="1600" dirty="0">
                <a:latin typeface="+mj-lt"/>
                <a:sym typeface="Symbol" pitchFamily="18" charset="2"/>
              </a:rPr>
              <a:t></a:t>
            </a:r>
            <a:r>
              <a:rPr lang="sv-SE" sz="1600" dirty="0">
                <a:latin typeface="+mj-lt"/>
              </a:rPr>
              <a:t>MUDA</a:t>
            </a:r>
            <a:r>
              <a:rPr lang="sv-SE" sz="1600" dirty="0">
                <a:latin typeface="+mj-lt"/>
                <a:sym typeface="Symbol" pitchFamily="18" charset="2"/>
              </a:rPr>
              <a:t></a:t>
            </a:r>
            <a:r>
              <a:rPr lang="sv-SE" sz="1600" dirty="0">
                <a:latin typeface="+mj-lt"/>
              </a:rPr>
              <a:t>GAJITINGGI = min(</a:t>
            </a:r>
            <a:r>
              <a:rPr lang="en-US" sz="1600" dirty="0">
                <a:latin typeface="+mj-lt"/>
                <a:sym typeface="Symbol" pitchFamily="18" charset="2"/>
              </a:rPr>
              <a:t></a:t>
            </a:r>
            <a:r>
              <a:rPr lang="sv-SE" sz="1600" dirty="0">
                <a:latin typeface="+mj-lt"/>
              </a:rPr>
              <a:t> MUDA[27], </a:t>
            </a:r>
            <a:r>
              <a:rPr lang="en-US" sz="1600" dirty="0">
                <a:latin typeface="+mj-lt"/>
                <a:sym typeface="Symbol" pitchFamily="18" charset="2"/>
              </a:rPr>
              <a:t></a:t>
            </a:r>
            <a:r>
              <a:rPr lang="sv-SE" sz="1600" dirty="0">
                <a:latin typeface="+mj-lt"/>
              </a:rPr>
              <a:t> GAJITINGGI[2juta])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600" dirty="0">
                <a:latin typeface="+mj-lt"/>
              </a:rPr>
              <a:t>			         = min (0,6 ;  0,8)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600" dirty="0">
                <a:latin typeface="+mj-lt"/>
              </a:rPr>
              <a:t>			         = 0,6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533400" y="609600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/>
              <a:t>Operasi Logika</a:t>
            </a:r>
            <a:br>
              <a:rPr lang="id-ID" sz="2400" dirty="0"/>
            </a:br>
            <a:r>
              <a:rPr lang="en-US" sz="2400" dirty="0"/>
              <a:t> (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Fuzzy)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371656" cy="4724400"/>
          </a:xfrm>
        </p:spPr>
        <p:txBody>
          <a:bodyPr/>
          <a:lstStyle/>
          <a:p>
            <a:pPr marL="609600" indent="-609600" eaLnBrk="1" fontAlgn="auto" hangingPunct="1">
              <a:spcAft>
                <a:spcPts val="0"/>
              </a:spcAft>
              <a:buFontTx/>
              <a:buAutoNum type="arabicPeriod" startAt="2"/>
              <a:defRPr/>
            </a:pPr>
            <a:r>
              <a:rPr lang="sv-SE" sz="2000" dirty="0">
                <a:solidFill>
                  <a:srgbClr val="C00000"/>
                </a:solidFill>
              </a:rPr>
              <a:t>Operator OR</a:t>
            </a:r>
            <a:r>
              <a:rPr lang="sv-SE" sz="2000" dirty="0"/>
              <a:t>, berhubungan dengan </a:t>
            </a:r>
            <a:r>
              <a:rPr lang="sv-SE" sz="2000" dirty="0">
                <a:solidFill>
                  <a:srgbClr val="C00000"/>
                </a:solidFill>
              </a:rPr>
              <a:t>operasi </a:t>
            </a:r>
            <a:r>
              <a:rPr lang="sv-SE" sz="2000" i="1" dirty="0">
                <a:solidFill>
                  <a:srgbClr val="C00000"/>
                </a:solidFill>
              </a:rPr>
              <a:t>union </a:t>
            </a:r>
            <a:r>
              <a:rPr lang="sv-SE" sz="2000" dirty="0"/>
              <a:t>pada himpunan, 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sv-SE" sz="2000" dirty="0"/>
              <a:t> predikat diperoleh dengan mengambil nilai maximum antar kedua himpunan.</a:t>
            </a:r>
            <a:endParaRPr lang="en-US" sz="2000" dirty="0"/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</a:t>
            </a:r>
            <a:r>
              <a:rPr lang="sv-SE" sz="2000" dirty="0"/>
              <a:t>A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sv-SE" sz="2000" dirty="0"/>
              <a:t>B = max(</a:t>
            </a:r>
            <a:r>
              <a:rPr lang="en-US" sz="2000" dirty="0">
                <a:sym typeface="Symbol" pitchFamily="18" charset="2"/>
              </a:rPr>
              <a:t></a:t>
            </a:r>
            <a:r>
              <a:rPr lang="sv-SE" sz="2000" dirty="0"/>
              <a:t>A[x], </a:t>
            </a:r>
            <a:r>
              <a:rPr lang="en-US" sz="2000" dirty="0">
                <a:sym typeface="Symbol" pitchFamily="18" charset="2"/>
              </a:rPr>
              <a:t></a:t>
            </a:r>
            <a:r>
              <a:rPr lang="sv-SE" sz="2000" dirty="0"/>
              <a:t>B[y])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sv-SE" sz="2000" dirty="0"/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sz="2000" dirty="0"/>
              <a:t>	Misal nilai keanggotaan umur 27 pada himpunan muda adalah </a:t>
            </a:r>
            <a:r>
              <a:rPr lang="en-US" sz="2000" dirty="0">
                <a:sym typeface="Symbol" pitchFamily="18" charset="2"/>
              </a:rPr>
              <a:t></a:t>
            </a:r>
            <a:r>
              <a:rPr lang="sv-SE" sz="2000" dirty="0"/>
              <a:t>MUDA[27] = 0,6 dan nilai keanggotaan 2 juta pada himpunan penghasilan TINGGI adalah </a:t>
            </a:r>
            <a:r>
              <a:rPr lang="en-US" sz="2000" dirty="0">
                <a:sym typeface="Symbol" pitchFamily="18" charset="2"/>
              </a:rPr>
              <a:t></a:t>
            </a:r>
            <a:r>
              <a:rPr lang="sv-SE" sz="2000" dirty="0"/>
              <a:t>GAJITINGGI[2juta] = 0,8   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sv-SE" sz="2000" dirty="0"/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sz="2000" dirty="0"/>
              <a:t>	maka -predikat untuk usia MUDA atau berpenghasilan TINGGI adalah nilai keanggotaan maksimum :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</a:t>
            </a:r>
            <a:r>
              <a:rPr lang="sv-SE" sz="2000" dirty="0"/>
              <a:t>MUDA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sv-SE" sz="2000" dirty="0"/>
              <a:t> GAJITINGGI = max(MUDA[27], GAJITINGGI[2juta])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sz="2000" dirty="0"/>
              <a:t>				         = max (0,6 ;  0,8)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sz="2000" dirty="0"/>
              <a:t>				         = 0,8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2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533400" y="609600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/>
              <a:t>Operasi Logika</a:t>
            </a:r>
            <a:br>
              <a:rPr lang="id-ID" sz="2400" dirty="0"/>
            </a:br>
            <a:r>
              <a:rPr lang="en-US" sz="2400" dirty="0"/>
              <a:t> (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Fuzzy)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371656" cy="4724400"/>
          </a:xfrm>
        </p:spPr>
        <p:txBody>
          <a:bodyPr/>
          <a:lstStyle/>
          <a:p>
            <a:pPr marL="609600" indent="-609600" algn="just" eaLnBrk="1" fontAlgn="auto" hangingPunct="1">
              <a:spcAft>
                <a:spcPts val="0"/>
              </a:spcAft>
              <a:buFontTx/>
              <a:buAutoNum type="arabicPeriod" startAt="3"/>
              <a:defRPr/>
            </a:pPr>
            <a:r>
              <a:rPr lang="sv-SE" dirty="0">
                <a:solidFill>
                  <a:srgbClr val="C00000"/>
                </a:solidFill>
              </a:rPr>
              <a:t>Operasi NOT</a:t>
            </a:r>
            <a:r>
              <a:rPr lang="sv-SE" dirty="0"/>
              <a:t>, berhubungan dengan operasi </a:t>
            </a:r>
            <a:r>
              <a:rPr lang="sv-SE" i="1" dirty="0"/>
              <a:t>komplemen  </a:t>
            </a:r>
            <a:r>
              <a:rPr lang="sv-SE" dirty="0"/>
              <a:t>pada himpunan,  </a:t>
            </a:r>
            <a:r>
              <a:rPr lang="en-US" dirty="0">
                <a:sym typeface="Symbol" pitchFamily="18" charset="2"/>
              </a:rPr>
              <a:t></a:t>
            </a:r>
            <a:r>
              <a:rPr lang="sv-SE" dirty="0"/>
              <a:t> predikat diperoleh dengan mengurangkan nilai keanggotaan elemen pada himpunan dari 1.</a:t>
            </a:r>
            <a:endParaRPr lang="en-US" dirty="0"/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/>
              <a:t>	Misal nilai keanggotaan umur 27 pada himpunan muda adalah </a:t>
            </a:r>
            <a:r>
              <a:rPr lang="en-US" dirty="0">
                <a:sym typeface="Symbol" pitchFamily="18" charset="2"/>
              </a:rPr>
              <a:t></a:t>
            </a:r>
            <a:r>
              <a:rPr lang="sv-SE" dirty="0"/>
              <a:t>MUDA[27]= 0,6   maka -predikat untuk usia TIDAK MUDA adalah :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/>
              <a:t> 	</a:t>
            </a:r>
            <a:r>
              <a:rPr lang="en-US" dirty="0">
                <a:sym typeface="Symbol" pitchFamily="18" charset="2"/>
              </a:rPr>
              <a:t></a:t>
            </a:r>
            <a:r>
              <a:rPr lang="sv-SE" dirty="0"/>
              <a:t>MUDA’[27] 	= 1 - MUDA[27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/>
              <a:t>			        	= 1 - 0,6 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/>
              <a:t>		        		= 0,4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9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B589-DA26-4D6A-8D81-49675534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Any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88EE-0958-4479-8CE6-9A947C5A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BEAED5E-7F56-4DE6-A442-75457894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14400"/>
            <a:ext cx="2071688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7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id-ID" sz="287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30E4B-56B9-4CFE-ABE6-A7BB2ED1622F}"/>
              </a:ext>
            </a:extLst>
          </p:cNvPr>
          <p:cNvSpPr txBox="1"/>
          <p:nvPr/>
        </p:nvSpPr>
        <p:spPr>
          <a:xfrm>
            <a:off x="3929063" y="2500313"/>
            <a:ext cx="928687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rgbClr val="00B050"/>
                </a:solidFill>
                <a:latin typeface="+mj-lt"/>
                <a:cs typeface="+mn-cs"/>
              </a:rPr>
              <a:t>?</a:t>
            </a:r>
            <a:endParaRPr lang="id-ID" sz="9600" dirty="0">
              <a:solidFill>
                <a:srgbClr val="00B050"/>
              </a:solidFill>
              <a:latin typeface="+mj-lt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985FCDC-823D-4E3E-B83D-ABF6B6438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1643063"/>
            <a:ext cx="7143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Trebuchet MS" pitchFamily="34" charset="0"/>
              </a:rPr>
              <a:t>?</a:t>
            </a:r>
            <a:endParaRPr lang="id-ID" sz="9600" dirty="0">
              <a:solidFill>
                <a:srgbClr val="FFC000"/>
              </a:solidFill>
              <a:latin typeface="Trebuchet MS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B0399-67A6-4E3E-B574-68232510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286000"/>
            <a:ext cx="11430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id-ID" sz="1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5BF99-1FBC-49CC-8FF6-6A013866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071813"/>
            <a:ext cx="7143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b="1" dirty="0">
                <a:solidFill>
                  <a:srgbClr val="C00000"/>
                </a:solidFill>
                <a:latin typeface="Garamond" pitchFamily="18" charset="0"/>
              </a:rPr>
              <a:t>?</a:t>
            </a:r>
            <a:endParaRPr lang="id-ID" sz="9600" b="1" dirty="0">
              <a:solidFill>
                <a:srgbClr val="C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6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2492897"/>
            <a:ext cx="8208912" cy="720079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2800" dirty="0" err="1"/>
              <a:t>Terima</a:t>
            </a:r>
            <a:r>
              <a:rPr lang="en-US" sz="2800" dirty="0"/>
              <a:t> </a:t>
            </a:r>
            <a:r>
              <a:rPr lang="en-US" sz="2800" dirty="0" err="1"/>
              <a:t>Kasih</a:t>
            </a:r>
            <a:endParaRPr lang="en-US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38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/>
              <a:t>Definisi</a:t>
            </a:r>
            <a:endParaRPr lang="en-US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752600"/>
            <a:ext cx="8208912" cy="4340225"/>
          </a:xfrm>
        </p:spPr>
        <p:txBody>
          <a:bodyPr/>
          <a:lstStyle/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832F"/>
              </a:buClr>
              <a:defRPr/>
            </a:pPr>
            <a:r>
              <a:rPr lang="en-US" sz="2000" b="1" dirty="0" err="1"/>
              <a:t>Logika</a:t>
            </a:r>
            <a:r>
              <a:rPr lang="en-US" sz="2000" b="1" dirty="0"/>
              <a:t> Fuzzy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Boolean yang </a:t>
            </a:r>
            <a:r>
              <a:rPr lang="en-US" sz="2000" dirty="0" err="1"/>
              <a:t>mengenalkan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konsep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kebenaran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sebagian</a:t>
            </a:r>
            <a:r>
              <a:rPr lang="en-US" sz="2000" dirty="0"/>
              <a:t>. Di mana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klasik</a:t>
            </a:r>
            <a:r>
              <a:rPr lang="en-US" sz="2000" dirty="0"/>
              <a:t>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diekspresikan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istilah</a:t>
            </a:r>
            <a:r>
              <a:rPr lang="en-US" sz="2000" dirty="0"/>
              <a:t> binary (0 </a:t>
            </a:r>
            <a:r>
              <a:rPr lang="en-US" sz="2000" dirty="0" err="1"/>
              <a:t>atau</a:t>
            </a:r>
            <a:r>
              <a:rPr lang="en-US" sz="2000" dirty="0"/>
              <a:t> 1, </a:t>
            </a:r>
            <a:r>
              <a:rPr lang="en-US" sz="2000" dirty="0" err="1"/>
              <a:t>hitam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putih</a:t>
            </a:r>
            <a:r>
              <a:rPr lang="en-US" sz="2000" dirty="0"/>
              <a:t>,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), </a:t>
            </a:r>
            <a:r>
              <a:rPr lang="en-US" sz="2000" dirty="0" err="1"/>
              <a:t>logika</a:t>
            </a:r>
            <a:r>
              <a:rPr lang="en-US" sz="2000" dirty="0"/>
              <a:t> fuzzy </a:t>
            </a:r>
            <a:r>
              <a:rPr lang="en-US" sz="2000" dirty="0" err="1"/>
              <a:t>menggantikan</a:t>
            </a:r>
            <a:r>
              <a:rPr lang="en-US" sz="2000" dirty="0"/>
              <a:t> </a:t>
            </a:r>
            <a:r>
              <a:rPr lang="en-US" sz="2000" dirty="0" err="1"/>
              <a:t>kebenaran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tingkat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kebenaran</a:t>
            </a:r>
            <a:r>
              <a:rPr lang="en-US" sz="2000" dirty="0"/>
              <a:t>.</a:t>
            </a:r>
          </a:p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832F"/>
              </a:buClr>
              <a:defRPr/>
            </a:pPr>
            <a:r>
              <a:rPr lang="en-US" sz="2000" dirty="0" err="1"/>
              <a:t>Logika</a:t>
            </a:r>
            <a:r>
              <a:rPr lang="en-US" sz="2000" dirty="0"/>
              <a:t> Fuzzy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keanggotaan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antara</a:t>
            </a:r>
            <a:r>
              <a:rPr lang="en-US" sz="2000" dirty="0">
                <a:solidFill>
                  <a:srgbClr val="FF0000"/>
                </a:solidFill>
              </a:rPr>
              <a:t> 0 dan 1</a:t>
            </a:r>
            <a:r>
              <a:rPr lang="en-US" sz="2000" dirty="0"/>
              <a:t>,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keabuan</a:t>
            </a:r>
            <a:r>
              <a:rPr lang="en-US" sz="2000" dirty="0"/>
              <a:t> dan juga </a:t>
            </a:r>
            <a:r>
              <a:rPr lang="en-US" sz="2000" dirty="0" err="1"/>
              <a:t>hitam</a:t>
            </a:r>
            <a:r>
              <a:rPr lang="en-US" sz="2000" dirty="0"/>
              <a:t> dan </a:t>
            </a:r>
            <a:r>
              <a:rPr lang="en-US" sz="2000" dirty="0" err="1"/>
              <a:t>putih</a:t>
            </a:r>
            <a:r>
              <a:rPr lang="en-US" sz="2000" dirty="0"/>
              <a:t>, dan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linguistik</a:t>
            </a:r>
            <a:r>
              <a:rPr lang="en-US" sz="2000" dirty="0"/>
              <a:t>,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"</a:t>
            </a:r>
            <a:r>
              <a:rPr lang="en-US" sz="2000" dirty="0" err="1"/>
              <a:t>sedikit</a:t>
            </a:r>
            <a:r>
              <a:rPr lang="en-US" sz="2000" dirty="0"/>
              <a:t>", "</a:t>
            </a:r>
            <a:r>
              <a:rPr lang="en-US" sz="2000" dirty="0" err="1"/>
              <a:t>lumayan</a:t>
            </a:r>
            <a:r>
              <a:rPr lang="en-US" sz="2000" dirty="0"/>
              <a:t>", dan "</a:t>
            </a:r>
            <a:r>
              <a:rPr lang="en-US" sz="2000" dirty="0" err="1"/>
              <a:t>sangat</a:t>
            </a:r>
            <a:r>
              <a:rPr lang="en-US" sz="2000" dirty="0"/>
              <a:t>".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set fuzzy dan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. </a:t>
            </a:r>
            <a:r>
              <a:rPr lang="id-ID" sz="2000" dirty="0"/>
              <a:t>Fuzzy</a:t>
            </a:r>
            <a:r>
              <a:rPr lang="en-US" sz="2000" dirty="0"/>
              <a:t> </a:t>
            </a:r>
            <a:r>
              <a:rPr lang="en-US" sz="2000" dirty="0" err="1"/>
              <a:t>diperkenalkan</a:t>
            </a:r>
            <a:r>
              <a:rPr lang="en-US" sz="2000" dirty="0"/>
              <a:t> oleh </a:t>
            </a:r>
            <a:r>
              <a:rPr lang="en-US" sz="2000" b="1" dirty="0"/>
              <a:t>Dr. </a:t>
            </a:r>
            <a:r>
              <a:rPr lang="en-US" sz="2000" b="1" dirty="0" err="1"/>
              <a:t>Lotfi</a:t>
            </a:r>
            <a:r>
              <a:rPr lang="en-US" sz="2000" b="1" dirty="0"/>
              <a:t> Zadeh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Universitas California, Berkeley pada 1965.</a:t>
            </a:r>
          </a:p>
          <a:p>
            <a:pPr marL="0" indent="0" algn="just" eaLnBrk="1" hangingPunct="1">
              <a:buNone/>
            </a:pPr>
            <a:endParaRPr lang="en-US" sz="2000" dirty="0"/>
          </a:p>
          <a:p>
            <a:pPr marL="0" indent="0" algn="just" eaLnBrk="1" hangingPunct="1">
              <a:buNone/>
            </a:pP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78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Definisi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8208912" cy="4876800"/>
          </a:xfrm>
        </p:spPr>
        <p:txBody>
          <a:bodyPr/>
          <a:lstStyle/>
          <a:p>
            <a:pPr>
              <a:defRPr/>
            </a:pPr>
            <a:r>
              <a:rPr lang="id-ID" sz="2400" dirty="0">
                <a:solidFill>
                  <a:srgbClr val="002060"/>
                </a:solidFill>
                <a:latin typeface="+mj-lt"/>
              </a:rPr>
              <a:t>Logika fuzzy adalah suatu cara yang tepat untuk memetakan suatu ruang input ke dalam suatu ruang output.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26AD05C-A7E0-4892-BDD7-D3A30E0D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5629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28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916113"/>
            <a:ext cx="8208912" cy="4176712"/>
          </a:xfrm>
        </p:spPr>
        <p:txBody>
          <a:bodyPr/>
          <a:lstStyle/>
          <a:p>
            <a:pPr marL="27432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Konsep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logika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fuzzy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mudah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dimengerti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Konsep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matematis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yang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mendasari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penalaran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fuzzy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sangat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sederhana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dan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mudah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dimengerti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27432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Logika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fuzzy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sangat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fleksibel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27432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Logika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fuzzy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memiliki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toleransi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terhadap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data-data yang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tidak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tepat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27432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Logika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fuzzy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mampu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memodelkan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fungsi-fungsi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nonlinear  yang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sangat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kompleks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27432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Logika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fuzzy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dapat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membangun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dan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mengaplikasikan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pengalaman-pengalaman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para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pakar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secara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langsung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tanpa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harus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melalui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proses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pelatihan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27432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Logika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fuzzy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dapat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bekerjasama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teknik-teknik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kendali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secara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konvensional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27432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Logika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fuzzy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didasarkan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pada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bahasa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alami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0" indent="0" algn="just" eaLnBrk="1" hangingPunct="1">
              <a:buNone/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US" altLang="en-US" sz="1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05EB60-876A-49C0-AEDB-8009A8BC1326}"/>
              </a:ext>
            </a:extLst>
          </p:cNvPr>
          <p:cNvSpPr txBox="1">
            <a:spLocks/>
          </p:cNvSpPr>
          <p:nvPr/>
        </p:nvSpPr>
        <p:spPr bwMode="auto">
          <a:xfrm>
            <a:off x="533400" y="914400"/>
            <a:ext cx="82296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/>
              <a:t>ALASAN DIGUNAKANNYA </a:t>
            </a:r>
            <a:br>
              <a:rPr lang="id-ID" sz="2800" dirty="0"/>
            </a:br>
            <a:r>
              <a:rPr lang="en-US" sz="2800" dirty="0"/>
              <a:t>LOGIKA FUZZY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7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A</a:t>
            </a:r>
            <a:r>
              <a:rPr lang="id-ID" sz="3600" dirty="0"/>
              <a:t>PLIKASI</a:t>
            </a:r>
            <a:endParaRPr lang="en-US" altLang="en-US" sz="36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752600"/>
            <a:ext cx="8208912" cy="4340225"/>
          </a:xfrm>
        </p:spPr>
        <p:txBody>
          <a:bodyPr/>
          <a:lstStyle/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Pada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1990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pertama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kali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mesin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cuci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logika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fuzzy  di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Jepang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(Matsushita  Electric  Industrial  Company).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fuzzy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menentukan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putaran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tepat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otomatis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berdasarkan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jenis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banyaknya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kotoran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serta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yang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dicuci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  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Input  yang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seberapa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kotor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jenis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kotoran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, dan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banyaknya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dicuci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Mesin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sensor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optik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,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mengeluarkan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cahaya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air  dan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mengukur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bagaimana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cahaya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sampai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ujung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lainnya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 Makin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kotor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maka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sinar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yang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sampai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makin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redup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Disamping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itu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,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juga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menentukan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jenis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kotoran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daki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minyak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52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A</a:t>
            </a:r>
            <a:r>
              <a:rPr lang="id-ID" sz="3600" dirty="0"/>
              <a:t>PLIKASI</a:t>
            </a:r>
            <a:endParaRPr lang="en-US" altLang="en-US" sz="36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752600"/>
            <a:ext cx="8208912" cy="4340225"/>
          </a:xfrm>
        </p:spPr>
        <p:txBody>
          <a:bodyPr/>
          <a:lstStyle/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832F"/>
              </a:buClr>
              <a:defRPr/>
            </a:pPr>
            <a:r>
              <a:rPr lang="sv-SE" sz="2000" dirty="0"/>
              <a:t>Transmisi otomatis pada mobil. Mobil Nissan telah menggunakan sistem fuzzy pada transmisi otomatis, dan mampu menghemat bensin 12 – 17%.</a:t>
            </a:r>
            <a:endParaRPr lang="id-ID" sz="2000" dirty="0"/>
          </a:p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832F"/>
              </a:buClr>
              <a:defRPr/>
            </a:pP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kedokteran</a:t>
            </a:r>
            <a:r>
              <a:rPr lang="en-US" sz="2000" dirty="0"/>
              <a:t> dan </a:t>
            </a:r>
            <a:r>
              <a:rPr lang="en-US" sz="2000" dirty="0" err="1"/>
              <a:t>biologi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diagnosis yang </a:t>
            </a:r>
            <a:r>
              <a:rPr lang="en-US" sz="2000" dirty="0" err="1"/>
              <a:t>didasarkan</a:t>
            </a:r>
            <a:r>
              <a:rPr lang="en-US" sz="2000" dirty="0"/>
              <a:t> pada </a:t>
            </a:r>
            <a:r>
              <a:rPr lang="en-US" sz="2000" dirty="0" err="1"/>
              <a:t>logika</a:t>
            </a:r>
            <a:r>
              <a:rPr lang="en-US" sz="2000" dirty="0"/>
              <a:t>  fuzzy,  </a:t>
            </a:r>
            <a:r>
              <a:rPr lang="en-US" sz="2000" dirty="0" err="1"/>
              <a:t>penelitian</a:t>
            </a:r>
            <a:r>
              <a:rPr lang="en-US" sz="2000" dirty="0"/>
              <a:t>  </a:t>
            </a:r>
            <a:r>
              <a:rPr lang="en-US" sz="2000" dirty="0" err="1"/>
              <a:t>kanker</a:t>
            </a:r>
            <a:r>
              <a:rPr lang="en-US" sz="2000" dirty="0"/>
              <a:t>,  </a:t>
            </a:r>
            <a:r>
              <a:rPr lang="en-US" sz="2000" dirty="0" err="1"/>
              <a:t>manipulasi</a:t>
            </a:r>
            <a:r>
              <a:rPr lang="en-US" sz="2000" dirty="0"/>
              <a:t>  </a:t>
            </a:r>
            <a:r>
              <a:rPr lang="en-US" sz="2000" dirty="0" err="1"/>
              <a:t>peralatan</a:t>
            </a:r>
            <a:r>
              <a:rPr lang="en-US" sz="2000" dirty="0"/>
              <a:t>  </a:t>
            </a:r>
            <a:r>
              <a:rPr lang="en-US" sz="2000" dirty="0" err="1"/>
              <a:t>prostetik</a:t>
            </a:r>
            <a:r>
              <a:rPr lang="en-US" sz="2000" dirty="0"/>
              <a:t>  yang </a:t>
            </a:r>
            <a:r>
              <a:rPr lang="en-US" sz="2000" dirty="0" err="1"/>
              <a:t>didasarkan</a:t>
            </a:r>
            <a:r>
              <a:rPr lang="en-US" sz="2000" dirty="0"/>
              <a:t> pada </a:t>
            </a:r>
            <a:r>
              <a:rPr lang="en-US" sz="2000" dirty="0" err="1"/>
              <a:t>logika</a:t>
            </a:r>
            <a:r>
              <a:rPr lang="en-US" sz="2000" dirty="0"/>
              <a:t> fuzzy,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  <a:endParaRPr lang="id-ID" sz="2000" dirty="0"/>
          </a:p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832F"/>
              </a:buClr>
              <a:defRPr/>
            </a:pP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kendali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air,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cuaca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  <a:endParaRPr lang="id-ID" sz="2000" dirty="0"/>
          </a:p>
          <a:p>
            <a:pPr marL="27432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832F"/>
              </a:buClr>
              <a:defRPr/>
            </a:pPr>
            <a:r>
              <a:rPr lang="en-US" sz="2000" dirty="0"/>
              <a:t>Teknik,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gempa</a:t>
            </a:r>
            <a:r>
              <a:rPr lang="en-US" sz="2000" dirty="0"/>
              <a:t> </a:t>
            </a:r>
            <a:r>
              <a:rPr lang="en-US" sz="2000" dirty="0" err="1"/>
              <a:t>bumi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435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err="1"/>
              <a:t>Himpunan</a:t>
            </a:r>
            <a:r>
              <a:rPr lang="en-US" sz="4800" dirty="0"/>
              <a:t> Fuzzy</a:t>
            </a:r>
            <a:endParaRPr lang="en-US" altLang="en-US" sz="11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752600"/>
            <a:ext cx="8208912" cy="4340225"/>
          </a:xfrm>
        </p:spPr>
        <p:txBody>
          <a:bodyPr/>
          <a:lstStyle/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Pada </a:t>
            </a:r>
            <a:r>
              <a:rPr lang="en-US" sz="1800" dirty="0" err="1">
                <a:latin typeface="+mj-lt"/>
              </a:rPr>
              <a:t>himpunan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tegas</a:t>
            </a:r>
            <a:r>
              <a:rPr lang="en-US" sz="1800" dirty="0">
                <a:latin typeface="+mj-lt"/>
              </a:rPr>
              <a:t> (crisp set), </a:t>
            </a:r>
            <a:r>
              <a:rPr lang="en-US" sz="1800" dirty="0" err="1">
                <a:latin typeface="+mj-lt"/>
              </a:rPr>
              <a:t>nilai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keanggotaan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suatu</a:t>
            </a:r>
            <a:r>
              <a:rPr lang="en-US" sz="1800" dirty="0">
                <a:latin typeface="+mj-lt"/>
              </a:rPr>
              <a:t> item x </a:t>
            </a:r>
            <a:r>
              <a:rPr lang="en-US" sz="1800" dirty="0" err="1">
                <a:latin typeface="+mj-lt"/>
              </a:rPr>
              <a:t>dalam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suatu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himpunan</a:t>
            </a:r>
            <a:r>
              <a:rPr lang="en-US" sz="1800" dirty="0">
                <a:latin typeface="+mj-lt"/>
              </a:rPr>
              <a:t> A (</a:t>
            </a:r>
            <a:r>
              <a:rPr lang="en-US" sz="1800" dirty="0" err="1">
                <a:latin typeface="+mj-lt"/>
              </a:rPr>
              <a:t>ditulis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en-US" sz="1800" baseline="-25000" dirty="0">
                <a:latin typeface="+mj-lt"/>
                <a:sym typeface="Symbol" pitchFamily="18" charset="2"/>
              </a:rPr>
              <a:t>A</a:t>
            </a:r>
            <a:r>
              <a:rPr lang="en-US" sz="1800" dirty="0">
                <a:latin typeface="+mj-lt"/>
                <a:sym typeface="Symbol" pitchFamily="18" charset="2"/>
              </a:rPr>
              <a:t>[x]) </a:t>
            </a:r>
            <a:r>
              <a:rPr lang="en-US" sz="1800" dirty="0" err="1">
                <a:latin typeface="+mj-lt"/>
                <a:sym typeface="Symbol" pitchFamily="18" charset="2"/>
              </a:rPr>
              <a:t>memiliki</a:t>
            </a:r>
            <a:r>
              <a:rPr lang="en-US" sz="1800" dirty="0">
                <a:latin typeface="+mj-lt"/>
                <a:sym typeface="Symbol" pitchFamily="18" charset="2"/>
              </a:rPr>
              <a:t> 2 </a:t>
            </a:r>
            <a:r>
              <a:rPr lang="en-US" sz="1800" dirty="0" err="1">
                <a:latin typeface="+mj-lt"/>
                <a:sym typeface="Symbol" pitchFamily="18" charset="2"/>
              </a:rPr>
              <a:t>kemungkinan</a:t>
            </a:r>
            <a:r>
              <a:rPr lang="en-US" sz="1800" dirty="0">
                <a:latin typeface="+mj-lt"/>
                <a:sym typeface="Symbol" pitchFamily="18" charset="2"/>
              </a:rPr>
              <a:t> :</a:t>
            </a: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+mj-lt"/>
                <a:sym typeface="Symbol" pitchFamily="18" charset="2"/>
              </a:rPr>
              <a:t>Satu (1), </a:t>
            </a:r>
            <a:r>
              <a:rPr lang="en-US" sz="1600" dirty="0" err="1">
                <a:latin typeface="+mj-lt"/>
                <a:sym typeface="Symbol" pitchFamily="18" charset="2"/>
              </a:rPr>
              <a:t>artinya</a:t>
            </a:r>
            <a:r>
              <a:rPr lang="en-US" sz="1600" dirty="0">
                <a:latin typeface="+mj-lt"/>
                <a:sym typeface="Symbol" pitchFamily="18" charset="2"/>
              </a:rPr>
              <a:t> x </a:t>
            </a:r>
            <a:r>
              <a:rPr lang="en-US" sz="1600" dirty="0" err="1">
                <a:latin typeface="+mj-lt"/>
                <a:sym typeface="Symbol" pitchFamily="18" charset="2"/>
              </a:rPr>
              <a:t>adalah</a:t>
            </a:r>
            <a:r>
              <a:rPr lang="en-US" sz="1600" dirty="0">
                <a:latin typeface="+mj-lt"/>
                <a:sym typeface="Symbol" pitchFamily="18" charset="2"/>
              </a:rPr>
              <a:t> </a:t>
            </a:r>
            <a:r>
              <a:rPr lang="en-US" sz="1600" dirty="0" err="1">
                <a:latin typeface="+mj-lt"/>
                <a:sym typeface="Symbol" pitchFamily="18" charset="2"/>
              </a:rPr>
              <a:t>anggota</a:t>
            </a:r>
            <a:r>
              <a:rPr lang="en-US" sz="1600" dirty="0">
                <a:latin typeface="+mj-lt"/>
                <a:sym typeface="Symbol" pitchFamily="18" charset="2"/>
              </a:rPr>
              <a:t> A</a:t>
            </a: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err="1">
                <a:latin typeface="+mj-lt"/>
                <a:sym typeface="Symbol" pitchFamily="18" charset="2"/>
              </a:rPr>
              <a:t>Nol</a:t>
            </a:r>
            <a:r>
              <a:rPr lang="en-US" sz="1600" dirty="0">
                <a:latin typeface="+mj-lt"/>
                <a:sym typeface="Symbol" pitchFamily="18" charset="2"/>
              </a:rPr>
              <a:t> (0), </a:t>
            </a:r>
            <a:r>
              <a:rPr lang="en-US" sz="1600" dirty="0" err="1">
                <a:latin typeface="+mj-lt"/>
                <a:sym typeface="Symbol" pitchFamily="18" charset="2"/>
              </a:rPr>
              <a:t>artinya</a:t>
            </a:r>
            <a:r>
              <a:rPr lang="en-US" sz="1600" dirty="0">
                <a:latin typeface="+mj-lt"/>
                <a:sym typeface="Symbol" pitchFamily="18" charset="2"/>
              </a:rPr>
              <a:t> x </a:t>
            </a:r>
            <a:r>
              <a:rPr lang="en-US" sz="1600" dirty="0" err="1">
                <a:latin typeface="+mj-lt"/>
                <a:sym typeface="Symbol" pitchFamily="18" charset="2"/>
              </a:rPr>
              <a:t>bukan</a:t>
            </a:r>
            <a:r>
              <a:rPr lang="en-US" sz="1600" dirty="0">
                <a:latin typeface="+mj-lt"/>
                <a:sym typeface="Symbol" pitchFamily="18" charset="2"/>
              </a:rPr>
              <a:t> </a:t>
            </a:r>
            <a:r>
              <a:rPr lang="en-US" sz="1600" dirty="0" err="1">
                <a:latin typeface="+mj-lt"/>
                <a:sym typeface="Symbol" pitchFamily="18" charset="2"/>
              </a:rPr>
              <a:t>anggota</a:t>
            </a:r>
            <a:r>
              <a:rPr lang="en-US" sz="1600" dirty="0">
                <a:latin typeface="+mj-lt"/>
                <a:sym typeface="Symbol" pitchFamily="18" charset="2"/>
              </a:rPr>
              <a:t> A</a:t>
            </a: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600" dirty="0">
              <a:latin typeface="+mj-lt"/>
              <a:sym typeface="Symbol" pitchFamily="18" charset="2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err="1">
                <a:latin typeface="+mj-lt"/>
                <a:sym typeface="Symbol" pitchFamily="18" charset="2"/>
              </a:rPr>
              <a:t>Contoh</a:t>
            </a:r>
            <a:r>
              <a:rPr lang="en-US" sz="1800" dirty="0">
                <a:latin typeface="+mj-lt"/>
                <a:sym typeface="Symbol" pitchFamily="18" charset="2"/>
              </a:rPr>
              <a:t> 1 :</a:t>
            </a: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	Jika </a:t>
            </a:r>
            <a:r>
              <a:rPr lang="en-US" sz="1800" dirty="0" err="1">
                <a:latin typeface="+mj-lt"/>
                <a:sym typeface="Symbol" pitchFamily="18" charset="2"/>
              </a:rPr>
              <a:t>diketahui</a:t>
            </a:r>
            <a:r>
              <a:rPr lang="en-US" sz="1800" dirty="0">
                <a:latin typeface="+mj-lt"/>
                <a:sym typeface="Symbol" pitchFamily="18" charset="2"/>
              </a:rPr>
              <a:t> :</a:t>
            </a: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	S={1,2,3,4,5,6} </a:t>
            </a:r>
            <a:r>
              <a:rPr lang="en-US" sz="1800" dirty="0" err="1">
                <a:latin typeface="+mj-lt"/>
                <a:sym typeface="Symbol" pitchFamily="18" charset="2"/>
              </a:rPr>
              <a:t>adalah</a:t>
            </a:r>
            <a:r>
              <a:rPr lang="en-US" sz="1800" dirty="0">
                <a:latin typeface="+mj-lt"/>
                <a:sym typeface="Symbol" pitchFamily="18" charset="2"/>
              </a:rPr>
              <a:t> </a:t>
            </a:r>
            <a:r>
              <a:rPr lang="en-US" sz="1800" dirty="0" err="1">
                <a:latin typeface="+mj-lt"/>
                <a:sym typeface="Symbol" pitchFamily="18" charset="2"/>
              </a:rPr>
              <a:t>semesta</a:t>
            </a:r>
            <a:r>
              <a:rPr lang="en-US" sz="1800" dirty="0">
                <a:latin typeface="+mj-lt"/>
                <a:sym typeface="Symbol" pitchFamily="18" charset="2"/>
              </a:rPr>
              <a:t> </a:t>
            </a:r>
            <a:r>
              <a:rPr lang="en-US" sz="1800" dirty="0" err="1">
                <a:latin typeface="+mj-lt"/>
                <a:sym typeface="Symbol" pitchFamily="18" charset="2"/>
              </a:rPr>
              <a:t>pembicaraan</a:t>
            </a:r>
            <a:endParaRPr lang="en-US" sz="1800" dirty="0">
              <a:latin typeface="+mj-lt"/>
              <a:sym typeface="Symbol" pitchFamily="18" charset="2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	A={1,2,3}</a:t>
            </a: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	B={3,4,5}</a:t>
            </a: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  <a:sym typeface="Symbol" pitchFamily="18" charset="2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	</a:t>
            </a:r>
            <a:r>
              <a:rPr lang="en-US" sz="1800" dirty="0" err="1">
                <a:latin typeface="+mj-lt"/>
                <a:sym typeface="Symbol" pitchFamily="18" charset="2"/>
              </a:rPr>
              <a:t>maka</a:t>
            </a:r>
            <a:r>
              <a:rPr lang="en-US" sz="1800" dirty="0">
                <a:latin typeface="+mj-lt"/>
                <a:sym typeface="Symbol" pitchFamily="18" charset="2"/>
              </a:rPr>
              <a:t> :</a:t>
            </a: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+mj-lt"/>
                <a:sym typeface="Symbol" pitchFamily="18" charset="2"/>
              </a:rPr>
              <a:t>Nilai </a:t>
            </a:r>
            <a:r>
              <a:rPr lang="en-US" sz="1600" dirty="0" err="1">
                <a:latin typeface="+mj-lt"/>
                <a:sym typeface="Symbol" pitchFamily="18" charset="2"/>
              </a:rPr>
              <a:t>kaanggotaan</a:t>
            </a:r>
            <a:r>
              <a:rPr lang="en-US" sz="1600" dirty="0">
                <a:latin typeface="+mj-lt"/>
                <a:sym typeface="Symbol" pitchFamily="18" charset="2"/>
              </a:rPr>
              <a:t> 2 pada A, </a:t>
            </a:r>
            <a:r>
              <a:rPr lang="en-US" sz="1600" baseline="-25000" dirty="0">
                <a:latin typeface="+mj-lt"/>
                <a:sym typeface="Symbol" pitchFamily="18" charset="2"/>
              </a:rPr>
              <a:t>A</a:t>
            </a:r>
            <a:r>
              <a:rPr lang="en-US" sz="1600" dirty="0">
                <a:latin typeface="+mj-lt"/>
                <a:sym typeface="Symbol" pitchFamily="18" charset="2"/>
              </a:rPr>
              <a:t>[2] = 1, </a:t>
            </a:r>
            <a:r>
              <a:rPr lang="en-US" sz="1600" dirty="0" err="1">
                <a:latin typeface="+mj-lt"/>
                <a:sym typeface="Symbol" pitchFamily="18" charset="2"/>
              </a:rPr>
              <a:t>karena</a:t>
            </a:r>
            <a:r>
              <a:rPr lang="en-US" sz="1600" dirty="0">
                <a:latin typeface="+mj-lt"/>
                <a:sym typeface="Symbol" pitchFamily="18" charset="2"/>
              </a:rPr>
              <a:t> 2A</a:t>
            </a: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+mj-lt"/>
                <a:sym typeface="Symbol" pitchFamily="18" charset="2"/>
              </a:rPr>
              <a:t>Nilai </a:t>
            </a:r>
            <a:r>
              <a:rPr lang="en-US" sz="1600" dirty="0" err="1">
                <a:latin typeface="+mj-lt"/>
                <a:sym typeface="Symbol" pitchFamily="18" charset="2"/>
              </a:rPr>
              <a:t>kaanggotaan</a:t>
            </a:r>
            <a:r>
              <a:rPr lang="en-US" sz="1600" dirty="0">
                <a:latin typeface="+mj-lt"/>
                <a:sym typeface="Symbol" pitchFamily="18" charset="2"/>
              </a:rPr>
              <a:t> 4 pada A, </a:t>
            </a:r>
            <a:r>
              <a:rPr lang="en-US" sz="1600" baseline="-25000" dirty="0">
                <a:latin typeface="+mj-lt"/>
                <a:sym typeface="Symbol" pitchFamily="18" charset="2"/>
              </a:rPr>
              <a:t>A</a:t>
            </a:r>
            <a:r>
              <a:rPr lang="en-US" sz="1600" dirty="0">
                <a:latin typeface="+mj-lt"/>
                <a:sym typeface="Symbol" pitchFamily="18" charset="2"/>
              </a:rPr>
              <a:t>[4] = 0, </a:t>
            </a:r>
            <a:r>
              <a:rPr lang="en-US" sz="1600" dirty="0" err="1">
                <a:latin typeface="+mj-lt"/>
                <a:sym typeface="Symbol" pitchFamily="18" charset="2"/>
              </a:rPr>
              <a:t>karena</a:t>
            </a:r>
            <a:r>
              <a:rPr lang="en-US" sz="1600" dirty="0">
                <a:latin typeface="+mj-lt"/>
                <a:sym typeface="Symbol" pitchFamily="18" charset="2"/>
              </a:rPr>
              <a:t> 4 A</a:t>
            </a:r>
            <a:endParaRPr lang="id-ID" sz="1600" dirty="0">
              <a:latin typeface="+mj-lt"/>
              <a:sym typeface="Symbol" pitchFamily="18" charset="2"/>
            </a:endParaRP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Nilai </a:t>
            </a:r>
            <a:r>
              <a:rPr lang="en-US" sz="1600" dirty="0" err="1">
                <a:solidFill>
                  <a:srgbClr val="C00000"/>
                </a:solidFill>
                <a:sym typeface="Symbol" pitchFamily="18" charset="2"/>
              </a:rPr>
              <a:t>kaanggotaan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id-ID" sz="16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 pada </a:t>
            </a:r>
            <a:r>
              <a:rPr lang="id-ID" sz="1600" dirty="0">
                <a:solidFill>
                  <a:srgbClr val="C00000"/>
                </a:solidFill>
                <a:sym typeface="Symbol" pitchFamily="18" charset="2"/>
              </a:rPr>
              <a:t>B ????????</a:t>
            </a: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Nilai </a:t>
            </a:r>
            <a:r>
              <a:rPr lang="en-US" sz="1600" dirty="0" err="1">
                <a:solidFill>
                  <a:srgbClr val="C00000"/>
                </a:solidFill>
                <a:sym typeface="Symbol" pitchFamily="18" charset="2"/>
              </a:rPr>
              <a:t>kaanggotaan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id-ID" sz="1600" dirty="0">
                <a:solidFill>
                  <a:srgbClr val="C00000"/>
                </a:solidFill>
                <a:sym typeface="Symbol" pitchFamily="18" charset="2"/>
              </a:rPr>
              <a:t>5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 pada </a:t>
            </a:r>
            <a:r>
              <a:rPr lang="id-ID" sz="1600" dirty="0">
                <a:solidFill>
                  <a:srgbClr val="C00000"/>
                </a:solidFill>
                <a:sym typeface="Symbol" pitchFamily="18" charset="2"/>
              </a:rPr>
              <a:t>B ????????</a:t>
            </a:r>
          </a:p>
        </p:txBody>
      </p:sp>
    </p:spTree>
    <p:extLst>
      <p:ext uri="{BB962C8B-B14F-4D97-AF65-F5344CB8AC3E}">
        <p14:creationId xmlns:p14="http://schemas.microsoft.com/office/powerpoint/2010/main" val="18536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685800"/>
            <a:ext cx="8208912" cy="5562600"/>
          </a:xfrm>
        </p:spPr>
        <p:txBody>
          <a:bodyPr/>
          <a:lstStyle/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 err="1">
                <a:latin typeface="+mj-lt"/>
              </a:rPr>
              <a:t>Contoh</a:t>
            </a:r>
            <a:r>
              <a:rPr lang="en-US" sz="1800" dirty="0">
                <a:latin typeface="+mj-lt"/>
              </a:rPr>
              <a:t> 2:</a:t>
            </a: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“</a:t>
            </a:r>
            <a:r>
              <a:rPr lang="en-US" sz="1800" i="1" dirty="0">
                <a:latin typeface="+mj-lt"/>
              </a:rPr>
              <a:t>Jika </a:t>
            </a:r>
            <a:r>
              <a:rPr lang="en-US" sz="1800" i="1" dirty="0" err="1">
                <a:latin typeface="+mj-lt"/>
              </a:rPr>
              <a:t>suhu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lebih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tinggi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atau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sama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dengan</a:t>
            </a:r>
            <a:r>
              <a:rPr lang="en-US" sz="1800" i="1" dirty="0">
                <a:latin typeface="+mj-lt"/>
              </a:rPr>
              <a:t> 80 </a:t>
            </a:r>
            <a:r>
              <a:rPr lang="en-US" sz="1800" i="1" baseline="30000" dirty="0" err="1">
                <a:latin typeface="+mj-lt"/>
              </a:rPr>
              <a:t>o</a:t>
            </a:r>
            <a:r>
              <a:rPr lang="en-US" sz="1800" i="1" dirty="0" err="1">
                <a:latin typeface="+mj-lt"/>
              </a:rPr>
              <a:t>F</a:t>
            </a:r>
            <a:r>
              <a:rPr lang="en-US" sz="1800" i="1" dirty="0"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maka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suhu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disebut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panas</a:t>
            </a:r>
            <a:r>
              <a:rPr lang="en-US" sz="1800" i="1" dirty="0"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sebaliknya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disebut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tidak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panas</a:t>
            </a:r>
            <a:r>
              <a:rPr lang="en-US" sz="1800" dirty="0">
                <a:latin typeface="+mj-lt"/>
              </a:rPr>
              <a:t>”</a:t>
            </a: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Kasus</a:t>
            </a:r>
            <a:r>
              <a:rPr lang="en-US" sz="1800" dirty="0">
                <a:latin typeface="+mj-lt"/>
              </a:rPr>
              <a:t> :</a:t>
            </a: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>
                <a:latin typeface="+mj-lt"/>
              </a:rPr>
              <a:t>Suhu</a:t>
            </a:r>
            <a:r>
              <a:rPr lang="en-US" dirty="0">
                <a:latin typeface="+mj-lt"/>
              </a:rPr>
              <a:t> = 100 </a:t>
            </a:r>
            <a:r>
              <a:rPr lang="en-US" baseline="30000" dirty="0" err="1">
                <a:latin typeface="+mj-lt"/>
              </a:rPr>
              <a:t>o</a:t>
            </a:r>
            <a:r>
              <a:rPr lang="en-US" dirty="0" err="1">
                <a:latin typeface="+mj-lt"/>
              </a:rPr>
              <a:t>F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maka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Panas</a:t>
            </a:r>
            <a:endParaRPr lang="en-US" dirty="0">
              <a:latin typeface="+mj-lt"/>
            </a:endParaRP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>
                <a:latin typeface="+mj-lt"/>
              </a:rPr>
              <a:t>Suhu</a:t>
            </a:r>
            <a:r>
              <a:rPr lang="en-US" dirty="0">
                <a:latin typeface="+mj-lt"/>
              </a:rPr>
              <a:t> = 80.1 </a:t>
            </a:r>
            <a:r>
              <a:rPr lang="en-US" baseline="30000" dirty="0" err="1">
                <a:latin typeface="+mj-lt"/>
              </a:rPr>
              <a:t>o</a:t>
            </a:r>
            <a:r>
              <a:rPr lang="en-US" dirty="0" err="1">
                <a:latin typeface="+mj-lt"/>
              </a:rPr>
              <a:t>F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maka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Panas</a:t>
            </a:r>
            <a:endParaRPr lang="en-US" dirty="0">
              <a:latin typeface="+mj-lt"/>
            </a:endParaRP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>
                <a:latin typeface="+mj-lt"/>
              </a:rPr>
              <a:t>Suhu</a:t>
            </a:r>
            <a:r>
              <a:rPr lang="en-US" dirty="0">
                <a:latin typeface="+mj-lt"/>
              </a:rPr>
              <a:t> = 79.9 </a:t>
            </a:r>
            <a:r>
              <a:rPr lang="en-US" baseline="30000" dirty="0" err="1">
                <a:latin typeface="+mj-lt"/>
              </a:rPr>
              <a:t>o</a:t>
            </a:r>
            <a:r>
              <a:rPr lang="en-US" dirty="0" err="1">
                <a:latin typeface="+mj-lt"/>
              </a:rPr>
              <a:t>F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maka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panas</a:t>
            </a:r>
            <a:endParaRPr lang="en-US" dirty="0">
              <a:latin typeface="+mj-lt"/>
            </a:endParaRP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>
                <a:latin typeface="+mj-lt"/>
              </a:rPr>
              <a:t>Suhu</a:t>
            </a:r>
            <a:r>
              <a:rPr lang="en-US" dirty="0">
                <a:latin typeface="+mj-lt"/>
              </a:rPr>
              <a:t> = 50 </a:t>
            </a:r>
            <a:r>
              <a:rPr lang="en-US" baseline="30000" dirty="0" err="1">
                <a:latin typeface="+mj-lt"/>
              </a:rPr>
              <a:t>o</a:t>
            </a:r>
            <a:r>
              <a:rPr lang="en-US" dirty="0" err="1">
                <a:latin typeface="+mj-lt"/>
              </a:rPr>
              <a:t>F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maka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panas</a:t>
            </a:r>
            <a:endParaRPr lang="en-US" dirty="0">
              <a:latin typeface="+mj-lt"/>
            </a:endParaRP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  <a:p>
            <a:pPr marL="548640"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i="1" dirty="0">
                <a:latin typeface="+mj-lt"/>
              </a:rPr>
              <a:t>If </a:t>
            </a:r>
            <a:r>
              <a:rPr lang="en-US" sz="1800" i="1" dirty="0" err="1">
                <a:latin typeface="+mj-lt"/>
              </a:rPr>
              <a:t>Suhu</a:t>
            </a:r>
            <a:r>
              <a:rPr lang="en-US" sz="1800" i="1" dirty="0">
                <a:latin typeface="+mj-lt"/>
              </a:rPr>
              <a:t> ≥ 80 </a:t>
            </a:r>
            <a:r>
              <a:rPr lang="en-US" sz="1800" i="1" baseline="30000" dirty="0" err="1">
                <a:latin typeface="+mj-lt"/>
              </a:rPr>
              <a:t>o</a:t>
            </a:r>
            <a:r>
              <a:rPr lang="en-US" sz="1800" i="1" dirty="0" err="1">
                <a:latin typeface="+mj-lt"/>
              </a:rPr>
              <a:t>F</a:t>
            </a:r>
            <a:r>
              <a:rPr lang="en-US" sz="1800" i="1" dirty="0"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disebut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panas</a:t>
            </a:r>
            <a:endParaRPr lang="en-US" sz="1800" i="1" dirty="0">
              <a:latin typeface="+mj-lt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i="1" dirty="0">
                <a:latin typeface="+mj-lt"/>
              </a:rPr>
              <a:t>If </a:t>
            </a:r>
            <a:r>
              <a:rPr lang="en-US" sz="1800" i="1" dirty="0" err="1">
                <a:latin typeface="+mj-lt"/>
              </a:rPr>
              <a:t>Suhu</a:t>
            </a:r>
            <a:r>
              <a:rPr lang="en-US" sz="1800" i="1" dirty="0">
                <a:latin typeface="+mj-lt"/>
              </a:rPr>
              <a:t> &lt; 80 </a:t>
            </a:r>
            <a:r>
              <a:rPr lang="en-US" sz="1800" i="1" baseline="30000" dirty="0" err="1">
                <a:latin typeface="+mj-lt"/>
              </a:rPr>
              <a:t>o</a:t>
            </a:r>
            <a:r>
              <a:rPr lang="en-US" sz="1800" i="1" dirty="0" err="1">
                <a:latin typeface="+mj-lt"/>
              </a:rPr>
              <a:t>F</a:t>
            </a:r>
            <a:r>
              <a:rPr lang="en-US" sz="1800" i="1" dirty="0"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disebut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tidak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panas</a:t>
            </a:r>
            <a:endParaRPr lang="en-US" sz="1800" i="1" dirty="0">
              <a:latin typeface="+mj-lt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800" i="1" dirty="0">
              <a:latin typeface="+mj-lt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err="1">
                <a:latin typeface="+mj-lt"/>
              </a:rPr>
              <a:t>Fungsi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keanggotaan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himpunan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tegas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gagal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membedakan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antara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anggota</a:t>
            </a:r>
            <a:r>
              <a:rPr lang="en-US" sz="1800" dirty="0">
                <a:latin typeface="+mj-lt"/>
              </a:rPr>
              <a:t> pada </a:t>
            </a:r>
            <a:r>
              <a:rPr lang="en-US" sz="1800" dirty="0" err="1">
                <a:latin typeface="+mj-lt"/>
              </a:rPr>
              <a:t>himpunan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sama</a:t>
            </a:r>
            <a:endParaRPr lang="en-US" sz="1800" dirty="0">
              <a:latin typeface="+mj-lt"/>
            </a:endParaRPr>
          </a:p>
          <a:p>
            <a:pPr marL="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Ada problem-problem yang </a:t>
            </a:r>
            <a:r>
              <a:rPr lang="en-US" sz="1800" dirty="0" err="1">
                <a:latin typeface="+mj-lt"/>
              </a:rPr>
              <a:t>terlalu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kompleks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didefinisikan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secara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tepat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487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609600"/>
            <a:ext cx="8208912" cy="5562600"/>
          </a:xfrm>
        </p:spPr>
        <p:txBody>
          <a:bodyPr/>
          <a:lstStyle/>
          <a:p>
            <a:pPr marL="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 err="1">
                <a:latin typeface="+mj-lt"/>
              </a:rPr>
              <a:t>Contoh</a:t>
            </a:r>
            <a:r>
              <a:rPr lang="en-US" sz="1800" dirty="0">
                <a:latin typeface="+mj-lt"/>
              </a:rPr>
              <a:t> 3 :</a:t>
            </a:r>
          </a:p>
          <a:p>
            <a:pPr marL="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 err="1">
                <a:latin typeface="+mj-lt"/>
              </a:rPr>
              <a:t>Misal</a:t>
            </a:r>
            <a:r>
              <a:rPr lang="en-US" sz="1800" dirty="0">
                <a:latin typeface="+mj-lt"/>
              </a:rPr>
              <a:t> variable </a:t>
            </a:r>
            <a:r>
              <a:rPr lang="en-US" sz="1800" dirty="0" err="1">
                <a:latin typeface="+mj-lt"/>
              </a:rPr>
              <a:t>umur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dibagi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menjadi</a:t>
            </a:r>
            <a:r>
              <a:rPr lang="en-US" sz="1800" dirty="0">
                <a:latin typeface="+mj-lt"/>
              </a:rPr>
              <a:t> 3 </a:t>
            </a:r>
            <a:r>
              <a:rPr lang="en-US" sz="1800" dirty="0" err="1">
                <a:latin typeface="+mj-lt"/>
              </a:rPr>
              <a:t>katagori</a:t>
            </a:r>
            <a:r>
              <a:rPr lang="en-US" sz="1800" dirty="0">
                <a:latin typeface="+mj-lt"/>
              </a:rPr>
              <a:t> :</a:t>
            </a: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MUDA 	</a:t>
            </a:r>
            <a:r>
              <a:rPr lang="en-US" sz="1800" dirty="0" err="1">
                <a:latin typeface="+mj-lt"/>
              </a:rPr>
              <a:t>umur</a:t>
            </a:r>
            <a:r>
              <a:rPr lang="en-US" sz="1800" dirty="0">
                <a:latin typeface="+mj-lt"/>
              </a:rPr>
              <a:t> &lt;35 </a:t>
            </a:r>
            <a:r>
              <a:rPr lang="en-US" sz="1800" dirty="0" err="1">
                <a:latin typeface="+mj-lt"/>
              </a:rPr>
              <a:t>tahun</a:t>
            </a:r>
            <a:endParaRPr lang="en-US" sz="1800" dirty="0">
              <a:latin typeface="+mj-lt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PAROBAYA	35 </a:t>
            </a:r>
            <a:r>
              <a:rPr lang="en-US" sz="1800" dirty="0">
                <a:latin typeface="+mj-lt"/>
                <a:cs typeface="Times New Roman" pitchFamily="18" charset="0"/>
              </a:rPr>
              <a:t>≤ </a:t>
            </a:r>
            <a:r>
              <a:rPr lang="en-US" sz="1800" dirty="0" err="1">
                <a:latin typeface="+mj-lt"/>
                <a:cs typeface="Times New Roman" pitchFamily="18" charset="0"/>
              </a:rPr>
              <a:t>umur</a:t>
            </a:r>
            <a:r>
              <a:rPr lang="en-US" sz="1800" dirty="0">
                <a:latin typeface="+mj-lt"/>
                <a:cs typeface="Times New Roman" pitchFamily="18" charset="0"/>
              </a:rPr>
              <a:t> ≤ 55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j-lt"/>
                <a:cs typeface="Times New Roman" pitchFamily="18" charset="0"/>
              </a:rPr>
              <a:t>TUA		</a:t>
            </a:r>
            <a:r>
              <a:rPr lang="en-US" sz="1800" dirty="0" err="1">
                <a:latin typeface="+mj-lt"/>
                <a:cs typeface="Times New Roman" pitchFamily="18" charset="0"/>
              </a:rPr>
              <a:t>umur</a:t>
            </a:r>
            <a:r>
              <a:rPr lang="en-US" sz="1800" dirty="0">
                <a:latin typeface="+mj-lt"/>
                <a:cs typeface="Times New Roman" pitchFamily="18" charset="0"/>
              </a:rPr>
              <a:t> &gt; 55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+mj-lt"/>
                <a:cs typeface="Times New Roman" pitchFamily="18" charset="0"/>
              </a:rPr>
              <a:t>Apabila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seseorang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berusia</a:t>
            </a:r>
            <a:r>
              <a:rPr lang="en-US" sz="1800" dirty="0">
                <a:latin typeface="+mj-lt"/>
                <a:cs typeface="Times New Roman" pitchFamily="18" charset="0"/>
              </a:rPr>
              <a:t> 34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r>
              <a:rPr lang="en-US" sz="1800" dirty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>
                <a:latin typeface="+mj-lt"/>
                <a:cs typeface="Times New Roman" pitchFamily="18" charset="0"/>
              </a:rPr>
              <a:t>maka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ia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dikatakan</a:t>
            </a:r>
            <a:r>
              <a:rPr lang="en-US" sz="1800" dirty="0">
                <a:latin typeface="+mj-lt"/>
                <a:cs typeface="Times New Roman" pitchFamily="18" charset="0"/>
              </a:rPr>
              <a:t> MUDA</a:t>
            </a: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+mj-lt"/>
                <a:cs typeface="Times New Roman" pitchFamily="18" charset="0"/>
              </a:rPr>
              <a:t>Apabila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seseorang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berusia</a:t>
            </a:r>
            <a:r>
              <a:rPr lang="en-US" sz="1800" dirty="0">
                <a:latin typeface="+mj-lt"/>
                <a:cs typeface="Times New Roman" pitchFamily="18" charset="0"/>
              </a:rPr>
              <a:t> 35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r>
              <a:rPr lang="en-US" sz="1800" dirty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>
                <a:latin typeface="+mj-lt"/>
                <a:cs typeface="Times New Roman" pitchFamily="18" charset="0"/>
              </a:rPr>
              <a:t>maka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ia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dikatakan</a:t>
            </a:r>
            <a:r>
              <a:rPr lang="en-US" sz="1800" dirty="0">
                <a:latin typeface="+mj-lt"/>
                <a:cs typeface="Times New Roman" pitchFamily="18" charset="0"/>
              </a:rPr>
              <a:t> TIDAK MUDA</a:t>
            </a: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+mj-lt"/>
                <a:cs typeface="Times New Roman" pitchFamily="18" charset="0"/>
              </a:rPr>
              <a:t>Apabila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seseorang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berusia</a:t>
            </a:r>
            <a:r>
              <a:rPr lang="en-US" sz="1800" dirty="0">
                <a:latin typeface="+mj-lt"/>
                <a:cs typeface="Times New Roman" pitchFamily="18" charset="0"/>
              </a:rPr>
              <a:t> 35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r>
              <a:rPr lang="en-US" sz="1800" dirty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>
                <a:latin typeface="+mj-lt"/>
                <a:cs typeface="Times New Roman" pitchFamily="18" charset="0"/>
              </a:rPr>
              <a:t>maka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ia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dikatakan</a:t>
            </a:r>
            <a:r>
              <a:rPr lang="en-US" sz="1800" dirty="0">
                <a:latin typeface="+mj-lt"/>
                <a:cs typeface="Times New Roman" pitchFamily="18" charset="0"/>
              </a:rPr>
              <a:t> PAROBAYA</a:t>
            </a: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+mj-lt"/>
                <a:cs typeface="Times New Roman" pitchFamily="18" charset="0"/>
              </a:rPr>
              <a:t>Apabila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seseorang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berusia</a:t>
            </a:r>
            <a:r>
              <a:rPr lang="en-US" sz="1800" dirty="0">
                <a:latin typeface="+mj-lt"/>
                <a:cs typeface="Times New Roman" pitchFamily="18" charset="0"/>
              </a:rPr>
              <a:t> 35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kurang</a:t>
            </a:r>
            <a:r>
              <a:rPr lang="en-US" sz="1800" dirty="0">
                <a:latin typeface="+mj-lt"/>
                <a:cs typeface="Times New Roman" pitchFamily="18" charset="0"/>
              </a:rPr>
              <a:t> 1 </a:t>
            </a:r>
            <a:r>
              <a:rPr lang="en-US" sz="1800" dirty="0" err="1">
                <a:latin typeface="+mj-lt"/>
                <a:cs typeface="Times New Roman" pitchFamily="18" charset="0"/>
              </a:rPr>
              <a:t>hari</a:t>
            </a:r>
            <a:r>
              <a:rPr lang="en-US" sz="1800" dirty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>
                <a:latin typeface="+mj-lt"/>
                <a:cs typeface="Times New Roman" pitchFamily="18" charset="0"/>
              </a:rPr>
              <a:t>maka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ia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dikatakan</a:t>
            </a:r>
            <a:r>
              <a:rPr lang="en-US" sz="1800" dirty="0">
                <a:latin typeface="+mj-lt"/>
                <a:cs typeface="Times New Roman" pitchFamily="18" charset="0"/>
              </a:rPr>
              <a:t> TIDAK PAROBAYA</a:t>
            </a: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+mj-lt"/>
                <a:cs typeface="Times New Roman" pitchFamily="18" charset="0"/>
              </a:rPr>
              <a:t>Apabila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seseorang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berusia</a:t>
            </a:r>
            <a:r>
              <a:rPr lang="en-US" sz="1800" dirty="0">
                <a:latin typeface="+mj-lt"/>
                <a:cs typeface="Times New Roman" pitchFamily="18" charset="0"/>
              </a:rPr>
              <a:t> 55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r>
              <a:rPr lang="en-US" sz="1800" dirty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>
                <a:latin typeface="+mj-lt"/>
                <a:cs typeface="Times New Roman" pitchFamily="18" charset="0"/>
              </a:rPr>
              <a:t>maka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ia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dikatakan</a:t>
            </a:r>
            <a:r>
              <a:rPr lang="en-US" sz="1800" dirty="0">
                <a:latin typeface="+mj-lt"/>
                <a:cs typeface="Times New Roman" pitchFamily="18" charset="0"/>
              </a:rPr>
              <a:t> TIDAK TUA</a:t>
            </a:r>
          </a:p>
          <a:p>
            <a:pPr marL="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+mj-lt"/>
                <a:cs typeface="Times New Roman" pitchFamily="18" charset="0"/>
              </a:rPr>
              <a:t>Apabila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seseorang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berusia</a:t>
            </a:r>
            <a:r>
              <a:rPr lang="en-US" sz="1800" dirty="0">
                <a:latin typeface="+mj-lt"/>
                <a:cs typeface="Times New Roman" pitchFamily="18" charset="0"/>
              </a:rPr>
              <a:t> 55 </a:t>
            </a:r>
            <a:r>
              <a:rPr lang="en-US" sz="1800" dirty="0" err="1">
                <a:latin typeface="+mj-lt"/>
                <a:cs typeface="Times New Roman" pitchFamily="18" charset="0"/>
              </a:rPr>
              <a:t>tahun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lebih</a:t>
            </a:r>
            <a:r>
              <a:rPr lang="en-US" sz="1800" dirty="0">
                <a:latin typeface="+mj-lt"/>
                <a:cs typeface="Times New Roman" pitchFamily="18" charset="0"/>
              </a:rPr>
              <a:t> ½ </a:t>
            </a:r>
            <a:r>
              <a:rPr lang="en-US" sz="1800" dirty="0" err="1">
                <a:latin typeface="+mj-lt"/>
                <a:cs typeface="Times New Roman" pitchFamily="18" charset="0"/>
              </a:rPr>
              <a:t>hari</a:t>
            </a:r>
            <a:r>
              <a:rPr lang="en-US" sz="1800" dirty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>
                <a:latin typeface="+mj-lt"/>
                <a:cs typeface="Times New Roman" pitchFamily="18" charset="0"/>
              </a:rPr>
              <a:t>maka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ia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dikatakan</a:t>
            </a:r>
            <a:r>
              <a:rPr lang="en-US" sz="1800" dirty="0">
                <a:latin typeface="+mj-lt"/>
                <a:cs typeface="Times New Roman" pitchFamily="18" charset="0"/>
              </a:rPr>
              <a:t> TUA</a:t>
            </a:r>
          </a:p>
        </p:txBody>
      </p:sp>
      <p:grpSp>
        <p:nvGrpSpPr>
          <p:cNvPr id="4" name="Group 77">
            <a:extLst>
              <a:ext uri="{FF2B5EF4-FFF2-40B4-BE49-F238E27FC236}">
                <a16:creationId xmlns:a16="http://schemas.microsoft.com/office/drawing/2014/main" id="{82EFADE7-76BF-49C9-B17B-AB6500EBC7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000" y="2133600"/>
            <a:ext cx="8497888" cy="2246312"/>
            <a:chOff x="3120" y="7012"/>
            <a:chExt cx="7200" cy="1902"/>
          </a:xfrm>
        </p:grpSpPr>
        <p:sp>
          <p:nvSpPr>
            <p:cNvPr id="5" name="AutoShape 78">
              <a:extLst>
                <a:ext uri="{FF2B5EF4-FFF2-40B4-BE49-F238E27FC236}">
                  <a16:creationId xmlns:a16="http://schemas.microsoft.com/office/drawing/2014/main" id="{F7A29BD0-6F68-4196-B316-BCC11C991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0" y="7012"/>
              <a:ext cx="7200" cy="190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grpSp>
          <p:nvGrpSpPr>
            <p:cNvPr id="6" name="Group 79">
              <a:extLst>
                <a:ext uri="{FF2B5EF4-FFF2-40B4-BE49-F238E27FC236}">
                  <a16:creationId xmlns:a16="http://schemas.microsoft.com/office/drawing/2014/main" id="{A6724118-9236-45CD-948E-95B2E9EC5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4" y="7392"/>
              <a:ext cx="1083" cy="1004"/>
              <a:chOff x="3644" y="7392"/>
              <a:chExt cx="1083" cy="1004"/>
            </a:xfrm>
          </p:grpSpPr>
          <p:sp>
            <p:nvSpPr>
              <p:cNvPr id="32" name="Text Box 80">
                <a:extLst>
                  <a:ext uri="{FF2B5EF4-FFF2-40B4-BE49-F238E27FC236}">
                    <a16:creationId xmlns:a16="http://schemas.microsoft.com/office/drawing/2014/main" id="{3F00B965-D8F7-44E3-8D2A-834D99955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1" y="7392"/>
                <a:ext cx="67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+mj-lt"/>
                  </a:rPr>
                  <a:t>Muda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33" name="Text Box 81">
                <a:extLst>
                  <a:ext uri="{FF2B5EF4-FFF2-40B4-BE49-F238E27FC236}">
                    <a16:creationId xmlns:a16="http://schemas.microsoft.com/office/drawing/2014/main" id="{B5EA4FD6-CF27-4FD7-A5A3-F7F8771DE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1" y="7532"/>
                <a:ext cx="269" cy="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800">
                    <a:latin typeface="+mj-lt"/>
                  </a:rPr>
                  <a:t>1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4" name="Text Box 82">
                <a:extLst>
                  <a:ext uri="{FF2B5EF4-FFF2-40B4-BE49-F238E27FC236}">
                    <a16:creationId xmlns:a16="http://schemas.microsoft.com/office/drawing/2014/main" id="{418E6434-D7EA-4723-9D69-3120654A0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8188"/>
                <a:ext cx="335" cy="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800"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grpSp>
            <p:nvGrpSpPr>
              <p:cNvPr id="35" name="Group 83">
                <a:extLst>
                  <a:ext uri="{FF2B5EF4-FFF2-40B4-BE49-F238E27FC236}">
                    <a16:creationId xmlns:a16="http://schemas.microsoft.com/office/drawing/2014/main" id="{BB969BEC-BE7A-4579-AD36-8B5422D62B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4" y="7506"/>
                <a:ext cx="705" cy="669"/>
                <a:chOff x="3690" y="7650"/>
                <a:chExt cx="705" cy="669"/>
              </a:xfrm>
            </p:grpSpPr>
            <p:grpSp>
              <p:nvGrpSpPr>
                <p:cNvPr id="39" name="Group 84">
                  <a:extLst>
                    <a:ext uri="{FF2B5EF4-FFF2-40B4-BE49-F238E27FC236}">
                      <a16:creationId xmlns:a16="http://schemas.microsoft.com/office/drawing/2014/main" id="{7B8FBD43-E143-4F48-ADCB-FCB46ABB1D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0" y="7650"/>
                  <a:ext cx="705" cy="669"/>
                  <a:chOff x="3684" y="7364"/>
                  <a:chExt cx="629" cy="668"/>
                </a:xfrm>
              </p:grpSpPr>
              <p:sp>
                <p:nvSpPr>
                  <p:cNvPr id="41" name="Line 85">
                    <a:extLst>
                      <a:ext uri="{FF2B5EF4-FFF2-40B4-BE49-F238E27FC236}">
                        <a16:creationId xmlns:a16="http://schemas.microsoft.com/office/drawing/2014/main" id="{CE72CC5F-AAB3-4777-86DD-EE3993D045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86" y="7366"/>
                    <a:ext cx="1" cy="6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id-ID">
                      <a:latin typeface="+mj-lt"/>
                    </a:endParaRPr>
                  </a:p>
                </p:txBody>
              </p:sp>
              <p:sp>
                <p:nvSpPr>
                  <p:cNvPr id="42" name="Line 86">
                    <a:extLst>
                      <a:ext uri="{FF2B5EF4-FFF2-40B4-BE49-F238E27FC236}">
                        <a16:creationId xmlns:a16="http://schemas.microsoft.com/office/drawing/2014/main" id="{2D2A7480-28E2-4E5C-9BF0-3A5BC0446B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6" y="8033"/>
                    <a:ext cx="62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id-ID">
                      <a:latin typeface="+mj-lt"/>
                    </a:endParaRPr>
                  </a:p>
                </p:txBody>
              </p:sp>
            </p:grpSp>
            <p:sp>
              <p:nvSpPr>
                <p:cNvPr id="40" name="Rectangle 87">
                  <a:extLst>
                    <a:ext uri="{FF2B5EF4-FFF2-40B4-BE49-F238E27FC236}">
                      <a16:creationId xmlns:a16="http://schemas.microsoft.com/office/drawing/2014/main" id="{A142F630-1241-40CD-972B-9833AE41C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2" y="7797"/>
                  <a:ext cx="534" cy="51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36" name="Text Box 88">
                <a:extLst>
                  <a:ext uri="{FF2B5EF4-FFF2-40B4-BE49-F238E27FC236}">
                    <a16:creationId xmlns:a16="http://schemas.microsoft.com/office/drawing/2014/main" id="{5AB66AE0-EC33-4889-AF19-FA96C9609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6" y="7734"/>
                <a:ext cx="471" cy="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  <a:sym typeface="Symbol" pitchFamily="18" charset="2"/>
                  </a:rPr>
                  <a:t></a:t>
                </a:r>
                <a:r>
                  <a:rPr lang="en-US" sz="1200" baseline="-25000">
                    <a:latin typeface="+mj-lt"/>
                  </a:rPr>
                  <a:t>[x]</a:t>
                </a:r>
                <a:endParaRPr lang="en-US" sz="2800">
                  <a:latin typeface="+mj-lt"/>
                </a:endParaRPr>
              </a:p>
            </p:txBody>
          </p:sp>
          <p:sp>
            <p:nvSpPr>
              <p:cNvPr id="37" name="Text Box 89">
                <a:extLst>
                  <a:ext uri="{FF2B5EF4-FFF2-40B4-BE49-F238E27FC236}">
                    <a16:creationId xmlns:a16="http://schemas.microsoft.com/office/drawing/2014/main" id="{6BC05C5B-A492-4133-BA1A-D1793B94E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8189"/>
                <a:ext cx="409" cy="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>
                    <a:latin typeface="+mj-lt"/>
                  </a:rPr>
                  <a:t>35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38" name="Oval 90">
                <a:extLst>
                  <a:ext uri="{FF2B5EF4-FFF2-40B4-BE49-F238E27FC236}">
                    <a16:creationId xmlns:a16="http://schemas.microsoft.com/office/drawing/2014/main" id="{4AB22CB3-5233-4ED5-B6EF-2722E22A4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8103"/>
                <a:ext cx="120" cy="12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7" name="Text Box 91">
              <a:extLst>
                <a:ext uri="{FF2B5EF4-FFF2-40B4-BE49-F238E27FC236}">
                  <a16:creationId xmlns:a16="http://schemas.microsoft.com/office/drawing/2014/main" id="{4171FF81-CDF7-4B6B-A95A-1FC18BE30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7706"/>
              <a:ext cx="471" cy="2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  <a:sym typeface="Symbol" pitchFamily="18" charset="2"/>
                </a:rPr>
                <a:t></a:t>
              </a:r>
              <a:r>
                <a:rPr lang="en-US" sz="1400" baseline="-25000">
                  <a:latin typeface="+mj-lt"/>
                </a:rPr>
                <a:t>[x]</a:t>
              </a:r>
              <a:endParaRPr lang="en-US" sz="3200">
                <a:latin typeface="+mj-lt"/>
              </a:endParaRPr>
            </a:p>
          </p:txBody>
        </p:sp>
        <p:grpSp>
          <p:nvGrpSpPr>
            <p:cNvPr id="8" name="Group 92">
              <a:extLst>
                <a:ext uri="{FF2B5EF4-FFF2-40B4-BE49-F238E27FC236}">
                  <a16:creationId xmlns:a16="http://schemas.microsoft.com/office/drawing/2014/main" id="{F57FF48D-BB21-4088-AAAB-63E3754A2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0" y="7371"/>
              <a:ext cx="1499" cy="997"/>
              <a:chOff x="5060" y="7371"/>
              <a:chExt cx="1499" cy="997"/>
            </a:xfrm>
          </p:grpSpPr>
          <p:sp>
            <p:nvSpPr>
              <p:cNvPr id="22" name="Text Box 93">
                <a:extLst>
                  <a:ext uri="{FF2B5EF4-FFF2-40B4-BE49-F238E27FC236}">
                    <a16:creationId xmlns:a16="http://schemas.microsoft.com/office/drawing/2014/main" id="{83BECFBD-DD37-4747-8769-9480703FC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1" y="7371"/>
                <a:ext cx="784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Parobaya</a:t>
                </a:r>
                <a:endParaRPr lang="en-US" sz="2800">
                  <a:latin typeface="+mj-lt"/>
                </a:endParaRPr>
              </a:p>
            </p:txBody>
          </p:sp>
          <p:sp>
            <p:nvSpPr>
              <p:cNvPr id="23" name="Text Box 94">
                <a:extLst>
                  <a:ext uri="{FF2B5EF4-FFF2-40B4-BE49-F238E27FC236}">
                    <a16:creationId xmlns:a16="http://schemas.microsoft.com/office/drawing/2014/main" id="{88F3AAE6-ACA8-48F4-8F5C-2224D4C7A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0" y="7501"/>
                <a:ext cx="269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800">
                    <a:latin typeface="+mj-lt"/>
                  </a:rPr>
                  <a:t>1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24" name="Text Box 95">
                <a:extLst>
                  <a:ext uri="{FF2B5EF4-FFF2-40B4-BE49-F238E27FC236}">
                    <a16:creationId xmlns:a16="http://schemas.microsoft.com/office/drawing/2014/main" id="{7006B790-D998-47D4-8250-F4A8FF6F9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8159"/>
                <a:ext cx="331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800"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grpSp>
            <p:nvGrpSpPr>
              <p:cNvPr id="25" name="Group 96">
                <a:extLst>
                  <a:ext uri="{FF2B5EF4-FFF2-40B4-BE49-F238E27FC236}">
                    <a16:creationId xmlns:a16="http://schemas.microsoft.com/office/drawing/2014/main" id="{96DF7021-DBDC-4BAF-81FB-4BBFC3CBB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2" y="7477"/>
                <a:ext cx="1248" cy="669"/>
                <a:chOff x="3684" y="7364"/>
                <a:chExt cx="629" cy="668"/>
              </a:xfrm>
            </p:grpSpPr>
            <p:sp>
              <p:nvSpPr>
                <p:cNvPr id="30" name="Line 97">
                  <a:extLst>
                    <a:ext uri="{FF2B5EF4-FFF2-40B4-BE49-F238E27FC236}">
                      <a16:creationId xmlns:a16="http://schemas.microsoft.com/office/drawing/2014/main" id="{91AD22EC-1709-4AA7-8022-0134F29542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4" y="7364"/>
                  <a:ext cx="1" cy="6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  <p:sp>
              <p:nvSpPr>
                <p:cNvPr id="31" name="Line 98">
                  <a:extLst>
                    <a:ext uri="{FF2B5EF4-FFF2-40B4-BE49-F238E27FC236}">
                      <a16:creationId xmlns:a16="http://schemas.microsoft.com/office/drawing/2014/main" id="{D215BF03-5ECA-48B1-B581-C1BE1D710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84" y="8031"/>
                  <a:ext cx="62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26" name="Rectangle 99">
                <a:extLst>
                  <a:ext uri="{FF2B5EF4-FFF2-40B4-BE49-F238E27FC236}">
                    <a16:creationId xmlns:a16="http://schemas.microsoft.com/office/drawing/2014/main" id="{52CC84D7-EB0F-4FC6-8FBD-9F4A7EC17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9" y="7624"/>
                <a:ext cx="554" cy="51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27" name="Text Box 100">
                <a:extLst>
                  <a:ext uri="{FF2B5EF4-FFF2-40B4-BE49-F238E27FC236}">
                    <a16:creationId xmlns:a16="http://schemas.microsoft.com/office/drawing/2014/main" id="{61469708-EFEF-4FD4-9FA3-5285C77D7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7" y="8157"/>
                <a:ext cx="408" cy="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>
                    <a:latin typeface="+mj-lt"/>
                  </a:rPr>
                  <a:t>35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28" name="Text Box 101">
                <a:extLst>
                  <a:ext uri="{FF2B5EF4-FFF2-40B4-BE49-F238E27FC236}">
                    <a16:creationId xmlns:a16="http://schemas.microsoft.com/office/drawing/2014/main" id="{4235F2B8-391F-4A1F-8014-367295F4F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2" y="8161"/>
                <a:ext cx="409" cy="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>
                    <a:latin typeface="+mj-lt"/>
                  </a:rPr>
                  <a:t>55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29" name="Line 102">
                <a:extLst>
                  <a:ext uri="{FF2B5EF4-FFF2-40B4-BE49-F238E27FC236}">
                    <a16:creationId xmlns:a16="http://schemas.microsoft.com/office/drawing/2014/main" id="{A89E04B3-94D1-4693-B226-C5EAF206D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76" y="7620"/>
                <a:ext cx="527" cy="1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9" name="Text Box 103">
              <a:extLst>
                <a:ext uri="{FF2B5EF4-FFF2-40B4-BE49-F238E27FC236}">
                  <a16:creationId xmlns:a16="http://schemas.microsoft.com/office/drawing/2014/main" id="{79B27477-B00D-4E00-B8E6-9A1694D7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9" y="7359"/>
              <a:ext cx="577" cy="2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>
                  <a:latin typeface="+mj-lt"/>
                </a:rPr>
                <a:t>Tua</a:t>
              </a:r>
              <a:endParaRPr lang="en-US" sz="2800">
                <a:latin typeface="+mj-lt"/>
              </a:endParaRPr>
            </a:p>
          </p:txBody>
        </p:sp>
        <p:sp>
          <p:nvSpPr>
            <p:cNvPr id="10" name="Text Box 104">
              <a:extLst>
                <a:ext uri="{FF2B5EF4-FFF2-40B4-BE49-F238E27FC236}">
                  <a16:creationId xmlns:a16="http://schemas.microsoft.com/office/drawing/2014/main" id="{89F9A3E7-B288-41E8-9483-737FE4740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" y="7491"/>
              <a:ext cx="270" cy="1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  <p:sp>
          <p:nvSpPr>
            <p:cNvPr id="11" name="Text Box 105">
              <a:extLst>
                <a:ext uri="{FF2B5EF4-FFF2-40B4-BE49-F238E27FC236}">
                  <a16:creationId xmlns:a16="http://schemas.microsoft.com/office/drawing/2014/main" id="{F8791701-086A-421A-8193-7C8774115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" y="8144"/>
              <a:ext cx="332" cy="1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>
                  <a:latin typeface="+mj-lt"/>
                </a:rPr>
                <a:t>0</a:t>
              </a:r>
              <a:endParaRPr lang="en-US">
                <a:latin typeface="+mj-lt"/>
              </a:endParaRPr>
            </a:p>
          </p:txBody>
        </p:sp>
        <p:grpSp>
          <p:nvGrpSpPr>
            <p:cNvPr id="12" name="Group 106">
              <a:extLst>
                <a:ext uri="{FF2B5EF4-FFF2-40B4-BE49-F238E27FC236}">
                  <a16:creationId xmlns:a16="http://schemas.microsoft.com/office/drawing/2014/main" id="{0F46BB76-0426-4678-ADB8-E026A14EB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8" y="7465"/>
              <a:ext cx="1248" cy="669"/>
              <a:chOff x="3684" y="7364"/>
              <a:chExt cx="629" cy="668"/>
            </a:xfrm>
          </p:grpSpPr>
          <p:sp>
            <p:nvSpPr>
              <p:cNvPr id="20" name="Line 107">
                <a:extLst>
                  <a:ext uri="{FF2B5EF4-FFF2-40B4-BE49-F238E27FC236}">
                    <a16:creationId xmlns:a16="http://schemas.microsoft.com/office/drawing/2014/main" id="{5C2387F5-DB40-446B-A9F7-BA57029A6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4" y="7364"/>
                <a:ext cx="1" cy="6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21" name="Line 108">
                <a:extLst>
                  <a:ext uri="{FF2B5EF4-FFF2-40B4-BE49-F238E27FC236}">
                    <a16:creationId xmlns:a16="http://schemas.microsoft.com/office/drawing/2014/main" id="{18B1149B-F20C-4C15-BBA0-72107AA23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4" y="8031"/>
                <a:ext cx="6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13" name="Rectangle 109">
              <a:extLst>
                <a:ext uri="{FF2B5EF4-FFF2-40B4-BE49-F238E27FC236}">
                  <a16:creationId xmlns:a16="http://schemas.microsoft.com/office/drawing/2014/main" id="{4988443C-D9F7-4FB6-AC67-2FB25C77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" y="7611"/>
              <a:ext cx="554" cy="5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4" name="Text Box 110">
              <a:extLst>
                <a:ext uri="{FF2B5EF4-FFF2-40B4-BE49-F238E27FC236}">
                  <a16:creationId xmlns:a16="http://schemas.microsoft.com/office/drawing/2014/main" id="{0ECD6AB2-9446-4CD9-B856-C3F12500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" y="8144"/>
              <a:ext cx="406" cy="2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>
                  <a:latin typeface="+mj-lt"/>
                </a:rPr>
                <a:t>55</a:t>
              </a:r>
              <a:endParaRPr lang="en-US" sz="2400">
                <a:latin typeface="+mj-lt"/>
              </a:endParaRPr>
            </a:p>
          </p:txBody>
        </p:sp>
        <p:sp>
          <p:nvSpPr>
            <p:cNvPr id="15" name="Text Box 111">
              <a:extLst>
                <a:ext uri="{FF2B5EF4-FFF2-40B4-BE49-F238E27FC236}">
                  <a16:creationId xmlns:a16="http://schemas.microsoft.com/office/drawing/2014/main" id="{CCB97D95-5F33-4A39-8DD5-603C87625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7" y="8148"/>
              <a:ext cx="409" cy="31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6" name="Line 112">
              <a:extLst>
                <a:ext uri="{FF2B5EF4-FFF2-40B4-BE49-F238E27FC236}">
                  <a16:creationId xmlns:a16="http://schemas.microsoft.com/office/drawing/2014/main" id="{275FADD8-ED51-43A4-B48B-5FAB2362B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5" y="7607"/>
              <a:ext cx="52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7" name="Rectangle 113">
              <a:extLst>
                <a:ext uri="{FF2B5EF4-FFF2-40B4-BE49-F238E27FC236}">
                  <a16:creationId xmlns:a16="http://schemas.microsoft.com/office/drawing/2014/main" id="{333F755C-D068-4CA6-B59F-9B1D1E7CF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0" y="7620"/>
              <a:ext cx="554" cy="51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8" name="Text Box 114">
              <a:extLst>
                <a:ext uri="{FF2B5EF4-FFF2-40B4-BE49-F238E27FC236}">
                  <a16:creationId xmlns:a16="http://schemas.microsoft.com/office/drawing/2014/main" id="{4C9F5A22-4911-4547-A2C4-670A78D80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" y="7706"/>
              <a:ext cx="472" cy="2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  <a:sym typeface="Symbol" pitchFamily="18" charset="2"/>
                </a:rPr>
                <a:t></a:t>
              </a:r>
              <a:r>
                <a:rPr lang="en-US" sz="1400" baseline="-25000">
                  <a:latin typeface="+mj-lt"/>
                </a:rPr>
                <a:t>[x]</a:t>
              </a:r>
              <a:endParaRPr lang="en-US" sz="3200">
                <a:latin typeface="+mj-lt"/>
              </a:endParaRPr>
            </a:p>
          </p:txBody>
        </p:sp>
        <p:sp>
          <p:nvSpPr>
            <p:cNvPr id="19" name="Text Box 115">
              <a:extLst>
                <a:ext uri="{FF2B5EF4-FFF2-40B4-BE49-F238E27FC236}">
                  <a16:creationId xmlns:a16="http://schemas.microsoft.com/office/drawing/2014/main" id="{ACE32DF1-61EE-439D-B2A9-259F0A9AC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8495"/>
              <a:ext cx="5672" cy="34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</a:rPr>
                <a:t>Gambar 2a. Keanggotaan himpunan biasa (crisp) umur muda dan parobaya</a:t>
              </a:r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3594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2-14 baru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0-Blanko-PPT-sesi-2-14 baru (1)</Template>
  <TotalTime>126</TotalTime>
  <Words>1377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Garamond</vt:lpstr>
      <vt:lpstr>Times New Roman</vt:lpstr>
      <vt:lpstr>Trebuchet MS</vt:lpstr>
      <vt:lpstr>0-Blanko-PPT-sesi-2-14 baru (1)</vt:lpstr>
      <vt:lpstr>Microsoft Equation 3.0</vt:lpstr>
      <vt:lpstr>M.Bahrul Ulum, S.Kom, M.Kom</vt:lpstr>
      <vt:lpstr>Definisi</vt:lpstr>
      <vt:lpstr>Definisi</vt:lpstr>
      <vt:lpstr>PowerPoint Presentation</vt:lpstr>
      <vt:lpstr>APLIKASI</vt:lpstr>
      <vt:lpstr>APLIKASI</vt:lpstr>
      <vt:lpstr>Himpunan Fuzzy</vt:lpstr>
      <vt:lpstr>PowerPoint Presentation</vt:lpstr>
      <vt:lpstr>PowerPoint Presentation</vt:lpstr>
      <vt:lpstr>FUNGSI KEANGGOTAAN HIMPUNAN FUZZY (MEMBERSHIP FUNCTION)</vt:lpstr>
      <vt:lpstr>FUNGSI KEANGGOTAAN HIMPUNAN FUZZY (MEMBERSHIP FUNCTION)</vt:lpstr>
      <vt:lpstr>FUNGSI KEANGGOTAAN HIMPUNAN FUZZY (MEMBERSHIP FUNCTION)</vt:lpstr>
      <vt:lpstr>PowerPoint Presentation</vt:lpstr>
      <vt:lpstr>PowerPoint Presentation</vt:lpstr>
      <vt:lpstr>Operasi Logika  (Operasi Himpunan Fuzzy)</vt:lpstr>
      <vt:lpstr>Operasi Logika  (Operasi Himpunan Fuzzy)</vt:lpstr>
      <vt:lpstr>Operasi Logika  (Operasi Himpunan Fuzzy)</vt:lpstr>
      <vt:lpstr>Any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Bahrul</cp:lastModifiedBy>
  <cp:revision>16</cp:revision>
  <dcterms:created xsi:type="dcterms:W3CDTF">2019-09-17T08:28:18Z</dcterms:created>
  <dcterms:modified xsi:type="dcterms:W3CDTF">2020-11-19T03:15:55Z</dcterms:modified>
</cp:coreProperties>
</file>