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73" r:id="rId3"/>
    <p:sldId id="267" r:id="rId4"/>
    <p:sldId id="274" r:id="rId5"/>
    <p:sldId id="287" r:id="rId6"/>
    <p:sldId id="316" r:id="rId7"/>
    <p:sldId id="296" r:id="rId8"/>
    <p:sldId id="288" r:id="rId9"/>
    <p:sldId id="322" r:id="rId10"/>
    <p:sldId id="323" r:id="rId11"/>
    <p:sldId id="324" r:id="rId12"/>
    <p:sldId id="325" r:id="rId13"/>
    <p:sldId id="326" r:id="rId14"/>
    <p:sldId id="327" r:id="rId15"/>
    <p:sldId id="328" r:id="rId16"/>
    <p:sldId id="329" r:id="rId17"/>
    <p:sldId id="330" r:id="rId18"/>
    <p:sldId id="331" r:id="rId19"/>
    <p:sldId id="332" r:id="rId20"/>
    <p:sldId id="333" r:id="rId21"/>
    <p:sldId id="334" r:id="rId22"/>
    <p:sldId id="335" r:id="rId23"/>
    <p:sldId id="336" r:id="rId24"/>
    <p:sldId id="286" r:id="rId25"/>
    <p:sldId id="27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73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896952" y="1124744"/>
            <a:ext cx="5542384" cy="1037977"/>
          </a:xfrm>
          <a:prstGeom prst="rect">
            <a:avLst/>
          </a:prstGeom>
        </p:spPr>
        <p:txBody>
          <a:bodyPr/>
          <a:lstStyle>
            <a:lvl1pPr>
              <a:defRPr>
                <a:solidFill>
                  <a:schemeClr val="bg1"/>
                </a:solidFill>
              </a:defRPr>
            </a:lvl1pPr>
          </a:lstStyle>
          <a:p>
            <a:r>
              <a:rPr lang="en-US" dirty="0" err="1"/>
              <a:t>Nama</a:t>
            </a:r>
            <a:r>
              <a:rPr lang="en-US" dirty="0"/>
              <a:t> </a:t>
            </a:r>
            <a:r>
              <a:rPr lang="en-US" dirty="0" err="1"/>
              <a:t>Dosen</a:t>
            </a:r>
            <a:endParaRPr lang="en-US" dirty="0"/>
          </a:p>
        </p:txBody>
      </p:sp>
      <p:sp>
        <p:nvSpPr>
          <p:cNvPr id="3" name="Subtitle 2"/>
          <p:cNvSpPr>
            <a:spLocks noGrp="1"/>
          </p:cNvSpPr>
          <p:nvPr>
            <p:ph type="subTitle" idx="1" hasCustomPrompt="1"/>
          </p:nvPr>
        </p:nvSpPr>
        <p:spPr>
          <a:xfrm>
            <a:off x="3059832" y="3573016"/>
            <a:ext cx="5360640" cy="432048"/>
          </a:xfrm>
          <a:prstGeom prst="rect">
            <a:avLst/>
          </a:prstGeom>
        </p:spPr>
        <p:txBody>
          <a:bodyPr/>
          <a:lstStyle>
            <a:lvl1pPr marL="0" indent="0" algn="ctr">
              <a:buNone/>
              <a:defRPr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d-ID" dirty="0"/>
              <a:t>SESI PERKULIHAN</a:t>
            </a:r>
            <a:endParaRPr lang="en-US" dirty="0"/>
          </a:p>
        </p:txBody>
      </p:sp>
      <p:sp>
        <p:nvSpPr>
          <p:cNvPr id="4" name="Subtitle 2"/>
          <p:cNvSpPr txBox="1">
            <a:spLocks/>
          </p:cNvSpPr>
          <p:nvPr userDrawn="1"/>
        </p:nvSpPr>
        <p:spPr>
          <a:xfrm>
            <a:off x="2987824" y="5132412"/>
            <a:ext cx="5360640" cy="456828"/>
          </a:xfrm>
          <a:prstGeom prst="rect">
            <a:avLst/>
          </a:prstGeom>
        </p:spPr>
        <p:txBody>
          <a:bodyPr/>
          <a:lstStyle>
            <a:lvl1pPr marL="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solidFill>
                <a:schemeClr val="tx1"/>
              </a:solidFill>
            </a:endParaRPr>
          </a:p>
        </p:txBody>
      </p:sp>
      <p:sp>
        <p:nvSpPr>
          <p:cNvPr id="5" name="Subtitle 2"/>
          <p:cNvSpPr txBox="1">
            <a:spLocks/>
          </p:cNvSpPr>
          <p:nvPr userDrawn="1"/>
        </p:nvSpPr>
        <p:spPr>
          <a:xfrm>
            <a:off x="2969888" y="4916388"/>
            <a:ext cx="5360640" cy="432048"/>
          </a:xfrm>
          <a:prstGeom prst="rect">
            <a:avLst/>
          </a:prstGeom>
        </p:spPr>
        <p:txBody>
          <a:bodyPr/>
          <a:lstStyle>
            <a:lvl1pPr marL="0" indent="0" algn="ctr" defTabSz="914400" rtl="0" eaLnBrk="1" latinLnBrk="0" hangingPunct="1">
              <a:spcBef>
                <a:spcPct val="20000"/>
              </a:spcBef>
              <a:buFont typeface="Arial" pitchFamily="34" charset="0"/>
              <a:buNone/>
              <a:defRPr sz="2000" kern="1200">
                <a:solidFill>
                  <a:schemeClr val="tx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sp>
        <p:nvSpPr>
          <p:cNvPr id="8" name="Text Placeholder 7"/>
          <p:cNvSpPr>
            <a:spLocks noGrp="1"/>
          </p:cNvSpPr>
          <p:nvPr>
            <p:ph type="body" sz="quarter" idx="10" hasCustomPrompt="1"/>
          </p:nvPr>
        </p:nvSpPr>
        <p:spPr>
          <a:xfrm>
            <a:off x="3635896" y="2204864"/>
            <a:ext cx="4176713" cy="720725"/>
          </a:xfrm>
          <a:prstGeom prst="rect">
            <a:avLst/>
          </a:prstGeom>
        </p:spPr>
        <p:txBody>
          <a:bodyPr/>
          <a:lstStyle>
            <a:lvl1pPr>
              <a:defRPr baseline="0">
                <a:solidFill>
                  <a:schemeClr val="bg1"/>
                </a:solidFill>
              </a:defRPr>
            </a:lvl1pPr>
          </a:lstStyle>
          <a:p>
            <a:pPr lvl="0"/>
            <a:r>
              <a:rPr lang="id-ID" dirty="0"/>
              <a:t>MATA KULIAH</a:t>
            </a:r>
            <a:endParaRPr lang="en-US" dirty="0"/>
          </a:p>
        </p:txBody>
      </p:sp>
      <p:sp>
        <p:nvSpPr>
          <p:cNvPr id="10" name="Text Placeholder 9"/>
          <p:cNvSpPr>
            <a:spLocks noGrp="1"/>
          </p:cNvSpPr>
          <p:nvPr>
            <p:ph type="body" sz="quarter" idx="11" hasCustomPrompt="1"/>
          </p:nvPr>
        </p:nvSpPr>
        <p:spPr>
          <a:xfrm>
            <a:off x="3203575" y="4149725"/>
            <a:ext cx="5127625" cy="1198563"/>
          </a:xfrm>
          <a:prstGeom prst="rect">
            <a:avLst/>
          </a:prstGeom>
        </p:spPr>
        <p:txBody>
          <a:bodyPr/>
          <a:lstStyle>
            <a:lvl1pPr>
              <a:defRPr sz="3600" baseline="0">
                <a:solidFill>
                  <a:schemeClr val="tx1"/>
                </a:solidFill>
              </a:defRPr>
            </a:lvl1pPr>
          </a:lstStyle>
          <a:p>
            <a:pPr lvl="0"/>
            <a:r>
              <a:rPr lang="id-ID" dirty="0"/>
              <a:t>Topik Perkuliahan</a:t>
            </a:r>
            <a:endParaRPr lang="en-US" dirty="0"/>
          </a:p>
        </p:txBody>
      </p:sp>
    </p:spTree>
    <p:extLst>
      <p:ext uri="{BB962C8B-B14F-4D97-AF65-F5344CB8AC3E}">
        <p14:creationId xmlns:p14="http://schemas.microsoft.com/office/powerpoint/2010/main" val="3812739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8229600" cy="926976"/>
          </a:xfrm>
          <a:prstGeom prst="rect">
            <a:avLst/>
          </a:prstGeom>
        </p:spPr>
        <p:txBody>
          <a:bodyPr/>
          <a:lstStyle>
            <a:lvl1pPr>
              <a:defRPr sz="320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4" name="Content Placeholder 3"/>
          <p:cNvSpPr>
            <a:spLocks noGrp="1"/>
          </p:cNvSpPr>
          <p:nvPr>
            <p:ph sz="half" idx="2"/>
          </p:nvPr>
        </p:nvSpPr>
        <p:spPr>
          <a:xfrm>
            <a:off x="395536" y="1916832"/>
            <a:ext cx="7992888" cy="4176464"/>
          </a:xfrm>
          <a:prstGeom prst="rect">
            <a:avLst/>
          </a:prstGeom>
        </p:spPr>
        <p:txBody>
          <a:bodyPr/>
          <a:lstStyle>
            <a:lvl1pPr marL="342900" indent="-342900" algn="l">
              <a:buFont typeface="Courier New" panose="02070309020205020404" pitchFamily="49" charset="0"/>
              <a:buChar char="o"/>
              <a:defRPr sz="2400">
                <a:solidFill>
                  <a:schemeClr val="tx2">
                    <a:lumMod val="75000"/>
                  </a:schemeClr>
                </a:solidFill>
                <a:latin typeface="Arial" panose="020B0604020202020204" pitchFamily="34" charset="0"/>
                <a:cs typeface="Arial" panose="020B0604020202020204" pitchFamily="34"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Tree>
    <p:extLst>
      <p:ext uri="{BB962C8B-B14F-4D97-AF65-F5344CB8AC3E}">
        <p14:creationId xmlns:p14="http://schemas.microsoft.com/office/powerpoint/2010/main" val="4280975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851405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defRPr>
                <a:solidFill>
                  <a:schemeClr val="tx1"/>
                </a:solidFill>
              </a:defRPr>
            </a:lvl1pPr>
          </a:lstStyle>
          <a:p>
            <a:pPr lvl="0"/>
            <a:r>
              <a:rPr lang="en-US"/>
              <a:t>Click to edit Master text styles</a:t>
            </a:r>
          </a:p>
        </p:txBody>
      </p:sp>
      <p:sp>
        <p:nvSpPr>
          <p:cNvPr id="8" name="Text Placeholder 7"/>
          <p:cNvSpPr>
            <a:spLocks noGrp="1"/>
          </p:cNvSpPr>
          <p:nvPr>
            <p:ph type="body" sz="quarter" idx="10" hasCustomPrompt="1"/>
          </p:nvPr>
        </p:nvSpPr>
        <p:spPr>
          <a:xfrm>
            <a:off x="5868144" y="6495420"/>
            <a:ext cx="3097213" cy="333375"/>
          </a:xfrm>
          <a:prstGeom prst="rect">
            <a:avLst/>
          </a:prstGeom>
        </p:spPr>
        <p:txBody>
          <a:bodyPr/>
          <a:lstStyle>
            <a:lvl1pPr>
              <a:defRPr sz="2000">
                <a:solidFill>
                  <a:schemeClr val="bg1"/>
                </a:solidFill>
              </a:defRPr>
            </a:lvl1pPr>
          </a:lstStyle>
          <a:p>
            <a:pPr lvl="0"/>
            <a:r>
              <a:rPr lang="en-US" dirty="0"/>
              <a:t>www.esaunggul.ac.id</a:t>
            </a:r>
          </a:p>
        </p:txBody>
      </p:sp>
    </p:spTree>
    <p:extLst>
      <p:ext uri="{BB962C8B-B14F-4D97-AF65-F5344CB8AC3E}">
        <p14:creationId xmlns:p14="http://schemas.microsoft.com/office/powerpoint/2010/main" val="1807382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Title 6"/>
          <p:cNvSpPr>
            <a:spLocks noGrp="1"/>
          </p:cNvSpPr>
          <p:nvPr>
            <p:ph type="title"/>
          </p:nvPr>
        </p:nvSpPr>
        <p:spPr>
          <a:xfrm>
            <a:off x="467544" y="476672"/>
            <a:ext cx="8229600" cy="1143000"/>
          </a:xfrm>
          <a:prstGeom prst="rect">
            <a:avLst/>
          </a:prstGeom>
        </p:spPr>
        <p:txBody>
          <a:bodyPr/>
          <a:lstStyle/>
          <a:p>
            <a:r>
              <a:rPr lang="en-US"/>
              <a:t>Click to edit Master title style</a:t>
            </a:r>
            <a:endParaRPr lang="en-US" dirty="0"/>
          </a:p>
        </p:txBody>
      </p:sp>
      <p:sp>
        <p:nvSpPr>
          <p:cNvPr id="9" name="Picture Placeholder 8"/>
          <p:cNvSpPr>
            <a:spLocks noGrp="1"/>
          </p:cNvSpPr>
          <p:nvPr>
            <p:ph type="pic" sz="quarter" idx="10"/>
          </p:nvPr>
        </p:nvSpPr>
        <p:spPr>
          <a:xfrm>
            <a:off x="468313" y="1773238"/>
            <a:ext cx="3959671" cy="4176712"/>
          </a:xfrm>
          <a:prstGeom prst="rect">
            <a:avLst/>
          </a:prstGeom>
        </p:spPr>
        <p:txBody>
          <a:bodyPr/>
          <a:lstStyle/>
          <a:p>
            <a:r>
              <a:rPr lang="en-US"/>
              <a:t>Click icon to add picture</a:t>
            </a:r>
            <a:endParaRPr lang="en-US" dirty="0"/>
          </a:p>
        </p:txBody>
      </p:sp>
      <p:sp>
        <p:nvSpPr>
          <p:cNvPr id="11" name="Text Placeholder 10"/>
          <p:cNvSpPr>
            <a:spLocks noGrp="1"/>
          </p:cNvSpPr>
          <p:nvPr>
            <p:ph type="body" sz="quarter" idx="11"/>
          </p:nvPr>
        </p:nvSpPr>
        <p:spPr>
          <a:xfrm>
            <a:off x="4643438" y="1773238"/>
            <a:ext cx="3960812" cy="4176712"/>
          </a:xfrm>
          <a:prstGeom prst="rect">
            <a:avLst/>
          </a:prstGeo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470469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AC21576B-E1C5-45F0-93D0-4652DD844997}" type="datetimeFigureOut">
              <a:rPr lang="en-US" smtClean="0"/>
              <a:t>12/7/2022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DF864BF1-00C7-481D-B429-40D01BB62807}" type="slidenum">
              <a:rPr lang="en-US" smtClean="0"/>
              <a:t>‹#›</a:t>
            </a:fld>
            <a:endParaRPr lang="en-US"/>
          </a:p>
        </p:txBody>
      </p:sp>
    </p:spTree>
    <p:extLst>
      <p:ext uri="{BB962C8B-B14F-4D97-AF65-F5344CB8AC3E}">
        <p14:creationId xmlns:p14="http://schemas.microsoft.com/office/powerpoint/2010/main" val="1923180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Tree>
    <p:extLst>
      <p:ext uri="{BB962C8B-B14F-4D97-AF65-F5344CB8AC3E}">
        <p14:creationId xmlns:p14="http://schemas.microsoft.com/office/powerpoint/2010/main" val="2762938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322933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3008313" cy="1296144"/>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476672"/>
            <a:ext cx="5111750" cy="5649491"/>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844824"/>
            <a:ext cx="3008313" cy="4281339"/>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28510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1603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www.esaunggul.ac.id/"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9" name="TextBox 8"/>
          <p:cNvSpPr txBox="1"/>
          <p:nvPr/>
        </p:nvSpPr>
        <p:spPr>
          <a:xfrm>
            <a:off x="6876256" y="6489371"/>
            <a:ext cx="2177584" cy="369332"/>
          </a:xfrm>
          <a:prstGeom prst="rect">
            <a:avLst/>
          </a:prstGeom>
          <a:noFill/>
        </p:spPr>
        <p:txBody>
          <a:bodyPr wrap="none" rtlCol="0">
            <a:spAutoFit/>
          </a:bodyPr>
          <a:lstStyle/>
          <a:p>
            <a:r>
              <a:rPr lang="en-US" dirty="0">
                <a:hlinkClick r:id="rId13"/>
              </a:rPr>
              <a:t>www.esaunggul.ac.id</a:t>
            </a:r>
            <a:endParaRPr lang="en-US" dirty="0"/>
          </a:p>
        </p:txBody>
      </p:sp>
    </p:spTree>
    <p:extLst>
      <p:ext uri="{BB962C8B-B14F-4D97-AF65-F5344CB8AC3E}">
        <p14:creationId xmlns:p14="http://schemas.microsoft.com/office/powerpoint/2010/main" val="206532600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0" r:id="rId3"/>
    <p:sldLayoutId id="2147483651" r:id="rId4"/>
    <p:sldLayoutId id="2147483652" r:id="rId5"/>
    <p:sldLayoutId id="2147483653" r:id="rId6"/>
    <p:sldLayoutId id="2147483654" r:id="rId7"/>
    <p:sldLayoutId id="2147483656" r:id="rId8"/>
    <p:sldLayoutId id="2147483657" r:id="rId9"/>
    <p:sldLayoutId id="2147483660" r:id="rId10"/>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0" indent="0" algn="ctr" defTabSz="914400" rtl="0" eaLnBrk="1" latinLnBrk="0" hangingPunct="1">
        <a:spcBef>
          <a:spcPct val="20000"/>
        </a:spcBef>
        <a:buFont typeface="Arial" pitchFamily="34" charset="0"/>
        <a:buNone/>
        <a:defRPr sz="20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2179887"/>
            <a:ext cx="6324600" cy="648072"/>
          </a:xfrm>
        </p:spPr>
        <p:txBody>
          <a:bodyPr/>
          <a:lstStyle/>
          <a:p>
            <a:pPr algn="l"/>
            <a:r>
              <a:rPr lang="en-US" sz="3200" dirty="0" err="1">
                <a:latin typeface="Arial" panose="020B0604020202020204" pitchFamily="34" charset="0"/>
                <a:cs typeface="Arial" panose="020B0604020202020204" pitchFamily="34" charset="0"/>
              </a:rPr>
              <a:t>M.Bahrul</a:t>
            </a:r>
            <a:r>
              <a:rPr lang="en-US" sz="3200" dirty="0">
                <a:latin typeface="Arial" panose="020B0604020202020204" pitchFamily="34" charset="0"/>
                <a:cs typeface="Arial" panose="020B0604020202020204" pitchFamily="34" charset="0"/>
              </a:rPr>
              <a:t> Ulum, </a:t>
            </a:r>
            <a:r>
              <a:rPr lang="en-US" sz="3200" dirty="0" err="1">
                <a:latin typeface="Arial" panose="020B0604020202020204" pitchFamily="34" charset="0"/>
                <a:cs typeface="Arial" panose="020B0604020202020204" pitchFamily="34" charset="0"/>
              </a:rPr>
              <a:t>S.Kom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M.Kom</a:t>
            </a:r>
            <a:endParaRPr lang="en-US" sz="32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2987824" y="3573016"/>
            <a:ext cx="5688632" cy="432048"/>
          </a:xfrm>
        </p:spPr>
        <p:txBody>
          <a:bodyPr/>
          <a:lstStyle/>
          <a:p>
            <a:r>
              <a:rPr lang="en-US" sz="2400" dirty="0" err="1">
                <a:latin typeface="Arial" panose="020B0604020202020204" pitchFamily="34" charset="0"/>
                <a:cs typeface="Arial" panose="020B0604020202020204" pitchFamily="34" charset="0"/>
              </a:rPr>
              <a:t>Pertemuan</a:t>
            </a:r>
            <a:r>
              <a:rPr lang="en-US" sz="2400" dirty="0">
                <a:latin typeface="Arial" panose="020B0604020202020204" pitchFamily="34" charset="0"/>
                <a:cs typeface="Arial" panose="020B0604020202020204" pitchFamily="34" charset="0"/>
              </a:rPr>
              <a:t> Ke-10</a:t>
            </a:r>
          </a:p>
          <a:p>
            <a:endParaRPr lang="en-US" sz="2400" dirty="0">
              <a:latin typeface="Arial" panose="020B0604020202020204" pitchFamily="34" charset="0"/>
              <a:cs typeface="Arial" panose="020B0604020202020204" pitchFamily="34" charset="0"/>
            </a:endParaRPr>
          </a:p>
        </p:txBody>
      </p:sp>
      <p:sp>
        <p:nvSpPr>
          <p:cNvPr id="4" name="Text Placeholder 3"/>
          <p:cNvSpPr>
            <a:spLocks noGrp="1"/>
          </p:cNvSpPr>
          <p:nvPr>
            <p:ph type="body" sz="quarter" idx="10"/>
          </p:nvPr>
        </p:nvSpPr>
        <p:spPr>
          <a:xfrm>
            <a:off x="2627784" y="1268760"/>
            <a:ext cx="6151123" cy="720080"/>
          </a:xfrm>
        </p:spPr>
        <p:txBody>
          <a:bodyPr/>
          <a:lstStyle/>
          <a:p>
            <a:pPr algn="l"/>
            <a:r>
              <a:rPr lang="en-US" sz="3200" dirty="0"/>
              <a:t>CTI410-Kecerdasan </a:t>
            </a:r>
            <a:r>
              <a:rPr lang="en-US" sz="3200" dirty="0" err="1"/>
              <a:t>Buatan</a:t>
            </a:r>
            <a:endParaRPr lang="en-US" sz="3200" dirty="0">
              <a:latin typeface="Arial" panose="020B0604020202020204" pitchFamily="34" charset="0"/>
              <a:cs typeface="Arial" panose="020B0604020202020204" pitchFamily="34" charset="0"/>
            </a:endParaRPr>
          </a:p>
          <a:p>
            <a:pPr algn="l"/>
            <a:endParaRPr lang="en-US" sz="3200" dirty="0">
              <a:latin typeface="Arial" panose="020B0604020202020204" pitchFamily="34" charset="0"/>
              <a:cs typeface="Arial" panose="020B0604020202020204" pitchFamily="34" charset="0"/>
            </a:endParaRPr>
          </a:p>
        </p:txBody>
      </p:sp>
      <p:sp>
        <p:nvSpPr>
          <p:cNvPr id="5" name="Text Placeholder 4"/>
          <p:cNvSpPr>
            <a:spLocks noGrp="1"/>
          </p:cNvSpPr>
          <p:nvPr>
            <p:ph type="body" sz="quarter" idx="11"/>
          </p:nvPr>
        </p:nvSpPr>
        <p:spPr>
          <a:xfrm>
            <a:off x="2987824" y="4149080"/>
            <a:ext cx="5616624" cy="1367507"/>
          </a:xfrm>
        </p:spPr>
        <p:txBody>
          <a:bodyPr/>
          <a:lstStyle/>
          <a:p>
            <a:pPr algn="ctr"/>
            <a:r>
              <a:rPr lang="en-US" sz="3200" dirty="0"/>
              <a:t>LOGIKA FUZZY LANJUTAN</a:t>
            </a:r>
          </a:p>
        </p:txBody>
      </p:sp>
    </p:spTree>
    <p:extLst>
      <p:ext uri="{BB962C8B-B14F-4D97-AF65-F5344CB8AC3E}">
        <p14:creationId xmlns:p14="http://schemas.microsoft.com/office/powerpoint/2010/main" val="3688085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bwMode="auto">
          <a:xfrm>
            <a:off x="533400" y="609600"/>
            <a:ext cx="8229600" cy="927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GB" sz="3600" dirty="0"/>
              <a:t>Other…</a:t>
            </a:r>
            <a:endParaRPr lang="en-US" altLang="en-US" sz="2400" dirty="0">
              <a:latin typeface="Arial" charset="0"/>
              <a:cs typeface="Arial" charset="0"/>
            </a:endParaRPr>
          </a:p>
        </p:txBody>
      </p:sp>
      <p:sp>
        <p:nvSpPr>
          <p:cNvPr id="3" name="Content Placeholder 2"/>
          <p:cNvSpPr>
            <a:spLocks noGrp="1"/>
          </p:cNvSpPr>
          <p:nvPr>
            <p:ph sz="half" idx="2"/>
          </p:nvPr>
        </p:nvSpPr>
        <p:spPr>
          <a:xfrm>
            <a:off x="457200" y="1752600"/>
            <a:ext cx="8371656" cy="4267200"/>
          </a:xfrm>
        </p:spPr>
        <p:txBody>
          <a:bodyPr/>
          <a:lstStyle/>
          <a:p>
            <a:pPr algn="just"/>
            <a:r>
              <a:rPr lang="en-GB" sz="1800" b="1" dirty="0"/>
              <a:t>Subway train (Sendai)</a:t>
            </a:r>
            <a:r>
              <a:rPr lang="en-GB" sz="1800" dirty="0"/>
              <a:t>: A fuzzy decision scheme is used by the subway trains in Sendai, Japan, to determine the speed and stopping routine. Ride comfort and safety are used as performance requirements.</a:t>
            </a:r>
          </a:p>
          <a:p>
            <a:pPr algn="just"/>
            <a:r>
              <a:rPr lang="en-GB" sz="1800" dirty="0"/>
              <a:t>Other applications of fuzzy logic include a </a:t>
            </a:r>
            <a:r>
              <a:rPr lang="en-GB" sz="1800" b="1" dirty="0"/>
              <a:t>hot water heater (Matsushita)</a:t>
            </a:r>
            <a:r>
              <a:rPr lang="en-GB" sz="1800" dirty="0"/>
              <a:t>, a </a:t>
            </a:r>
            <a:r>
              <a:rPr lang="en-GB" sz="1800" b="1" dirty="0"/>
              <a:t>rice cooker (Hitachi)</a:t>
            </a:r>
            <a:r>
              <a:rPr lang="en-GB" sz="1800" dirty="0"/>
              <a:t>, and a </a:t>
            </a:r>
            <a:r>
              <a:rPr lang="en-GB" sz="1800" b="1" dirty="0"/>
              <a:t>cement kiln (Denmark)</a:t>
            </a:r>
            <a:r>
              <a:rPr lang="en-GB" sz="1800" dirty="0"/>
              <a:t>. A </a:t>
            </a:r>
            <a:r>
              <a:rPr lang="en-GB" sz="1800" b="1" dirty="0"/>
              <a:t>fuzzy stock-trading program </a:t>
            </a:r>
            <a:r>
              <a:rPr lang="en-GB" sz="1800" dirty="0"/>
              <a:t>can manage stock portfolios. A </a:t>
            </a:r>
            <a:r>
              <a:rPr lang="en-GB" sz="1800" b="1" dirty="0"/>
              <a:t>fuzzy golf diagnostic system </a:t>
            </a:r>
            <a:r>
              <a:rPr lang="en-GB" sz="1800" dirty="0"/>
              <a:t>is able to select the best golf club based on size, characteristics, and swing of a golfer. A </a:t>
            </a:r>
            <a:r>
              <a:rPr lang="en-GB" sz="1800" b="1" dirty="0"/>
              <a:t>fuzzy mug search system </a:t>
            </a:r>
            <a:r>
              <a:rPr lang="en-GB" sz="1800" dirty="0"/>
              <a:t>helps in criminal investigations by </a:t>
            </a:r>
            <a:r>
              <a:rPr lang="en-GB" sz="1800" dirty="0" err="1"/>
              <a:t>analyzing</a:t>
            </a:r>
            <a:r>
              <a:rPr lang="en-GB" sz="1800" dirty="0"/>
              <a:t> mug shots (photos of the suspects) along with other input data (say, statements such as "short, heavy-set, and young-looking . . ." from witnesses) to determine the most likely criminal. </a:t>
            </a:r>
            <a:r>
              <a:rPr lang="en-GB" sz="1800" b="1" dirty="0"/>
              <a:t>Gift-wrapped chocolates</a:t>
            </a:r>
            <a:r>
              <a:rPr lang="en-GB" sz="1800" dirty="0"/>
              <a:t> with fuzzy statements are available for Valentine's Day. Even a </a:t>
            </a:r>
            <a:r>
              <a:rPr lang="en-GB" sz="1800" b="1" dirty="0"/>
              <a:t>Yamaha "fuzzy" scooter</a:t>
            </a:r>
            <a:r>
              <a:rPr lang="en-GB" sz="1800" dirty="0"/>
              <a:t> was spotted in Taipei.</a:t>
            </a:r>
          </a:p>
          <a:p>
            <a:pPr lvl="1" algn="just">
              <a:lnSpc>
                <a:spcPct val="80000"/>
              </a:lnSpc>
            </a:pPr>
            <a:endParaRPr lang="en-US" alt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3991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02E24-126B-4B77-8789-32910541A6F9}"/>
              </a:ext>
            </a:extLst>
          </p:cNvPr>
          <p:cNvSpPr>
            <a:spLocks noGrp="1"/>
          </p:cNvSpPr>
          <p:nvPr>
            <p:ph type="title"/>
          </p:nvPr>
        </p:nvSpPr>
        <p:spPr>
          <a:xfrm>
            <a:off x="467544" y="764704"/>
            <a:ext cx="8229600" cy="683096"/>
          </a:xfrm>
        </p:spPr>
        <p:txBody>
          <a:bodyPr/>
          <a:lstStyle/>
          <a:p>
            <a:r>
              <a:rPr lang="en-US" sz="2400" dirty="0">
                <a:effectLst/>
                <a:ea typeface="SimSun" panose="02010600030101010101" pitchFamily="2" charset="-122"/>
              </a:rPr>
              <a:t>CONTOH SOAL LOGIKA FUZZY</a:t>
            </a:r>
            <a:endParaRPr lang="en-US" sz="2400" dirty="0"/>
          </a:p>
        </p:txBody>
      </p:sp>
      <p:sp>
        <p:nvSpPr>
          <p:cNvPr id="3" name="Content Placeholder 2">
            <a:extLst>
              <a:ext uri="{FF2B5EF4-FFF2-40B4-BE49-F238E27FC236}">
                <a16:creationId xmlns:a16="http://schemas.microsoft.com/office/drawing/2014/main" id="{17EBEA57-ABB7-4437-BA5B-491C1ECD3A63}"/>
              </a:ext>
            </a:extLst>
          </p:cNvPr>
          <p:cNvSpPr>
            <a:spLocks noGrp="1"/>
          </p:cNvSpPr>
          <p:nvPr>
            <p:ph sz="half" idx="2"/>
          </p:nvPr>
        </p:nvSpPr>
        <p:spPr/>
        <p:txBody>
          <a:bodyPr/>
          <a:lstStyle/>
          <a:p>
            <a:pPr algn="just"/>
            <a:r>
              <a:rPr lang="en-US" sz="2000" dirty="0" err="1">
                <a:effectLst/>
                <a:ea typeface="SimSun" panose="02010600030101010101" pitchFamily="2" charset="-122"/>
              </a:rPr>
              <a:t>Suatu</a:t>
            </a:r>
            <a:r>
              <a:rPr lang="en-US" sz="2000" dirty="0">
                <a:effectLst/>
                <a:ea typeface="SimSun" panose="02010600030101010101" pitchFamily="2" charset="-122"/>
              </a:rPr>
              <a:t> </a:t>
            </a:r>
            <a:r>
              <a:rPr lang="en-US" sz="2000" dirty="0" err="1">
                <a:effectLst/>
                <a:ea typeface="SimSun" panose="02010600030101010101" pitchFamily="2" charset="-122"/>
              </a:rPr>
              <a:t>perusahaan</a:t>
            </a:r>
            <a:r>
              <a:rPr lang="en-US" sz="2000" dirty="0">
                <a:effectLst/>
                <a:ea typeface="SimSun" panose="02010600030101010101" pitchFamily="2" charset="-122"/>
              </a:rPr>
              <a:t> </a:t>
            </a:r>
            <a:r>
              <a:rPr lang="en-US" sz="2000" dirty="0" err="1">
                <a:effectLst/>
                <a:ea typeface="SimSun" panose="02010600030101010101" pitchFamily="2" charset="-122"/>
              </a:rPr>
              <a:t>minuman</a:t>
            </a:r>
            <a:r>
              <a:rPr lang="en-US" sz="2000" dirty="0">
                <a:effectLst/>
                <a:ea typeface="SimSun" panose="02010600030101010101" pitchFamily="2" charset="-122"/>
              </a:rPr>
              <a:t> </a:t>
            </a:r>
            <a:r>
              <a:rPr lang="en-US" sz="2000" dirty="0" err="1">
                <a:effectLst/>
                <a:ea typeface="SimSun" panose="02010600030101010101" pitchFamily="2" charset="-122"/>
              </a:rPr>
              <a:t>akan</a:t>
            </a:r>
            <a:r>
              <a:rPr lang="en-US" sz="2000" dirty="0">
                <a:effectLst/>
                <a:ea typeface="SimSun" panose="02010600030101010101" pitchFamily="2" charset="-122"/>
              </a:rPr>
              <a:t> </a:t>
            </a:r>
            <a:r>
              <a:rPr lang="en-US" sz="2000" dirty="0" err="1">
                <a:effectLst/>
                <a:ea typeface="SimSun" panose="02010600030101010101" pitchFamily="2" charset="-122"/>
              </a:rPr>
              <a:t>memproduksi</a:t>
            </a:r>
            <a:r>
              <a:rPr lang="en-US" sz="2000" dirty="0">
                <a:effectLst/>
                <a:ea typeface="SimSun" panose="02010600030101010101" pitchFamily="2" charset="-122"/>
              </a:rPr>
              <a:t> </a:t>
            </a:r>
            <a:r>
              <a:rPr lang="en-US" sz="2000" dirty="0" err="1">
                <a:effectLst/>
                <a:ea typeface="SimSun" panose="02010600030101010101" pitchFamily="2" charset="-122"/>
              </a:rPr>
              <a:t>minuman</a:t>
            </a:r>
            <a:r>
              <a:rPr lang="en-US" sz="2000" dirty="0">
                <a:effectLst/>
                <a:ea typeface="SimSun" panose="02010600030101010101" pitchFamily="2" charset="-122"/>
              </a:rPr>
              <a:t> </a:t>
            </a:r>
            <a:r>
              <a:rPr lang="en-US" sz="2000" dirty="0" err="1">
                <a:effectLst/>
                <a:ea typeface="SimSun" panose="02010600030101010101" pitchFamily="2" charset="-122"/>
              </a:rPr>
              <a:t>jenis</a:t>
            </a:r>
            <a:r>
              <a:rPr lang="en-US" sz="2000" dirty="0">
                <a:effectLst/>
                <a:ea typeface="SimSun" panose="02010600030101010101" pitchFamily="2" charset="-122"/>
              </a:rPr>
              <a:t> XYZ. Dari data 1 </a:t>
            </a:r>
            <a:r>
              <a:rPr lang="en-US" sz="2000" dirty="0" err="1">
                <a:effectLst/>
                <a:ea typeface="SimSun" panose="02010600030101010101" pitchFamily="2" charset="-122"/>
              </a:rPr>
              <a:t>bulan</a:t>
            </a:r>
            <a:r>
              <a:rPr lang="en-US" sz="2000" dirty="0">
                <a:effectLst/>
                <a:ea typeface="SimSun" panose="02010600030101010101" pitchFamily="2" charset="-122"/>
              </a:rPr>
              <a:t> </a:t>
            </a:r>
            <a:r>
              <a:rPr lang="en-US" sz="2000" dirty="0" err="1">
                <a:effectLst/>
                <a:ea typeface="SimSun" panose="02010600030101010101" pitchFamily="2" charset="-122"/>
              </a:rPr>
              <a:t>terakhir</a:t>
            </a:r>
            <a:r>
              <a:rPr lang="en-US" sz="2000" dirty="0">
                <a:effectLst/>
                <a:ea typeface="SimSun" panose="02010600030101010101" pitchFamily="2" charset="-122"/>
              </a:rPr>
              <a:t>, </a:t>
            </a:r>
            <a:r>
              <a:rPr lang="en-US" sz="2000" dirty="0" err="1">
                <a:effectLst/>
                <a:ea typeface="SimSun" panose="02010600030101010101" pitchFamily="2" charset="-122"/>
              </a:rPr>
              <a:t>permintaan</a:t>
            </a:r>
            <a:r>
              <a:rPr lang="en-US" sz="2000" dirty="0">
                <a:effectLst/>
                <a:ea typeface="SimSun" panose="02010600030101010101" pitchFamily="2" charset="-122"/>
              </a:rPr>
              <a:t> </a:t>
            </a:r>
            <a:r>
              <a:rPr lang="en-US" sz="2000" dirty="0" err="1">
                <a:effectLst/>
                <a:ea typeface="SimSun" panose="02010600030101010101" pitchFamily="2" charset="-122"/>
              </a:rPr>
              <a:t>terbesar</a:t>
            </a:r>
            <a:r>
              <a:rPr lang="en-US" sz="2000" dirty="0">
                <a:effectLst/>
                <a:ea typeface="SimSun" panose="02010600030101010101" pitchFamily="2" charset="-122"/>
              </a:rPr>
              <a:t> </a:t>
            </a:r>
            <a:r>
              <a:rPr lang="en-US" sz="2000" dirty="0" err="1">
                <a:effectLst/>
                <a:ea typeface="SimSun" panose="02010600030101010101" pitchFamily="2" charset="-122"/>
              </a:rPr>
              <a:t>hingga</a:t>
            </a:r>
            <a:r>
              <a:rPr lang="en-US" sz="2000" dirty="0">
                <a:effectLst/>
                <a:ea typeface="SimSun" panose="02010600030101010101" pitchFamily="2" charset="-122"/>
              </a:rPr>
              <a:t> </a:t>
            </a:r>
            <a:r>
              <a:rPr lang="en-US" sz="2000" dirty="0" err="1">
                <a:effectLst/>
                <a:ea typeface="SimSun" panose="02010600030101010101" pitchFamily="2" charset="-122"/>
              </a:rPr>
              <a:t>mencapai</a:t>
            </a:r>
            <a:r>
              <a:rPr lang="en-US" sz="2000" dirty="0">
                <a:effectLst/>
                <a:ea typeface="SimSun" panose="02010600030101010101" pitchFamily="2" charset="-122"/>
              </a:rPr>
              <a:t> 6000 </a:t>
            </a:r>
            <a:r>
              <a:rPr lang="en-US" sz="2000" dirty="0" err="1">
                <a:effectLst/>
                <a:ea typeface="SimSun" panose="02010600030101010101" pitchFamily="2" charset="-122"/>
              </a:rPr>
              <a:t>botol</a:t>
            </a:r>
            <a:r>
              <a:rPr lang="en-US" sz="2000" dirty="0">
                <a:effectLst/>
                <a:ea typeface="SimSun" panose="02010600030101010101" pitchFamily="2" charset="-122"/>
              </a:rPr>
              <a:t>/</a:t>
            </a:r>
            <a:r>
              <a:rPr lang="en-US" sz="2000" dirty="0" err="1">
                <a:effectLst/>
                <a:ea typeface="SimSun" panose="02010600030101010101" pitchFamily="2" charset="-122"/>
              </a:rPr>
              <a:t>hari</a:t>
            </a:r>
            <a:r>
              <a:rPr lang="en-US" sz="2000" dirty="0">
                <a:effectLst/>
                <a:ea typeface="SimSun" panose="02010600030101010101" pitchFamily="2" charset="-122"/>
              </a:rPr>
              <a:t>, dan </a:t>
            </a:r>
            <a:r>
              <a:rPr lang="en-US" sz="2000" dirty="0" err="1">
                <a:effectLst/>
                <a:ea typeface="SimSun" panose="02010600030101010101" pitchFamily="2" charset="-122"/>
              </a:rPr>
              <a:t>permintaan</a:t>
            </a:r>
            <a:r>
              <a:rPr lang="en-US" sz="2000" dirty="0">
                <a:effectLst/>
                <a:ea typeface="SimSun" panose="02010600030101010101" pitchFamily="2" charset="-122"/>
              </a:rPr>
              <a:t> </a:t>
            </a:r>
            <a:r>
              <a:rPr lang="en-US" sz="2000" dirty="0" err="1">
                <a:effectLst/>
                <a:ea typeface="SimSun" panose="02010600030101010101" pitchFamily="2" charset="-122"/>
              </a:rPr>
              <a:t>terkecil</a:t>
            </a:r>
            <a:r>
              <a:rPr lang="en-US" sz="2000" dirty="0">
                <a:effectLst/>
                <a:ea typeface="SimSun" panose="02010600030101010101" pitchFamily="2" charset="-122"/>
              </a:rPr>
              <a:t> </a:t>
            </a:r>
            <a:r>
              <a:rPr lang="en-US" sz="2000" dirty="0" err="1">
                <a:effectLst/>
                <a:ea typeface="SimSun" panose="02010600030101010101" pitchFamily="2" charset="-122"/>
              </a:rPr>
              <a:t>sampai</a:t>
            </a:r>
            <a:r>
              <a:rPr lang="en-US" sz="2000" dirty="0">
                <a:effectLst/>
                <a:ea typeface="SimSun" panose="02010600030101010101" pitchFamily="2" charset="-122"/>
              </a:rPr>
              <a:t> 500 </a:t>
            </a:r>
            <a:r>
              <a:rPr lang="en-US" sz="2000" dirty="0" err="1">
                <a:effectLst/>
                <a:ea typeface="SimSun" panose="02010600030101010101" pitchFamily="2" charset="-122"/>
              </a:rPr>
              <a:t>botol</a:t>
            </a:r>
            <a:r>
              <a:rPr lang="en-US" sz="2000" dirty="0">
                <a:effectLst/>
                <a:ea typeface="SimSun" panose="02010600030101010101" pitchFamily="2" charset="-122"/>
              </a:rPr>
              <a:t>/</a:t>
            </a:r>
            <a:r>
              <a:rPr lang="en-US" sz="2000" dirty="0" err="1">
                <a:effectLst/>
                <a:ea typeface="SimSun" panose="02010600030101010101" pitchFamily="2" charset="-122"/>
              </a:rPr>
              <a:t>hari</a:t>
            </a:r>
            <a:r>
              <a:rPr lang="en-US" sz="2000" dirty="0">
                <a:effectLst/>
                <a:ea typeface="SimSun" panose="02010600030101010101" pitchFamily="2" charset="-122"/>
              </a:rPr>
              <a:t>. </a:t>
            </a:r>
            <a:r>
              <a:rPr lang="en-US" sz="2000" dirty="0" err="1">
                <a:effectLst/>
                <a:ea typeface="SimSun" panose="02010600030101010101" pitchFamily="2" charset="-122"/>
              </a:rPr>
              <a:t>Persediaan</a:t>
            </a:r>
            <a:r>
              <a:rPr lang="en-US" sz="2000" dirty="0">
                <a:effectLst/>
                <a:ea typeface="SimSun" panose="02010600030101010101" pitchFamily="2" charset="-122"/>
              </a:rPr>
              <a:t> </a:t>
            </a:r>
            <a:r>
              <a:rPr lang="en-US" sz="2000" dirty="0" err="1">
                <a:effectLst/>
                <a:ea typeface="SimSun" panose="02010600030101010101" pitchFamily="2" charset="-122"/>
              </a:rPr>
              <a:t>barang</a:t>
            </a:r>
            <a:r>
              <a:rPr lang="en-US" sz="2000" dirty="0">
                <a:effectLst/>
                <a:ea typeface="SimSun" panose="02010600030101010101" pitchFamily="2" charset="-122"/>
              </a:rPr>
              <a:t> </a:t>
            </a:r>
            <a:r>
              <a:rPr lang="en-US" sz="2000" dirty="0" err="1">
                <a:effectLst/>
                <a:ea typeface="SimSun" panose="02010600030101010101" pitchFamily="2" charset="-122"/>
              </a:rPr>
              <a:t>digudang</a:t>
            </a:r>
            <a:r>
              <a:rPr lang="en-US" sz="2000" dirty="0">
                <a:effectLst/>
                <a:ea typeface="SimSun" panose="02010600030101010101" pitchFamily="2" charset="-122"/>
              </a:rPr>
              <a:t> </a:t>
            </a:r>
            <a:r>
              <a:rPr lang="en-US" sz="2000" dirty="0" err="1">
                <a:effectLst/>
                <a:ea typeface="SimSun" panose="02010600030101010101" pitchFamily="2" charset="-122"/>
              </a:rPr>
              <a:t>terbanyak</a:t>
            </a:r>
            <a:r>
              <a:rPr lang="en-US" sz="2000" dirty="0">
                <a:effectLst/>
                <a:ea typeface="SimSun" panose="02010600030101010101" pitchFamily="2" charset="-122"/>
              </a:rPr>
              <a:t> </a:t>
            </a:r>
            <a:r>
              <a:rPr lang="en-US" sz="2000" dirty="0" err="1">
                <a:effectLst/>
                <a:ea typeface="SimSun" panose="02010600030101010101" pitchFamily="2" charset="-122"/>
              </a:rPr>
              <a:t>sampai</a:t>
            </a:r>
            <a:r>
              <a:rPr lang="en-US" sz="2000" dirty="0">
                <a:effectLst/>
                <a:ea typeface="SimSun" panose="02010600030101010101" pitchFamily="2" charset="-122"/>
              </a:rPr>
              <a:t> 800 </a:t>
            </a:r>
            <a:r>
              <a:rPr lang="en-US" sz="2000" dirty="0" err="1">
                <a:effectLst/>
                <a:ea typeface="SimSun" panose="02010600030101010101" pitchFamily="2" charset="-122"/>
              </a:rPr>
              <a:t>botol</a:t>
            </a:r>
            <a:r>
              <a:rPr lang="en-US" sz="2000" dirty="0">
                <a:effectLst/>
                <a:ea typeface="SimSun" panose="02010600030101010101" pitchFamily="2" charset="-122"/>
              </a:rPr>
              <a:t>/</a:t>
            </a:r>
            <a:r>
              <a:rPr lang="en-US" sz="2000" dirty="0" err="1">
                <a:effectLst/>
                <a:ea typeface="SimSun" panose="02010600030101010101" pitchFamily="2" charset="-122"/>
              </a:rPr>
              <a:t>hari</a:t>
            </a:r>
            <a:r>
              <a:rPr lang="en-US" sz="2000" dirty="0">
                <a:effectLst/>
                <a:ea typeface="SimSun" panose="02010600030101010101" pitchFamily="2" charset="-122"/>
              </a:rPr>
              <a:t>, dan </a:t>
            </a:r>
            <a:r>
              <a:rPr lang="en-US" sz="2000" dirty="0" err="1">
                <a:effectLst/>
                <a:ea typeface="SimSun" panose="02010600030101010101" pitchFamily="2" charset="-122"/>
              </a:rPr>
              <a:t>terkecil</a:t>
            </a:r>
            <a:r>
              <a:rPr lang="en-US" sz="2000" dirty="0">
                <a:effectLst/>
                <a:ea typeface="SimSun" panose="02010600030101010101" pitchFamily="2" charset="-122"/>
              </a:rPr>
              <a:t> </a:t>
            </a:r>
            <a:r>
              <a:rPr lang="en-US" sz="2000" dirty="0" err="1">
                <a:effectLst/>
                <a:ea typeface="SimSun" panose="02010600030101010101" pitchFamily="2" charset="-122"/>
              </a:rPr>
              <a:t>pernah</a:t>
            </a:r>
            <a:r>
              <a:rPr lang="en-US" sz="2000" dirty="0">
                <a:effectLst/>
                <a:ea typeface="SimSun" panose="02010600030101010101" pitchFamily="2" charset="-122"/>
              </a:rPr>
              <a:t> </a:t>
            </a:r>
            <a:r>
              <a:rPr lang="en-US" sz="2000" dirty="0" err="1">
                <a:effectLst/>
                <a:ea typeface="SimSun" panose="02010600030101010101" pitchFamily="2" charset="-122"/>
              </a:rPr>
              <a:t>sampai</a:t>
            </a:r>
            <a:r>
              <a:rPr lang="en-US" sz="2000" dirty="0">
                <a:effectLst/>
                <a:ea typeface="SimSun" panose="02010600030101010101" pitchFamily="2" charset="-122"/>
              </a:rPr>
              <a:t> 200 </a:t>
            </a:r>
            <a:r>
              <a:rPr lang="en-US" sz="2000" dirty="0" err="1">
                <a:effectLst/>
                <a:ea typeface="SimSun" panose="02010600030101010101" pitchFamily="2" charset="-122"/>
              </a:rPr>
              <a:t>botol</a:t>
            </a:r>
            <a:r>
              <a:rPr lang="en-US" sz="2000" dirty="0">
                <a:effectLst/>
                <a:ea typeface="SimSun" panose="02010600030101010101" pitchFamily="2" charset="-122"/>
              </a:rPr>
              <a:t>/</a:t>
            </a:r>
            <a:r>
              <a:rPr lang="en-US" sz="2000" dirty="0" err="1">
                <a:effectLst/>
                <a:ea typeface="SimSun" panose="02010600030101010101" pitchFamily="2" charset="-122"/>
              </a:rPr>
              <a:t>hari</a:t>
            </a:r>
            <a:r>
              <a:rPr lang="en-US" sz="2000" dirty="0">
                <a:effectLst/>
                <a:ea typeface="SimSun" panose="02010600030101010101" pitchFamily="2" charset="-122"/>
              </a:rPr>
              <a:t>. </a:t>
            </a:r>
            <a:r>
              <a:rPr lang="en-US" sz="2000" dirty="0" err="1">
                <a:effectLst/>
                <a:ea typeface="SimSun" panose="02010600030101010101" pitchFamily="2" charset="-122"/>
              </a:rPr>
              <a:t>Dengan</a:t>
            </a:r>
            <a:r>
              <a:rPr lang="en-US" sz="2000" dirty="0">
                <a:effectLst/>
                <a:ea typeface="SimSun" panose="02010600030101010101" pitchFamily="2" charset="-122"/>
              </a:rPr>
              <a:t> </a:t>
            </a:r>
            <a:r>
              <a:rPr lang="en-US" sz="2000" dirty="0" err="1">
                <a:effectLst/>
                <a:ea typeface="SimSun" panose="02010600030101010101" pitchFamily="2" charset="-122"/>
              </a:rPr>
              <a:t>segala</a:t>
            </a:r>
            <a:r>
              <a:rPr lang="en-US" sz="2000" dirty="0">
                <a:effectLst/>
                <a:ea typeface="SimSun" panose="02010600030101010101" pitchFamily="2" charset="-122"/>
              </a:rPr>
              <a:t> </a:t>
            </a:r>
            <a:r>
              <a:rPr lang="en-US" sz="2000" dirty="0" err="1">
                <a:effectLst/>
                <a:ea typeface="SimSun" panose="02010600030101010101" pitchFamily="2" charset="-122"/>
              </a:rPr>
              <a:t>keterbatasannya</a:t>
            </a:r>
            <a:r>
              <a:rPr lang="en-US" sz="2000" dirty="0">
                <a:effectLst/>
                <a:ea typeface="SimSun" panose="02010600030101010101" pitchFamily="2" charset="-122"/>
              </a:rPr>
              <a:t>, </a:t>
            </a:r>
            <a:r>
              <a:rPr lang="en-US" sz="2000" dirty="0" err="1">
                <a:effectLst/>
                <a:ea typeface="SimSun" panose="02010600030101010101" pitchFamily="2" charset="-122"/>
              </a:rPr>
              <a:t>sampai</a:t>
            </a:r>
            <a:r>
              <a:rPr lang="en-US" sz="2000" dirty="0">
                <a:effectLst/>
                <a:ea typeface="SimSun" panose="02010600030101010101" pitchFamily="2" charset="-122"/>
              </a:rPr>
              <a:t> </a:t>
            </a:r>
            <a:r>
              <a:rPr lang="en-US" sz="2000" dirty="0" err="1">
                <a:effectLst/>
                <a:ea typeface="SimSun" panose="02010600030101010101" pitchFamily="2" charset="-122"/>
              </a:rPr>
              <a:t>saat</a:t>
            </a:r>
            <a:r>
              <a:rPr lang="en-US" sz="2000" dirty="0">
                <a:effectLst/>
                <a:ea typeface="SimSun" panose="02010600030101010101" pitchFamily="2" charset="-122"/>
              </a:rPr>
              <a:t> </a:t>
            </a:r>
            <a:r>
              <a:rPr lang="en-US" sz="2000" dirty="0" err="1">
                <a:effectLst/>
                <a:ea typeface="SimSun" panose="02010600030101010101" pitchFamily="2" charset="-122"/>
              </a:rPr>
              <a:t>ini</a:t>
            </a:r>
            <a:r>
              <a:rPr lang="en-US" sz="2000" dirty="0">
                <a:effectLst/>
                <a:ea typeface="SimSun" panose="02010600030101010101" pitchFamily="2" charset="-122"/>
              </a:rPr>
              <a:t>, </a:t>
            </a:r>
            <a:r>
              <a:rPr lang="en-US" sz="2000" dirty="0" err="1">
                <a:effectLst/>
                <a:ea typeface="SimSun" panose="02010600030101010101" pitchFamily="2" charset="-122"/>
              </a:rPr>
              <a:t>perusahaan</a:t>
            </a:r>
            <a:r>
              <a:rPr lang="en-US" sz="2000" dirty="0">
                <a:effectLst/>
                <a:ea typeface="SimSun" panose="02010600030101010101" pitchFamily="2" charset="-122"/>
              </a:rPr>
              <a:t> </a:t>
            </a:r>
            <a:r>
              <a:rPr lang="en-US" sz="2000" dirty="0" err="1">
                <a:effectLst/>
                <a:ea typeface="SimSun" panose="02010600030101010101" pitchFamily="2" charset="-122"/>
              </a:rPr>
              <a:t>baru</a:t>
            </a:r>
            <a:r>
              <a:rPr lang="en-US" sz="2000" dirty="0">
                <a:effectLst/>
                <a:ea typeface="SimSun" panose="02010600030101010101" pitchFamily="2" charset="-122"/>
              </a:rPr>
              <a:t> </a:t>
            </a:r>
            <a:r>
              <a:rPr lang="en-US" sz="2000" dirty="0" err="1">
                <a:effectLst/>
                <a:ea typeface="SimSun" panose="02010600030101010101" pitchFamily="2" charset="-122"/>
              </a:rPr>
              <a:t>mampu</a:t>
            </a:r>
            <a:r>
              <a:rPr lang="en-US" sz="2000" dirty="0">
                <a:effectLst/>
                <a:ea typeface="SimSun" panose="02010600030101010101" pitchFamily="2" charset="-122"/>
              </a:rPr>
              <a:t> </a:t>
            </a:r>
            <a:r>
              <a:rPr lang="en-US" sz="2000" dirty="0" err="1">
                <a:effectLst/>
                <a:ea typeface="SimSun" panose="02010600030101010101" pitchFamily="2" charset="-122"/>
              </a:rPr>
              <a:t>memproduksi</a:t>
            </a:r>
            <a:r>
              <a:rPr lang="en-US" sz="2000" dirty="0">
                <a:effectLst/>
                <a:ea typeface="SimSun" panose="02010600030101010101" pitchFamily="2" charset="-122"/>
              </a:rPr>
              <a:t> </a:t>
            </a:r>
            <a:r>
              <a:rPr lang="en-US" sz="2000" dirty="0" err="1">
                <a:effectLst/>
                <a:ea typeface="SimSun" panose="02010600030101010101" pitchFamily="2" charset="-122"/>
              </a:rPr>
              <a:t>barang</a:t>
            </a:r>
            <a:r>
              <a:rPr lang="en-US" sz="2000" dirty="0">
                <a:effectLst/>
                <a:ea typeface="SimSun" panose="02010600030101010101" pitchFamily="2" charset="-122"/>
              </a:rPr>
              <a:t> </a:t>
            </a:r>
            <a:r>
              <a:rPr lang="en-US" sz="2000" dirty="0" err="1">
                <a:effectLst/>
                <a:ea typeface="SimSun" panose="02010600030101010101" pitchFamily="2" charset="-122"/>
              </a:rPr>
              <a:t>maksimum</a:t>
            </a:r>
            <a:r>
              <a:rPr lang="en-US" sz="2000" dirty="0">
                <a:effectLst/>
                <a:ea typeface="SimSun" panose="02010600030101010101" pitchFamily="2" charset="-122"/>
              </a:rPr>
              <a:t> 9000 </a:t>
            </a:r>
            <a:r>
              <a:rPr lang="en-US" sz="2000" dirty="0" err="1">
                <a:effectLst/>
                <a:ea typeface="SimSun" panose="02010600030101010101" pitchFamily="2" charset="-122"/>
              </a:rPr>
              <a:t>botol</a:t>
            </a:r>
            <a:r>
              <a:rPr lang="en-US" sz="2000" dirty="0">
                <a:effectLst/>
                <a:ea typeface="SimSun" panose="02010600030101010101" pitchFamily="2" charset="-122"/>
              </a:rPr>
              <a:t>/</a:t>
            </a:r>
            <a:r>
              <a:rPr lang="en-US" sz="2000" dirty="0" err="1">
                <a:effectLst/>
                <a:ea typeface="SimSun" panose="02010600030101010101" pitchFamily="2" charset="-122"/>
              </a:rPr>
              <a:t>hari</a:t>
            </a:r>
            <a:r>
              <a:rPr lang="en-US" sz="2000" dirty="0">
                <a:effectLst/>
                <a:ea typeface="SimSun" panose="02010600030101010101" pitchFamily="2" charset="-122"/>
              </a:rPr>
              <a:t>, </a:t>
            </a:r>
            <a:r>
              <a:rPr lang="en-US" sz="2000" dirty="0" err="1">
                <a:effectLst/>
                <a:ea typeface="SimSun" panose="02010600030101010101" pitchFamily="2" charset="-122"/>
              </a:rPr>
              <a:t>serta</a:t>
            </a:r>
            <a:r>
              <a:rPr lang="en-US" sz="2000" dirty="0">
                <a:effectLst/>
                <a:ea typeface="SimSun" panose="02010600030101010101" pitchFamily="2" charset="-122"/>
              </a:rPr>
              <a:t> demi </a:t>
            </a:r>
            <a:r>
              <a:rPr lang="en-US" sz="2000" dirty="0" err="1">
                <a:effectLst/>
                <a:ea typeface="SimSun" panose="02010600030101010101" pitchFamily="2" charset="-122"/>
              </a:rPr>
              <a:t>efisiensi</a:t>
            </a:r>
            <a:r>
              <a:rPr lang="en-US" sz="2000" dirty="0">
                <a:effectLst/>
                <a:ea typeface="SimSun" panose="02010600030101010101" pitchFamily="2" charset="-122"/>
              </a:rPr>
              <a:t> </a:t>
            </a:r>
            <a:r>
              <a:rPr lang="en-US" sz="2000" dirty="0" err="1">
                <a:effectLst/>
                <a:ea typeface="SimSun" panose="02010600030101010101" pitchFamily="2" charset="-122"/>
              </a:rPr>
              <a:t>mesin</a:t>
            </a:r>
            <a:r>
              <a:rPr lang="en-US" sz="2000" dirty="0">
                <a:effectLst/>
                <a:ea typeface="SimSun" panose="02010600030101010101" pitchFamily="2" charset="-122"/>
              </a:rPr>
              <a:t> dan SDM </a:t>
            </a:r>
            <a:r>
              <a:rPr lang="en-US" sz="2000" dirty="0" err="1">
                <a:effectLst/>
                <a:ea typeface="SimSun" panose="02010600030101010101" pitchFamily="2" charset="-122"/>
              </a:rPr>
              <a:t>tiap</a:t>
            </a:r>
            <a:r>
              <a:rPr lang="en-US" sz="2000" dirty="0">
                <a:effectLst/>
                <a:ea typeface="SimSun" panose="02010600030101010101" pitchFamily="2" charset="-122"/>
              </a:rPr>
              <a:t> </a:t>
            </a:r>
            <a:r>
              <a:rPr lang="en-US" sz="2000" dirty="0" err="1">
                <a:effectLst/>
                <a:ea typeface="SimSun" panose="02010600030101010101" pitchFamily="2" charset="-122"/>
              </a:rPr>
              <a:t>hari</a:t>
            </a:r>
            <a:r>
              <a:rPr lang="en-US" sz="2000" dirty="0">
                <a:effectLst/>
                <a:ea typeface="SimSun" panose="02010600030101010101" pitchFamily="2" charset="-122"/>
              </a:rPr>
              <a:t> </a:t>
            </a:r>
            <a:r>
              <a:rPr lang="en-US" sz="2000" dirty="0" err="1">
                <a:effectLst/>
                <a:ea typeface="SimSun" panose="02010600030101010101" pitchFamily="2" charset="-122"/>
              </a:rPr>
              <a:t>diharapkan</a:t>
            </a:r>
            <a:r>
              <a:rPr lang="en-US" sz="2000" dirty="0">
                <a:effectLst/>
                <a:ea typeface="SimSun" panose="02010600030101010101" pitchFamily="2" charset="-122"/>
              </a:rPr>
              <a:t> </a:t>
            </a:r>
            <a:r>
              <a:rPr lang="en-US" sz="2000" dirty="0" err="1">
                <a:effectLst/>
                <a:ea typeface="SimSun" panose="02010600030101010101" pitchFamily="2" charset="-122"/>
              </a:rPr>
              <a:t>perusahaan</a:t>
            </a:r>
            <a:r>
              <a:rPr lang="en-US" sz="2000" dirty="0">
                <a:effectLst/>
                <a:ea typeface="SimSun" panose="02010600030101010101" pitchFamily="2" charset="-122"/>
              </a:rPr>
              <a:t> </a:t>
            </a:r>
            <a:r>
              <a:rPr lang="en-US" sz="2000" dirty="0" err="1">
                <a:effectLst/>
                <a:ea typeface="SimSun" panose="02010600030101010101" pitchFamily="2" charset="-122"/>
              </a:rPr>
              <a:t>memproduksi</a:t>
            </a:r>
            <a:r>
              <a:rPr lang="en-US" sz="2000" dirty="0">
                <a:effectLst/>
                <a:ea typeface="SimSun" panose="02010600030101010101" pitchFamily="2" charset="-122"/>
              </a:rPr>
              <a:t> paling </a:t>
            </a:r>
            <a:r>
              <a:rPr lang="en-US" sz="2000" dirty="0" err="1">
                <a:effectLst/>
                <a:ea typeface="SimSun" panose="02010600030101010101" pitchFamily="2" charset="-122"/>
              </a:rPr>
              <a:t>tidak</a:t>
            </a:r>
            <a:r>
              <a:rPr lang="en-US" sz="2000" dirty="0">
                <a:effectLst/>
                <a:ea typeface="SimSun" panose="02010600030101010101" pitchFamily="2" charset="-122"/>
              </a:rPr>
              <a:t> 3000 </a:t>
            </a:r>
            <a:r>
              <a:rPr lang="en-US" sz="2000" dirty="0" err="1">
                <a:effectLst/>
                <a:ea typeface="SimSun" panose="02010600030101010101" pitchFamily="2" charset="-122"/>
              </a:rPr>
              <a:t>botol</a:t>
            </a:r>
            <a:r>
              <a:rPr lang="en-US" sz="2000" dirty="0">
                <a:effectLst/>
                <a:ea typeface="SimSun" panose="02010600030101010101" pitchFamily="2" charset="-122"/>
              </a:rPr>
              <a:t>. </a:t>
            </a:r>
            <a:r>
              <a:rPr lang="en-US" sz="2000" dirty="0" err="1">
                <a:effectLst/>
                <a:ea typeface="SimSun" panose="02010600030101010101" pitchFamily="2" charset="-122"/>
              </a:rPr>
              <a:t>Apabila</a:t>
            </a:r>
            <a:r>
              <a:rPr lang="en-US" sz="2000" dirty="0">
                <a:effectLst/>
                <a:ea typeface="SimSun" panose="02010600030101010101" pitchFamily="2" charset="-122"/>
              </a:rPr>
              <a:t> proses </a:t>
            </a:r>
            <a:r>
              <a:rPr lang="en-US" sz="2000" dirty="0" err="1">
                <a:effectLst/>
                <a:ea typeface="SimSun" panose="02010600030101010101" pitchFamily="2" charset="-122"/>
              </a:rPr>
              <a:t>produksi</a:t>
            </a:r>
            <a:r>
              <a:rPr lang="en-US" sz="2000" dirty="0">
                <a:effectLst/>
                <a:ea typeface="SimSun" panose="02010600030101010101" pitchFamily="2" charset="-122"/>
              </a:rPr>
              <a:t> </a:t>
            </a:r>
            <a:r>
              <a:rPr lang="en-US" sz="2000" dirty="0" err="1">
                <a:effectLst/>
                <a:ea typeface="SimSun" panose="02010600030101010101" pitchFamily="2" charset="-122"/>
              </a:rPr>
              <a:t>perusahaan</a:t>
            </a:r>
            <a:r>
              <a:rPr lang="en-US" sz="2000" dirty="0">
                <a:effectLst/>
                <a:ea typeface="SimSun" panose="02010600030101010101" pitchFamily="2" charset="-122"/>
              </a:rPr>
              <a:t> </a:t>
            </a:r>
            <a:r>
              <a:rPr lang="en-US" sz="2000" dirty="0" err="1">
                <a:effectLst/>
                <a:ea typeface="SimSun" panose="02010600030101010101" pitchFamily="2" charset="-122"/>
              </a:rPr>
              <a:t>tersebut</a:t>
            </a:r>
            <a:r>
              <a:rPr lang="en-US" sz="2000" dirty="0">
                <a:effectLst/>
                <a:ea typeface="SimSun" panose="02010600030101010101" pitchFamily="2" charset="-122"/>
              </a:rPr>
              <a:t> </a:t>
            </a:r>
            <a:r>
              <a:rPr lang="en-US" sz="2000" dirty="0" err="1">
                <a:effectLst/>
                <a:ea typeface="SimSun" panose="02010600030101010101" pitchFamily="2" charset="-122"/>
              </a:rPr>
              <a:t>menggunakan</a:t>
            </a:r>
            <a:r>
              <a:rPr lang="en-US" sz="2000" dirty="0">
                <a:effectLst/>
                <a:ea typeface="SimSun" panose="02010600030101010101" pitchFamily="2" charset="-122"/>
              </a:rPr>
              <a:t> 4 </a:t>
            </a:r>
            <a:r>
              <a:rPr lang="en-US" sz="2000" dirty="0" err="1">
                <a:effectLst/>
                <a:ea typeface="SimSun" panose="02010600030101010101" pitchFamily="2" charset="-122"/>
              </a:rPr>
              <a:t>aturan</a:t>
            </a:r>
            <a:r>
              <a:rPr lang="en-US" sz="2000" dirty="0">
                <a:effectLst/>
                <a:ea typeface="SimSun" panose="02010600030101010101" pitchFamily="2" charset="-122"/>
              </a:rPr>
              <a:t> fuzzy </a:t>
            </a:r>
            <a:r>
              <a:rPr lang="en-US" sz="2000" dirty="0" err="1">
                <a:effectLst/>
                <a:ea typeface="SimSun" panose="02010600030101010101" pitchFamily="2" charset="-122"/>
              </a:rPr>
              <a:t>sbb</a:t>
            </a:r>
            <a:r>
              <a:rPr lang="en-US" sz="2000" dirty="0">
                <a:effectLst/>
                <a:ea typeface="SimSun" panose="02010600030101010101" pitchFamily="2" charset="-122"/>
              </a:rPr>
              <a:t>:</a:t>
            </a:r>
          </a:p>
          <a:p>
            <a:pPr algn="just"/>
            <a:endParaRPr lang="en-US" sz="2000" dirty="0"/>
          </a:p>
        </p:txBody>
      </p:sp>
    </p:spTree>
    <p:extLst>
      <p:ext uri="{BB962C8B-B14F-4D97-AF65-F5344CB8AC3E}">
        <p14:creationId xmlns:p14="http://schemas.microsoft.com/office/powerpoint/2010/main" val="3972855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CFA57-DA89-4474-B172-96673AEAD4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DE74AD-5D27-48EA-AE36-3C063EA3B99A}"/>
              </a:ext>
            </a:extLst>
          </p:cNvPr>
          <p:cNvSpPr>
            <a:spLocks noGrp="1"/>
          </p:cNvSpPr>
          <p:nvPr>
            <p:ph sz="half" idx="2"/>
          </p:nvPr>
        </p:nvSpPr>
        <p:spPr/>
        <p:txBody>
          <a:bodyPr/>
          <a:lstStyle/>
          <a:p>
            <a:pPr marL="467995" indent="0" algn="just">
              <a:lnSpc>
                <a:spcPct val="150000"/>
              </a:lnSpc>
              <a:spcAft>
                <a:spcPts val="600"/>
              </a:spcAft>
              <a:buNone/>
              <a:tabLst>
                <a:tab pos="900430" algn="l"/>
              </a:tabLst>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[R1] 	IF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Permintaan</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TURUN </a:t>
            </a:r>
            <a:r>
              <a:rPr lang="en-US" sz="1800" u="sng" dirty="0">
                <a:effectLst/>
                <a:latin typeface="Courier New" panose="02070309020205020404" pitchFamily="49" charset="0"/>
                <a:ea typeface="Times New Roman" panose="02020603050405020304" pitchFamily="18" charset="0"/>
                <a:cs typeface="Times New Roman" panose="02020603050405020304" pitchFamily="18" charset="0"/>
              </a:rPr>
              <a:t>And</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Persediaan</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BANYAK</a:t>
            </a:r>
            <a:endParaRPr lang="en-US" sz="1800" dirty="0">
              <a:effectLst/>
              <a:latin typeface="Verdana" panose="020B0604030504040204" pitchFamily="34" charset="0"/>
              <a:ea typeface="Times New Roman" panose="02020603050405020304" pitchFamily="18" charset="0"/>
              <a:cs typeface="Times New Roman" panose="02020603050405020304" pitchFamily="18" charset="0"/>
            </a:endParaRPr>
          </a:p>
          <a:p>
            <a:pPr marL="467995" indent="0" algn="just">
              <a:lnSpc>
                <a:spcPct val="150000"/>
              </a:lnSpc>
              <a:spcAft>
                <a:spcPts val="600"/>
              </a:spcAft>
              <a:buNone/>
              <a:tabLst>
                <a:tab pos="900430" algn="l"/>
              </a:tabLst>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THEN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Produksi</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Barang</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BERKURANG;</a:t>
            </a:r>
            <a:endParaRPr lang="en-US" sz="1800" dirty="0">
              <a:effectLst/>
              <a:latin typeface="Verdana" panose="020B0604030504040204" pitchFamily="34" charset="0"/>
              <a:ea typeface="Times New Roman" panose="02020603050405020304" pitchFamily="18" charset="0"/>
              <a:cs typeface="Times New Roman" panose="02020603050405020304" pitchFamily="18" charset="0"/>
            </a:endParaRPr>
          </a:p>
          <a:p>
            <a:pPr marL="467995" indent="0" algn="just">
              <a:lnSpc>
                <a:spcPct val="150000"/>
              </a:lnSpc>
              <a:spcAft>
                <a:spcPts val="600"/>
              </a:spcAft>
              <a:buNone/>
              <a:tabLst>
                <a:tab pos="900430" algn="l"/>
              </a:tabLst>
            </a:pPr>
            <a:r>
              <a:rPr lang="en-US" sz="1800" dirty="0">
                <a:latin typeface="Courier New" panose="02070309020205020404" pitchFamily="49" charset="0"/>
                <a:ea typeface="Times New Roman" panose="02020603050405020304" pitchFamily="18" charset="0"/>
                <a:cs typeface="Times New Roman" panose="02020603050405020304" pitchFamily="18" charset="0"/>
              </a:rPr>
              <a:t>[</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R2]	IF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Permintaan</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TURUN </a:t>
            </a:r>
            <a:r>
              <a:rPr lang="en-US" sz="1800" u="sng" dirty="0">
                <a:effectLst/>
                <a:latin typeface="Courier New" panose="02070309020205020404" pitchFamily="49" charset="0"/>
                <a:ea typeface="Times New Roman" panose="02020603050405020304" pitchFamily="18" charset="0"/>
                <a:cs typeface="Times New Roman" panose="02020603050405020304" pitchFamily="18" charset="0"/>
              </a:rPr>
              <a:t>And</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Persediaan</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SEDIKIT</a:t>
            </a:r>
            <a:endParaRPr lang="en-US" sz="1800" dirty="0">
              <a:effectLst/>
              <a:latin typeface="Verdana" panose="020B0604030504040204" pitchFamily="34" charset="0"/>
              <a:ea typeface="Times New Roman" panose="02020603050405020304" pitchFamily="18" charset="0"/>
              <a:cs typeface="Times New Roman" panose="02020603050405020304" pitchFamily="18" charset="0"/>
            </a:endParaRPr>
          </a:p>
          <a:p>
            <a:pPr marL="467995" indent="0" algn="just">
              <a:lnSpc>
                <a:spcPct val="150000"/>
              </a:lnSpc>
              <a:spcAft>
                <a:spcPts val="600"/>
              </a:spcAft>
              <a:buNone/>
              <a:tabLst>
                <a:tab pos="900430" algn="l"/>
              </a:tabLst>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THEN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Produksi</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Barang</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BERKURANG;</a:t>
            </a:r>
            <a:endParaRPr lang="en-US" sz="1800" dirty="0">
              <a:effectLst/>
              <a:latin typeface="Verdana" panose="020B0604030504040204" pitchFamily="34" charset="0"/>
              <a:ea typeface="Times New Roman" panose="02020603050405020304" pitchFamily="18" charset="0"/>
              <a:cs typeface="Times New Roman" panose="02020603050405020304" pitchFamily="18" charset="0"/>
            </a:endParaRPr>
          </a:p>
          <a:p>
            <a:pPr marL="467995" indent="0" algn="just">
              <a:lnSpc>
                <a:spcPct val="150000"/>
              </a:lnSpc>
              <a:spcAft>
                <a:spcPts val="600"/>
              </a:spcAft>
              <a:buNone/>
              <a:tabLst>
                <a:tab pos="900430" algn="l"/>
              </a:tabLst>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[R3]	IF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Permintaan</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NAIK </a:t>
            </a:r>
            <a:r>
              <a:rPr lang="en-US" sz="1800" u="sng" dirty="0">
                <a:effectLst/>
                <a:latin typeface="Courier New" panose="02070309020205020404" pitchFamily="49" charset="0"/>
                <a:ea typeface="Times New Roman" panose="02020603050405020304" pitchFamily="18" charset="0"/>
                <a:cs typeface="Times New Roman" panose="02020603050405020304" pitchFamily="18" charset="0"/>
              </a:rPr>
              <a:t>And</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Persediaan</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BANYAK</a:t>
            </a:r>
            <a:endParaRPr lang="en-US" sz="1800" dirty="0">
              <a:effectLst/>
              <a:latin typeface="Verdana" panose="020B0604030504040204" pitchFamily="34" charset="0"/>
              <a:ea typeface="Times New Roman" panose="02020603050405020304" pitchFamily="18" charset="0"/>
              <a:cs typeface="Times New Roman" panose="02020603050405020304" pitchFamily="18" charset="0"/>
            </a:endParaRPr>
          </a:p>
          <a:p>
            <a:pPr marL="467995" indent="0" algn="just">
              <a:lnSpc>
                <a:spcPct val="150000"/>
              </a:lnSpc>
              <a:spcAft>
                <a:spcPts val="600"/>
              </a:spcAft>
              <a:buNone/>
              <a:tabLst>
                <a:tab pos="900430" algn="l"/>
              </a:tabLst>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THEN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Produksi</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Barang</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BERTAMBAH;</a:t>
            </a:r>
            <a:endParaRPr lang="en-US" sz="1800" dirty="0">
              <a:effectLst/>
              <a:latin typeface="Verdana" panose="020B0604030504040204" pitchFamily="34" charset="0"/>
              <a:ea typeface="Times New Roman" panose="02020603050405020304" pitchFamily="18" charset="0"/>
              <a:cs typeface="Times New Roman" panose="02020603050405020304" pitchFamily="18" charset="0"/>
            </a:endParaRPr>
          </a:p>
          <a:p>
            <a:pPr marL="467995" indent="0" algn="just">
              <a:lnSpc>
                <a:spcPct val="150000"/>
              </a:lnSpc>
              <a:spcAft>
                <a:spcPts val="600"/>
              </a:spcAft>
              <a:buNone/>
              <a:tabLst>
                <a:tab pos="900430" algn="l"/>
              </a:tabLst>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[R4]	IF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Permintaan</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NAIK </a:t>
            </a:r>
            <a:r>
              <a:rPr lang="en-US" sz="1800" u="sng" dirty="0">
                <a:effectLst/>
                <a:latin typeface="Courier New" panose="02070309020205020404" pitchFamily="49" charset="0"/>
                <a:ea typeface="Times New Roman" panose="02020603050405020304" pitchFamily="18" charset="0"/>
                <a:cs typeface="Times New Roman" panose="02020603050405020304" pitchFamily="18" charset="0"/>
              </a:rPr>
              <a:t>And</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Persediaan</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SEDIKIT</a:t>
            </a:r>
            <a:endParaRPr lang="en-US" sz="1800" dirty="0">
              <a:effectLst/>
              <a:latin typeface="Verdana" panose="020B0604030504040204" pitchFamily="34" charset="0"/>
              <a:ea typeface="Times New Roman" panose="02020603050405020304" pitchFamily="18" charset="0"/>
              <a:cs typeface="Times New Roman" panose="02020603050405020304" pitchFamily="18" charset="0"/>
            </a:endParaRPr>
          </a:p>
          <a:p>
            <a:pPr marL="467995" indent="0" algn="just">
              <a:lnSpc>
                <a:spcPct val="150000"/>
              </a:lnSpc>
              <a:spcAft>
                <a:spcPts val="600"/>
              </a:spcAft>
              <a:buNone/>
              <a:tabLst>
                <a:tab pos="900430" algn="l"/>
              </a:tabLst>
            </a:pP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THEN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Produksi</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Barang</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BERTAMBAH;</a:t>
            </a:r>
            <a:endParaRPr lang="en-US" sz="1800" dirty="0">
              <a:effectLst/>
              <a:latin typeface="Verdana" panose="020B060403050404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38246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BEE75-CEE8-4AE5-AD35-5562494440D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12E69E-ED20-4483-9623-939D97437944}"/>
              </a:ext>
            </a:extLst>
          </p:cNvPr>
          <p:cNvSpPr>
            <a:spLocks noGrp="1"/>
          </p:cNvSpPr>
          <p:nvPr>
            <p:ph sz="half" idx="2"/>
          </p:nvPr>
        </p:nvSpPr>
        <p:spPr/>
        <p:txBody>
          <a:bodyPr/>
          <a:lstStyle/>
          <a:p>
            <a:pPr algn="just"/>
            <a:r>
              <a:rPr lang="en-US" dirty="0" err="1">
                <a:effectLst/>
                <a:ea typeface="SimSun" panose="02010600030101010101" pitchFamily="2" charset="-122"/>
              </a:rPr>
              <a:t>Berapa</a:t>
            </a:r>
            <a:r>
              <a:rPr lang="en-US" dirty="0">
                <a:effectLst/>
                <a:ea typeface="SimSun" panose="02010600030101010101" pitchFamily="2" charset="-122"/>
              </a:rPr>
              <a:t> </a:t>
            </a:r>
            <a:r>
              <a:rPr lang="en-US" dirty="0" err="1">
                <a:effectLst/>
                <a:ea typeface="SimSun" panose="02010600030101010101" pitchFamily="2" charset="-122"/>
              </a:rPr>
              <a:t>botol</a:t>
            </a:r>
            <a:r>
              <a:rPr lang="en-US" dirty="0">
                <a:effectLst/>
                <a:ea typeface="SimSun" panose="02010600030101010101" pitchFamily="2" charset="-122"/>
              </a:rPr>
              <a:t> </a:t>
            </a:r>
            <a:r>
              <a:rPr lang="en-US" dirty="0" err="1">
                <a:effectLst/>
                <a:ea typeface="SimSun" panose="02010600030101010101" pitchFamily="2" charset="-122"/>
              </a:rPr>
              <a:t>minuman</a:t>
            </a:r>
            <a:r>
              <a:rPr lang="en-US" dirty="0">
                <a:effectLst/>
                <a:ea typeface="SimSun" panose="02010600030101010101" pitchFamily="2" charset="-122"/>
              </a:rPr>
              <a:t> </a:t>
            </a:r>
            <a:r>
              <a:rPr lang="en-US" dirty="0" err="1">
                <a:effectLst/>
                <a:ea typeface="SimSun" panose="02010600030101010101" pitchFamily="2" charset="-122"/>
              </a:rPr>
              <a:t>jenis</a:t>
            </a:r>
            <a:r>
              <a:rPr lang="en-US" dirty="0">
                <a:effectLst/>
                <a:ea typeface="SimSun" panose="02010600030101010101" pitchFamily="2" charset="-122"/>
              </a:rPr>
              <a:t> XYZ yang </a:t>
            </a:r>
            <a:r>
              <a:rPr lang="en-US" dirty="0" err="1">
                <a:effectLst/>
                <a:ea typeface="SimSun" panose="02010600030101010101" pitchFamily="2" charset="-122"/>
              </a:rPr>
              <a:t>harus</a:t>
            </a:r>
            <a:r>
              <a:rPr lang="en-US" dirty="0">
                <a:effectLst/>
                <a:ea typeface="SimSun" panose="02010600030101010101" pitchFamily="2" charset="-122"/>
              </a:rPr>
              <a:t> </a:t>
            </a:r>
            <a:r>
              <a:rPr lang="en-US" dirty="0" err="1">
                <a:effectLst/>
                <a:ea typeface="SimSun" panose="02010600030101010101" pitchFamily="2" charset="-122"/>
              </a:rPr>
              <a:t>diproduksi</a:t>
            </a:r>
            <a:r>
              <a:rPr lang="en-US" dirty="0">
                <a:effectLst/>
                <a:ea typeface="SimSun" panose="02010600030101010101" pitchFamily="2" charset="-122"/>
              </a:rPr>
              <a:t>, </a:t>
            </a:r>
            <a:r>
              <a:rPr lang="en-US" dirty="0" err="1">
                <a:effectLst/>
                <a:ea typeface="SimSun" panose="02010600030101010101" pitchFamily="2" charset="-122"/>
              </a:rPr>
              <a:t>jika</a:t>
            </a:r>
            <a:r>
              <a:rPr lang="en-US" dirty="0">
                <a:effectLst/>
                <a:ea typeface="SimSun" panose="02010600030101010101" pitchFamily="2" charset="-122"/>
              </a:rPr>
              <a:t> </a:t>
            </a:r>
            <a:r>
              <a:rPr lang="en-US" dirty="0" err="1">
                <a:effectLst/>
                <a:ea typeface="SimSun" panose="02010600030101010101" pitchFamily="2" charset="-122"/>
              </a:rPr>
              <a:t>jumlah</a:t>
            </a:r>
            <a:r>
              <a:rPr lang="en-US" dirty="0">
                <a:effectLst/>
                <a:ea typeface="SimSun" panose="02010600030101010101" pitchFamily="2" charset="-122"/>
              </a:rPr>
              <a:t> </a:t>
            </a:r>
            <a:r>
              <a:rPr lang="en-US" dirty="0" err="1">
                <a:effectLst/>
                <a:ea typeface="SimSun" panose="02010600030101010101" pitchFamily="2" charset="-122"/>
              </a:rPr>
              <a:t>permintaan</a:t>
            </a:r>
            <a:r>
              <a:rPr lang="en-US" dirty="0">
                <a:effectLst/>
                <a:ea typeface="SimSun" panose="02010600030101010101" pitchFamily="2" charset="-122"/>
              </a:rPr>
              <a:t> </a:t>
            </a:r>
            <a:r>
              <a:rPr lang="en-US" dirty="0" err="1">
                <a:effectLst/>
                <a:ea typeface="SimSun" panose="02010600030101010101" pitchFamily="2" charset="-122"/>
              </a:rPr>
              <a:t>sebanyak</a:t>
            </a:r>
            <a:r>
              <a:rPr lang="en-US" dirty="0">
                <a:effectLst/>
                <a:ea typeface="SimSun" panose="02010600030101010101" pitchFamily="2" charset="-122"/>
              </a:rPr>
              <a:t> 4500 </a:t>
            </a:r>
            <a:r>
              <a:rPr lang="en-US" dirty="0" err="1">
                <a:effectLst/>
                <a:ea typeface="SimSun" panose="02010600030101010101" pitchFamily="2" charset="-122"/>
              </a:rPr>
              <a:t>botol</a:t>
            </a:r>
            <a:r>
              <a:rPr lang="en-US" dirty="0">
                <a:effectLst/>
                <a:ea typeface="SimSun" panose="02010600030101010101" pitchFamily="2" charset="-122"/>
              </a:rPr>
              <a:t>, dan </a:t>
            </a:r>
            <a:r>
              <a:rPr lang="en-US" dirty="0" err="1">
                <a:effectLst/>
                <a:ea typeface="SimSun" panose="02010600030101010101" pitchFamily="2" charset="-122"/>
              </a:rPr>
              <a:t>persediaan</a:t>
            </a:r>
            <a:r>
              <a:rPr lang="en-US" dirty="0">
                <a:effectLst/>
                <a:ea typeface="SimSun" panose="02010600030101010101" pitchFamily="2" charset="-122"/>
              </a:rPr>
              <a:t> di </a:t>
            </a:r>
            <a:r>
              <a:rPr lang="en-US" dirty="0" err="1">
                <a:effectLst/>
                <a:ea typeface="SimSun" panose="02010600030101010101" pitchFamily="2" charset="-122"/>
              </a:rPr>
              <a:t>gudang</a:t>
            </a:r>
            <a:r>
              <a:rPr lang="en-US" dirty="0">
                <a:effectLst/>
                <a:ea typeface="SimSun" panose="02010600030101010101" pitchFamily="2" charset="-122"/>
              </a:rPr>
              <a:t> </a:t>
            </a:r>
            <a:r>
              <a:rPr lang="en-US" dirty="0" err="1">
                <a:effectLst/>
                <a:ea typeface="SimSun" panose="02010600030101010101" pitchFamily="2" charset="-122"/>
              </a:rPr>
              <a:t>masih</a:t>
            </a:r>
            <a:r>
              <a:rPr lang="en-US" dirty="0">
                <a:effectLst/>
                <a:ea typeface="SimSun" panose="02010600030101010101" pitchFamily="2" charset="-122"/>
              </a:rPr>
              <a:t> 700 </a:t>
            </a:r>
            <a:r>
              <a:rPr lang="en-US" dirty="0" err="1">
                <a:effectLst/>
                <a:ea typeface="SimSun" panose="02010600030101010101" pitchFamily="2" charset="-122"/>
              </a:rPr>
              <a:t>botol</a:t>
            </a:r>
            <a:r>
              <a:rPr lang="en-US" dirty="0">
                <a:effectLst/>
                <a:ea typeface="SimSun" panose="02010600030101010101" pitchFamily="2" charset="-122"/>
              </a:rPr>
              <a:t>?</a:t>
            </a:r>
          </a:p>
          <a:p>
            <a:endParaRPr lang="en-US" dirty="0"/>
          </a:p>
        </p:txBody>
      </p:sp>
    </p:spTree>
    <p:extLst>
      <p:ext uri="{BB962C8B-B14F-4D97-AF65-F5344CB8AC3E}">
        <p14:creationId xmlns:p14="http://schemas.microsoft.com/office/powerpoint/2010/main" val="627364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76D28-A712-4839-8EC1-84A9C450A794}"/>
              </a:ext>
            </a:extLst>
          </p:cNvPr>
          <p:cNvSpPr>
            <a:spLocks noGrp="1"/>
          </p:cNvSpPr>
          <p:nvPr>
            <p:ph type="title"/>
          </p:nvPr>
        </p:nvSpPr>
        <p:spPr/>
        <p:txBody>
          <a:bodyPr/>
          <a:lstStyle/>
          <a:p>
            <a:r>
              <a:rPr lang="en-US" dirty="0"/>
              <a:t>Solusi</a:t>
            </a:r>
          </a:p>
        </p:txBody>
      </p:sp>
      <p:sp>
        <p:nvSpPr>
          <p:cNvPr id="3" name="Content Placeholder 2">
            <a:extLst>
              <a:ext uri="{FF2B5EF4-FFF2-40B4-BE49-F238E27FC236}">
                <a16:creationId xmlns:a16="http://schemas.microsoft.com/office/drawing/2014/main" id="{5AB083B4-C46A-4DF4-AFA9-0D594AB45C15}"/>
              </a:ext>
            </a:extLst>
          </p:cNvPr>
          <p:cNvSpPr>
            <a:spLocks noGrp="1"/>
          </p:cNvSpPr>
          <p:nvPr>
            <p:ph sz="half" idx="2"/>
          </p:nvPr>
        </p:nvSpPr>
        <p:spPr/>
        <p:txBody>
          <a:bodyPr/>
          <a:lstStyle/>
          <a:p>
            <a:pPr indent="0" algn="just">
              <a:lnSpc>
                <a:spcPct val="150000"/>
              </a:lnSpc>
              <a:buNone/>
            </a:pPr>
            <a:r>
              <a:rPr lang="en-US" sz="1800" dirty="0">
                <a:effectLst/>
                <a:ea typeface="SimSun" panose="02010600030101010101" pitchFamily="2" charset="-122"/>
              </a:rPr>
              <a:t>Ada 3 </a:t>
            </a:r>
            <a:r>
              <a:rPr lang="en-US" sz="1800" dirty="0" err="1">
                <a:effectLst/>
                <a:ea typeface="SimSun" panose="02010600030101010101" pitchFamily="2" charset="-122"/>
              </a:rPr>
              <a:t>variabel</a:t>
            </a:r>
            <a:r>
              <a:rPr lang="en-US" sz="1800" dirty="0">
                <a:effectLst/>
                <a:ea typeface="SimSun" panose="02010600030101010101" pitchFamily="2" charset="-122"/>
              </a:rPr>
              <a:t> fuzzy yang </a:t>
            </a:r>
            <a:r>
              <a:rPr lang="en-US" sz="1800" dirty="0" err="1">
                <a:effectLst/>
                <a:ea typeface="SimSun" panose="02010600030101010101" pitchFamily="2" charset="-122"/>
              </a:rPr>
              <a:t>akan</a:t>
            </a:r>
            <a:r>
              <a:rPr lang="en-US" sz="1800" dirty="0">
                <a:effectLst/>
                <a:ea typeface="SimSun" panose="02010600030101010101" pitchFamily="2" charset="-122"/>
              </a:rPr>
              <a:t> </a:t>
            </a:r>
            <a:r>
              <a:rPr lang="en-US" sz="1800" dirty="0" err="1">
                <a:effectLst/>
                <a:ea typeface="SimSun" panose="02010600030101010101" pitchFamily="2" charset="-122"/>
              </a:rPr>
              <a:t>dimodelkan</a:t>
            </a:r>
            <a:r>
              <a:rPr lang="en-US" sz="1800" dirty="0">
                <a:effectLst/>
                <a:ea typeface="SimSun" panose="02010600030101010101" pitchFamily="2" charset="-122"/>
              </a:rPr>
              <a:t>, </a:t>
            </a:r>
            <a:r>
              <a:rPr lang="en-US" sz="1800" dirty="0" err="1">
                <a:effectLst/>
                <a:ea typeface="SimSun" panose="02010600030101010101" pitchFamily="2" charset="-122"/>
              </a:rPr>
              <a:t>yaitu</a:t>
            </a:r>
            <a:r>
              <a:rPr lang="en-US" sz="1800" dirty="0">
                <a:effectLst/>
                <a:ea typeface="SimSun" panose="02010600030101010101" pitchFamily="2" charset="-122"/>
              </a:rPr>
              <a:t>: </a:t>
            </a:r>
          </a:p>
          <a:p>
            <a:pPr marL="342900" lvl="0" indent="-342900" algn="just">
              <a:lnSpc>
                <a:spcPct val="150000"/>
              </a:lnSpc>
              <a:spcAft>
                <a:spcPts val="600"/>
              </a:spcAft>
              <a:buFont typeface="Symbol" panose="05050102010706020507" pitchFamily="18" charset="2"/>
              <a:buChar char=""/>
              <a:tabLst>
                <a:tab pos="228600" algn="l"/>
              </a:tabLst>
            </a:pPr>
            <a:r>
              <a:rPr lang="en-US" sz="1800" dirty="0" err="1">
                <a:effectLst/>
                <a:ea typeface="SimSun" panose="02010600030101010101" pitchFamily="2" charset="-122"/>
              </a:rPr>
              <a:t>Permintaan</a:t>
            </a:r>
            <a:r>
              <a:rPr lang="en-US" sz="1800" dirty="0">
                <a:effectLst/>
                <a:ea typeface="SimSun" panose="02010600030101010101" pitchFamily="2" charset="-122"/>
              </a:rPr>
              <a:t>; </a:t>
            </a:r>
            <a:r>
              <a:rPr lang="en-US" sz="1800" dirty="0" err="1">
                <a:effectLst/>
                <a:ea typeface="SimSun" panose="02010600030101010101" pitchFamily="2" charset="-122"/>
              </a:rPr>
              <a:t>terdiri-atas</a:t>
            </a:r>
            <a:r>
              <a:rPr lang="en-US" sz="1800" dirty="0">
                <a:effectLst/>
                <a:ea typeface="SimSun" panose="02010600030101010101" pitchFamily="2" charset="-122"/>
              </a:rPr>
              <a:t> 2 </a:t>
            </a:r>
            <a:r>
              <a:rPr lang="en-US" sz="1800" dirty="0" err="1">
                <a:effectLst/>
                <a:ea typeface="SimSun" panose="02010600030101010101" pitchFamily="2" charset="-122"/>
              </a:rPr>
              <a:t>himpunan</a:t>
            </a:r>
            <a:r>
              <a:rPr lang="en-US" sz="1800" dirty="0">
                <a:effectLst/>
                <a:ea typeface="SimSun" panose="02010600030101010101" pitchFamily="2" charset="-122"/>
              </a:rPr>
              <a:t> fuzzy, </a:t>
            </a:r>
            <a:r>
              <a:rPr lang="en-US" sz="1800" dirty="0" err="1">
                <a:effectLst/>
                <a:ea typeface="SimSun" panose="02010600030101010101" pitchFamily="2" charset="-122"/>
              </a:rPr>
              <a:t>yaitu</a:t>
            </a:r>
            <a:r>
              <a:rPr lang="en-US" sz="1800" dirty="0">
                <a:effectLst/>
                <a:ea typeface="SimSun" panose="02010600030101010101" pitchFamily="2" charset="-122"/>
              </a:rPr>
              <a:t>: NAIK dan TURUN </a:t>
            </a:r>
          </a:p>
          <a:p>
            <a:endParaRPr lang="en-US" dirty="0"/>
          </a:p>
        </p:txBody>
      </p:sp>
      <p:pic>
        <p:nvPicPr>
          <p:cNvPr id="9" name="Picture 8">
            <a:extLst>
              <a:ext uri="{FF2B5EF4-FFF2-40B4-BE49-F238E27FC236}">
                <a16:creationId xmlns:a16="http://schemas.microsoft.com/office/drawing/2014/main" id="{2C0FCE32-FE95-437F-8764-7374BFAFB8A8}"/>
              </a:ext>
            </a:extLst>
          </p:cNvPr>
          <p:cNvPicPr>
            <a:picLocks noChangeAspect="1"/>
          </p:cNvPicPr>
          <p:nvPr/>
        </p:nvPicPr>
        <p:blipFill>
          <a:blip r:embed="rId2"/>
          <a:stretch>
            <a:fillRect/>
          </a:stretch>
        </p:blipFill>
        <p:spPr>
          <a:xfrm>
            <a:off x="1981200" y="3048000"/>
            <a:ext cx="4343400" cy="2371857"/>
          </a:xfrm>
          <a:prstGeom prst="rect">
            <a:avLst/>
          </a:prstGeom>
        </p:spPr>
      </p:pic>
      <p:sp>
        <p:nvSpPr>
          <p:cNvPr id="12" name="TextBox 11">
            <a:extLst>
              <a:ext uri="{FF2B5EF4-FFF2-40B4-BE49-F238E27FC236}">
                <a16:creationId xmlns:a16="http://schemas.microsoft.com/office/drawing/2014/main" id="{18D5C3C1-25E6-4B79-907A-2FE815EB0004}"/>
              </a:ext>
            </a:extLst>
          </p:cNvPr>
          <p:cNvSpPr txBox="1"/>
          <p:nvPr/>
        </p:nvSpPr>
        <p:spPr>
          <a:xfrm>
            <a:off x="762000" y="5486400"/>
            <a:ext cx="7010400" cy="646331"/>
          </a:xfrm>
          <a:prstGeom prst="rect">
            <a:avLst/>
          </a:prstGeom>
          <a:noFill/>
        </p:spPr>
        <p:txBody>
          <a:bodyPr wrap="square">
            <a:spAutoFit/>
          </a:bodyPr>
          <a:lstStyle/>
          <a:p>
            <a:r>
              <a:rPr lang="en-US" sz="1800" b="0" i="0" dirty="0">
                <a:solidFill>
                  <a:srgbClr val="000000"/>
                </a:solidFill>
                <a:effectLst/>
                <a:latin typeface="Arial" panose="020B0604020202020204" pitchFamily="34" charset="0"/>
              </a:rPr>
              <a:t>Gambar 9. </a:t>
            </a:r>
            <a:r>
              <a:rPr lang="en-US" sz="1800" b="0" i="0" dirty="0" err="1">
                <a:solidFill>
                  <a:srgbClr val="000000"/>
                </a:solidFill>
                <a:effectLst/>
                <a:latin typeface="Arial" panose="020B0604020202020204" pitchFamily="34" charset="0"/>
              </a:rPr>
              <a:t>Fungsi</a:t>
            </a:r>
            <a:r>
              <a:rPr lang="en-US" sz="1800" b="0" i="0" dirty="0">
                <a:solidFill>
                  <a:srgbClr val="000000"/>
                </a:solidFill>
                <a:effectLst/>
                <a:latin typeface="Arial" panose="020B0604020202020204" pitchFamily="34" charset="0"/>
              </a:rPr>
              <a:t> </a:t>
            </a:r>
            <a:r>
              <a:rPr lang="en-US" sz="1800" b="0" i="0" dirty="0" err="1">
                <a:solidFill>
                  <a:srgbClr val="000000"/>
                </a:solidFill>
                <a:effectLst/>
                <a:latin typeface="Arial" panose="020B0604020202020204" pitchFamily="34" charset="0"/>
              </a:rPr>
              <a:t>keanggotaan</a:t>
            </a:r>
            <a:r>
              <a:rPr lang="en-US" sz="1800" b="0" i="0" dirty="0">
                <a:solidFill>
                  <a:srgbClr val="000000"/>
                </a:solidFill>
                <a:effectLst/>
                <a:latin typeface="Arial" panose="020B0604020202020204" pitchFamily="34" charset="0"/>
              </a:rPr>
              <a:t> </a:t>
            </a:r>
            <a:r>
              <a:rPr lang="en-US" sz="1800" b="0" i="0" dirty="0" err="1">
                <a:solidFill>
                  <a:srgbClr val="000000"/>
                </a:solidFill>
                <a:effectLst/>
                <a:latin typeface="Arial" panose="020B0604020202020204" pitchFamily="34" charset="0"/>
              </a:rPr>
              <a:t>variabel</a:t>
            </a:r>
            <a:r>
              <a:rPr lang="en-US" sz="1800" b="0" i="0" dirty="0">
                <a:solidFill>
                  <a:srgbClr val="000000"/>
                </a:solidFill>
                <a:effectLst/>
                <a:latin typeface="Arial" panose="020B0604020202020204" pitchFamily="34" charset="0"/>
              </a:rPr>
              <a:t> </a:t>
            </a:r>
            <a:r>
              <a:rPr lang="en-US" sz="1800" b="0" i="0" dirty="0" err="1">
                <a:solidFill>
                  <a:srgbClr val="000000"/>
                </a:solidFill>
                <a:effectLst/>
                <a:latin typeface="Arial" panose="020B0604020202020204" pitchFamily="34" charset="0"/>
              </a:rPr>
              <a:t>Permintaan</a:t>
            </a:r>
            <a:r>
              <a:rPr lang="en-US" sz="1800" b="0" i="0" dirty="0">
                <a:solidFill>
                  <a:srgbClr val="000000"/>
                </a:solidFill>
                <a:effectLst/>
                <a:latin typeface="Arial" panose="020B0604020202020204" pitchFamily="34" charset="0"/>
              </a:rPr>
              <a:t> pada </a:t>
            </a:r>
            <a:r>
              <a:rPr lang="en-US" sz="1800" b="0" i="0" dirty="0" err="1">
                <a:solidFill>
                  <a:srgbClr val="000000"/>
                </a:solidFill>
                <a:effectLst/>
                <a:latin typeface="Arial" panose="020B0604020202020204" pitchFamily="34" charset="0"/>
              </a:rPr>
              <a:t>Contoh</a:t>
            </a:r>
            <a:r>
              <a:rPr lang="en-US" dirty="0"/>
              <a:t> </a:t>
            </a:r>
            <a:br>
              <a:rPr lang="en-US" dirty="0"/>
            </a:br>
            <a:endParaRPr lang="en-US" dirty="0"/>
          </a:p>
        </p:txBody>
      </p:sp>
    </p:spTree>
    <p:extLst>
      <p:ext uri="{BB962C8B-B14F-4D97-AF65-F5344CB8AC3E}">
        <p14:creationId xmlns:p14="http://schemas.microsoft.com/office/powerpoint/2010/main" val="3457281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0667451C-6CE8-487D-A934-3F98959240A6}"/>
              </a:ext>
            </a:extLst>
          </p:cNvPr>
          <p:cNvPicPr>
            <a:picLocks noGrp="1" noChangeAspect="1"/>
          </p:cNvPicPr>
          <p:nvPr>
            <p:ph sz="half" idx="2"/>
          </p:nvPr>
        </p:nvPicPr>
        <p:blipFill>
          <a:blip r:embed="rId2"/>
          <a:stretch>
            <a:fillRect/>
          </a:stretch>
        </p:blipFill>
        <p:spPr>
          <a:xfrm>
            <a:off x="1828800" y="914400"/>
            <a:ext cx="5334000" cy="5308660"/>
          </a:xfrm>
          <a:prstGeom prst="rect">
            <a:avLst/>
          </a:prstGeom>
        </p:spPr>
      </p:pic>
    </p:spTree>
    <p:extLst>
      <p:ext uri="{BB962C8B-B14F-4D97-AF65-F5344CB8AC3E}">
        <p14:creationId xmlns:p14="http://schemas.microsoft.com/office/powerpoint/2010/main" val="2712706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F34B1-89CA-44BD-968F-E5C6B60DE85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34FE498-341F-4F4D-A62F-7380981C8D75}"/>
              </a:ext>
            </a:extLst>
          </p:cNvPr>
          <p:cNvSpPr>
            <a:spLocks noGrp="1"/>
          </p:cNvSpPr>
          <p:nvPr>
            <p:ph sz="half" idx="2"/>
          </p:nvPr>
        </p:nvSpPr>
        <p:spPr/>
        <p:txBody>
          <a:bodyPr/>
          <a:lstStyle/>
          <a:p>
            <a:r>
              <a:rPr lang="en-US" sz="1800" dirty="0" err="1">
                <a:effectLst/>
                <a:ea typeface="SimSun" panose="02010600030101010101" pitchFamily="2" charset="-122"/>
              </a:rPr>
              <a:t>Persediaan</a:t>
            </a:r>
            <a:r>
              <a:rPr lang="en-US" sz="1800" dirty="0">
                <a:effectLst/>
                <a:ea typeface="SimSun" panose="02010600030101010101" pitchFamily="2" charset="-122"/>
              </a:rPr>
              <a:t>; </a:t>
            </a:r>
            <a:r>
              <a:rPr lang="en-US" sz="1800" dirty="0" err="1">
                <a:effectLst/>
                <a:ea typeface="SimSun" panose="02010600030101010101" pitchFamily="2" charset="-122"/>
              </a:rPr>
              <a:t>terdiri-atas</a:t>
            </a:r>
            <a:r>
              <a:rPr lang="en-US" sz="1800" dirty="0">
                <a:effectLst/>
                <a:ea typeface="SimSun" panose="02010600030101010101" pitchFamily="2" charset="-122"/>
              </a:rPr>
              <a:t> 2 </a:t>
            </a:r>
            <a:r>
              <a:rPr lang="en-US" sz="1800" dirty="0" err="1">
                <a:effectLst/>
                <a:ea typeface="SimSun" panose="02010600030101010101" pitchFamily="2" charset="-122"/>
              </a:rPr>
              <a:t>himpunan</a:t>
            </a:r>
            <a:r>
              <a:rPr lang="en-US" sz="1800" dirty="0">
                <a:effectLst/>
                <a:ea typeface="SimSun" panose="02010600030101010101" pitchFamily="2" charset="-122"/>
              </a:rPr>
              <a:t> fuzzy, </a:t>
            </a:r>
            <a:r>
              <a:rPr lang="en-US" sz="1800" dirty="0" err="1">
                <a:effectLst/>
                <a:ea typeface="SimSun" panose="02010600030101010101" pitchFamily="2" charset="-122"/>
              </a:rPr>
              <a:t>yaitu</a:t>
            </a:r>
            <a:r>
              <a:rPr lang="en-US" sz="1800" dirty="0">
                <a:effectLst/>
                <a:ea typeface="SimSun" panose="02010600030101010101" pitchFamily="2" charset="-122"/>
              </a:rPr>
              <a:t>: SEDIKIT dan BANYAK</a:t>
            </a:r>
            <a:endParaRPr lang="en-US" dirty="0"/>
          </a:p>
        </p:txBody>
      </p:sp>
      <p:pic>
        <p:nvPicPr>
          <p:cNvPr id="4" name="Picture 3">
            <a:extLst>
              <a:ext uri="{FF2B5EF4-FFF2-40B4-BE49-F238E27FC236}">
                <a16:creationId xmlns:a16="http://schemas.microsoft.com/office/drawing/2014/main" id="{825EA662-042C-4082-9983-43DF20F696E7}"/>
              </a:ext>
            </a:extLst>
          </p:cNvPr>
          <p:cNvPicPr>
            <a:picLocks noChangeAspect="1"/>
          </p:cNvPicPr>
          <p:nvPr/>
        </p:nvPicPr>
        <p:blipFill>
          <a:blip r:embed="rId2"/>
          <a:stretch>
            <a:fillRect/>
          </a:stretch>
        </p:blipFill>
        <p:spPr>
          <a:xfrm>
            <a:off x="1828800" y="2514600"/>
            <a:ext cx="4876800" cy="2733416"/>
          </a:xfrm>
          <a:prstGeom prst="rect">
            <a:avLst/>
          </a:prstGeom>
        </p:spPr>
      </p:pic>
      <p:sp>
        <p:nvSpPr>
          <p:cNvPr id="6" name="TextBox 5">
            <a:extLst>
              <a:ext uri="{FF2B5EF4-FFF2-40B4-BE49-F238E27FC236}">
                <a16:creationId xmlns:a16="http://schemas.microsoft.com/office/drawing/2014/main" id="{9EA70DAB-594A-49B2-A6BA-09BC8FF7FA43}"/>
              </a:ext>
            </a:extLst>
          </p:cNvPr>
          <p:cNvSpPr txBox="1"/>
          <p:nvPr/>
        </p:nvSpPr>
        <p:spPr>
          <a:xfrm>
            <a:off x="914400" y="5334000"/>
            <a:ext cx="7086600" cy="646331"/>
          </a:xfrm>
          <a:prstGeom prst="rect">
            <a:avLst/>
          </a:prstGeom>
          <a:noFill/>
        </p:spPr>
        <p:txBody>
          <a:bodyPr wrap="square">
            <a:spAutoFit/>
          </a:bodyPr>
          <a:lstStyle/>
          <a:p>
            <a:r>
              <a:rPr lang="it-IT" sz="1800" b="0" i="0" dirty="0">
                <a:solidFill>
                  <a:srgbClr val="000000"/>
                </a:solidFill>
                <a:effectLst/>
                <a:latin typeface="Arial" panose="020B0604020202020204" pitchFamily="34" charset="0"/>
              </a:rPr>
              <a:t>Gambar 10. Fungsi keanggotaan variabel Persediaan pada Contoh.</a:t>
            </a:r>
            <a:r>
              <a:rPr lang="it-IT" dirty="0"/>
              <a:t> </a:t>
            </a:r>
            <a:br>
              <a:rPr lang="it-IT" dirty="0"/>
            </a:br>
            <a:endParaRPr lang="en-US" dirty="0"/>
          </a:p>
        </p:txBody>
      </p:sp>
    </p:spTree>
    <p:extLst>
      <p:ext uri="{BB962C8B-B14F-4D97-AF65-F5344CB8AC3E}">
        <p14:creationId xmlns:p14="http://schemas.microsoft.com/office/powerpoint/2010/main" val="2995121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D6F19-6A2D-450A-98A5-9F1EC74183B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AA9020C-35B6-4047-87EA-05B3F43A533E}"/>
              </a:ext>
            </a:extLst>
          </p:cNvPr>
          <p:cNvSpPr>
            <a:spLocks noGrp="1"/>
          </p:cNvSpPr>
          <p:nvPr>
            <p:ph sz="half" idx="2"/>
          </p:nvPr>
        </p:nvSpPr>
        <p:spPr/>
        <p:txBody>
          <a:bodyPr/>
          <a:lstStyle/>
          <a:p>
            <a:endParaRPr lang="en-US"/>
          </a:p>
        </p:txBody>
      </p:sp>
      <p:pic>
        <p:nvPicPr>
          <p:cNvPr id="4" name="Picture 3">
            <a:extLst>
              <a:ext uri="{FF2B5EF4-FFF2-40B4-BE49-F238E27FC236}">
                <a16:creationId xmlns:a16="http://schemas.microsoft.com/office/drawing/2014/main" id="{3F2D50EE-72C8-4A56-8A5A-7A0BAF32D672}"/>
              </a:ext>
            </a:extLst>
          </p:cNvPr>
          <p:cNvPicPr>
            <a:picLocks noChangeAspect="1"/>
          </p:cNvPicPr>
          <p:nvPr/>
        </p:nvPicPr>
        <p:blipFill>
          <a:blip r:embed="rId2"/>
          <a:stretch>
            <a:fillRect/>
          </a:stretch>
        </p:blipFill>
        <p:spPr>
          <a:xfrm>
            <a:off x="762000" y="1981200"/>
            <a:ext cx="4876800" cy="3593432"/>
          </a:xfrm>
          <a:prstGeom prst="rect">
            <a:avLst/>
          </a:prstGeom>
        </p:spPr>
      </p:pic>
    </p:spTree>
    <p:extLst>
      <p:ext uri="{BB962C8B-B14F-4D97-AF65-F5344CB8AC3E}">
        <p14:creationId xmlns:p14="http://schemas.microsoft.com/office/powerpoint/2010/main" val="3552061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1102A-8DA8-4065-BEA4-D9551789AA8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A266B97-14A0-457E-85B7-2D6495EA2020}"/>
              </a:ext>
            </a:extLst>
          </p:cNvPr>
          <p:cNvSpPr>
            <a:spLocks noGrp="1"/>
          </p:cNvSpPr>
          <p:nvPr>
            <p:ph sz="half" idx="2"/>
          </p:nvPr>
        </p:nvSpPr>
        <p:spPr/>
        <p:txBody>
          <a:bodyPr/>
          <a:lstStyle/>
          <a:p>
            <a:r>
              <a:rPr lang="en-US" sz="1800" dirty="0" err="1">
                <a:effectLst/>
                <a:ea typeface="SimSun" panose="02010600030101010101" pitchFamily="2" charset="-122"/>
              </a:rPr>
              <a:t>Produksi</a:t>
            </a:r>
            <a:r>
              <a:rPr lang="en-US" sz="1800" dirty="0">
                <a:effectLst/>
                <a:ea typeface="SimSun" panose="02010600030101010101" pitchFamily="2" charset="-122"/>
              </a:rPr>
              <a:t> </a:t>
            </a:r>
            <a:r>
              <a:rPr lang="en-US" sz="1800" dirty="0" err="1">
                <a:effectLst/>
                <a:ea typeface="SimSun" panose="02010600030101010101" pitchFamily="2" charset="-122"/>
              </a:rPr>
              <a:t>barang</a:t>
            </a:r>
            <a:r>
              <a:rPr lang="en-US" sz="1800" dirty="0">
                <a:effectLst/>
                <a:ea typeface="SimSun" panose="02010600030101010101" pitchFamily="2" charset="-122"/>
              </a:rPr>
              <a:t>; </a:t>
            </a:r>
            <a:r>
              <a:rPr lang="en-US" sz="1800" dirty="0" err="1">
                <a:effectLst/>
                <a:ea typeface="SimSun" panose="02010600030101010101" pitchFamily="2" charset="-122"/>
              </a:rPr>
              <a:t>terdiri-atas</a:t>
            </a:r>
            <a:r>
              <a:rPr lang="en-US" sz="1800" dirty="0">
                <a:effectLst/>
                <a:ea typeface="SimSun" panose="02010600030101010101" pitchFamily="2" charset="-122"/>
              </a:rPr>
              <a:t> 2 </a:t>
            </a:r>
            <a:r>
              <a:rPr lang="en-US" sz="1800" dirty="0" err="1">
                <a:effectLst/>
                <a:ea typeface="SimSun" panose="02010600030101010101" pitchFamily="2" charset="-122"/>
              </a:rPr>
              <a:t>himpunan</a:t>
            </a:r>
            <a:r>
              <a:rPr lang="en-US" sz="1800" dirty="0">
                <a:effectLst/>
                <a:ea typeface="SimSun" panose="02010600030101010101" pitchFamily="2" charset="-122"/>
              </a:rPr>
              <a:t> fuzzy, </a:t>
            </a:r>
            <a:r>
              <a:rPr lang="en-US" sz="1800" dirty="0" err="1">
                <a:effectLst/>
                <a:ea typeface="SimSun" panose="02010600030101010101" pitchFamily="2" charset="-122"/>
              </a:rPr>
              <a:t>yaitu</a:t>
            </a:r>
            <a:r>
              <a:rPr lang="en-US" sz="1800" dirty="0">
                <a:effectLst/>
                <a:ea typeface="SimSun" panose="02010600030101010101" pitchFamily="2" charset="-122"/>
              </a:rPr>
              <a:t>: BERKURANG dan BERTAMBAH </a:t>
            </a:r>
            <a:endParaRPr lang="en-US" dirty="0"/>
          </a:p>
        </p:txBody>
      </p:sp>
      <p:pic>
        <p:nvPicPr>
          <p:cNvPr id="4" name="Picture 3">
            <a:extLst>
              <a:ext uri="{FF2B5EF4-FFF2-40B4-BE49-F238E27FC236}">
                <a16:creationId xmlns:a16="http://schemas.microsoft.com/office/drawing/2014/main" id="{02CF4F03-FDE6-4AA0-A1E4-21FE0EEA4A02}"/>
              </a:ext>
            </a:extLst>
          </p:cNvPr>
          <p:cNvPicPr>
            <a:picLocks noChangeAspect="1"/>
          </p:cNvPicPr>
          <p:nvPr/>
        </p:nvPicPr>
        <p:blipFill>
          <a:blip r:embed="rId2"/>
          <a:stretch>
            <a:fillRect/>
          </a:stretch>
        </p:blipFill>
        <p:spPr>
          <a:xfrm>
            <a:off x="1371600" y="2667000"/>
            <a:ext cx="5486400" cy="2822624"/>
          </a:xfrm>
          <a:prstGeom prst="rect">
            <a:avLst/>
          </a:prstGeom>
        </p:spPr>
      </p:pic>
    </p:spTree>
    <p:extLst>
      <p:ext uri="{BB962C8B-B14F-4D97-AF65-F5344CB8AC3E}">
        <p14:creationId xmlns:p14="http://schemas.microsoft.com/office/powerpoint/2010/main" val="1427198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17D2E-BD34-4522-A909-E65246F593CC}"/>
              </a:ext>
            </a:extLst>
          </p:cNvPr>
          <p:cNvSpPr>
            <a:spLocks noGrp="1"/>
          </p:cNvSpPr>
          <p:nvPr>
            <p:ph type="title"/>
          </p:nvPr>
        </p:nvSpPr>
        <p:spPr/>
        <p:txBody>
          <a:bodyPr/>
          <a:lstStyle/>
          <a:p>
            <a:pPr algn="l"/>
            <a:r>
              <a:rPr lang="en-US" sz="2000" dirty="0" err="1">
                <a:effectLst/>
                <a:ea typeface="SimSun" panose="02010600030101010101" pitchFamily="2" charset="-122"/>
              </a:rPr>
              <a:t>Sekarang</a:t>
            </a:r>
            <a:r>
              <a:rPr lang="en-US" sz="2000" dirty="0">
                <a:effectLst/>
                <a:ea typeface="SimSun" panose="02010600030101010101" pitchFamily="2" charset="-122"/>
              </a:rPr>
              <a:t> </a:t>
            </a:r>
            <a:r>
              <a:rPr lang="en-US" sz="2000" dirty="0" err="1">
                <a:effectLst/>
                <a:ea typeface="SimSun" panose="02010600030101010101" pitchFamily="2" charset="-122"/>
              </a:rPr>
              <a:t>kita</a:t>
            </a:r>
            <a:r>
              <a:rPr lang="en-US" sz="2000" dirty="0">
                <a:effectLst/>
                <a:ea typeface="SimSun" panose="02010600030101010101" pitchFamily="2" charset="-122"/>
              </a:rPr>
              <a:t> </a:t>
            </a:r>
            <a:r>
              <a:rPr lang="en-US" sz="2000" dirty="0" err="1">
                <a:effectLst/>
                <a:ea typeface="SimSun" panose="02010600030101010101" pitchFamily="2" charset="-122"/>
              </a:rPr>
              <a:t>cari</a:t>
            </a:r>
            <a:r>
              <a:rPr lang="en-US" sz="2000" dirty="0">
                <a:effectLst/>
                <a:ea typeface="SimSun" panose="02010600030101010101" pitchFamily="2" charset="-122"/>
              </a:rPr>
              <a:t> </a:t>
            </a:r>
            <a:r>
              <a:rPr lang="en-US" sz="2000" dirty="0" err="1">
                <a:effectLst/>
                <a:ea typeface="SimSun" panose="02010600030101010101" pitchFamily="2" charset="-122"/>
              </a:rPr>
              <a:t>nilai</a:t>
            </a:r>
            <a:r>
              <a:rPr lang="en-US" sz="2000" dirty="0">
                <a:effectLst/>
                <a:ea typeface="SimSun" panose="02010600030101010101" pitchFamily="2" charset="-122"/>
              </a:rPr>
              <a:t> z </a:t>
            </a:r>
            <a:r>
              <a:rPr lang="en-US" sz="2000" dirty="0" err="1">
                <a:effectLst/>
                <a:ea typeface="SimSun" panose="02010600030101010101" pitchFamily="2" charset="-122"/>
              </a:rPr>
              <a:t>untuk</a:t>
            </a:r>
            <a:r>
              <a:rPr lang="en-US" sz="2000" dirty="0">
                <a:effectLst/>
                <a:ea typeface="SimSun" panose="02010600030101010101" pitchFamily="2" charset="-122"/>
              </a:rPr>
              <a:t> </a:t>
            </a:r>
            <a:r>
              <a:rPr lang="en-US" sz="2000" dirty="0" err="1">
                <a:effectLst/>
                <a:ea typeface="SimSun" panose="02010600030101010101" pitchFamily="2" charset="-122"/>
              </a:rPr>
              <a:t>setiap</a:t>
            </a:r>
            <a:r>
              <a:rPr lang="en-US" sz="2000" dirty="0">
                <a:effectLst/>
                <a:ea typeface="SimSun" panose="02010600030101010101" pitchFamily="2" charset="-122"/>
              </a:rPr>
              <a:t> </a:t>
            </a:r>
            <a:r>
              <a:rPr lang="en-US" sz="2000" dirty="0" err="1">
                <a:effectLst/>
                <a:ea typeface="SimSun" panose="02010600030101010101" pitchFamily="2" charset="-122"/>
              </a:rPr>
              <a:t>aturan</a:t>
            </a:r>
            <a:r>
              <a:rPr lang="en-US" sz="2000" dirty="0">
                <a:effectLst/>
                <a:ea typeface="SimSun" panose="02010600030101010101" pitchFamily="2" charset="-122"/>
              </a:rPr>
              <a:t> </a:t>
            </a:r>
            <a:r>
              <a:rPr lang="en-US" sz="2000" dirty="0" err="1">
                <a:effectLst/>
                <a:ea typeface="SimSun" panose="02010600030101010101" pitchFamily="2" charset="-122"/>
              </a:rPr>
              <a:t>dengan</a:t>
            </a:r>
            <a:r>
              <a:rPr lang="en-US" sz="2000" dirty="0">
                <a:effectLst/>
                <a:ea typeface="SimSun" panose="02010600030101010101" pitchFamily="2" charset="-122"/>
              </a:rPr>
              <a:t> </a:t>
            </a:r>
            <a:r>
              <a:rPr lang="en-US" sz="2000" dirty="0" err="1">
                <a:effectLst/>
                <a:ea typeface="SimSun" panose="02010600030101010101" pitchFamily="2" charset="-122"/>
              </a:rPr>
              <a:t>menggunakan</a:t>
            </a:r>
            <a:r>
              <a:rPr lang="en-US" sz="2000" dirty="0">
                <a:effectLst/>
                <a:ea typeface="SimSun" panose="02010600030101010101" pitchFamily="2" charset="-122"/>
              </a:rPr>
              <a:t> </a:t>
            </a:r>
            <a:r>
              <a:rPr lang="en-US" sz="2000" dirty="0" err="1">
                <a:effectLst/>
                <a:ea typeface="SimSun" panose="02010600030101010101" pitchFamily="2" charset="-122"/>
              </a:rPr>
              <a:t>fungsi</a:t>
            </a:r>
            <a:r>
              <a:rPr lang="en-US" sz="2000" dirty="0">
                <a:effectLst/>
                <a:ea typeface="SimSun" panose="02010600030101010101" pitchFamily="2" charset="-122"/>
              </a:rPr>
              <a:t> MIN pada </a:t>
            </a:r>
            <a:r>
              <a:rPr lang="en-US" sz="2000" dirty="0" err="1">
                <a:effectLst/>
                <a:ea typeface="SimSun" panose="02010600030101010101" pitchFamily="2" charset="-122"/>
              </a:rPr>
              <a:t>aplikasi</a:t>
            </a:r>
            <a:r>
              <a:rPr lang="en-US" sz="2000" dirty="0">
                <a:effectLst/>
                <a:ea typeface="SimSun" panose="02010600030101010101" pitchFamily="2" charset="-122"/>
              </a:rPr>
              <a:t> </a:t>
            </a:r>
            <a:r>
              <a:rPr lang="en-US" sz="2000" dirty="0" err="1">
                <a:effectLst/>
                <a:ea typeface="SimSun" panose="02010600030101010101" pitchFamily="2" charset="-122"/>
              </a:rPr>
              <a:t>fungsi</a:t>
            </a:r>
            <a:r>
              <a:rPr lang="en-US" sz="2000" dirty="0">
                <a:effectLst/>
                <a:ea typeface="SimSun" panose="02010600030101010101" pitchFamily="2" charset="-122"/>
              </a:rPr>
              <a:t> </a:t>
            </a:r>
            <a:r>
              <a:rPr lang="en-US" sz="2000" dirty="0" err="1">
                <a:effectLst/>
                <a:ea typeface="SimSun" panose="02010600030101010101" pitchFamily="2" charset="-122"/>
              </a:rPr>
              <a:t>implikasinya</a:t>
            </a:r>
            <a:r>
              <a:rPr lang="en-US" sz="2000" dirty="0">
                <a:effectLst/>
                <a:ea typeface="SimSun" panose="02010600030101010101" pitchFamily="2" charset="-122"/>
              </a:rPr>
              <a:t>:</a:t>
            </a:r>
            <a:br>
              <a:rPr lang="en-US" sz="2000" dirty="0">
                <a:effectLst/>
                <a:ea typeface="SimSun" panose="02010600030101010101" pitchFamily="2" charset="-122"/>
              </a:rPr>
            </a:br>
            <a:endParaRPr lang="en-US" sz="2000" dirty="0"/>
          </a:p>
        </p:txBody>
      </p:sp>
      <p:sp>
        <p:nvSpPr>
          <p:cNvPr id="3" name="Content Placeholder 2">
            <a:extLst>
              <a:ext uri="{FF2B5EF4-FFF2-40B4-BE49-F238E27FC236}">
                <a16:creationId xmlns:a16="http://schemas.microsoft.com/office/drawing/2014/main" id="{18213E28-3525-44F1-9B18-7BFB67EB4815}"/>
              </a:ext>
            </a:extLst>
          </p:cNvPr>
          <p:cNvSpPr>
            <a:spLocks noGrp="1"/>
          </p:cNvSpPr>
          <p:nvPr>
            <p:ph sz="half" idx="2"/>
          </p:nvPr>
        </p:nvSpPr>
        <p:spPr/>
        <p:txBody>
          <a:bodyPr/>
          <a:lstStyle/>
          <a:p>
            <a:pPr indent="0" algn="just">
              <a:buNone/>
            </a:pPr>
            <a:endParaRPr lang="en-US" sz="1800" dirty="0">
              <a:effectLst/>
              <a:latin typeface="Verdana" panose="020B0604030504040204" pitchFamily="34" charset="0"/>
              <a:ea typeface="Times New Roman" panose="02020603050405020304" pitchFamily="18" charset="0"/>
              <a:cs typeface="Times New Roman" panose="02020603050405020304" pitchFamily="18" charset="0"/>
            </a:endParaRPr>
          </a:p>
          <a:p>
            <a:pPr marL="270510" indent="0" algn="just">
              <a:spcAft>
                <a:spcPts val="600"/>
              </a:spcAft>
              <a:buNone/>
              <a:tabLst>
                <a:tab pos="630555" algn="l"/>
              </a:tabLst>
            </a:pPr>
            <a:r>
              <a:rPr lang="en-US" sz="1800" dirty="0">
                <a:effectLst/>
                <a:ea typeface="Times New Roman" panose="02020603050405020304" pitchFamily="18" charset="0"/>
              </a:rPr>
              <a:t>[R1]  IF </a:t>
            </a:r>
            <a:r>
              <a:rPr lang="en-US" sz="1800" dirty="0" err="1">
                <a:effectLst/>
                <a:ea typeface="Times New Roman" panose="02020603050405020304" pitchFamily="18" charset="0"/>
              </a:rPr>
              <a:t>Permintaan</a:t>
            </a:r>
            <a:r>
              <a:rPr lang="en-US" sz="1800" dirty="0">
                <a:effectLst/>
                <a:ea typeface="Times New Roman" panose="02020603050405020304" pitchFamily="18" charset="0"/>
              </a:rPr>
              <a:t> TURUN </a:t>
            </a:r>
            <a:r>
              <a:rPr lang="en-US" sz="1800" u="sng" dirty="0">
                <a:effectLst/>
                <a:ea typeface="Times New Roman" panose="02020603050405020304" pitchFamily="18" charset="0"/>
              </a:rPr>
              <a:t>And</a:t>
            </a:r>
            <a:r>
              <a:rPr lang="en-US" sz="1800" dirty="0">
                <a:effectLst/>
                <a:ea typeface="Times New Roman" panose="02020603050405020304" pitchFamily="18" charset="0"/>
              </a:rPr>
              <a:t> </a:t>
            </a:r>
            <a:r>
              <a:rPr lang="en-US" sz="1800" dirty="0" err="1">
                <a:effectLst/>
                <a:ea typeface="Times New Roman" panose="02020603050405020304" pitchFamily="18" charset="0"/>
              </a:rPr>
              <a:t>Persediaan</a:t>
            </a:r>
            <a:r>
              <a:rPr lang="en-US" sz="1800" dirty="0">
                <a:effectLst/>
                <a:ea typeface="Times New Roman" panose="02020603050405020304" pitchFamily="18" charset="0"/>
              </a:rPr>
              <a:t> BANYAK</a:t>
            </a:r>
          </a:p>
          <a:p>
            <a:pPr marL="270510" indent="0" algn="just">
              <a:spcAft>
                <a:spcPts val="600"/>
              </a:spcAft>
              <a:buNone/>
              <a:tabLst>
                <a:tab pos="630555" algn="l"/>
              </a:tabLst>
            </a:pPr>
            <a:r>
              <a:rPr lang="en-US" sz="1800" dirty="0">
                <a:effectLst/>
                <a:ea typeface="Times New Roman" panose="02020603050405020304" pitchFamily="18" charset="0"/>
              </a:rPr>
              <a:t>	   THEN </a:t>
            </a:r>
            <a:r>
              <a:rPr lang="en-US" sz="1800" dirty="0" err="1">
                <a:effectLst/>
                <a:ea typeface="Times New Roman" panose="02020603050405020304" pitchFamily="18" charset="0"/>
              </a:rPr>
              <a:t>Produksi</a:t>
            </a:r>
            <a:r>
              <a:rPr lang="en-US" sz="1800" dirty="0">
                <a:effectLst/>
                <a:ea typeface="Times New Roman" panose="02020603050405020304" pitchFamily="18" charset="0"/>
              </a:rPr>
              <a:t> </a:t>
            </a:r>
            <a:r>
              <a:rPr lang="en-US" sz="1800" dirty="0" err="1">
                <a:effectLst/>
                <a:ea typeface="Times New Roman" panose="02020603050405020304" pitchFamily="18" charset="0"/>
              </a:rPr>
              <a:t>Barang</a:t>
            </a:r>
            <a:r>
              <a:rPr lang="en-US" sz="1800" dirty="0">
                <a:effectLst/>
                <a:ea typeface="Times New Roman" panose="02020603050405020304" pitchFamily="18" charset="0"/>
              </a:rPr>
              <a:t> BERKURANG;</a:t>
            </a:r>
          </a:p>
          <a:p>
            <a:pPr marL="270510" indent="0" algn="just">
              <a:spcAft>
                <a:spcPts val="600"/>
              </a:spcAft>
              <a:buNone/>
              <a:tabLst>
                <a:tab pos="630555" algn="l"/>
                <a:tab pos="1980565" algn="l"/>
              </a:tabLst>
            </a:pPr>
            <a:r>
              <a:rPr lang="en-US" sz="1800" dirty="0">
                <a:effectLst/>
                <a:ea typeface="Times New Roman" panose="02020603050405020304" pitchFamily="18" charset="0"/>
                <a:sym typeface="Symbol" panose="05050102010706020507" pitchFamily="18" charset="2"/>
              </a:rPr>
              <a:t>       </a:t>
            </a:r>
            <a:r>
              <a:rPr lang="en-US" sz="1800" dirty="0">
                <a:effectLst/>
                <a:ea typeface="Times New Roman" panose="02020603050405020304" pitchFamily="18" charset="0"/>
              </a:rPr>
              <a:t>-predikat</a:t>
            </a:r>
            <a:r>
              <a:rPr lang="en-US" sz="1800" baseline="-25000" dirty="0">
                <a:effectLst/>
                <a:ea typeface="Times New Roman" panose="02020603050405020304" pitchFamily="18" charset="0"/>
              </a:rPr>
              <a:t>1</a:t>
            </a:r>
            <a:r>
              <a:rPr lang="en-US" sz="1800" dirty="0">
                <a:effectLst/>
                <a:ea typeface="Times New Roman" panose="02020603050405020304" pitchFamily="18" charset="0"/>
              </a:rPr>
              <a:t>	=	</a:t>
            </a:r>
            <a:r>
              <a:rPr lang="en-US" sz="1800" dirty="0">
                <a:effectLst/>
                <a:ea typeface="Times New Roman" panose="02020603050405020304" pitchFamily="18" charset="0"/>
                <a:sym typeface="Symbol" panose="05050102010706020507" pitchFamily="18" charset="2"/>
              </a:rPr>
              <a:t></a:t>
            </a:r>
            <a:r>
              <a:rPr lang="en-US" sz="1800" baseline="-25000" dirty="0" err="1">
                <a:effectLst/>
                <a:ea typeface="Times New Roman" panose="02020603050405020304" pitchFamily="18" charset="0"/>
              </a:rPr>
              <a:t>PmtTURUN</a:t>
            </a:r>
            <a:r>
              <a:rPr lang="en-US" sz="1800" baseline="-25000" dirty="0">
                <a:effectLst/>
                <a:ea typeface="Times New Roman" panose="02020603050405020304" pitchFamily="18" charset="0"/>
              </a:rPr>
              <a:t> </a:t>
            </a:r>
            <a:r>
              <a:rPr lang="en-US" sz="1800" baseline="-25000" dirty="0">
                <a:effectLst/>
                <a:ea typeface="Times New Roman" panose="02020603050405020304" pitchFamily="18" charset="0"/>
                <a:sym typeface="Symbol" panose="05050102010706020507" pitchFamily="18" charset="2"/>
              </a:rPr>
              <a:t></a:t>
            </a:r>
            <a:r>
              <a:rPr lang="en-US" sz="1800" baseline="-25000" dirty="0">
                <a:effectLst/>
                <a:ea typeface="Times New Roman" panose="02020603050405020304" pitchFamily="18" charset="0"/>
              </a:rPr>
              <a:t> </a:t>
            </a:r>
            <a:r>
              <a:rPr lang="en-US" sz="1800" baseline="-25000" dirty="0" err="1">
                <a:effectLst/>
                <a:ea typeface="Times New Roman" panose="02020603050405020304" pitchFamily="18" charset="0"/>
              </a:rPr>
              <a:t>PsdBANYAK</a:t>
            </a:r>
            <a:endParaRPr lang="en-US" sz="1800" dirty="0">
              <a:effectLst/>
              <a:ea typeface="Times New Roman" panose="02020603050405020304" pitchFamily="18" charset="0"/>
            </a:endParaRPr>
          </a:p>
          <a:p>
            <a:pPr marL="270510" indent="0" algn="just">
              <a:spcAft>
                <a:spcPts val="600"/>
              </a:spcAft>
              <a:buNone/>
              <a:tabLst>
                <a:tab pos="630555" algn="l"/>
                <a:tab pos="1980565" algn="l"/>
              </a:tabLst>
            </a:pPr>
            <a:r>
              <a:rPr lang="en-US" sz="1800" dirty="0">
                <a:effectLst/>
                <a:ea typeface="Times New Roman" panose="02020603050405020304" pitchFamily="18" charset="0"/>
              </a:rPr>
              <a:t>		=	min(</a:t>
            </a:r>
            <a:r>
              <a:rPr lang="en-US" sz="1800" dirty="0">
                <a:effectLst/>
                <a:ea typeface="Times New Roman" panose="02020603050405020304" pitchFamily="18" charset="0"/>
                <a:sym typeface="Symbol" panose="05050102010706020507" pitchFamily="18" charset="2"/>
              </a:rPr>
              <a:t></a:t>
            </a:r>
            <a:r>
              <a:rPr lang="en-US" sz="1800" baseline="-25000" dirty="0" err="1">
                <a:effectLst/>
                <a:ea typeface="Times New Roman" panose="02020603050405020304" pitchFamily="18" charset="0"/>
              </a:rPr>
              <a:t>PmtTURUN</a:t>
            </a:r>
            <a:r>
              <a:rPr lang="en-US" sz="1800" baseline="-25000" dirty="0">
                <a:effectLst/>
                <a:ea typeface="Times New Roman" panose="02020603050405020304" pitchFamily="18" charset="0"/>
              </a:rPr>
              <a:t> </a:t>
            </a:r>
            <a:r>
              <a:rPr lang="en-US" sz="1800" dirty="0">
                <a:effectLst/>
                <a:ea typeface="Times New Roman" panose="02020603050405020304" pitchFamily="18" charset="0"/>
              </a:rPr>
              <a:t>[4500],</a:t>
            </a:r>
            <a:r>
              <a:rPr lang="en-US" sz="1800" dirty="0">
                <a:effectLst/>
                <a:ea typeface="Times New Roman" panose="02020603050405020304" pitchFamily="18" charset="0"/>
                <a:sym typeface="Symbol" panose="05050102010706020507" pitchFamily="18" charset="2"/>
              </a:rPr>
              <a:t></a:t>
            </a:r>
            <a:r>
              <a:rPr lang="en-US" sz="1800" baseline="-25000" dirty="0" err="1">
                <a:effectLst/>
                <a:ea typeface="Times New Roman" panose="02020603050405020304" pitchFamily="18" charset="0"/>
              </a:rPr>
              <a:t>PsdBANYAK</a:t>
            </a:r>
            <a:r>
              <a:rPr lang="en-US" sz="1800" dirty="0">
                <a:effectLst/>
                <a:ea typeface="Times New Roman" panose="02020603050405020304" pitchFamily="18" charset="0"/>
              </a:rPr>
              <a:t>[700])</a:t>
            </a:r>
          </a:p>
          <a:p>
            <a:pPr marL="270510" indent="0" algn="just">
              <a:spcAft>
                <a:spcPts val="600"/>
              </a:spcAft>
              <a:buNone/>
              <a:tabLst>
                <a:tab pos="630555" algn="l"/>
                <a:tab pos="1980565" algn="l"/>
              </a:tabLst>
            </a:pPr>
            <a:r>
              <a:rPr lang="en-US" sz="1800" dirty="0">
                <a:effectLst/>
                <a:ea typeface="Times New Roman" panose="02020603050405020304" pitchFamily="18" charset="0"/>
              </a:rPr>
              <a:t>		=	min(0,27; 0,83)</a:t>
            </a:r>
          </a:p>
          <a:p>
            <a:pPr marL="270510" indent="0" algn="just">
              <a:spcAft>
                <a:spcPts val="600"/>
              </a:spcAft>
              <a:buNone/>
              <a:tabLst>
                <a:tab pos="630555" algn="l"/>
                <a:tab pos="1980565" algn="l"/>
              </a:tabLst>
            </a:pPr>
            <a:r>
              <a:rPr lang="en-US" sz="1800" dirty="0">
                <a:effectLst/>
                <a:ea typeface="Times New Roman" panose="02020603050405020304" pitchFamily="18" charset="0"/>
              </a:rPr>
              <a:t>		=	0,27</a:t>
            </a:r>
          </a:p>
          <a:p>
            <a:pPr marL="270510" indent="0" algn="just">
              <a:spcAft>
                <a:spcPts val="600"/>
              </a:spcAft>
              <a:buNone/>
              <a:tabLst>
                <a:tab pos="630555" algn="l"/>
                <a:tab pos="1260475" algn="l"/>
              </a:tabLst>
            </a:pPr>
            <a:r>
              <a:rPr lang="en-US" sz="1800" dirty="0" err="1">
                <a:effectLst/>
                <a:ea typeface="SimSun" panose="02010600030101010101" pitchFamily="2" charset="-122"/>
              </a:rPr>
              <a:t>Lihat</a:t>
            </a:r>
            <a:r>
              <a:rPr lang="en-US" sz="1800" dirty="0">
                <a:effectLst/>
                <a:ea typeface="SimSun" panose="02010600030101010101" pitchFamily="2" charset="-122"/>
              </a:rPr>
              <a:t> </a:t>
            </a:r>
            <a:r>
              <a:rPr lang="en-US" sz="1800" dirty="0" err="1">
                <a:effectLst/>
                <a:ea typeface="SimSun" panose="02010600030101010101" pitchFamily="2" charset="-122"/>
              </a:rPr>
              <a:t>himpunan</a:t>
            </a:r>
            <a:r>
              <a:rPr lang="en-US" sz="1800" dirty="0">
                <a:effectLst/>
                <a:ea typeface="SimSun" panose="02010600030101010101" pitchFamily="2" charset="-122"/>
              </a:rPr>
              <a:t> </a:t>
            </a:r>
            <a:r>
              <a:rPr lang="en-US" sz="1800" dirty="0" err="1">
                <a:effectLst/>
                <a:ea typeface="SimSun" panose="02010600030101010101" pitchFamily="2" charset="-122"/>
              </a:rPr>
              <a:t>Produksi</a:t>
            </a:r>
            <a:r>
              <a:rPr lang="en-US" sz="1800" dirty="0">
                <a:effectLst/>
                <a:ea typeface="SimSun" panose="02010600030101010101" pitchFamily="2" charset="-122"/>
              </a:rPr>
              <a:t> </a:t>
            </a:r>
            <a:r>
              <a:rPr lang="en-US" sz="1800" dirty="0" err="1">
                <a:effectLst/>
                <a:ea typeface="SimSun" panose="02010600030101010101" pitchFamily="2" charset="-122"/>
              </a:rPr>
              <a:t>Barang</a:t>
            </a:r>
            <a:r>
              <a:rPr lang="en-US" sz="1800" dirty="0">
                <a:effectLst/>
                <a:ea typeface="SimSun" panose="02010600030101010101" pitchFamily="2" charset="-122"/>
              </a:rPr>
              <a:t> BERKURANG</a:t>
            </a:r>
            <a:r>
              <a:rPr lang="en-US" sz="1800" dirty="0">
                <a:effectLst/>
                <a:ea typeface="Times New Roman" panose="02020603050405020304" pitchFamily="18" charset="0"/>
              </a:rPr>
              <a:t>,</a:t>
            </a:r>
          </a:p>
          <a:p>
            <a:pPr marL="270510" indent="0" algn="just">
              <a:spcAft>
                <a:spcPts val="600"/>
              </a:spcAft>
              <a:buNone/>
              <a:tabLst>
                <a:tab pos="630555" algn="l"/>
                <a:tab pos="1260475" algn="l"/>
              </a:tabLst>
            </a:pPr>
            <a:r>
              <a:rPr lang="en-US" sz="1800" dirty="0">
                <a:effectLst/>
                <a:ea typeface="Times New Roman" panose="02020603050405020304" pitchFamily="18" charset="0"/>
              </a:rPr>
              <a:t>	           (9000-z)/6000 = 0,27	---&gt;	z</a:t>
            </a:r>
            <a:r>
              <a:rPr lang="en-US" sz="1800" baseline="-25000" dirty="0">
                <a:effectLst/>
                <a:ea typeface="Times New Roman" panose="02020603050405020304" pitchFamily="18" charset="0"/>
              </a:rPr>
              <a:t>1</a:t>
            </a:r>
            <a:r>
              <a:rPr lang="en-US" sz="1800" dirty="0">
                <a:effectLst/>
                <a:ea typeface="Times New Roman" panose="02020603050405020304" pitchFamily="18" charset="0"/>
              </a:rPr>
              <a:t> = 7380</a:t>
            </a:r>
          </a:p>
          <a:p>
            <a:endParaRPr lang="en-US" dirty="0"/>
          </a:p>
        </p:txBody>
      </p:sp>
    </p:spTree>
    <p:extLst>
      <p:ext uri="{BB962C8B-B14F-4D97-AF65-F5344CB8AC3E}">
        <p14:creationId xmlns:p14="http://schemas.microsoft.com/office/powerpoint/2010/main" val="2243347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bwMode="auto">
          <a:xfrm>
            <a:off x="468313" y="765175"/>
            <a:ext cx="8229600" cy="927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GB" sz="4000" dirty="0"/>
              <a:t>Contents</a:t>
            </a:r>
            <a:endParaRPr lang="en-US" altLang="en-US" sz="2800" dirty="0"/>
          </a:p>
        </p:txBody>
      </p:sp>
      <p:sp>
        <p:nvSpPr>
          <p:cNvPr id="3" name="Content Placeholder 2"/>
          <p:cNvSpPr>
            <a:spLocks noGrp="1"/>
          </p:cNvSpPr>
          <p:nvPr>
            <p:ph sz="half" idx="2"/>
          </p:nvPr>
        </p:nvSpPr>
        <p:spPr>
          <a:xfrm>
            <a:off x="467544" y="1752600"/>
            <a:ext cx="8208912" cy="4340225"/>
          </a:xfrm>
        </p:spPr>
        <p:txBody>
          <a:bodyPr/>
          <a:lstStyle/>
          <a:p>
            <a:pPr marL="457200" indent="-457200" eaLnBrk="0" hangingPunct="0"/>
            <a:r>
              <a:rPr lang="en-GB" sz="2000" dirty="0"/>
              <a:t>Air conditioner (Mitsubishi)</a:t>
            </a:r>
          </a:p>
          <a:p>
            <a:pPr marL="457200" indent="-457200" eaLnBrk="0" hangingPunct="0"/>
            <a:r>
              <a:rPr lang="en-GB" sz="2000" dirty="0"/>
              <a:t>Vacuum cleaner (Panasonic)</a:t>
            </a:r>
          </a:p>
          <a:p>
            <a:pPr marL="457200" indent="-457200" eaLnBrk="0" hangingPunct="0"/>
            <a:r>
              <a:rPr lang="en-GB" sz="2000" dirty="0"/>
              <a:t>Automatic transmission system (Nissan, Subaru, Mitsubishi)</a:t>
            </a:r>
          </a:p>
          <a:p>
            <a:pPr marL="457200" indent="-457200" eaLnBrk="0" hangingPunct="0"/>
            <a:r>
              <a:rPr lang="en-GB" sz="2000" dirty="0"/>
              <a:t>Washing machine (Matsushita, Hitachi)</a:t>
            </a:r>
          </a:p>
          <a:p>
            <a:pPr marL="457200" indent="-457200" eaLnBrk="0" hangingPunct="0"/>
            <a:r>
              <a:rPr lang="en-GB" sz="2000" dirty="0"/>
              <a:t>Camcorder (Panasonic, Sanyo, Fisher, Canon)</a:t>
            </a:r>
          </a:p>
          <a:p>
            <a:pPr marL="457200" indent="-457200" eaLnBrk="0" hangingPunct="0"/>
            <a:r>
              <a:rPr lang="en-GB" sz="2000" dirty="0"/>
              <a:t>Other…</a:t>
            </a:r>
          </a:p>
          <a:p>
            <a:pPr marL="457200" indent="-457200" eaLnBrk="0" hangingPunct="0"/>
            <a:endParaRPr lang="en-GB" sz="2000" dirty="0"/>
          </a:p>
          <a:p>
            <a:pPr marL="457200" indent="-457200" eaLnBrk="0" hangingPunct="0">
              <a:buNone/>
            </a:pPr>
            <a:r>
              <a:rPr lang="en-GB" sz="2000" dirty="0"/>
              <a:t>	Examples taken from the book: Soft Computing and Intelligent System Design, by F.O. </a:t>
            </a:r>
            <a:r>
              <a:rPr lang="en-GB" sz="2000" dirty="0" err="1"/>
              <a:t>Karray</a:t>
            </a:r>
            <a:r>
              <a:rPr lang="en-GB" sz="2000" dirty="0"/>
              <a:t> &amp; C. de Silva, 2004.</a:t>
            </a:r>
          </a:p>
          <a:p>
            <a:pPr marL="0" indent="0" algn="just" eaLnBrk="1" hangingPunct="1">
              <a:buNone/>
            </a:pPr>
            <a:endParaRPr lang="en-US" sz="2000" dirty="0"/>
          </a:p>
          <a:p>
            <a:pPr marL="0" indent="0" algn="just" eaLnBrk="1" hangingPunct="1">
              <a:buNone/>
            </a:pPr>
            <a:br>
              <a:rPr lang="en-US" sz="2000" dirty="0"/>
            </a:br>
            <a:br>
              <a:rPr lang="en-US" sz="2000" dirty="0"/>
            </a:br>
            <a:br>
              <a:rPr lang="en-US" sz="2000" dirty="0"/>
            </a:br>
            <a:endParaRPr lang="en-US" altLang="en-US" sz="2000" dirty="0"/>
          </a:p>
        </p:txBody>
      </p:sp>
    </p:spTree>
    <p:extLst>
      <p:ext uri="{BB962C8B-B14F-4D97-AF65-F5344CB8AC3E}">
        <p14:creationId xmlns:p14="http://schemas.microsoft.com/office/powerpoint/2010/main" val="2167864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BD1B0-124D-4625-963A-A1476FC15E2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4B6C463-0D51-47CE-9FD0-7DF2635F5517}"/>
              </a:ext>
            </a:extLst>
          </p:cNvPr>
          <p:cNvSpPr>
            <a:spLocks noGrp="1"/>
          </p:cNvSpPr>
          <p:nvPr>
            <p:ph sz="half" idx="2"/>
          </p:nvPr>
        </p:nvSpPr>
        <p:spPr/>
        <p:txBody>
          <a:bodyPr/>
          <a:lstStyle/>
          <a:p>
            <a:pPr marL="270510" indent="0" algn="just">
              <a:spcAft>
                <a:spcPts val="600"/>
              </a:spcAft>
              <a:buNone/>
              <a:tabLst>
                <a:tab pos="630555" algn="l"/>
                <a:tab pos="1170305" algn="l"/>
              </a:tabLst>
            </a:pPr>
            <a:r>
              <a:rPr lang="en-US" sz="2000" dirty="0">
                <a:ea typeface="Times New Roman" panose="02020603050405020304" pitchFamily="18" charset="0"/>
              </a:rPr>
              <a:t>[</a:t>
            </a:r>
            <a:r>
              <a:rPr lang="en-US" sz="2000" dirty="0">
                <a:effectLst/>
                <a:ea typeface="Times New Roman" panose="02020603050405020304" pitchFamily="18" charset="0"/>
              </a:rPr>
              <a:t>R2]	IF </a:t>
            </a:r>
            <a:r>
              <a:rPr lang="en-US" sz="2000" dirty="0" err="1">
                <a:effectLst/>
                <a:ea typeface="Times New Roman" panose="02020603050405020304" pitchFamily="18" charset="0"/>
              </a:rPr>
              <a:t>Permintaan</a:t>
            </a:r>
            <a:r>
              <a:rPr lang="en-US" sz="2000" dirty="0">
                <a:effectLst/>
                <a:ea typeface="Times New Roman" panose="02020603050405020304" pitchFamily="18" charset="0"/>
              </a:rPr>
              <a:t> TURUN </a:t>
            </a:r>
            <a:r>
              <a:rPr lang="en-US" sz="2000" u="sng" dirty="0">
                <a:effectLst/>
                <a:ea typeface="Times New Roman" panose="02020603050405020304" pitchFamily="18" charset="0"/>
              </a:rPr>
              <a:t>And</a:t>
            </a:r>
            <a:r>
              <a:rPr lang="en-US" sz="2000" dirty="0">
                <a:effectLst/>
                <a:ea typeface="Times New Roman" panose="02020603050405020304" pitchFamily="18" charset="0"/>
              </a:rPr>
              <a:t> </a:t>
            </a:r>
            <a:r>
              <a:rPr lang="en-US" sz="2000" dirty="0" err="1">
                <a:effectLst/>
                <a:ea typeface="Times New Roman" panose="02020603050405020304" pitchFamily="18" charset="0"/>
              </a:rPr>
              <a:t>Persediaan</a:t>
            </a:r>
            <a:r>
              <a:rPr lang="en-US" sz="2000" dirty="0">
                <a:effectLst/>
                <a:ea typeface="Times New Roman" panose="02020603050405020304" pitchFamily="18" charset="0"/>
              </a:rPr>
              <a:t> SEDIKIT</a:t>
            </a:r>
          </a:p>
          <a:p>
            <a:pPr marL="270510" indent="0" algn="just">
              <a:spcAft>
                <a:spcPts val="600"/>
              </a:spcAft>
              <a:buNone/>
              <a:tabLst>
                <a:tab pos="630555" algn="l"/>
                <a:tab pos="1170305" algn="l"/>
              </a:tabLst>
            </a:pPr>
            <a:r>
              <a:rPr lang="en-US" sz="2000" dirty="0">
                <a:effectLst/>
                <a:ea typeface="Times New Roman" panose="02020603050405020304" pitchFamily="18" charset="0"/>
              </a:rPr>
              <a:t>		THEN </a:t>
            </a:r>
            <a:r>
              <a:rPr lang="en-US" sz="2000" dirty="0" err="1">
                <a:effectLst/>
                <a:ea typeface="Times New Roman" panose="02020603050405020304" pitchFamily="18" charset="0"/>
              </a:rPr>
              <a:t>Produksi</a:t>
            </a:r>
            <a:r>
              <a:rPr lang="en-US" sz="2000" dirty="0">
                <a:effectLst/>
                <a:ea typeface="Times New Roman" panose="02020603050405020304" pitchFamily="18" charset="0"/>
              </a:rPr>
              <a:t> </a:t>
            </a:r>
            <a:r>
              <a:rPr lang="en-US" sz="2000" dirty="0" err="1">
                <a:effectLst/>
                <a:ea typeface="Times New Roman" panose="02020603050405020304" pitchFamily="18" charset="0"/>
              </a:rPr>
              <a:t>Barang</a:t>
            </a:r>
            <a:r>
              <a:rPr lang="en-US" sz="2000" dirty="0">
                <a:effectLst/>
                <a:ea typeface="Times New Roman" panose="02020603050405020304" pitchFamily="18" charset="0"/>
              </a:rPr>
              <a:t> BERKURANG;</a:t>
            </a:r>
          </a:p>
          <a:p>
            <a:pPr marL="270510" indent="0" algn="just">
              <a:spcAft>
                <a:spcPts val="600"/>
              </a:spcAft>
              <a:buNone/>
              <a:tabLst>
                <a:tab pos="630555" algn="l"/>
                <a:tab pos="1260475" algn="l"/>
                <a:tab pos="1620520" algn="l"/>
              </a:tabLst>
            </a:pPr>
            <a:r>
              <a:rPr lang="en-US" sz="2000" dirty="0">
                <a:effectLst/>
                <a:ea typeface="Times New Roman" panose="02020603050405020304" pitchFamily="18" charset="0"/>
                <a:sym typeface="Symbol" panose="05050102010706020507" pitchFamily="18" charset="2"/>
              </a:rPr>
              <a:t></a:t>
            </a:r>
            <a:r>
              <a:rPr lang="en-US" sz="2000" dirty="0">
                <a:effectLst/>
                <a:ea typeface="Times New Roman" panose="02020603050405020304" pitchFamily="18" charset="0"/>
              </a:rPr>
              <a:t>-predikat</a:t>
            </a:r>
            <a:r>
              <a:rPr lang="en-US" sz="2000" baseline="-25000" dirty="0">
                <a:effectLst/>
                <a:ea typeface="Times New Roman" panose="02020603050405020304" pitchFamily="18" charset="0"/>
              </a:rPr>
              <a:t>2	</a:t>
            </a:r>
            <a:r>
              <a:rPr lang="en-US" sz="2000" dirty="0">
                <a:effectLst/>
                <a:ea typeface="Times New Roman" panose="02020603050405020304" pitchFamily="18" charset="0"/>
              </a:rPr>
              <a:t>=	</a:t>
            </a:r>
            <a:r>
              <a:rPr lang="en-US" sz="2000" dirty="0">
                <a:effectLst/>
                <a:ea typeface="Times New Roman" panose="02020603050405020304" pitchFamily="18" charset="0"/>
                <a:sym typeface="Symbol" panose="05050102010706020507" pitchFamily="18" charset="2"/>
              </a:rPr>
              <a:t></a:t>
            </a:r>
            <a:r>
              <a:rPr lang="en-US" sz="2000" baseline="-25000" dirty="0" err="1">
                <a:effectLst/>
                <a:ea typeface="Times New Roman" panose="02020603050405020304" pitchFamily="18" charset="0"/>
              </a:rPr>
              <a:t>PmtTURUN</a:t>
            </a:r>
            <a:r>
              <a:rPr lang="en-US" sz="2000" baseline="-25000" dirty="0">
                <a:effectLst/>
                <a:ea typeface="Times New Roman" panose="02020603050405020304" pitchFamily="18" charset="0"/>
              </a:rPr>
              <a:t> </a:t>
            </a:r>
            <a:r>
              <a:rPr lang="en-US" sz="2000" baseline="-25000" dirty="0">
                <a:effectLst/>
                <a:ea typeface="Times New Roman" panose="02020603050405020304" pitchFamily="18" charset="0"/>
                <a:sym typeface="Symbol" panose="05050102010706020507" pitchFamily="18" charset="2"/>
              </a:rPr>
              <a:t></a:t>
            </a:r>
            <a:r>
              <a:rPr lang="en-US" sz="2000" baseline="-25000" dirty="0">
                <a:effectLst/>
                <a:ea typeface="Times New Roman" panose="02020603050405020304" pitchFamily="18" charset="0"/>
              </a:rPr>
              <a:t> </a:t>
            </a:r>
            <a:r>
              <a:rPr lang="en-US" sz="2000" baseline="-25000" dirty="0" err="1">
                <a:effectLst/>
                <a:ea typeface="Times New Roman" panose="02020603050405020304" pitchFamily="18" charset="0"/>
              </a:rPr>
              <a:t>PsdSEDIKIT</a:t>
            </a:r>
            <a:endParaRPr lang="en-US" sz="2000" dirty="0">
              <a:effectLst/>
              <a:ea typeface="Times New Roman" panose="02020603050405020304" pitchFamily="18" charset="0"/>
            </a:endParaRPr>
          </a:p>
          <a:p>
            <a:pPr marL="467995" indent="0" algn="just">
              <a:spcAft>
                <a:spcPts val="600"/>
              </a:spcAft>
              <a:buNone/>
              <a:tabLst>
                <a:tab pos="630555" algn="l"/>
                <a:tab pos="1620520" algn="l"/>
              </a:tabLst>
            </a:pPr>
            <a:r>
              <a:rPr lang="en-US" sz="2000" dirty="0">
                <a:effectLst/>
                <a:ea typeface="Times New Roman" panose="02020603050405020304" pitchFamily="18" charset="0"/>
              </a:rPr>
              <a:t>		=	min(</a:t>
            </a:r>
            <a:r>
              <a:rPr lang="en-US" sz="2000" dirty="0">
                <a:effectLst/>
                <a:ea typeface="Times New Roman" panose="02020603050405020304" pitchFamily="18" charset="0"/>
                <a:sym typeface="Symbol" panose="05050102010706020507" pitchFamily="18" charset="2"/>
              </a:rPr>
              <a:t></a:t>
            </a:r>
            <a:r>
              <a:rPr lang="en-US" sz="2000" baseline="-25000" dirty="0" err="1">
                <a:effectLst/>
                <a:ea typeface="Times New Roman" panose="02020603050405020304" pitchFamily="18" charset="0"/>
              </a:rPr>
              <a:t>PmtTURUN</a:t>
            </a:r>
            <a:r>
              <a:rPr lang="en-US" sz="2000" baseline="-25000" dirty="0">
                <a:effectLst/>
                <a:ea typeface="Times New Roman" panose="02020603050405020304" pitchFamily="18" charset="0"/>
              </a:rPr>
              <a:t> </a:t>
            </a:r>
            <a:r>
              <a:rPr lang="en-US" sz="2000" dirty="0">
                <a:effectLst/>
                <a:ea typeface="Times New Roman" panose="02020603050405020304" pitchFamily="18" charset="0"/>
              </a:rPr>
              <a:t>[4500],</a:t>
            </a:r>
            <a:r>
              <a:rPr lang="en-US" sz="2000" dirty="0">
                <a:effectLst/>
                <a:ea typeface="Times New Roman" panose="02020603050405020304" pitchFamily="18" charset="0"/>
                <a:sym typeface="Symbol" panose="05050102010706020507" pitchFamily="18" charset="2"/>
              </a:rPr>
              <a:t></a:t>
            </a:r>
            <a:r>
              <a:rPr lang="en-US" sz="2000" baseline="-25000" dirty="0" err="1">
                <a:effectLst/>
                <a:ea typeface="Times New Roman" panose="02020603050405020304" pitchFamily="18" charset="0"/>
              </a:rPr>
              <a:t>PsdSEDIKIT</a:t>
            </a:r>
            <a:r>
              <a:rPr lang="en-US" sz="2000" dirty="0">
                <a:effectLst/>
                <a:ea typeface="Times New Roman" panose="02020603050405020304" pitchFamily="18" charset="0"/>
              </a:rPr>
              <a:t>[700])</a:t>
            </a:r>
          </a:p>
          <a:p>
            <a:pPr marL="467995" indent="0" algn="just">
              <a:spcAft>
                <a:spcPts val="600"/>
              </a:spcAft>
              <a:buNone/>
              <a:tabLst>
                <a:tab pos="630555" algn="l"/>
                <a:tab pos="1620520" algn="l"/>
              </a:tabLst>
            </a:pPr>
            <a:r>
              <a:rPr lang="en-US" sz="2000" dirty="0">
                <a:effectLst/>
                <a:ea typeface="Times New Roman" panose="02020603050405020304" pitchFamily="18" charset="0"/>
              </a:rPr>
              <a:t>		=	min(0,667; 0,337)</a:t>
            </a:r>
          </a:p>
          <a:p>
            <a:pPr marL="467995" indent="0" algn="just">
              <a:spcAft>
                <a:spcPts val="600"/>
              </a:spcAft>
              <a:buNone/>
              <a:tabLst>
                <a:tab pos="630555" algn="l"/>
                <a:tab pos="1620520" algn="l"/>
              </a:tabLst>
            </a:pPr>
            <a:r>
              <a:rPr lang="en-US" sz="2000" dirty="0">
                <a:effectLst/>
                <a:ea typeface="Times New Roman" panose="02020603050405020304" pitchFamily="18" charset="0"/>
              </a:rPr>
              <a:t>		=	0,333</a:t>
            </a:r>
          </a:p>
          <a:p>
            <a:pPr marL="270510" indent="0" algn="just">
              <a:spcAft>
                <a:spcPts val="600"/>
              </a:spcAft>
              <a:buNone/>
              <a:tabLst>
                <a:tab pos="630555" algn="l"/>
                <a:tab pos="1260475" algn="l"/>
              </a:tabLst>
            </a:pPr>
            <a:r>
              <a:rPr lang="en-US" sz="2000" dirty="0" err="1">
                <a:effectLst/>
                <a:ea typeface="SimSun" panose="02010600030101010101" pitchFamily="2" charset="-122"/>
              </a:rPr>
              <a:t>Lihat</a:t>
            </a:r>
            <a:r>
              <a:rPr lang="en-US" sz="2000" dirty="0">
                <a:effectLst/>
                <a:ea typeface="SimSun" panose="02010600030101010101" pitchFamily="2" charset="-122"/>
              </a:rPr>
              <a:t> </a:t>
            </a:r>
            <a:r>
              <a:rPr lang="en-US" sz="2000" dirty="0" err="1">
                <a:effectLst/>
                <a:ea typeface="SimSun" panose="02010600030101010101" pitchFamily="2" charset="-122"/>
              </a:rPr>
              <a:t>himpunan</a:t>
            </a:r>
            <a:r>
              <a:rPr lang="en-US" sz="2000" dirty="0">
                <a:effectLst/>
                <a:ea typeface="SimSun" panose="02010600030101010101" pitchFamily="2" charset="-122"/>
              </a:rPr>
              <a:t> </a:t>
            </a:r>
            <a:r>
              <a:rPr lang="en-US" sz="2000" dirty="0" err="1">
                <a:effectLst/>
                <a:ea typeface="SimSun" panose="02010600030101010101" pitchFamily="2" charset="-122"/>
              </a:rPr>
              <a:t>Produksi</a:t>
            </a:r>
            <a:r>
              <a:rPr lang="en-US" sz="2000" dirty="0">
                <a:effectLst/>
                <a:ea typeface="SimSun" panose="02010600030101010101" pitchFamily="2" charset="-122"/>
              </a:rPr>
              <a:t> </a:t>
            </a:r>
            <a:r>
              <a:rPr lang="en-US" sz="2000" dirty="0" err="1">
                <a:effectLst/>
                <a:ea typeface="SimSun" panose="02010600030101010101" pitchFamily="2" charset="-122"/>
              </a:rPr>
              <a:t>Barang</a:t>
            </a:r>
            <a:r>
              <a:rPr lang="en-US" sz="2000" dirty="0">
                <a:effectLst/>
                <a:ea typeface="SimSun" panose="02010600030101010101" pitchFamily="2" charset="-122"/>
              </a:rPr>
              <a:t> BERKURANG</a:t>
            </a:r>
            <a:r>
              <a:rPr lang="en-US" sz="2000" dirty="0">
                <a:effectLst/>
                <a:ea typeface="Times New Roman" panose="02020603050405020304" pitchFamily="18" charset="0"/>
              </a:rPr>
              <a:t>,</a:t>
            </a:r>
          </a:p>
          <a:p>
            <a:pPr marL="270510" indent="0" algn="just">
              <a:spcAft>
                <a:spcPts val="600"/>
              </a:spcAft>
              <a:buNone/>
              <a:tabLst>
                <a:tab pos="630555" algn="l"/>
                <a:tab pos="1260475" algn="l"/>
              </a:tabLst>
            </a:pPr>
            <a:r>
              <a:rPr lang="en-US" sz="2000" dirty="0">
                <a:effectLst/>
                <a:ea typeface="Times New Roman" panose="02020603050405020304" pitchFamily="18" charset="0"/>
              </a:rPr>
              <a:t>	(9000-z)/6000 = 0,333	---&gt;	z</a:t>
            </a:r>
            <a:r>
              <a:rPr lang="en-US" sz="2000" baseline="-25000" dirty="0">
                <a:effectLst/>
                <a:ea typeface="Times New Roman" panose="02020603050405020304" pitchFamily="18" charset="0"/>
              </a:rPr>
              <a:t>2</a:t>
            </a:r>
            <a:r>
              <a:rPr lang="en-US" sz="2000" dirty="0">
                <a:effectLst/>
                <a:ea typeface="Times New Roman" panose="02020603050405020304" pitchFamily="18" charset="0"/>
              </a:rPr>
              <a:t> = 7002</a:t>
            </a:r>
          </a:p>
          <a:p>
            <a:endParaRPr lang="en-US" sz="2000" dirty="0"/>
          </a:p>
        </p:txBody>
      </p:sp>
    </p:spTree>
    <p:extLst>
      <p:ext uri="{BB962C8B-B14F-4D97-AF65-F5344CB8AC3E}">
        <p14:creationId xmlns:p14="http://schemas.microsoft.com/office/powerpoint/2010/main" val="2370495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3D792-8EE4-442F-9D8D-FA9F062D17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017C92-2E76-46E1-9D7C-8FAABE51806B}"/>
              </a:ext>
            </a:extLst>
          </p:cNvPr>
          <p:cNvSpPr>
            <a:spLocks noGrp="1"/>
          </p:cNvSpPr>
          <p:nvPr>
            <p:ph sz="half" idx="2"/>
          </p:nvPr>
        </p:nvSpPr>
        <p:spPr/>
        <p:txBody>
          <a:bodyPr/>
          <a:lstStyle/>
          <a:p>
            <a:pPr marL="270510" indent="0" algn="just">
              <a:spcAft>
                <a:spcPts val="600"/>
              </a:spcAft>
              <a:buNone/>
              <a:tabLst>
                <a:tab pos="630555" algn="l"/>
                <a:tab pos="1170305" algn="l"/>
              </a:tabLst>
            </a:pPr>
            <a:r>
              <a:rPr lang="en-US" sz="1800" dirty="0">
                <a:effectLst/>
                <a:ea typeface="Times New Roman" panose="02020603050405020304" pitchFamily="18" charset="0"/>
              </a:rPr>
              <a:t>[R3]	IF </a:t>
            </a:r>
            <a:r>
              <a:rPr lang="en-US" sz="1800" dirty="0" err="1">
                <a:effectLst/>
                <a:ea typeface="Times New Roman" panose="02020603050405020304" pitchFamily="18" charset="0"/>
              </a:rPr>
              <a:t>Permintaan</a:t>
            </a:r>
            <a:r>
              <a:rPr lang="en-US" sz="1800" dirty="0">
                <a:effectLst/>
                <a:ea typeface="Times New Roman" panose="02020603050405020304" pitchFamily="18" charset="0"/>
              </a:rPr>
              <a:t> NAIK And </a:t>
            </a:r>
            <a:r>
              <a:rPr lang="en-US" sz="1800" dirty="0" err="1">
                <a:effectLst/>
                <a:ea typeface="Times New Roman" panose="02020603050405020304" pitchFamily="18" charset="0"/>
              </a:rPr>
              <a:t>Persediaan</a:t>
            </a:r>
            <a:r>
              <a:rPr lang="en-US" sz="1800" dirty="0">
                <a:effectLst/>
                <a:ea typeface="Times New Roman" panose="02020603050405020304" pitchFamily="18" charset="0"/>
              </a:rPr>
              <a:t> BANYAK</a:t>
            </a:r>
          </a:p>
          <a:p>
            <a:pPr marL="270510" indent="0" algn="just">
              <a:spcAft>
                <a:spcPts val="600"/>
              </a:spcAft>
              <a:buNone/>
              <a:tabLst>
                <a:tab pos="630555" algn="l"/>
                <a:tab pos="1170305" algn="l"/>
              </a:tabLst>
            </a:pPr>
            <a:r>
              <a:rPr lang="en-US" sz="1800" dirty="0">
                <a:effectLst/>
                <a:ea typeface="Times New Roman" panose="02020603050405020304" pitchFamily="18" charset="0"/>
              </a:rPr>
              <a:t>	        THEN </a:t>
            </a:r>
            <a:r>
              <a:rPr lang="en-US" sz="1800" dirty="0" err="1">
                <a:effectLst/>
                <a:ea typeface="Times New Roman" panose="02020603050405020304" pitchFamily="18" charset="0"/>
              </a:rPr>
              <a:t>Produksi</a:t>
            </a:r>
            <a:r>
              <a:rPr lang="en-US" sz="1800" dirty="0">
                <a:effectLst/>
                <a:ea typeface="Times New Roman" panose="02020603050405020304" pitchFamily="18" charset="0"/>
              </a:rPr>
              <a:t> </a:t>
            </a:r>
            <a:r>
              <a:rPr lang="en-US" sz="1800" dirty="0" err="1">
                <a:effectLst/>
                <a:ea typeface="Times New Roman" panose="02020603050405020304" pitchFamily="18" charset="0"/>
              </a:rPr>
              <a:t>Barang</a:t>
            </a:r>
            <a:r>
              <a:rPr lang="en-US" sz="1800" dirty="0">
                <a:effectLst/>
                <a:ea typeface="Times New Roman" panose="02020603050405020304" pitchFamily="18" charset="0"/>
              </a:rPr>
              <a:t> BERTAMBAH;</a:t>
            </a:r>
          </a:p>
          <a:p>
            <a:pPr marL="270510" indent="0" algn="just">
              <a:spcAft>
                <a:spcPts val="600"/>
              </a:spcAft>
              <a:buNone/>
              <a:tabLst>
                <a:tab pos="630555" algn="l"/>
                <a:tab pos="1170305" algn="l"/>
                <a:tab pos="1260475" algn="l"/>
                <a:tab pos="2070735" algn="l"/>
              </a:tabLst>
            </a:pPr>
            <a:r>
              <a:rPr lang="en-US" sz="1800" dirty="0">
                <a:effectLst/>
                <a:ea typeface="Times New Roman" panose="02020603050405020304" pitchFamily="18" charset="0"/>
              </a:rPr>
              <a:t>	</a:t>
            </a:r>
            <a:r>
              <a:rPr lang="en-US" sz="1800" dirty="0">
                <a:effectLst/>
                <a:ea typeface="Times New Roman" panose="02020603050405020304" pitchFamily="18" charset="0"/>
                <a:sym typeface="Symbol" panose="05050102010706020507" pitchFamily="18" charset="2"/>
              </a:rPr>
              <a:t></a:t>
            </a:r>
            <a:r>
              <a:rPr lang="en-US" sz="1800" dirty="0">
                <a:effectLst/>
                <a:ea typeface="Times New Roman" panose="02020603050405020304" pitchFamily="18" charset="0"/>
              </a:rPr>
              <a:t>-predikat</a:t>
            </a:r>
            <a:r>
              <a:rPr lang="en-US" sz="1800" baseline="-25000" dirty="0">
                <a:effectLst/>
                <a:ea typeface="Times New Roman" panose="02020603050405020304" pitchFamily="18" charset="0"/>
              </a:rPr>
              <a:t>3</a:t>
            </a:r>
            <a:r>
              <a:rPr lang="en-US" sz="1800" dirty="0">
                <a:effectLst/>
                <a:ea typeface="Times New Roman" panose="02020603050405020304" pitchFamily="18" charset="0"/>
              </a:rPr>
              <a:t>	=	</a:t>
            </a:r>
            <a:r>
              <a:rPr lang="en-US" sz="1800" dirty="0">
                <a:effectLst/>
                <a:ea typeface="Times New Roman" panose="02020603050405020304" pitchFamily="18" charset="0"/>
                <a:sym typeface="Symbol" panose="05050102010706020507" pitchFamily="18" charset="2"/>
              </a:rPr>
              <a:t></a:t>
            </a:r>
            <a:r>
              <a:rPr lang="en-US" sz="1800" baseline="-25000" dirty="0" err="1">
                <a:effectLst/>
                <a:ea typeface="Times New Roman" panose="02020603050405020304" pitchFamily="18" charset="0"/>
              </a:rPr>
              <a:t>PmtNAIK</a:t>
            </a:r>
            <a:r>
              <a:rPr lang="en-US" sz="1800" baseline="-25000" dirty="0">
                <a:effectLst/>
                <a:ea typeface="Times New Roman" panose="02020603050405020304" pitchFamily="18" charset="0"/>
              </a:rPr>
              <a:t> </a:t>
            </a:r>
            <a:r>
              <a:rPr lang="en-US" sz="1800" baseline="-25000" dirty="0">
                <a:effectLst/>
                <a:ea typeface="Times New Roman" panose="02020603050405020304" pitchFamily="18" charset="0"/>
                <a:sym typeface="Symbol" panose="05050102010706020507" pitchFamily="18" charset="2"/>
              </a:rPr>
              <a:t></a:t>
            </a:r>
            <a:r>
              <a:rPr lang="en-US" sz="1800" baseline="-25000" dirty="0">
                <a:effectLst/>
                <a:ea typeface="Times New Roman" panose="02020603050405020304" pitchFamily="18" charset="0"/>
              </a:rPr>
              <a:t> </a:t>
            </a:r>
            <a:r>
              <a:rPr lang="en-US" sz="1800" baseline="-25000" dirty="0" err="1">
                <a:effectLst/>
                <a:ea typeface="Times New Roman" panose="02020603050405020304" pitchFamily="18" charset="0"/>
              </a:rPr>
              <a:t>PsdBANYAK</a:t>
            </a:r>
            <a:endParaRPr lang="en-US" sz="1800" dirty="0">
              <a:effectLst/>
              <a:ea typeface="Times New Roman" panose="02020603050405020304" pitchFamily="18" charset="0"/>
            </a:endParaRPr>
          </a:p>
          <a:p>
            <a:pPr marL="270510" indent="0" algn="just">
              <a:spcAft>
                <a:spcPts val="600"/>
              </a:spcAft>
              <a:buNone/>
              <a:tabLst>
                <a:tab pos="630555" algn="l"/>
                <a:tab pos="1260475" algn="l"/>
                <a:tab pos="2070735" algn="l"/>
              </a:tabLst>
            </a:pPr>
            <a:r>
              <a:rPr lang="en-US" sz="1800" dirty="0">
                <a:effectLst/>
                <a:ea typeface="Times New Roman" panose="02020603050405020304" pitchFamily="18" charset="0"/>
              </a:rPr>
              <a:t>			=	min(</a:t>
            </a:r>
            <a:r>
              <a:rPr lang="en-US" sz="1800" dirty="0">
                <a:effectLst/>
                <a:ea typeface="Times New Roman" panose="02020603050405020304" pitchFamily="18" charset="0"/>
                <a:sym typeface="Symbol" panose="05050102010706020507" pitchFamily="18" charset="2"/>
              </a:rPr>
              <a:t></a:t>
            </a:r>
            <a:r>
              <a:rPr lang="en-US" sz="1800" baseline="-25000" dirty="0" err="1">
                <a:effectLst/>
                <a:ea typeface="Times New Roman" panose="02020603050405020304" pitchFamily="18" charset="0"/>
              </a:rPr>
              <a:t>PmtNAIK</a:t>
            </a:r>
            <a:r>
              <a:rPr lang="en-US" sz="1800" baseline="-25000" dirty="0">
                <a:effectLst/>
                <a:ea typeface="Times New Roman" panose="02020603050405020304" pitchFamily="18" charset="0"/>
              </a:rPr>
              <a:t> </a:t>
            </a:r>
            <a:r>
              <a:rPr lang="en-US" sz="1800" dirty="0">
                <a:effectLst/>
                <a:ea typeface="Times New Roman" panose="02020603050405020304" pitchFamily="18" charset="0"/>
              </a:rPr>
              <a:t>[4500],</a:t>
            </a:r>
            <a:r>
              <a:rPr lang="en-US" sz="1800" dirty="0">
                <a:effectLst/>
                <a:ea typeface="Times New Roman" panose="02020603050405020304" pitchFamily="18" charset="0"/>
                <a:sym typeface="Symbol" panose="05050102010706020507" pitchFamily="18" charset="2"/>
              </a:rPr>
              <a:t></a:t>
            </a:r>
            <a:r>
              <a:rPr lang="en-US" sz="1800" baseline="-25000" dirty="0" err="1">
                <a:effectLst/>
                <a:ea typeface="Times New Roman" panose="02020603050405020304" pitchFamily="18" charset="0"/>
              </a:rPr>
              <a:t>PsdBANYAK</a:t>
            </a:r>
            <a:r>
              <a:rPr lang="en-US" sz="1800" dirty="0">
                <a:effectLst/>
                <a:ea typeface="Times New Roman" panose="02020603050405020304" pitchFamily="18" charset="0"/>
              </a:rPr>
              <a:t>[400])</a:t>
            </a:r>
          </a:p>
          <a:p>
            <a:pPr marL="270510" indent="0" algn="just">
              <a:spcAft>
                <a:spcPts val="600"/>
              </a:spcAft>
              <a:buNone/>
              <a:tabLst>
                <a:tab pos="630555" algn="l"/>
                <a:tab pos="1260475" algn="l"/>
                <a:tab pos="2070735" algn="l"/>
              </a:tabLst>
            </a:pPr>
            <a:r>
              <a:rPr lang="en-US" sz="1800" dirty="0">
                <a:effectLst/>
                <a:ea typeface="Times New Roman" panose="02020603050405020304" pitchFamily="18" charset="0"/>
              </a:rPr>
              <a:t>			=	min(0,72; 0,33)</a:t>
            </a:r>
          </a:p>
          <a:p>
            <a:pPr marL="270510" indent="0" algn="just">
              <a:spcAft>
                <a:spcPts val="600"/>
              </a:spcAft>
              <a:buNone/>
              <a:tabLst>
                <a:tab pos="630555" algn="l"/>
                <a:tab pos="1260475" algn="l"/>
                <a:tab pos="2070735" algn="l"/>
              </a:tabLst>
            </a:pPr>
            <a:r>
              <a:rPr lang="en-US" sz="1800" dirty="0">
                <a:effectLst/>
                <a:ea typeface="Times New Roman" panose="02020603050405020304" pitchFamily="18" charset="0"/>
              </a:rPr>
              <a:t>			=	0,4</a:t>
            </a:r>
          </a:p>
          <a:p>
            <a:pPr indent="0" algn="just">
              <a:buNone/>
            </a:pPr>
            <a:r>
              <a:rPr lang="en-US" sz="1800" dirty="0" err="1">
                <a:effectLst/>
                <a:ea typeface="SimSun" panose="02010600030101010101" pitchFamily="2" charset="-122"/>
              </a:rPr>
              <a:t>Lihat</a:t>
            </a:r>
            <a:r>
              <a:rPr lang="en-US" sz="1800" dirty="0">
                <a:effectLst/>
                <a:ea typeface="SimSun" panose="02010600030101010101" pitchFamily="2" charset="-122"/>
              </a:rPr>
              <a:t> </a:t>
            </a:r>
            <a:r>
              <a:rPr lang="en-US" sz="1800" dirty="0" err="1">
                <a:effectLst/>
                <a:ea typeface="SimSun" panose="02010600030101010101" pitchFamily="2" charset="-122"/>
              </a:rPr>
              <a:t>himpunan</a:t>
            </a:r>
            <a:r>
              <a:rPr lang="en-US" sz="1800" dirty="0">
                <a:effectLst/>
                <a:ea typeface="SimSun" panose="02010600030101010101" pitchFamily="2" charset="-122"/>
              </a:rPr>
              <a:t> </a:t>
            </a:r>
            <a:r>
              <a:rPr lang="en-US" sz="1800" dirty="0" err="1">
                <a:effectLst/>
                <a:ea typeface="SimSun" panose="02010600030101010101" pitchFamily="2" charset="-122"/>
              </a:rPr>
              <a:t>Produksi</a:t>
            </a:r>
            <a:r>
              <a:rPr lang="en-US" sz="1800" dirty="0">
                <a:effectLst/>
                <a:ea typeface="SimSun" panose="02010600030101010101" pitchFamily="2" charset="-122"/>
              </a:rPr>
              <a:t> </a:t>
            </a:r>
            <a:r>
              <a:rPr lang="en-US" sz="1800" dirty="0" err="1">
                <a:effectLst/>
                <a:ea typeface="SimSun" panose="02010600030101010101" pitchFamily="2" charset="-122"/>
              </a:rPr>
              <a:t>Barang</a:t>
            </a:r>
            <a:r>
              <a:rPr lang="en-US" sz="1800" dirty="0">
                <a:effectLst/>
                <a:ea typeface="SimSun" panose="02010600030101010101" pitchFamily="2" charset="-122"/>
              </a:rPr>
              <a:t> BERTAMBAH,</a:t>
            </a:r>
          </a:p>
          <a:p>
            <a:pPr marL="270510" indent="0" algn="just">
              <a:spcAft>
                <a:spcPts val="600"/>
              </a:spcAft>
              <a:buNone/>
              <a:tabLst>
                <a:tab pos="630555" algn="l"/>
                <a:tab pos="1260475" algn="l"/>
              </a:tabLst>
            </a:pPr>
            <a:r>
              <a:rPr lang="en-US" sz="1800" dirty="0">
                <a:effectLst/>
                <a:ea typeface="Times New Roman" panose="02020603050405020304" pitchFamily="18" charset="0"/>
              </a:rPr>
              <a:t>       	(z-3000)/6000 = 0,333	---&gt; z</a:t>
            </a:r>
            <a:r>
              <a:rPr lang="en-US" sz="1800" baseline="-25000" dirty="0">
                <a:effectLst/>
                <a:ea typeface="Times New Roman" panose="02020603050405020304" pitchFamily="18" charset="0"/>
              </a:rPr>
              <a:t>3</a:t>
            </a:r>
            <a:r>
              <a:rPr lang="en-US" sz="1800" dirty="0">
                <a:effectLst/>
                <a:ea typeface="Times New Roman" panose="02020603050405020304" pitchFamily="18" charset="0"/>
              </a:rPr>
              <a:t> = 4996</a:t>
            </a:r>
          </a:p>
          <a:p>
            <a:endParaRPr lang="en-US" dirty="0"/>
          </a:p>
        </p:txBody>
      </p:sp>
    </p:spTree>
    <p:extLst>
      <p:ext uri="{BB962C8B-B14F-4D97-AF65-F5344CB8AC3E}">
        <p14:creationId xmlns:p14="http://schemas.microsoft.com/office/powerpoint/2010/main" val="381622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08840-D508-451F-B04C-279ABCD52F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93951A6-F370-4011-BF5D-860085933067}"/>
              </a:ext>
            </a:extLst>
          </p:cNvPr>
          <p:cNvSpPr>
            <a:spLocks noGrp="1"/>
          </p:cNvSpPr>
          <p:nvPr>
            <p:ph sz="half" idx="2"/>
          </p:nvPr>
        </p:nvSpPr>
        <p:spPr/>
        <p:txBody>
          <a:bodyPr/>
          <a:lstStyle/>
          <a:p>
            <a:pPr marL="270510" indent="0" algn="just">
              <a:spcAft>
                <a:spcPts val="600"/>
              </a:spcAft>
              <a:buNone/>
              <a:tabLst>
                <a:tab pos="630555" algn="l"/>
              </a:tabLst>
            </a:pPr>
            <a:r>
              <a:rPr lang="en-US" sz="1800" dirty="0">
                <a:effectLst/>
                <a:ea typeface="Times New Roman" panose="02020603050405020304" pitchFamily="18" charset="0"/>
              </a:rPr>
              <a:t>[R4]	IF </a:t>
            </a:r>
            <a:r>
              <a:rPr lang="en-US" sz="1800" dirty="0" err="1">
                <a:effectLst/>
                <a:ea typeface="Times New Roman" panose="02020603050405020304" pitchFamily="18" charset="0"/>
              </a:rPr>
              <a:t>Permintaan</a:t>
            </a:r>
            <a:r>
              <a:rPr lang="en-US" sz="1800" dirty="0">
                <a:effectLst/>
                <a:ea typeface="Times New Roman" panose="02020603050405020304" pitchFamily="18" charset="0"/>
              </a:rPr>
              <a:t> NAIK </a:t>
            </a:r>
            <a:r>
              <a:rPr lang="en-US" sz="1800" u="sng" dirty="0">
                <a:effectLst/>
                <a:ea typeface="Times New Roman" panose="02020603050405020304" pitchFamily="18" charset="0"/>
              </a:rPr>
              <a:t>And</a:t>
            </a:r>
            <a:r>
              <a:rPr lang="en-US" sz="1800" dirty="0">
                <a:effectLst/>
                <a:ea typeface="Times New Roman" panose="02020603050405020304" pitchFamily="18" charset="0"/>
              </a:rPr>
              <a:t> </a:t>
            </a:r>
            <a:r>
              <a:rPr lang="en-US" sz="1800" dirty="0" err="1">
                <a:effectLst/>
                <a:ea typeface="Times New Roman" panose="02020603050405020304" pitchFamily="18" charset="0"/>
              </a:rPr>
              <a:t>Persediaan</a:t>
            </a:r>
            <a:r>
              <a:rPr lang="en-US" sz="1800" dirty="0">
                <a:effectLst/>
                <a:ea typeface="Times New Roman" panose="02020603050405020304" pitchFamily="18" charset="0"/>
              </a:rPr>
              <a:t> SEDIKIT</a:t>
            </a:r>
          </a:p>
          <a:p>
            <a:pPr marL="270510" indent="0" algn="just">
              <a:spcAft>
                <a:spcPts val="600"/>
              </a:spcAft>
              <a:buNone/>
              <a:tabLst>
                <a:tab pos="630555" algn="l"/>
              </a:tabLst>
            </a:pPr>
            <a:r>
              <a:rPr lang="en-US" sz="1800" dirty="0">
                <a:effectLst/>
                <a:ea typeface="Times New Roman" panose="02020603050405020304" pitchFamily="18" charset="0"/>
              </a:rPr>
              <a:t>	    THEN </a:t>
            </a:r>
            <a:r>
              <a:rPr lang="en-US" sz="1800" dirty="0" err="1">
                <a:effectLst/>
                <a:ea typeface="Times New Roman" panose="02020603050405020304" pitchFamily="18" charset="0"/>
              </a:rPr>
              <a:t>Produksi</a:t>
            </a:r>
            <a:r>
              <a:rPr lang="en-US" sz="1800" dirty="0">
                <a:effectLst/>
                <a:ea typeface="Times New Roman" panose="02020603050405020304" pitchFamily="18" charset="0"/>
              </a:rPr>
              <a:t> </a:t>
            </a:r>
            <a:r>
              <a:rPr lang="en-US" sz="1800" dirty="0" err="1">
                <a:effectLst/>
                <a:ea typeface="Times New Roman" panose="02020603050405020304" pitchFamily="18" charset="0"/>
              </a:rPr>
              <a:t>Barang</a:t>
            </a:r>
            <a:r>
              <a:rPr lang="en-US" sz="1800" dirty="0">
                <a:effectLst/>
                <a:ea typeface="Times New Roman" panose="02020603050405020304" pitchFamily="18" charset="0"/>
              </a:rPr>
              <a:t> BERTAMBAH;</a:t>
            </a:r>
          </a:p>
          <a:p>
            <a:pPr marL="270510" indent="0" algn="just">
              <a:spcAft>
                <a:spcPts val="600"/>
              </a:spcAft>
              <a:buNone/>
              <a:tabLst>
                <a:tab pos="630555" algn="l"/>
                <a:tab pos="1260475" algn="l"/>
                <a:tab pos="2070735" algn="l"/>
              </a:tabLst>
            </a:pPr>
            <a:r>
              <a:rPr lang="en-US" sz="1800" dirty="0">
                <a:effectLst/>
                <a:ea typeface="Times New Roman" panose="02020603050405020304" pitchFamily="18" charset="0"/>
              </a:rPr>
              <a:t>	</a:t>
            </a:r>
            <a:r>
              <a:rPr lang="en-US" sz="1800" dirty="0">
                <a:effectLst/>
                <a:ea typeface="Times New Roman" panose="02020603050405020304" pitchFamily="18" charset="0"/>
                <a:sym typeface="Symbol" panose="05050102010706020507" pitchFamily="18" charset="2"/>
              </a:rPr>
              <a:t></a:t>
            </a:r>
            <a:r>
              <a:rPr lang="en-US" sz="1800" dirty="0">
                <a:effectLst/>
                <a:ea typeface="Times New Roman" panose="02020603050405020304" pitchFamily="18" charset="0"/>
              </a:rPr>
              <a:t>-predikat</a:t>
            </a:r>
            <a:r>
              <a:rPr lang="en-US" sz="1800" baseline="-25000" dirty="0">
                <a:effectLst/>
                <a:ea typeface="Times New Roman" panose="02020603050405020304" pitchFamily="18" charset="0"/>
              </a:rPr>
              <a:t>4</a:t>
            </a:r>
            <a:r>
              <a:rPr lang="en-US" sz="1800" dirty="0">
                <a:effectLst/>
                <a:ea typeface="Times New Roman" panose="02020603050405020304" pitchFamily="18" charset="0"/>
              </a:rPr>
              <a:t>	=	</a:t>
            </a:r>
            <a:r>
              <a:rPr lang="en-US" sz="1800" dirty="0">
                <a:effectLst/>
                <a:ea typeface="Times New Roman" panose="02020603050405020304" pitchFamily="18" charset="0"/>
                <a:sym typeface="Symbol" panose="05050102010706020507" pitchFamily="18" charset="2"/>
              </a:rPr>
              <a:t></a:t>
            </a:r>
            <a:r>
              <a:rPr lang="en-US" sz="1800" baseline="-25000" dirty="0" err="1">
                <a:effectLst/>
                <a:ea typeface="Times New Roman" panose="02020603050405020304" pitchFamily="18" charset="0"/>
              </a:rPr>
              <a:t>PmtNAIK</a:t>
            </a:r>
            <a:r>
              <a:rPr lang="en-US" sz="1800" baseline="-25000" dirty="0">
                <a:effectLst/>
                <a:ea typeface="Times New Roman" panose="02020603050405020304" pitchFamily="18" charset="0"/>
              </a:rPr>
              <a:t> </a:t>
            </a:r>
            <a:r>
              <a:rPr lang="en-US" sz="1800" baseline="-25000" dirty="0">
                <a:effectLst/>
                <a:ea typeface="Times New Roman" panose="02020603050405020304" pitchFamily="18" charset="0"/>
                <a:sym typeface="Symbol" panose="05050102010706020507" pitchFamily="18" charset="2"/>
              </a:rPr>
              <a:t></a:t>
            </a:r>
            <a:r>
              <a:rPr lang="en-US" sz="1800" baseline="-25000" dirty="0">
                <a:effectLst/>
                <a:ea typeface="Times New Roman" panose="02020603050405020304" pitchFamily="18" charset="0"/>
              </a:rPr>
              <a:t> </a:t>
            </a:r>
            <a:r>
              <a:rPr lang="en-US" sz="1800" baseline="-25000" dirty="0" err="1">
                <a:effectLst/>
                <a:ea typeface="Times New Roman" panose="02020603050405020304" pitchFamily="18" charset="0"/>
              </a:rPr>
              <a:t>PsdBANYAK</a:t>
            </a:r>
            <a:endParaRPr lang="en-US" sz="1800" dirty="0">
              <a:effectLst/>
              <a:ea typeface="Times New Roman" panose="02020603050405020304" pitchFamily="18" charset="0"/>
            </a:endParaRPr>
          </a:p>
          <a:p>
            <a:pPr marL="270510" indent="0" algn="just">
              <a:spcAft>
                <a:spcPts val="600"/>
              </a:spcAft>
              <a:buNone/>
              <a:tabLst>
                <a:tab pos="630555" algn="l"/>
                <a:tab pos="1260475" algn="l"/>
                <a:tab pos="2070735" algn="l"/>
              </a:tabLst>
            </a:pPr>
            <a:r>
              <a:rPr lang="en-US" sz="1800" dirty="0">
                <a:effectLst/>
                <a:ea typeface="Times New Roman" panose="02020603050405020304" pitchFamily="18" charset="0"/>
              </a:rPr>
              <a:t>			=	min(</a:t>
            </a:r>
            <a:r>
              <a:rPr lang="en-US" sz="1800" dirty="0">
                <a:effectLst/>
                <a:ea typeface="Times New Roman" panose="02020603050405020304" pitchFamily="18" charset="0"/>
                <a:sym typeface="Symbol" panose="05050102010706020507" pitchFamily="18" charset="2"/>
              </a:rPr>
              <a:t></a:t>
            </a:r>
            <a:r>
              <a:rPr lang="en-US" sz="1800" baseline="-25000" dirty="0" err="1">
                <a:effectLst/>
                <a:ea typeface="Times New Roman" panose="02020603050405020304" pitchFamily="18" charset="0"/>
              </a:rPr>
              <a:t>PmtNAIK</a:t>
            </a:r>
            <a:r>
              <a:rPr lang="en-US" sz="1800" baseline="-25000" dirty="0">
                <a:effectLst/>
                <a:ea typeface="Times New Roman" panose="02020603050405020304" pitchFamily="18" charset="0"/>
              </a:rPr>
              <a:t> </a:t>
            </a:r>
            <a:r>
              <a:rPr lang="en-US" sz="1800" dirty="0">
                <a:effectLst/>
                <a:ea typeface="Times New Roman" panose="02020603050405020304" pitchFamily="18" charset="0"/>
              </a:rPr>
              <a:t>[4500],</a:t>
            </a:r>
            <a:r>
              <a:rPr lang="en-US" sz="1800" dirty="0">
                <a:effectLst/>
                <a:ea typeface="Times New Roman" panose="02020603050405020304" pitchFamily="18" charset="0"/>
                <a:sym typeface="Symbol" panose="05050102010706020507" pitchFamily="18" charset="2"/>
              </a:rPr>
              <a:t></a:t>
            </a:r>
            <a:r>
              <a:rPr lang="en-US" sz="1800" baseline="-25000" dirty="0" err="1">
                <a:effectLst/>
                <a:ea typeface="Times New Roman" panose="02020603050405020304" pitchFamily="18" charset="0"/>
              </a:rPr>
              <a:t>PsdSEDIKIT</a:t>
            </a:r>
            <a:r>
              <a:rPr lang="en-US" sz="1800" dirty="0">
                <a:effectLst/>
                <a:ea typeface="Times New Roman" panose="02020603050405020304" pitchFamily="18" charset="0"/>
              </a:rPr>
              <a:t>[400])</a:t>
            </a:r>
          </a:p>
          <a:p>
            <a:pPr marL="270510" indent="0" algn="just">
              <a:spcAft>
                <a:spcPts val="600"/>
              </a:spcAft>
              <a:buNone/>
              <a:tabLst>
                <a:tab pos="630555" algn="l"/>
                <a:tab pos="1260475" algn="l"/>
                <a:tab pos="2070735" algn="l"/>
              </a:tabLst>
            </a:pPr>
            <a:r>
              <a:rPr lang="en-US" sz="1800" dirty="0">
                <a:effectLst/>
                <a:ea typeface="Times New Roman" panose="02020603050405020304" pitchFamily="18" charset="0"/>
              </a:rPr>
              <a:t>			=	min(0,72; 0,667)</a:t>
            </a:r>
          </a:p>
          <a:p>
            <a:pPr marL="270510" indent="0" algn="just">
              <a:spcAft>
                <a:spcPts val="600"/>
              </a:spcAft>
              <a:buNone/>
              <a:tabLst>
                <a:tab pos="630555" algn="l"/>
                <a:tab pos="1260475" algn="l"/>
                <a:tab pos="2070735" algn="l"/>
              </a:tabLst>
            </a:pPr>
            <a:r>
              <a:rPr lang="en-US" sz="1800" dirty="0">
                <a:effectLst/>
                <a:ea typeface="Times New Roman" panose="02020603050405020304" pitchFamily="18" charset="0"/>
              </a:rPr>
              <a:t>			=	0,667</a:t>
            </a:r>
          </a:p>
          <a:p>
            <a:pPr indent="0" algn="just">
              <a:buNone/>
            </a:pPr>
            <a:r>
              <a:rPr lang="en-US" sz="1800" dirty="0" err="1">
                <a:effectLst/>
                <a:ea typeface="SimSun" panose="02010600030101010101" pitchFamily="2" charset="-122"/>
              </a:rPr>
              <a:t>Lihat</a:t>
            </a:r>
            <a:r>
              <a:rPr lang="en-US" sz="1800" dirty="0">
                <a:effectLst/>
                <a:ea typeface="SimSun" panose="02010600030101010101" pitchFamily="2" charset="-122"/>
              </a:rPr>
              <a:t> </a:t>
            </a:r>
            <a:r>
              <a:rPr lang="en-US" sz="1800" dirty="0" err="1">
                <a:effectLst/>
                <a:ea typeface="SimSun" panose="02010600030101010101" pitchFamily="2" charset="-122"/>
              </a:rPr>
              <a:t>himpunan</a:t>
            </a:r>
            <a:r>
              <a:rPr lang="en-US" sz="1800" dirty="0">
                <a:effectLst/>
                <a:ea typeface="SimSun" panose="02010600030101010101" pitchFamily="2" charset="-122"/>
              </a:rPr>
              <a:t> </a:t>
            </a:r>
            <a:r>
              <a:rPr lang="en-US" sz="1800" dirty="0" err="1">
                <a:effectLst/>
                <a:ea typeface="SimSun" panose="02010600030101010101" pitchFamily="2" charset="-122"/>
              </a:rPr>
              <a:t>Produksi</a:t>
            </a:r>
            <a:r>
              <a:rPr lang="en-US" sz="1800" dirty="0">
                <a:effectLst/>
                <a:ea typeface="SimSun" panose="02010600030101010101" pitchFamily="2" charset="-122"/>
              </a:rPr>
              <a:t> </a:t>
            </a:r>
            <a:r>
              <a:rPr lang="en-US" sz="1800" dirty="0" err="1">
                <a:effectLst/>
                <a:ea typeface="SimSun" panose="02010600030101010101" pitchFamily="2" charset="-122"/>
              </a:rPr>
              <a:t>Barang</a:t>
            </a:r>
            <a:r>
              <a:rPr lang="en-US" sz="1800" dirty="0">
                <a:effectLst/>
                <a:ea typeface="SimSun" panose="02010600030101010101" pitchFamily="2" charset="-122"/>
              </a:rPr>
              <a:t> BERTAMBAH,</a:t>
            </a:r>
          </a:p>
          <a:p>
            <a:pPr marL="270510" indent="0" algn="just">
              <a:spcAft>
                <a:spcPts val="600"/>
              </a:spcAft>
              <a:buNone/>
              <a:tabLst>
                <a:tab pos="630555" algn="l"/>
                <a:tab pos="1260475" algn="l"/>
              </a:tabLst>
            </a:pPr>
            <a:r>
              <a:rPr lang="en-US" sz="1800" dirty="0">
                <a:effectLst/>
                <a:ea typeface="Times New Roman" panose="02020603050405020304" pitchFamily="18" charset="0"/>
              </a:rPr>
              <a:t>      	(z-3000)/6000 = 0,667	---&gt;	z</a:t>
            </a:r>
            <a:r>
              <a:rPr lang="en-US" sz="1800" baseline="-25000" dirty="0">
                <a:effectLst/>
                <a:ea typeface="Times New Roman" panose="02020603050405020304" pitchFamily="18" charset="0"/>
              </a:rPr>
              <a:t>4</a:t>
            </a:r>
            <a:r>
              <a:rPr lang="en-US" sz="1800" dirty="0">
                <a:effectLst/>
                <a:ea typeface="Times New Roman" panose="02020603050405020304" pitchFamily="18" charset="0"/>
              </a:rPr>
              <a:t> = 7002</a:t>
            </a:r>
          </a:p>
          <a:p>
            <a:endParaRPr lang="en-US" dirty="0"/>
          </a:p>
        </p:txBody>
      </p:sp>
    </p:spTree>
    <p:extLst>
      <p:ext uri="{BB962C8B-B14F-4D97-AF65-F5344CB8AC3E}">
        <p14:creationId xmlns:p14="http://schemas.microsoft.com/office/powerpoint/2010/main" val="2919760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CCD38-884A-4531-ABC4-4E7A866F448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ED7469-ECE8-4406-8CED-251FC2B98FC6}"/>
              </a:ext>
            </a:extLst>
          </p:cNvPr>
          <p:cNvSpPr>
            <a:spLocks noGrp="1"/>
          </p:cNvSpPr>
          <p:nvPr>
            <p:ph sz="half" idx="2"/>
          </p:nvPr>
        </p:nvSpPr>
        <p:spPr/>
        <p:txBody>
          <a:bodyPr/>
          <a:lstStyle/>
          <a:p>
            <a:r>
              <a:rPr lang="en-US" sz="2000" dirty="0">
                <a:effectLst/>
                <a:ea typeface="SimSun" panose="02010600030101010101" pitchFamily="2" charset="-122"/>
              </a:rPr>
              <a:t>Dari </a:t>
            </a:r>
            <a:r>
              <a:rPr lang="en-US" sz="2000" dirty="0" err="1">
                <a:effectLst/>
                <a:ea typeface="SimSun" panose="02010600030101010101" pitchFamily="2" charset="-122"/>
              </a:rPr>
              <a:t>sini</a:t>
            </a:r>
            <a:r>
              <a:rPr lang="en-US" sz="2000" dirty="0">
                <a:effectLst/>
                <a:ea typeface="SimSun" panose="02010600030101010101" pitchFamily="2" charset="-122"/>
              </a:rPr>
              <a:t> </a:t>
            </a:r>
            <a:r>
              <a:rPr lang="en-US" sz="2000" dirty="0" err="1">
                <a:effectLst/>
                <a:ea typeface="SimSun" panose="02010600030101010101" pitchFamily="2" charset="-122"/>
              </a:rPr>
              <a:t>kita</a:t>
            </a:r>
            <a:r>
              <a:rPr lang="en-US" sz="2000" dirty="0">
                <a:effectLst/>
                <a:ea typeface="SimSun" panose="02010600030101010101" pitchFamily="2" charset="-122"/>
              </a:rPr>
              <a:t> </a:t>
            </a:r>
            <a:r>
              <a:rPr lang="en-US" sz="2000" dirty="0" err="1">
                <a:effectLst/>
                <a:ea typeface="SimSun" panose="02010600030101010101" pitchFamily="2" charset="-122"/>
              </a:rPr>
              <a:t>dapat</a:t>
            </a:r>
            <a:r>
              <a:rPr lang="en-US" sz="2000" dirty="0">
                <a:effectLst/>
                <a:ea typeface="SimSun" panose="02010600030101010101" pitchFamily="2" charset="-122"/>
              </a:rPr>
              <a:t> </a:t>
            </a:r>
            <a:r>
              <a:rPr lang="en-US" sz="2000" dirty="0" err="1">
                <a:effectLst/>
                <a:ea typeface="SimSun" panose="02010600030101010101" pitchFamily="2" charset="-122"/>
              </a:rPr>
              <a:t>mencari</a:t>
            </a:r>
            <a:r>
              <a:rPr lang="en-US" sz="2000" dirty="0">
                <a:effectLst/>
                <a:ea typeface="SimSun" panose="02010600030101010101" pitchFamily="2" charset="-122"/>
              </a:rPr>
              <a:t> </a:t>
            </a:r>
            <a:r>
              <a:rPr lang="en-US" sz="2000" dirty="0" err="1">
                <a:effectLst/>
                <a:ea typeface="SimSun" panose="02010600030101010101" pitchFamily="2" charset="-122"/>
              </a:rPr>
              <a:t>berapakah</a:t>
            </a:r>
            <a:r>
              <a:rPr lang="en-US" sz="2000" dirty="0">
                <a:effectLst/>
                <a:ea typeface="SimSun" panose="02010600030101010101" pitchFamily="2" charset="-122"/>
              </a:rPr>
              <a:t> </a:t>
            </a:r>
            <a:r>
              <a:rPr lang="en-US" sz="2000" dirty="0" err="1">
                <a:effectLst/>
                <a:ea typeface="SimSun" panose="02010600030101010101" pitchFamily="2" charset="-122"/>
              </a:rPr>
              <a:t>nilai</a:t>
            </a:r>
            <a:r>
              <a:rPr lang="en-US" sz="2000" dirty="0">
                <a:effectLst/>
                <a:ea typeface="SimSun" panose="02010600030101010101" pitchFamily="2" charset="-122"/>
              </a:rPr>
              <a:t> z, </a:t>
            </a:r>
            <a:r>
              <a:rPr lang="en-US" sz="2000" dirty="0" err="1">
                <a:effectLst/>
                <a:ea typeface="SimSun" panose="02010600030101010101" pitchFamily="2" charset="-122"/>
              </a:rPr>
              <a:t>yaitu</a:t>
            </a:r>
            <a:r>
              <a:rPr lang="en-US" sz="2000" dirty="0">
                <a:effectLst/>
                <a:ea typeface="SimSun" panose="02010600030101010101" pitchFamily="2" charset="-122"/>
              </a:rPr>
              <a:t>:</a:t>
            </a:r>
          </a:p>
          <a:p>
            <a:endParaRPr lang="en-US" sz="2000" dirty="0">
              <a:ea typeface="SimSun" panose="02010600030101010101" pitchFamily="2" charset="-122"/>
            </a:endParaRPr>
          </a:p>
          <a:p>
            <a:endParaRPr lang="en-US" sz="2000" dirty="0">
              <a:effectLst/>
              <a:ea typeface="SimSun" panose="02010600030101010101" pitchFamily="2" charset="-122"/>
            </a:endParaRPr>
          </a:p>
          <a:p>
            <a:endParaRPr lang="en-US" sz="2000" dirty="0">
              <a:ea typeface="SimSun" panose="02010600030101010101" pitchFamily="2" charset="-122"/>
            </a:endParaRPr>
          </a:p>
          <a:p>
            <a:endParaRPr lang="en-US" sz="2000" dirty="0">
              <a:effectLst/>
              <a:ea typeface="SimSun" panose="02010600030101010101" pitchFamily="2" charset="-122"/>
            </a:endParaRPr>
          </a:p>
          <a:p>
            <a:endParaRPr lang="en-US" sz="2000" dirty="0">
              <a:ea typeface="SimSun" panose="02010600030101010101" pitchFamily="2" charset="-122"/>
            </a:endParaRPr>
          </a:p>
          <a:p>
            <a:endParaRPr lang="en-US" sz="2000" dirty="0">
              <a:effectLst/>
              <a:ea typeface="SimSun" panose="02010600030101010101" pitchFamily="2" charset="-122"/>
            </a:endParaRPr>
          </a:p>
          <a:p>
            <a:endParaRPr lang="en-US" sz="2000" dirty="0">
              <a:effectLst/>
              <a:ea typeface="SimSun" panose="02010600030101010101" pitchFamily="2" charset="-122"/>
            </a:endParaRPr>
          </a:p>
          <a:p>
            <a:r>
              <a:rPr lang="en-US" sz="2000" dirty="0">
                <a:effectLst/>
                <a:ea typeface="SimSun" panose="02010600030101010101" pitchFamily="2" charset="-122"/>
              </a:rPr>
              <a:t>Jadi </a:t>
            </a:r>
            <a:r>
              <a:rPr lang="en-US" sz="2000" dirty="0" err="1">
                <a:effectLst/>
                <a:ea typeface="SimSun" panose="02010600030101010101" pitchFamily="2" charset="-122"/>
              </a:rPr>
              <a:t>jumlah</a:t>
            </a:r>
            <a:r>
              <a:rPr lang="en-US" sz="2000" dirty="0">
                <a:effectLst/>
                <a:ea typeface="SimSun" panose="02010600030101010101" pitchFamily="2" charset="-122"/>
              </a:rPr>
              <a:t> </a:t>
            </a:r>
            <a:r>
              <a:rPr lang="en-US" sz="2000" dirty="0" err="1">
                <a:effectLst/>
                <a:ea typeface="SimSun" panose="02010600030101010101" pitchFamily="2" charset="-122"/>
              </a:rPr>
              <a:t>minuman</a:t>
            </a:r>
            <a:r>
              <a:rPr lang="en-US" sz="2000" dirty="0">
                <a:effectLst/>
                <a:ea typeface="SimSun" panose="02010600030101010101" pitchFamily="2" charset="-122"/>
              </a:rPr>
              <a:t> </a:t>
            </a:r>
            <a:r>
              <a:rPr lang="en-US" sz="2000" dirty="0" err="1">
                <a:effectLst/>
                <a:ea typeface="SimSun" panose="02010600030101010101" pitchFamily="2" charset="-122"/>
              </a:rPr>
              <a:t>jenis</a:t>
            </a:r>
            <a:r>
              <a:rPr lang="en-US" sz="2000" dirty="0">
                <a:effectLst/>
                <a:ea typeface="SimSun" panose="02010600030101010101" pitchFamily="2" charset="-122"/>
              </a:rPr>
              <a:t> XYZ yang </a:t>
            </a:r>
            <a:r>
              <a:rPr lang="en-US" sz="2000" dirty="0" err="1">
                <a:effectLst/>
                <a:ea typeface="SimSun" panose="02010600030101010101" pitchFamily="2" charset="-122"/>
              </a:rPr>
              <a:t>harus</a:t>
            </a:r>
            <a:r>
              <a:rPr lang="en-US" sz="2000" dirty="0">
                <a:effectLst/>
                <a:ea typeface="SimSun" panose="02010600030101010101" pitchFamily="2" charset="-122"/>
              </a:rPr>
              <a:t> </a:t>
            </a:r>
            <a:r>
              <a:rPr lang="en-US" sz="2000" dirty="0" err="1">
                <a:effectLst/>
                <a:ea typeface="SimSun" panose="02010600030101010101" pitchFamily="2" charset="-122"/>
              </a:rPr>
              <a:t>diproduksi</a:t>
            </a:r>
            <a:r>
              <a:rPr lang="en-US" sz="2000" dirty="0">
                <a:effectLst/>
                <a:ea typeface="SimSun" panose="02010600030101010101" pitchFamily="2" charset="-122"/>
              </a:rPr>
              <a:t> </a:t>
            </a:r>
            <a:r>
              <a:rPr lang="en-US" sz="2000" dirty="0" err="1">
                <a:effectLst/>
                <a:ea typeface="SimSun" panose="02010600030101010101" pitchFamily="2" charset="-122"/>
              </a:rPr>
              <a:t>sebanyak</a:t>
            </a:r>
            <a:r>
              <a:rPr lang="en-US" sz="2000" dirty="0">
                <a:effectLst/>
                <a:ea typeface="SimSun" panose="02010600030101010101" pitchFamily="2" charset="-122"/>
              </a:rPr>
              <a:t> </a:t>
            </a:r>
            <a:r>
              <a:rPr lang="en-US" sz="2000" b="1" i="1" dirty="0">
                <a:effectLst/>
                <a:ea typeface="SimSun" panose="02010600030101010101" pitchFamily="2" charset="-122"/>
              </a:rPr>
              <a:t>6652</a:t>
            </a:r>
            <a:r>
              <a:rPr lang="en-US" sz="2000" i="1" dirty="0">
                <a:effectLst/>
                <a:ea typeface="SimSun" panose="02010600030101010101" pitchFamily="2" charset="-122"/>
              </a:rPr>
              <a:t> </a:t>
            </a:r>
            <a:r>
              <a:rPr lang="en-US" sz="2000" dirty="0" err="1">
                <a:effectLst/>
                <a:ea typeface="SimSun" panose="02010600030101010101" pitchFamily="2" charset="-122"/>
              </a:rPr>
              <a:t>botol</a:t>
            </a:r>
            <a:r>
              <a:rPr lang="en-US" sz="2000" dirty="0">
                <a:effectLst/>
                <a:ea typeface="SimSun" panose="02010600030101010101" pitchFamily="2" charset="-122"/>
              </a:rPr>
              <a:t>.</a:t>
            </a:r>
          </a:p>
          <a:p>
            <a:endParaRPr lang="en-US" dirty="0"/>
          </a:p>
        </p:txBody>
      </p:sp>
      <p:pic>
        <p:nvPicPr>
          <p:cNvPr id="11" name="Picture 10">
            <a:extLst>
              <a:ext uri="{FF2B5EF4-FFF2-40B4-BE49-F238E27FC236}">
                <a16:creationId xmlns:a16="http://schemas.microsoft.com/office/drawing/2014/main" id="{CBC38A83-BCE0-465B-90D1-DF374B13FF38}"/>
              </a:ext>
            </a:extLst>
          </p:cNvPr>
          <p:cNvPicPr>
            <a:picLocks noChangeAspect="1"/>
          </p:cNvPicPr>
          <p:nvPr/>
        </p:nvPicPr>
        <p:blipFill>
          <a:blip r:embed="rId2"/>
          <a:stretch>
            <a:fillRect/>
          </a:stretch>
        </p:blipFill>
        <p:spPr>
          <a:xfrm>
            <a:off x="457200" y="2667000"/>
            <a:ext cx="6604000" cy="990600"/>
          </a:xfrm>
          <a:prstGeom prst="rect">
            <a:avLst/>
          </a:prstGeom>
        </p:spPr>
      </p:pic>
      <p:pic>
        <p:nvPicPr>
          <p:cNvPr id="12" name="Picture 11">
            <a:extLst>
              <a:ext uri="{FF2B5EF4-FFF2-40B4-BE49-F238E27FC236}">
                <a16:creationId xmlns:a16="http://schemas.microsoft.com/office/drawing/2014/main" id="{645008A7-3E4B-4D4A-8B76-995D44CD1D07}"/>
              </a:ext>
            </a:extLst>
          </p:cNvPr>
          <p:cNvPicPr>
            <a:picLocks noChangeAspect="1"/>
          </p:cNvPicPr>
          <p:nvPr/>
        </p:nvPicPr>
        <p:blipFill>
          <a:blip r:embed="rId3"/>
          <a:stretch>
            <a:fillRect/>
          </a:stretch>
        </p:blipFill>
        <p:spPr>
          <a:xfrm>
            <a:off x="685800" y="3657600"/>
            <a:ext cx="6705600" cy="1172626"/>
          </a:xfrm>
          <a:prstGeom prst="rect">
            <a:avLst/>
          </a:prstGeom>
        </p:spPr>
      </p:pic>
    </p:spTree>
    <p:extLst>
      <p:ext uri="{BB962C8B-B14F-4D97-AF65-F5344CB8AC3E}">
        <p14:creationId xmlns:p14="http://schemas.microsoft.com/office/powerpoint/2010/main" val="2261913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4B589-DA26-4D6A-8D81-496755342769}"/>
              </a:ext>
            </a:extLst>
          </p:cNvPr>
          <p:cNvSpPr>
            <a:spLocks noGrp="1"/>
          </p:cNvSpPr>
          <p:nvPr>
            <p:ph type="title"/>
          </p:nvPr>
        </p:nvSpPr>
        <p:spPr/>
        <p:txBody>
          <a:bodyPr/>
          <a:lstStyle/>
          <a:p>
            <a:r>
              <a:rPr kumimoji="0" lang="en-US" sz="4400" b="1" i="1" u="none" strike="noStrike" kern="1200" cap="none" spc="0" normalizeH="0" baseline="0" noProof="0" dirty="0">
                <a:ln>
                  <a:noFill/>
                </a:ln>
                <a:effectLst/>
                <a:uLnTx/>
                <a:uFillTx/>
                <a:latin typeface="+mj-lt"/>
                <a:ea typeface="+mj-ea"/>
                <a:cs typeface="+mj-cs"/>
              </a:rPr>
              <a:t>Any Question</a:t>
            </a:r>
            <a:endParaRPr lang="en-US" dirty="0"/>
          </a:p>
        </p:txBody>
      </p:sp>
      <p:sp>
        <p:nvSpPr>
          <p:cNvPr id="3" name="Content Placeholder 2">
            <a:extLst>
              <a:ext uri="{FF2B5EF4-FFF2-40B4-BE49-F238E27FC236}">
                <a16:creationId xmlns:a16="http://schemas.microsoft.com/office/drawing/2014/main" id="{D22488EE-0958-4479-8CE6-9A947C5ACA6D}"/>
              </a:ext>
            </a:extLst>
          </p:cNvPr>
          <p:cNvSpPr>
            <a:spLocks noGrp="1"/>
          </p:cNvSpPr>
          <p:nvPr>
            <p:ph idx="1"/>
          </p:nvPr>
        </p:nvSpPr>
        <p:spPr/>
        <p:txBody>
          <a:bodyPr/>
          <a:lstStyle/>
          <a:p>
            <a:endParaRPr lang="en-US" dirty="0"/>
          </a:p>
        </p:txBody>
      </p:sp>
      <p:sp>
        <p:nvSpPr>
          <p:cNvPr id="6" name="TextBox 9">
            <a:extLst>
              <a:ext uri="{FF2B5EF4-FFF2-40B4-BE49-F238E27FC236}">
                <a16:creationId xmlns:a16="http://schemas.microsoft.com/office/drawing/2014/main" id="{BBEAED5E-7F56-4DE6-A442-75457894540C}"/>
              </a:ext>
            </a:extLst>
          </p:cNvPr>
          <p:cNvSpPr txBox="1">
            <a:spLocks noChangeArrowheads="1"/>
          </p:cNvSpPr>
          <p:nvPr/>
        </p:nvSpPr>
        <p:spPr bwMode="auto">
          <a:xfrm>
            <a:off x="2895600" y="914400"/>
            <a:ext cx="2071688" cy="4508500"/>
          </a:xfrm>
          <a:prstGeom prst="rect">
            <a:avLst/>
          </a:prstGeom>
          <a:noFill/>
          <a:ln w="9525">
            <a:noFill/>
            <a:miter lim="800000"/>
            <a:headEnd/>
            <a:tailEnd/>
          </a:ln>
        </p:spPr>
        <p:txBody>
          <a:bodyPr>
            <a:spAutoFit/>
          </a:bodyPr>
          <a:lstStyle/>
          <a:p>
            <a:r>
              <a:rPr lang="en-US" sz="28700" b="1" dirty="0">
                <a:solidFill>
                  <a:srgbClr val="00B0F0"/>
                </a:solidFill>
                <a:latin typeface="Times New Roman" pitchFamily="18" charset="0"/>
                <a:cs typeface="Times New Roman" pitchFamily="18" charset="0"/>
              </a:rPr>
              <a:t>?</a:t>
            </a:r>
            <a:endParaRPr lang="id-ID" sz="28700" b="1" dirty="0">
              <a:solidFill>
                <a:srgbClr val="00B0F0"/>
              </a:solidFill>
              <a:latin typeface="Times New Roman" pitchFamily="18" charset="0"/>
              <a:cs typeface="Times New Roman" pitchFamily="18" charset="0"/>
            </a:endParaRPr>
          </a:p>
        </p:txBody>
      </p:sp>
      <p:sp>
        <p:nvSpPr>
          <p:cNvPr id="8" name="TextBox 7">
            <a:extLst>
              <a:ext uri="{FF2B5EF4-FFF2-40B4-BE49-F238E27FC236}">
                <a16:creationId xmlns:a16="http://schemas.microsoft.com/office/drawing/2014/main" id="{B1330E4B-56B9-4CFE-ABE6-A7BB2ED1622F}"/>
              </a:ext>
            </a:extLst>
          </p:cNvPr>
          <p:cNvSpPr txBox="1"/>
          <p:nvPr/>
        </p:nvSpPr>
        <p:spPr>
          <a:xfrm>
            <a:off x="3929063" y="2500313"/>
            <a:ext cx="928687" cy="1570037"/>
          </a:xfrm>
          <a:prstGeom prst="rect">
            <a:avLst/>
          </a:prstGeom>
          <a:noFill/>
        </p:spPr>
        <p:txBody>
          <a:bodyPr>
            <a:spAutoFit/>
          </a:bodyPr>
          <a:lstStyle/>
          <a:p>
            <a:pPr fontAlgn="auto">
              <a:spcBef>
                <a:spcPts val="0"/>
              </a:spcBef>
              <a:spcAft>
                <a:spcPts val="0"/>
              </a:spcAft>
              <a:defRPr/>
            </a:pPr>
            <a:r>
              <a:rPr lang="en-US" sz="9600" dirty="0">
                <a:solidFill>
                  <a:srgbClr val="00B050"/>
                </a:solidFill>
                <a:latin typeface="+mj-lt"/>
                <a:cs typeface="+mn-cs"/>
              </a:rPr>
              <a:t>?</a:t>
            </a:r>
            <a:endParaRPr lang="id-ID" sz="9600" dirty="0">
              <a:solidFill>
                <a:srgbClr val="00B050"/>
              </a:solidFill>
              <a:latin typeface="+mj-lt"/>
              <a:cs typeface="+mn-cs"/>
            </a:endParaRPr>
          </a:p>
        </p:txBody>
      </p:sp>
      <p:sp>
        <p:nvSpPr>
          <p:cNvPr id="10" name="TextBox 7">
            <a:extLst>
              <a:ext uri="{FF2B5EF4-FFF2-40B4-BE49-F238E27FC236}">
                <a16:creationId xmlns:a16="http://schemas.microsoft.com/office/drawing/2014/main" id="{0985FCDC-823D-4E3E-B83D-ABF6B643836D}"/>
              </a:ext>
            </a:extLst>
          </p:cNvPr>
          <p:cNvSpPr txBox="1">
            <a:spLocks noChangeArrowheads="1"/>
          </p:cNvSpPr>
          <p:nvPr/>
        </p:nvSpPr>
        <p:spPr bwMode="auto">
          <a:xfrm>
            <a:off x="2928938" y="1643063"/>
            <a:ext cx="714375" cy="1570037"/>
          </a:xfrm>
          <a:prstGeom prst="rect">
            <a:avLst/>
          </a:prstGeom>
          <a:noFill/>
          <a:ln w="9525">
            <a:noFill/>
            <a:miter lim="800000"/>
            <a:headEnd/>
            <a:tailEnd/>
          </a:ln>
        </p:spPr>
        <p:txBody>
          <a:bodyPr>
            <a:spAutoFit/>
          </a:bodyPr>
          <a:lstStyle/>
          <a:p>
            <a:r>
              <a:rPr lang="en-US" sz="9600" dirty="0">
                <a:solidFill>
                  <a:srgbClr val="FFC000"/>
                </a:solidFill>
                <a:latin typeface="Trebuchet MS" pitchFamily="34" charset="0"/>
              </a:rPr>
              <a:t>?</a:t>
            </a:r>
            <a:endParaRPr lang="id-ID" sz="9600" dirty="0">
              <a:solidFill>
                <a:srgbClr val="FFC000"/>
              </a:solidFill>
              <a:latin typeface="Trebuchet MS" pitchFamily="34" charset="0"/>
            </a:endParaRPr>
          </a:p>
        </p:txBody>
      </p:sp>
      <p:sp>
        <p:nvSpPr>
          <p:cNvPr id="12" name="TextBox 11">
            <a:extLst>
              <a:ext uri="{FF2B5EF4-FFF2-40B4-BE49-F238E27FC236}">
                <a16:creationId xmlns:a16="http://schemas.microsoft.com/office/drawing/2014/main" id="{ACEB0399-67A6-4E3E-B574-6823251050AA}"/>
              </a:ext>
            </a:extLst>
          </p:cNvPr>
          <p:cNvSpPr txBox="1">
            <a:spLocks noChangeArrowheads="1"/>
          </p:cNvSpPr>
          <p:nvPr/>
        </p:nvSpPr>
        <p:spPr bwMode="auto">
          <a:xfrm>
            <a:off x="2857500" y="2286000"/>
            <a:ext cx="1143000" cy="2646363"/>
          </a:xfrm>
          <a:prstGeom prst="rect">
            <a:avLst/>
          </a:prstGeom>
          <a:noFill/>
          <a:ln w="9525">
            <a:noFill/>
            <a:miter lim="800000"/>
            <a:headEnd/>
            <a:tailEnd/>
          </a:ln>
        </p:spPr>
        <p:txBody>
          <a:bodyPr>
            <a:spAutoFit/>
          </a:bodyPr>
          <a:lstStyle/>
          <a:p>
            <a:r>
              <a:rPr lang="en-US" sz="16600" dirty="0">
                <a:solidFill>
                  <a:schemeClr val="tx1">
                    <a:lumMod val="50000"/>
                    <a:lumOff val="50000"/>
                  </a:schemeClr>
                </a:solidFill>
              </a:rPr>
              <a:t>?</a:t>
            </a:r>
            <a:endParaRPr lang="id-ID" sz="16600" dirty="0">
              <a:solidFill>
                <a:schemeClr val="tx1">
                  <a:lumMod val="50000"/>
                  <a:lumOff val="50000"/>
                </a:schemeClr>
              </a:solidFill>
            </a:endParaRPr>
          </a:p>
        </p:txBody>
      </p:sp>
      <p:sp>
        <p:nvSpPr>
          <p:cNvPr id="14" name="TextBox 13">
            <a:extLst>
              <a:ext uri="{FF2B5EF4-FFF2-40B4-BE49-F238E27FC236}">
                <a16:creationId xmlns:a16="http://schemas.microsoft.com/office/drawing/2014/main" id="{43D5BF99-1FBC-49CC-8FF6-6A013866C5E1}"/>
              </a:ext>
            </a:extLst>
          </p:cNvPr>
          <p:cNvSpPr txBox="1">
            <a:spLocks noChangeArrowheads="1"/>
          </p:cNvSpPr>
          <p:nvPr/>
        </p:nvSpPr>
        <p:spPr bwMode="auto">
          <a:xfrm>
            <a:off x="3643313" y="3071813"/>
            <a:ext cx="714375" cy="1570037"/>
          </a:xfrm>
          <a:prstGeom prst="rect">
            <a:avLst/>
          </a:prstGeom>
          <a:noFill/>
          <a:ln w="9525">
            <a:noFill/>
            <a:miter lim="800000"/>
            <a:headEnd/>
            <a:tailEnd/>
          </a:ln>
        </p:spPr>
        <p:txBody>
          <a:bodyPr>
            <a:spAutoFit/>
          </a:bodyPr>
          <a:lstStyle/>
          <a:p>
            <a:r>
              <a:rPr lang="en-US" sz="9600" b="1" dirty="0">
                <a:solidFill>
                  <a:srgbClr val="C00000"/>
                </a:solidFill>
                <a:latin typeface="Garamond" pitchFamily="18" charset="0"/>
              </a:rPr>
              <a:t>?</a:t>
            </a:r>
            <a:endParaRPr lang="id-ID" sz="9600" b="1" dirty="0">
              <a:solidFill>
                <a:srgbClr val="C00000"/>
              </a:solidFill>
              <a:latin typeface="Garamond" pitchFamily="18" charset="0"/>
            </a:endParaRPr>
          </a:p>
        </p:txBody>
      </p:sp>
    </p:spTree>
    <p:extLst>
      <p:ext uri="{BB962C8B-B14F-4D97-AF65-F5344CB8AC3E}">
        <p14:creationId xmlns:p14="http://schemas.microsoft.com/office/powerpoint/2010/main" val="1004965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7544" y="2492897"/>
            <a:ext cx="8208912" cy="720079"/>
          </a:xfrm>
        </p:spPr>
        <p:txBody>
          <a:bodyPr/>
          <a:lstStyle/>
          <a:p>
            <a:pPr marL="0" indent="0" algn="ctr" fontAlgn="auto">
              <a:spcAft>
                <a:spcPts val="0"/>
              </a:spcAft>
              <a:buNone/>
              <a:defRPr/>
            </a:pPr>
            <a:r>
              <a:rPr lang="en-US" sz="2800" dirty="0" err="1"/>
              <a:t>Terima</a:t>
            </a:r>
            <a:r>
              <a:rPr lang="en-US" sz="2800" dirty="0"/>
              <a:t> </a:t>
            </a:r>
            <a:r>
              <a:rPr lang="en-US" sz="2800" dirty="0" err="1"/>
              <a:t>Kasih</a:t>
            </a:r>
            <a:endParaRPr lang="en-US" sz="2800" dirty="0"/>
          </a:p>
          <a:p>
            <a:pPr marL="0" indent="0" fontAlgn="auto">
              <a:spcAft>
                <a:spcPts val="0"/>
              </a:spcAft>
              <a:buNone/>
              <a:defRPr/>
            </a:pPr>
            <a:endParaRPr lang="en-US" sz="2800" dirty="0"/>
          </a:p>
        </p:txBody>
      </p:sp>
    </p:spTree>
    <p:extLst>
      <p:ext uri="{BB962C8B-B14F-4D97-AF65-F5344CB8AC3E}">
        <p14:creationId xmlns:p14="http://schemas.microsoft.com/office/powerpoint/2010/main" val="1939383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bwMode="auto">
          <a:xfrm>
            <a:off x="468313" y="765175"/>
            <a:ext cx="8229600" cy="927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GB" dirty="0"/>
              <a:t>Air conditioner (Mitsubishi)</a:t>
            </a:r>
            <a:endParaRPr lang="en-US" altLang="en-US" dirty="0">
              <a:latin typeface="Arial" charset="0"/>
              <a:cs typeface="Arial" charset="0"/>
            </a:endParaRPr>
          </a:p>
        </p:txBody>
      </p:sp>
      <p:sp>
        <p:nvSpPr>
          <p:cNvPr id="3" name="Content Placeholder 2"/>
          <p:cNvSpPr>
            <a:spLocks noGrp="1"/>
          </p:cNvSpPr>
          <p:nvPr>
            <p:ph sz="half" idx="2"/>
          </p:nvPr>
        </p:nvSpPr>
        <p:spPr>
          <a:xfrm>
            <a:off x="457200" y="1447800"/>
            <a:ext cx="8208912" cy="4876800"/>
          </a:xfrm>
        </p:spPr>
        <p:txBody>
          <a:bodyPr/>
          <a:lstStyle/>
          <a:p>
            <a:pPr algn="just"/>
            <a:r>
              <a:rPr lang="id-ID" sz="1800" dirty="0"/>
              <a:t>Sistem pengkondisian udara konvensional menggunakan pengendali on-off. </a:t>
            </a:r>
            <a:endParaRPr lang="en-US" sz="1800" dirty="0"/>
          </a:p>
          <a:p>
            <a:pPr algn="just"/>
            <a:r>
              <a:rPr lang="id-ID" sz="1800" dirty="0"/>
              <a:t>AC Mitsubishi kontrol dengan menggunakan aturan fuzzy seperti: "Jika </a:t>
            </a:r>
            <a:r>
              <a:rPr lang="en-US" sz="1800" dirty="0" err="1"/>
              <a:t>suhu</a:t>
            </a:r>
            <a:r>
              <a:rPr lang="en-US" sz="1800" dirty="0"/>
              <a:t> </a:t>
            </a:r>
            <a:r>
              <a:rPr lang="id-ID" sz="1800" dirty="0"/>
              <a:t>udara semakin hangat, daya pendinginan </a:t>
            </a:r>
            <a:r>
              <a:rPr lang="en-US" sz="1800" dirty="0"/>
              <a:t>naik </a:t>
            </a:r>
            <a:r>
              <a:rPr lang="id-ID" sz="1800" dirty="0"/>
              <a:t>sedikit, jika udara semakin dingin, matikan daya ke bawah" </a:t>
            </a:r>
            <a:endParaRPr lang="en-US" sz="1800" dirty="0"/>
          </a:p>
          <a:p>
            <a:pPr algn="just"/>
            <a:r>
              <a:rPr lang="id-ID" sz="1800" dirty="0"/>
              <a:t>Mesin menjadi halus</a:t>
            </a:r>
            <a:r>
              <a:rPr lang="en-US" sz="1800" dirty="0"/>
              <a:t> </a:t>
            </a:r>
            <a:r>
              <a:rPr lang="en-US" sz="1800" dirty="0" err="1"/>
              <a:t>sehingga</a:t>
            </a:r>
            <a:r>
              <a:rPr lang="en-US" sz="1800" dirty="0"/>
              <a:t> </a:t>
            </a:r>
            <a:r>
              <a:rPr lang="en-US" sz="1800" dirty="0" err="1"/>
              <a:t>tidak</a:t>
            </a:r>
            <a:r>
              <a:rPr lang="en-US" sz="1800" dirty="0"/>
              <a:t> </a:t>
            </a:r>
            <a:r>
              <a:rPr lang="en-US" sz="1800" dirty="0" err="1"/>
              <a:t>cepat</a:t>
            </a:r>
            <a:r>
              <a:rPr lang="en-US" sz="1800" dirty="0"/>
              <a:t> </a:t>
            </a:r>
            <a:r>
              <a:rPr lang="en-US" sz="1800" dirty="0" err="1"/>
              <a:t>rusak</a:t>
            </a:r>
            <a:r>
              <a:rPr lang="id-ID" sz="1800" dirty="0"/>
              <a:t>, lebih konsisten suhu kamar yang nyaman, dan peningkatan efisiensi (penghematan energi).</a:t>
            </a:r>
            <a:endParaRPr lang="en-GB" sz="1800" dirty="0"/>
          </a:p>
        </p:txBody>
      </p:sp>
      <p:pic>
        <p:nvPicPr>
          <p:cNvPr id="5" name="Picture 2">
            <a:extLst>
              <a:ext uri="{FF2B5EF4-FFF2-40B4-BE49-F238E27FC236}">
                <a16:creationId xmlns:a16="http://schemas.microsoft.com/office/drawing/2014/main" id="{E7569A12-2B8C-49C0-94C5-085978418339}"/>
              </a:ext>
            </a:extLst>
          </p:cNvPr>
          <p:cNvPicPr>
            <a:picLocks noChangeAspect="1" noChangeArrowheads="1"/>
          </p:cNvPicPr>
          <p:nvPr/>
        </p:nvPicPr>
        <p:blipFill>
          <a:blip r:embed="rId2" cstate="print"/>
          <a:srcRect/>
          <a:stretch>
            <a:fillRect/>
          </a:stretch>
        </p:blipFill>
        <p:spPr bwMode="auto">
          <a:xfrm>
            <a:off x="838201" y="3471580"/>
            <a:ext cx="8001000" cy="1929095"/>
          </a:xfrm>
          <a:prstGeom prst="rect">
            <a:avLst/>
          </a:prstGeom>
          <a:noFill/>
          <a:ln w="9525">
            <a:noFill/>
            <a:miter lim="800000"/>
            <a:headEnd/>
            <a:tailEnd/>
          </a:ln>
        </p:spPr>
      </p:pic>
      <p:pic>
        <p:nvPicPr>
          <p:cNvPr id="6" name="Picture 3">
            <a:extLst>
              <a:ext uri="{FF2B5EF4-FFF2-40B4-BE49-F238E27FC236}">
                <a16:creationId xmlns:a16="http://schemas.microsoft.com/office/drawing/2014/main" id="{1F316C3C-E07B-4397-ADBB-7887BA241576}"/>
              </a:ext>
            </a:extLst>
          </p:cNvPr>
          <p:cNvPicPr>
            <a:picLocks noChangeAspect="1" noChangeArrowheads="1"/>
          </p:cNvPicPr>
          <p:nvPr/>
        </p:nvPicPr>
        <p:blipFill>
          <a:blip r:embed="rId3" cstate="print"/>
          <a:srcRect/>
          <a:stretch>
            <a:fillRect/>
          </a:stretch>
        </p:blipFill>
        <p:spPr bwMode="auto">
          <a:xfrm>
            <a:off x="457200" y="5410200"/>
            <a:ext cx="8305800" cy="758356"/>
          </a:xfrm>
          <a:prstGeom prst="rect">
            <a:avLst/>
          </a:prstGeom>
          <a:noFill/>
          <a:ln w="9525">
            <a:noFill/>
            <a:miter lim="800000"/>
            <a:headEnd/>
            <a:tailEnd/>
          </a:ln>
        </p:spPr>
      </p:pic>
    </p:spTree>
    <p:extLst>
      <p:ext uri="{BB962C8B-B14F-4D97-AF65-F5344CB8AC3E}">
        <p14:creationId xmlns:p14="http://schemas.microsoft.com/office/powerpoint/2010/main" val="1076288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467544" y="1916113"/>
            <a:ext cx="8208912" cy="4176712"/>
          </a:xfrm>
        </p:spPr>
        <p:txBody>
          <a:bodyPr/>
          <a:lstStyle/>
          <a:p>
            <a:pPr algn="just"/>
            <a:r>
              <a:rPr lang="id-ID" sz="2000" dirty="0"/>
              <a:t>Karakteristik lantai dan jumlah debu yang dibaca oleh sensor inframerah, dan mikroprosesor akan memilih daya yang sesuai dengan kontrol fuzzy </a:t>
            </a:r>
            <a:r>
              <a:rPr lang="en-US" sz="2000" dirty="0" err="1"/>
              <a:t>berdasarkan</a:t>
            </a:r>
            <a:r>
              <a:rPr lang="en-US" sz="2000" dirty="0"/>
              <a:t> </a:t>
            </a:r>
            <a:r>
              <a:rPr lang="id-ID" sz="2000" dirty="0"/>
              <a:t>karakteristik</a:t>
            </a:r>
            <a:r>
              <a:rPr lang="en-US" sz="2000" dirty="0"/>
              <a:t> </a:t>
            </a:r>
            <a:r>
              <a:rPr lang="en-US" sz="2000" dirty="0" err="1"/>
              <a:t>lantai</a:t>
            </a:r>
            <a:r>
              <a:rPr lang="id-ID" sz="2000" dirty="0"/>
              <a:t>. </a:t>
            </a:r>
            <a:endParaRPr lang="en-US" sz="2000" dirty="0"/>
          </a:p>
          <a:p>
            <a:pPr algn="just"/>
            <a:r>
              <a:rPr lang="id-ID" sz="2000" dirty="0"/>
              <a:t>Karakteristik lantai meliputi jenis (kayu, semen, ubin, kelembutan karpet, karpet tebal, dll). </a:t>
            </a:r>
            <a:endParaRPr lang="en-US" sz="2000" dirty="0"/>
          </a:p>
          <a:p>
            <a:pPr algn="just"/>
            <a:r>
              <a:rPr lang="en-US" sz="2000" dirty="0"/>
              <a:t>P</a:t>
            </a:r>
            <a:r>
              <a:rPr lang="id-ID" sz="2000" dirty="0"/>
              <a:t>ola perubahan jumlah debu yang melewati sensor inframerah </a:t>
            </a:r>
            <a:r>
              <a:rPr lang="en-US" sz="2000" dirty="0" err="1"/>
              <a:t>dapat</a:t>
            </a:r>
            <a:r>
              <a:rPr lang="en-US" sz="2000" dirty="0"/>
              <a:t> </a:t>
            </a:r>
            <a:r>
              <a:rPr lang="en-US" sz="2000" dirty="0" err="1"/>
              <a:t>dideteksi</a:t>
            </a:r>
            <a:r>
              <a:rPr lang="id-ID" sz="2000" dirty="0"/>
              <a:t>. Mikroprosesor menetapkan pengaturan yang sesuai </a:t>
            </a:r>
            <a:r>
              <a:rPr lang="en-US" sz="2000" dirty="0" err="1"/>
              <a:t>dengan</a:t>
            </a:r>
            <a:r>
              <a:rPr lang="en-US" sz="2000" dirty="0"/>
              <a:t> </a:t>
            </a:r>
            <a:r>
              <a:rPr lang="id-ID" sz="2000" dirty="0"/>
              <a:t>vakum dan daya motor</a:t>
            </a:r>
            <a:r>
              <a:rPr lang="en-US" sz="2000" dirty="0"/>
              <a:t> </a:t>
            </a:r>
            <a:r>
              <a:rPr lang="id-ID" sz="2000" dirty="0"/>
              <a:t>menggunakan skema kontrol fuzzy. </a:t>
            </a:r>
            <a:endParaRPr lang="en-US" sz="2000" dirty="0"/>
          </a:p>
          <a:p>
            <a:pPr algn="just"/>
            <a:r>
              <a:rPr lang="en-US" sz="2000" dirty="0" err="1"/>
              <a:t>Lampu</a:t>
            </a:r>
            <a:r>
              <a:rPr lang="en-US" sz="2000" dirty="0"/>
              <a:t> m</a:t>
            </a:r>
            <a:r>
              <a:rPr lang="id-ID" sz="2000" dirty="0"/>
              <a:t>erah dan hijau dari penyedot debu menunjukkan jumlah debu tersisa di lantai.</a:t>
            </a:r>
            <a:endParaRPr lang="en-GB" sz="2000" dirty="0"/>
          </a:p>
          <a:p>
            <a:pPr marL="0" indent="0" algn="just" eaLnBrk="1" hangingPunct="1">
              <a:buNone/>
            </a:pPr>
            <a:br>
              <a:rPr lang="en-US" sz="1800" dirty="0">
                <a:solidFill>
                  <a:srgbClr val="002060"/>
                </a:solidFill>
              </a:rPr>
            </a:br>
            <a:endParaRPr lang="en-US" altLang="en-US" sz="1800" dirty="0">
              <a:solidFill>
                <a:srgbClr val="002060"/>
              </a:solidFill>
              <a:sym typeface="Wingdings" panose="05000000000000000000" pitchFamily="2" charset="2"/>
            </a:endParaRPr>
          </a:p>
        </p:txBody>
      </p:sp>
      <p:sp>
        <p:nvSpPr>
          <p:cNvPr id="5" name="Title 1">
            <a:extLst>
              <a:ext uri="{FF2B5EF4-FFF2-40B4-BE49-F238E27FC236}">
                <a16:creationId xmlns:a16="http://schemas.microsoft.com/office/drawing/2014/main" id="{0905EB60-876A-49C0-AEDB-8009A8BC1326}"/>
              </a:ext>
            </a:extLst>
          </p:cNvPr>
          <p:cNvSpPr txBox="1">
            <a:spLocks/>
          </p:cNvSpPr>
          <p:nvPr/>
        </p:nvSpPr>
        <p:spPr bwMode="auto">
          <a:xfrm>
            <a:off x="533400" y="914400"/>
            <a:ext cx="8229600" cy="9271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defTabSz="914400" rtl="0" eaLnBrk="1" latinLnBrk="0" hangingPunct="1">
              <a:spcBef>
                <a:spcPct val="0"/>
              </a:spcBef>
              <a:buNone/>
              <a:defRPr sz="3200" kern="1200">
                <a:solidFill>
                  <a:schemeClr val="tx1"/>
                </a:solidFill>
                <a:latin typeface="Arial" panose="020B0604020202020204" pitchFamily="34" charset="0"/>
                <a:ea typeface="+mj-ea"/>
                <a:cs typeface="Arial" panose="020B0604020202020204" pitchFamily="34" charset="0"/>
              </a:defRPr>
            </a:lvl1pPr>
          </a:lstStyle>
          <a:p>
            <a:r>
              <a:rPr lang="en-GB" sz="4000" dirty="0"/>
              <a:t>Vacuum cleaner (Panasonic)</a:t>
            </a:r>
            <a:endParaRPr lang="en-US" altLang="en-US" sz="2800" dirty="0"/>
          </a:p>
        </p:txBody>
      </p:sp>
    </p:spTree>
    <p:extLst>
      <p:ext uri="{BB962C8B-B14F-4D97-AF65-F5344CB8AC3E}">
        <p14:creationId xmlns:p14="http://schemas.microsoft.com/office/powerpoint/2010/main" val="2167864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bwMode="auto">
          <a:xfrm>
            <a:off x="468313" y="765175"/>
            <a:ext cx="8229600" cy="927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GB" sz="2400" b="1" dirty="0"/>
              <a:t>Automatic transmission system (Nissan, Subaru, Mitsubishi)</a:t>
            </a:r>
            <a:endParaRPr lang="en-US" altLang="en-US" sz="2400" dirty="0">
              <a:latin typeface="Arial" charset="0"/>
              <a:cs typeface="Arial" charset="0"/>
            </a:endParaRPr>
          </a:p>
        </p:txBody>
      </p:sp>
      <p:sp>
        <p:nvSpPr>
          <p:cNvPr id="3" name="Content Placeholder 2"/>
          <p:cNvSpPr>
            <a:spLocks noGrp="1"/>
          </p:cNvSpPr>
          <p:nvPr>
            <p:ph sz="half" idx="2"/>
          </p:nvPr>
        </p:nvSpPr>
        <p:spPr>
          <a:xfrm>
            <a:off x="467544" y="1752600"/>
            <a:ext cx="8208912" cy="4340225"/>
          </a:xfrm>
        </p:spPr>
        <p:txBody>
          <a:bodyPr/>
          <a:lstStyle/>
          <a:p>
            <a:pPr algn="just"/>
            <a:r>
              <a:rPr lang="id-ID" sz="1600" dirty="0"/>
              <a:t>Dalam sistem transmisi otomatis konvensional, sensor elektronik mengukur kecepatan kendaraan dan membuka throttle, and gear bergeser </a:t>
            </a:r>
            <a:r>
              <a:rPr lang="en-US" sz="1600" dirty="0" err="1"/>
              <a:t>berdasarkan</a:t>
            </a:r>
            <a:r>
              <a:rPr lang="en-US" sz="1600" dirty="0"/>
              <a:t> </a:t>
            </a:r>
            <a:r>
              <a:rPr lang="id-ID" sz="1600" dirty="0"/>
              <a:t>nilai-nilai variabel-variabel yang telah ditentukan. </a:t>
            </a:r>
            <a:endParaRPr lang="en-US" sz="1600" dirty="0"/>
          </a:p>
          <a:p>
            <a:pPr algn="just"/>
            <a:r>
              <a:rPr lang="en-US" sz="1600" dirty="0"/>
              <a:t>Pada </a:t>
            </a:r>
            <a:r>
              <a:rPr lang="id-ID" sz="1600" dirty="0"/>
              <a:t>Nissan, tipe sistem ini </a:t>
            </a:r>
            <a:r>
              <a:rPr lang="en-US" sz="1600" dirty="0" err="1"/>
              <a:t>tidak</a:t>
            </a:r>
            <a:r>
              <a:rPr lang="en-US" sz="1600" dirty="0"/>
              <a:t> </a:t>
            </a:r>
            <a:r>
              <a:rPr lang="id-ID" sz="1600" dirty="0"/>
              <a:t>mampu memberikan performa kontrol seragam yang memuaskan untuk driver karena hanya menyediakan sekitar tiga pola pergeseran yang berbeda. </a:t>
            </a:r>
            <a:endParaRPr lang="en-US" sz="1600" dirty="0"/>
          </a:p>
          <a:p>
            <a:pPr algn="just"/>
            <a:r>
              <a:rPr lang="id-ID" sz="1600" dirty="0"/>
              <a:t>transmisi kontrol fuzzy </a:t>
            </a:r>
            <a:r>
              <a:rPr lang="en-US" sz="1600" dirty="0" err="1"/>
              <a:t>mampu</a:t>
            </a:r>
            <a:r>
              <a:rPr lang="en-US" sz="1600" dirty="0"/>
              <a:t> </a:t>
            </a:r>
            <a:r>
              <a:rPr lang="en-US" sz="1600" dirty="0" err="1"/>
              <a:t>membaca</a:t>
            </a:r>
            <a:r>
              <a:rPr lang="en-US" sz="1600" dirty="0"/>
              <a:t> </a:t>
            </a:r>
            <a:r>
              <a:rPr lang="id-ID" sz="1600" dirty="0"/>
              <a:t>beberapa variabel termasuk kecepatan kendaraan dan akselerasi, membuka throttle, laju perubahan pembukaan throttle, beban mesin, dan gaya mengemudi. </a:t>
            </a:r>
            <a:r>
              <a:rPr lang="en-US" sz="1600" dirty="0"/>
              <a:t> Ketika </a:t>
            </a:r>
            <a:r>
              <a:rPr lang="en-US" sz="1600" dirty="0" err="1"/>
              <a:t>variabel</a:t>
            </a:r>
            <a:r>
              <a:rPr lang="en-US" sz="1600" dirty="0"/>
              <a:t> </a:t>
            </a:r>
            <a:r>
              <a:rPr lang="en-US" sz="1600" dirty="0" err="1"/>
              <a:t>ini</a:t>
            </a:r>
            <a:r>
              <a:rPr lang="en-US" sz="1600" dirty="0"/>
              <a:t> </a:t>
            </a:r>
            <a:r>
              <a:rPr lang="en-US" sz="1600" dirty="0" err="1"/>
              <a:t>terdeteksi</a:t>
            </a:r>
            <a:r>
              <a:rPr lang="en-US" sz="1600" dirty="0"/>
              <a:t> </a:t>
            </a:r>
            <a:r>
              <a:rPr lang="id-ID" sz="1600" dirty="0"/>
              <a:t>diberi bobot nilai, dan agregat fuzzy dihitung untuk memutuskan apakah oper. </a:t>
            </a:r>
            <a:endParaRPr lang="en-US" sz="1600" dirty="0"/>
          </a:p>
          <a:p>
            <a:pPr algn="just"/>
            <a:r>
              <a:rPr lang="id-ID" sz="1600" dirty="0"/>
              <a:t>Kontroler ini dikatakan lebih fleksibel, halus, dan efisien, memberikan kinerja yang lebih baik. Juga, sebuah sistem yang terintegrasi yang dikembangkan oleh Mitsubishi menggunakan logika fuzzy untuk kontrol aktif dari sistem suspensi, four-wheel-drive (traksi), kemudi, dan pendingin udara.</a:t>
            </a:r>
            <a:endParaRPr lang="en-GB" sz="1600" dirty="0"/>
          </a:p>
        </p:txBody>
      </p:sp>
    </p:spTree>
    <p:extLst>
      <p:ext uri="{BB962C8B-B14F-4D97-AF65-F5344CB8AC3E}">
        <p14:creationId xmlns:p14="http://schemas.microsoft.com/office/powerpoint/2010/main" val="4215241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F0420F5C-A948-44C8-8077-4AA37174C3E5}"/>
              </a:ext>
            </a:extLst>
          </p:cNvPr>
          <p:cNvPicPr>
            <a:picLocks noChangeAspect="1" noChangeArrowheads="1"/>
          </p:cNvPicPr>
          <p:nvPr/>
        </p:nvPicPr>
        <p:blipFill>
          <a:blip r:embed="rId2" cstate="print"/>
          <a:srcRect/>
          <a:stretch>
            <a:fillRect/>
          </a:stretch>
        </p:blipFill>
        <p:spPr bwMode="auto">
          <a:xfrm>
            <a:off x="838200" y="1066800"/>
            <a:ext cx="7439740" cy="5024130"/>
          </a:xfrm>
          <a:prstGeom prst="rect">
            <a:avLst/>
          </a:prstGeom>
          <a:noFill/>
          <a:ln w="9525">
            <a:noFill/>
            <a:miter lim="800000"/>
            <a:headEnd/>
            <a:tailEnd/>
          </a:ln>
        </p:spPr>
      </p:pic>
    </p:spTree>
    <p:extLst>
      <p:ext uri="{BB962C8B-B14F-4D97-AF65-F5344CB8AC3E}">
        <p14:creationId xmlns:p14="http://schemas.microsoft.com/office/powerpoint/2010/main" val="3754356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bwMode="auto">
          <a:xfrm>
            <a:off x="468313" y="765175"/>
            <a:ext cx="8229600" cy="927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GB" sz="2800" dirty="0"/>
              <a:t>Washing machine (Matsushita, Hitachi)</a:t>
            </a:r>
            <a:endParaRPr lang="en-US" altLang="en-US" sz="2800" dirty="0">
              <a:latin typeface="Arial" charset="0"/>
              <a:cs typeface="Arial" charset="0"/>
            </a:endParaRPr>
          </a:p>
        </p:txBody>
      </p:sp>
      <p:sp>
        <p:nvSpPr>
          <p:cNvPr id="3" name="Content Placeholder 2"/>
          <p:cNvSpPr>
            <a:spLocks noGrp="1"/>
          </p:cNvSpPr>
          <p:nvPr>
            <p:ph sz="half" idx="2"/>
          </p:nvPr>
        </p:nvSpPr>
        <p:spPr>
          <a:xfrm>
            <a:off x="467544" y="1752600"/>
            <a:ext cx="8208912" cy="4340225"/>
          </a:xfrm>
        </p:spPr>
        <p:txBody>
          <a:bodyPr/>
          <a:lstStyle/>
          <a:p>
            <a:pPr algn="just"/>
            <a:r>
              <a:rPr lang="id-ID" sz="1800" dirty="0"/>
              <a:t>Sistem </a:t>
            </a:r>
            <a:r>
              <a:rPr lang="en-US" sz="1800" dirty="0"/>
              <a:t> </a:t>
            </a:r>
            <a:r>
              <a:rPr lang="en-US" sz="1800" dirty="0" err="1"/>
              <a:t>kontrol</a:t>
            </a:r>
            <a:r>
              <a:rPr lang="en-US" sz="1800" dirty="0"/>
              <a:t> </a:t>
            </a:r>
            <a:r>
              <a:rPr lang="en-US" sz="1800" dirty="0" err="1"/>
              <a:t>ini</a:t>
            </a:r>
            <a:r>
              <a:rPr lang="en-US" sz="1800" dirty="0"/>
              <a:t> </a:t>
            </a:r>
            <a:r>
              <a:rPr lang="en-US" sz="1800" dirty="0" err="1"/>
              <a:t>dapat</a:t>
            </a:r>
            <a:r>
              <a:rPr lang="en-US" sz="1800" dirty="0"/>
              <a:t> </a:t>
            </a:r>
            <a:r>
              <a:rPr lang="en-US" sz="1800" dirty="0" err="1"/>
              <a:t>mengendalikan</a:t>
            </a:r>
            <a:r>
              <a:rPr lang="en-US" sz="1800" dirty="0"/>
              <a:t> </a:t>
            </a:r>
            <a:r>
              <a:rPr lang="id-ID" sz="1800" dirty="0"/>
              <a:t>kualitas dan kuantitas kotoran, ukuran beban, dan jenis kain, dan mengatur siklus cuci dan jumlah deterjen sesuai.</a:t>
            </a:r>
            <a:endParaRPr lang="en-US" sz="1800" dirty="0"/>
          </a:p>
          <a:p>
            <a:pPr algn="just"/>
            <a:r>
              <a:rPr lang="en-US" sz="1800" dirty="0" err="1"/>
              <a:t>Jumlah</a:t>
            </a:r>
            <a:r>
              <a:rPr lang="en-US" sz="1800" dirty="0"/>
              <a:t> </a:t>
            </a:r>
            <a:r>
              <a:rPr lang="id-ID" sz="1800" dirty="0"/>
              <a:t>air di mesin cuci diukur dengan sensor cahaya. </a:t>
            </a:r>
            <a:endParaRPr lang="en-US" sz="1800" dirty="0"/>
          </a:p>
        </p:txBody>
      </p:sp>
      <p:pic>
        <p:nvPicPr>
          <p:cNvPr id="4" name="Picture 1">
            <a:extLst>
              <a:ext uri="{FF2B5EF4-FFF2-40B4-BE49-F238E27FC236}">
                <a16:creationId xmlns:a16="http://schemas.microsoft.com/office/drawing/2014/main" id="{CA56D10E-C50B-4EDD-9F1D-0CCB6443DC26}"/>
              </a:ext>
            </a:extLst>
          </p:cNvPr>
          <p:cNvPicPr>
            <a:picLocks noChangeAspect="1" noChangeArrowheads="1"/>
          </p:cNvPicPr>
          <p:nvPr/>
        </p:nvPicPr>
        <p:blipFill>
          <a:blip r:embed="rId2" cstate="print"/>
          <a:srcRect/>
          <a:stretch>
            <a:fillRect/>
          </a:stretch>
        </p:blipFill>
        <p:spPr bwMode="auto">
          <a:xfrm>
            <a:off x="3048000" y="3124200"/>
            <a:ext cx="3124200" cy="3124200"/>
          </a:xfrm>
          <a:prstGeom prst="rect">
            <a:avLst/>
          </a:prstGeom>
          <a:noFill/>
          <a:ln w="9525">
            <a:noFill/>
            <a:miter lim="800000"/>
            <a:headEnd/>
            <a:tailEnd/>
          </a:ln>
        </p:spPr>
      </p:pic>
    </p:spTree>
    <p:extLst>
      <p:ext uri="{BB962C8B-B14F-4D97-AF65-F5344CB8AC3E}">
        <p14:creationId xmlns:p14="http://schemas.microsoft.com/office/powerpoint/2010/main" val="1853638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a:xfrm>
            <a:off x="533400" y="1828800"/>
            <a:ext cx="8208912" cy="4419600"/>
          </a:xfrm>
        </p:spPr>
        <p:txBody>
          <a:bodyPr/>
          <a:lstStyle/>
          <a:p>
            <a:pPr algn="just"/>
            <a:r>
              <a:rPr lang="id-ID" sz="2000" dirty="0"/>
              <a:t>Video kamera menentukan fokus dan pencahayaan</a:t>
            </a:r>
            <a:r>
              <a:rPr lang="en-US" sz="2000" dirty="0"/>
              <a:t> </a:t>
            </a:r>
            <a:r>
              <a:rPr lang="en-US" sz="2000" dirty="0" err="1"/>
              <a:t>terbaik</a:t>
            </a:r>
            <a:r>
              <a:rPr lang="id-ID" sz="2000" dirty="0"/>
              <a:t>, terutama ketika beberapa objek dalam gambar.</a:t>
            </a:r>
            <a:r>
              <a:rPr lang="en-US" sz="2000" dirty="0"/>
              <a:t> Juga</a:t>
            </a:r>
            <a:r>
              <a:rPr lang="id-ID" sz="2000" dirty="0"/>
              <a:t> memiliki image stabilizer untuk </a:t>
            </a:r>
            <a:r>
              <a:rPr lang="en-US" sz="2000" dirty="0" err="1"/>
              <a:t>mengatasi</a:t>
            </a:r>
            <a:r>
              <a:rPr lang="en-US" sz="2000" dirty="0"/>
              <a:t> </a:t>
            </a:r>
            <a:r>
              <a:rPr lang="id-ID" sz="2000" dirty="0"/>
              <a:t>tangan</a:t>
            </a:r>
            <a:r>
              <a:rPr lang="en-US" sz="2000" dirty="0"/>
              <a:t> </a:t>
            </a:r>
            <a:r>
              <a:rPr lang="en-US" sz="2000" dirty="0" err="1"/>
              <a:t>bergetar</a:t>
            </a:r>
            <a:r>
              <a:rPr lang="id-ID" sz="2000" dirty="0"/>
              <a:t>. </a:t>
            </a:r>
            <a:r>
              <a:rPr lang="en-US" sz="2000" dirty="0"/>
              <a:t>Fuzzy </a:t>
            </a:r>
            <a:r>
              <a:rPr lang="en-US" sz="2000" dirty="0" err="1"/>
              <a:t>digunakan</a:t>
            </a:r>
            <a:r>
              <a:rPr lang="en-US" sz="2000" dirty="0"/>
              <a:t> </a:t>
            </a:r>
            <a:r>
              <a:rPr lang="en-US" sz="2000" dirty="0" err="1"/>
              <a:t>untuk</a:t>
            </a:r>
            <a:r>
              <a:rPr lang="en-US" sz="2000" dirty="0"/>
              <a:t> image stabilizer. </a:t>
            </a:r>
          </a:p>
          <a:p>
            <a:pPr algn="just"/>
            <a:r>
              <a:rPr lang="id-ID" sz="2000" dirty="0"/>
              <a:t>Bingkai gambar saat ini dibandingkan dengan frame sebelumnya dari memori. Sebuah objek biasanya stasioner (misalnya, rumah) diidentifikasi dan pergeseran koordinat dihitung. </a:t>
            </a:r>
            <a:endParaRPr lang="en-US" sz="2000" dirty="0"/>
          </a:p>
          <a:p>
            <a:pPr algn="just"/>
            <a:r>
              <a:rPr lang="id-ID" sz="2000" dirty="0"/>
              <a:t>Pergeseran ini dikurangi dari gambar untuk mengimbangi </a:t>
            </a:r>
            <a:r>
              <a:rPr lang="en-US" sz="2000" dirty="0" err="1"/>
              <a:t>pergerakan</a:t>
            </a:r>
            <a:r>
              <a:rPr lang="en-US" sz="2000" dirty="0"/>
              <a:t> </a:t>
            </a:r>
            <a:r>
              <a:rPr lang="id-ID" sz="2000" dirty="0"/>
              <a:t>tangan. Sebuah algoritma fuzzy memberikan kontrol mulus / tindakan kompensasi.</a:t>
            </a:r>
            <a:endParaRPr lang="en-GB" sz="2000" dirty="0"/>
          </a:p>
        </p:txBody>
      </p:sp>
      <p:sp>
        <p:nvSpPr>
          <p:cNvPr id="4" name="Rectangle 2">
            <a:extLst>
              <a:ext uri="{FF2B5EF4-FFF2-40B4-BE49-F238E27FC236}">
                <a16:creationId xmlns:a16="http://schemas.microsoft.com/office/drawing/2014/main" id="{AC40EF9D-1EA8-47B9-9948-5DD2164DBB3D}"/>
              </a:ext>
            </a:extLst>
          </p:cNvPr>
          <p:cNvSpPr>
            <a:spLocks noGrp="1" noChangeArrowheads="1"/>
          </p:cNvSpPr>
          <p:nvPr>
            <p:ph type="title"/>
          </p:nvPr>
        </p:nvSpPr>
        <p:spPr>
          <a:xfrm>
            <a:off x="381000" y="914400"/>
            <a:ext cx="8382000" cy="533400"/>
          </a:xfrm>
        </p:spPr>
        <p:txBody>
          <a:bodyPr/>
          <a:lstStyle/>
          <a:p>
            <a:r>
              <a:rPr lang="en-GB" sz="2400" b="1" dirty="0"/>
              <a:t>Camcorder (Panasonic, Sanyo, Fisher, Canon)</a:t>
            </a:r>
          </a:p>
        </p:txBody>
      </p:sp>
    </p:spTree>
    <p:extLst>
      <p:ext uri="{BB962C8B-B14F-4D97-AF65-F5344CB8AC3E}">
        <p14:creationId xmlns:p14="http://schemas.microsoft.com/office/powerpoint/2010/main" val="3364873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bwMode="auto">
          <a:xfrm>
            <a:off x="533400" y="609600"/>
            <a:ext cx="8229600" cy="927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GB" sz="3600" dirty="0"/>
              <a:t>Other…</a:t>
            </a:r>
            <a:endParaRPr lang="en-US" altLang="en-US" sz="2400" dirty="0">
              <a:latin typeface="Arial" charset="0"/>
              <a:cs typeface="Arial" charset="0"/>
            </a:endParaRPr>
          </a:p>
        </p:txBody>
      </p:sp>
      <p:sp>
        <p:nvSpPr>
          <p:cNvPr id="3" name="Content Placeholder 2"/>
          <p:cNvSpPr>
            <a:spLocks noGrp="1"/>
          </p:cNvSpPr>
          <p:nvPr>
            <p:ph sz="half" idx="2"/>
          </p:nvPr>
        </p:nvSpPr>
        <p:spPr>
          <a:xfrm>
            <a:off x="457200" y="1524000"/>
            <a:ext cx="8371656" cy="4724400"/>
          </a:xfrm>
        </p:spPr>
        <p:txBody>
          <a:bodyPr/>
          <a:lstStyle/>
          <a:p>
            <a:pPr>
              <a:lnSpc>
                <a:spcPct val="90000"/>
              </a:lnSpc>
            </a:pPr>
            <a:r>
              <a:rPr lang="en-GB" sz="2000" b="1" dirty="0"/>
              <a:t>Elevator control (Fujitec, Toshiba)</a:t>
            </a:r>
            <a:r>
              <a:rPr lang="en-GB" sz="2000" dirty="0"/>
              <a:t>: A fuzzy scheme evaluates passenger traffic and the elevator variables (load, speed, etc.) to determine car announcement and stopping time. This reduces waiting time and improves the efficiency and reliability of operation.</a:t>
            </a:r>
          </a:p>
          <a:p>
            <a:pPr>
              <a:lnSpc>
                <a:spcPct val="90000"/>
              </a:lnSpc>
            </a:pPr>
            <a:endParaRPr lang="en-GB" sz="2000" dirty="0"/>
          </a:p>
          <a:p>
            <a:pPr>
              <a:lnSpc>
                <a:spcPct val="90000"/>
              </a:lnSpc>
            </a:pPr>
            <a:r>
              <a:rPr lang="en-GB" sz="2000" b="1" dirty="0"/>
              <a:t>Handheld computer (Sony)</a:t>
            </a:r>
            <a:r>
              <a:rPr lang="en-GB" sz="2000" dirty="0"/>
              <a:t>: A fuzzy logic scheme reads the hand-written input and interprets the characters for data entry.</a:t>
            </a:r>
          </a:p>
          <a:p>
            <a:pPr>
              <a:lnSpc>
                <a:spcPct val="90000"/>
              </a:lnSpc>
            </a:pPr>
            <a:endParaRPr lang="en-GB" sz="2000" dirty="0"/>
          </a:p>
          <a:p>
            <a:pPr>
              <a:lnSpc>
                <a:spcPct val="90000"/>
              </a:lnSpc>
            </a:pPr>
            <a:r>
              <a:rPr lang="en-GB" sz="2000" b="1" dirty="0"/>
              <a:t>Television (Sony)</a:t>
            </a:r>
            <a:r>
              <a:rPr lang="en-GB" sz="2000" dirty="0"/>
              <a:t>: A fuzzy logic scheme uses sensed variables such as ambient lighting, time of day, and user profile, and adjusts such parameters as screen brightness, colour, contrast, and sound.</a:t>
            </a:r>
          </a:p>
          <a:p>
            <a:pPr>
              <a:lnSpc>
                <a:spcPct val="90000"/>
              </a:lnSpc>
            </a:pPr>
            <a:endParaRPr lang="en-GB" sz="2000" dirty="0"/>
          </a:p>
          <a:p>
            <a:pPr>
              <a:lnSpc>
                <a:spcPct val="90000"/>
              </a:lnSpc>
            </a:pPr>
            <a:r>
              <a:rPr lang="en-GB" sz="2000" b="1" dirty="0"/>
              <a:t>Antilock braking system (Nissan)</a:t>
            </a:r>
            <a:r>
              <a:rPr lang="en-GB" sz="2000" dirty="0"/>
              <a:t>: The system senses wheel speed, road conditions, and driving pattern, and the fuzzy ABS determines the braking action, with skid control.</a:t>
            </a:r>
          </a:p>
          <a:p>
            <a:pPr lvl="1">
              <a:lnSpc>
                <a:spcPct val="80000"/>
              </a:lnSpc>
            </a:pP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2026743"/>
      </p:ext>
    </p:extLst>
  </p:cSld>
  <p:clrMapOvr>
    <a:masterClrMapping/>
  </p:clrMapOvr>
</p:sld>
</file>

<file path=ppt/theme/theme1.xml><?xml version="1.0" encoding="utf-8"?>
<a:theme xmlns:a="http://schemas.openxmlformats.org/drawingml/2006/main" name="0-Blanko-PPT-sesi-2-14 baru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0-Blanko-PPT-sesi-2-14 baru (1)</Template>
  <TotalTime>245</TotalTime>
  <Words>1471</Words>
  <Application>Microsoft Office PowerPoint</Application>
  <PresentationFormat>On-screen Show (4:3)</PresentationFormat>
  <Paragraphs>116</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Courier New</vt:lpstr>
      <vt:lpstr>Garamond</vt:lpstr>
      <vt:lpstr>Symbol</vt:lpstr>
      <vt:lpstr>Times New Roman</vt:lpstr>
      <vt:lpstr>Trebuchet MS</vt:lpstr>
      <vt:lpstr>Verdana</vt:lpstr>
      <vt:lpstr>0-Blanko-PPT-sesi-2-14 baru (1)</vt:lpstr>
      <vt:lpstr>M.Bahrul Ulum, S.Kom, M.Kom</vt:lpstr>
      <vt:lpstr>Contents</vt:lpstr>
      <vt:lpstr>Air conditioner (Mitsubishi)</vt:lpstr>
      <vt:lpstr>PowerPoint Presentation</vt:lpstr>
      <vt:lpstr>Automatic transmission system (Nissan, Subaru, Mitsubishi)</vt:lpstr>
      <vt:lpstr>PowerPoint Presentation</vt:lpstr>
      <vt:lpstr>Washing machine (Matsushita, Hitachi)</vt:lpstr>
      <vt:lpstr>Camcorder (Panasonic, Sanyo, Fisher, Canon)</vt:lpstr>
      <vt:lpstr>Other…</vt:lpstr>
      <vt:lpstr>Other…</vt:lpstr>
      <vt:lpstr>CONTOH SOAL LOGIKA FUZZY</vt:lpstr>
      <vt:lpstr>PowerPoint Presentation</vt:lpstr>
      <vt:lpstr>PowerPoint Presentation</vt:lpstr>
      <vt:lpstr>Solusi</vt:lpstr>
      <vt:lpstr>PowerPoint Presentation</vt:lpstr>
      <vt:lpstr>PowerPoint Presentation</vt:lpstr>
      <vt:lpstr>PowerPoint Presentation</vt:lpstr>
      <vt:lpstr>PowerPoint Presentation</vt:lpstr>
      <vt:lpstr>Sekarang kita cari nilai z untuk setiap aturan dengan menggunakan fungsi MIN pada aplikasi fungsi implikasinya: </vt:lpstr>
      <vt:lpstr>PowerPoint Presentation</vt:lpstr>
      <vt:lpstr>PowerPoint Presentation</vt:lpstr>
      <vt:lpstr>PowerPoint Presentation</vt:lpstr>
      <vt:lpstr>PowerPoint Presentation</vt:lpstr>
      <vt:lpstr>Any Question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Mulyo.W</dc:creator>
  <cp:lastModifiedBy>user office</cp:lastModifiedBy>
  <cp:revision>24</cp:revision>
  <dcterms:created xsi:type="dcterms:W3CDTF">2019-09-17T08:28:18Z</dcterms:created>
  <dcterms:modified xsi:type="dcterms:W3CDTF">2022-12-07T12:50:50Z</dcterms:modified>
</cp:coreProperties>
</file>