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2" r:id="rId3"/>
    <p:sldId id="280" r:id="rId4"/>
    <p:sldId id="287" r:id="rId5"/>
    <p:sldId id="288" r:id="rId6"/>
    <p:sldId id="282" r:id="rId7"/>
    <p:sldId id="286" r:id="rId8"/>
    <p:sldId id="283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AC83-6362-411C-8205-B83E08E71B1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8280-0DE1-4D35-9F0B-C10AEEB590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7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78280-0DE1-4D35-9F0B-C10AEEB5906F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439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6855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38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4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  <p:extLst>
      <p:ext uri="{BB962C8B-B14F-4D97-AF65-F5344CB8AC3E}">
        <p14:creationId xmlns:p14="http://schemas.microsoft.com/office/powerpoint/2010/main" val="18073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9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9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5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6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esaunggul.ac.id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3"/>
              </a:rPr>
              <a:t>www.esaunggul.ac.id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676" y="1828800"/>
            <a:ext cx="6151123" cy="999159"/>
          </a:xfrm>
        </p:spPr>
        <p:txBody>
          <a:bodyPr/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Jefry Sunupurwa Asri,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Ke-1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7784" y="1268760"/>
            <a:ext cx="6151123" cy="720080"/>
          </a:xfrm>
        </p:spPr>
        <p:txBody>
          <a:bodyPr/>
          <a:lstStyle/>
          <a:p>
            <a:pPr algn="l"/>
            <a:r>
              <a:rPr lang="en-US" sz="3200" b="1" dirty="0"/>
              <a:t>Machine Learning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7824" y="4149080"/>
            <a:ext cx="5616624" cy="1367507"/>
          </a:xfrm>
        </p:spPr>
        <p:txBody>
          <a:bodyPr/>
          <a:lstStyle/>
          <a:p>
            <a:r>
              <a:rPr lang="en-US" sz="4000" dirty="0"/>
              <a:t>Introduction to Machine Learning Part 1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8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4F36E93-2E6B-4CF1-8C5A-632B917E1D40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533400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Classification: Applications</a:t>
            </a:r>
            <a:endParaRPr lang="tr-T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08D5106-6591-4B1B-AB81-044D90BCC32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Aka Pattern recognition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Face recognition: </a:t>
            </a:r>
            <a:r>
              <a:rPr lang="tr-TR" dirty="0"/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Character recognition: </a:t>
            </a:r>
            <a:r>
              <a:rPr lang="tr-TR" dirty="0"/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Speech recognition: </a:t>
            </a:r>
            <a:r>
              <a:rPr lang="tr-TR" dirty="0"/>
              <a:t>Temporal dependency. 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Medical diagnosis: </a:t>
            </a:r>
            <a:r>
              <a:rPr lang="tr-TR" dirty="0"/>
              <a:t>From symptoms to illnesses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Biometrics: </a:t>
            </a:r>
            <a:r>
              <a:rPr lang="tr-TR" dirty="0"/>
              <a:t>Recognition/authentication using physical and/or behavioral characteristics: Face, iris, signature, etc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Outlier/novelty detection: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13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37C02B3-7E53-48D6-B114-197718819AF5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Face Recognition</a:t>
            </a:r>
          </a:p>
        </p:txBody>
      </p:sp>
      <p:pic>
        <p:nvPicPr>
          <p:cNvPr id="6" name="Picture 17" descr="011">
            <a:extLst>
              <a:ext uri="{FF2B5EF4-FFF2-40B4-BE49-F238E27FC236}">
                <a16:creationId xmlns:a16="http://schemas.microsoft.com/office/drawing/2014/main" id="{E5DC7DD1-CCE6-4301-A784-277D9CFE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492375"/>
            <a:ext cx="876300" cy="1066800"/>
          </a:xfrm>
          <a:prstGeom prst="rect">
            <a:avLst/>
          </a:prstGeom>
          <a:noFill/>
        </p:spPr>
      </p:pic>
      <p:pic>
        <p:nvPicPr>
          <p:cNvPr id="7" name="Picture 18" descr="012">
            <a:extLst>
              <a:ext uri="{FF2B5EF4-FFF2-40B4-BE49-F238E27FC236}">
                <a16:creationId xmlns:a16="http://schemas.microsoft.com/office/drawing/2014/main" id="{F4A73D8B-3247-4B3F-AA4A-10D4CE9A8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2492375"/>
            <a:ext cx="876300" cy="1066800"/>
          </a:xfrm>
          <a:prstGeom prst="rect">
            <a:avLst/>
          </a:prstGeom>
          <a:noFill/>
        </p:spPr>
      </p:pic>
      <p:pic>
        <p:nvPicPr>
          <p:cNvPr id="8" name="Picture 19" descr="010">
            <a:extLst>
              <a:ext uri="{FF2B5EF4-FFF2-40B4-BE49-F238E27FC236}">
                <a16:creationId xmlns:a16="http://schemas.microsoft.com/office/drawing/2014/main" id="{FD8BC831-B0A3-49A6-BA88-E512E62D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775" y="2492375"/>
            <a:ext cx="876300" cy="1066800"/>
          </a:xfrm>
          <a:prstGeom prst="rect">
            <a:avLst/>
          </a:prstGeom>
          <a:noFill/>
        </p:spPr>
      </p:pic>
      <p:pic>
        <p:nvPicPr>
          <p:cNvPr id="9" name="Picture 20" descr="013">
            <a:extLst>
              <a:ext uri="{FF2B5EF4-FFF2-40B4-BE49-F238E27FC236}">
                <a16:creationId xmlns:a16="http://schemas.microsoft.com/office/drawing/2014/main" id="{9BC751BC-B062-483E-9E71-042291DF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838" y="2492375"/>
            <a:ext cx="876300" cy="1066800"/>
          </a:xfrm>
          <a:prstGeom prst="rect">
            <a:avLst/>
          </a:prstGeom>
          <a:noFill/>
        </p:spPr>
      </p:pic>
      <p:pic>
        <p:nvPicPr>
          <p:cNvPr id="10" name="Picture 21" descr="014">
            <a:extLst>
              <a:ext uri="{FF2B5EF4-FFF2-40B4-BE49-F238E27FC236}">
                <a16:creationId xmlns:a16="http://schemas.microsoft.com/office/drawing/2014/main" id="{C2677755-C17E-48A2-9957-A8FE534A7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4213" y="4508500"/>
            <a:ext cx="876300" cy="1066800"/>
          </a:xfrm>
          <a:prstGeom prst="rect">
            <a:avLst/>
          </a:prstGeom>
          <a:noFill/>
        </p:spPr>
      </p:pic>
      <p:pic>
        <p:nvPicPr>
          <p:cNvPr id="11" name="Picture 22" descr="020">
            <a:extLst>
              <a:ext uri="{FF2B5EF4-FFF2-40B4-BE49-F238E27FC236}">
                <a16:creationId xmlns:a16="http://schemas.microsoft.com/office/drawing/2014/main" id="{24BD16DC-0D15-432A-8F17-BB15920E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2275" y="4508500"/>
            <a:ext cx="876300" cy="1066800"/>
          </a:xfrm>
          <a:prstGeom prst="rect">
            <a:avLst/>
          </a:prstGeom>
          <a:noFill/>
        </p:spPr>
      </p:pic>
      <p:pic>
        <p:nvPicPr>
          <p:cNvPr id="12" name="Picture 23" descr="105">
            <a:extLst>
              <a:ext uri="{FF2B5EF4-FFF2-40B4-BE49-F238E27FC236}">
                <a16:creationId xmlns:a16="http://schemas.microsoft.com/office/drawing/2014/main" id="{D78236D9-7086-4F9F-94CD-30264484C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00338" y="4508500"/>
            <a:ext cx="876300" cy="1066800"/>
          </a:xfrm>
          <a:prstGeom prst="rect">
            <a:avLst/>
          </a:prstGeom>
          <a:noFill/>
        </p:spPr>
      </p:pic>
      <p:pic>
        <p:nvPicPr>
          <p:cNvPr id="13" name="Picture 24" descr="350">
            <a:extLst>
              <a:ext uri="{FF2B5EF4-FFF2-40B4-BE49-F238E27FC236}">
                <a16:creationId xmlns:a16="http://schemas.microsoft.com/office/drawing/2014/main" id="{34B00204-A29F-4C5A-9876-B96327717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8400" y="4508500"/>
            <a:ext cx="876300" cy="1066800"/>
          </a:xfrm>
          <a:prstGeom prst="rect">
            <a:avLst/>
          </a:prstGeom>
          <a:noFill/>
        </p:spPr>
      </p:pic>
      <p:sp>
        <p:nvSpPr>
          <p:cNvPr id="14" name="Text Box 25">
            <a:extLst>
              <a:ext uri="{FF2B5EF4-FFF2-40B4-BE49-F238E27FC236}">
                <a16:creationId xmlns:a16="http://schemas.microsoft.com/office/drawing/2014/main" id="{1F016487-CAAB-4043-A546-F043B1FCA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468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15" name="Text Box 26">
            <a:extLst>
              <a:ext uri="{FF2B5EF4-FFF2-40B4-BE49-F238E27FC236}">
                <a16:creationId xmlns:a16="http://schemas.microsoft.com/office/drawing/2014/main" id="{3154BF67-515E-40E4-AA83-5DBBBADD0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933825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latin typeface="Lucida Bright" pitchFamily="18" charset="0"/>
              </a:rPr>
              <a:t>Test images</a:t>
            </a:r>
          </a:p>
        </p:txBody>
      </p:sp>
      <p:sp>
        <p:nvSpPr>
          <p:cNvPr id="16" name="Text Box 27">
            <a:extLst>
              <a:ext uri="{FF2B5EF4-FFF2-40B4-BE49-F238E27FC236}">
                <a16:creationId xmlns:a16="http://schemas.microsoft.com/office/drawing/2014/main" id="{317A6829-25DE-44A8-9357-5E250B2A3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857892"/>
            <a:ext cx="3336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400" dirty="0">
                <a:latin typeface="Lucida Bright" pitchFamily="18" charset="0"/>
              </a:rPr>
              <a:t>ORL dataset,</a:t>
            </a:r>
          </a:p>
          <a:p>
            <a:r>
              <a:rPr lang="tr-TR" sz="1400" dirty="0">
                <a:latin typeface="Lucida Bright" pitchFamily="18" charset="0"/>
              </a:rPr>
              <a:t>AT&amp;T Laboratories, Cambridge UK</a:t>
            </a:r>
          </a:p>
        </p:txBody>
      </p:sp>
    </p:spTree>
    <p:extLst>
      <p:ext uri="{BB962C8B-B14F-4D97-AF65-F5344CB8AC3E}">
        <p14:creationId xmlns:p14="http://schemas.microsoft.com/office/powerpoint/2010/main" val="279965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C73400A-E1A5-4044-9CDC-1563B1FFE5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44512"/>
            <a:ext cx="8229600" cy="667544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Regression</a:t>
            </a:r>
            <a:endParaRPr lang="tr-TR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091A6F-1ED9-424D-8915-A47D2AFCC8D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68512"/>
            <a:ext cx="4038600" cy="388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Example: Price of a used car</a:t>
            </a:r>
          </a:p>
          <a:p>
            <a:r>
              <a:rPr lang="tr-TR" i="1" dirty="0"/>
              <a:t>x </a:t>
            </a:r>
            <a:r>
              <a:rPr lang="tr-TR" dirty="0"/>
              <a:t>: car attributes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y </a:t>
            </a:r>
            <a:r>
              <a:rPr lang="tr-TR" dirty="0"/>
              <a:t>: price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	</a:t>
            </a:r>
            <a:r>
              <a:rPr lang="tr-TR" i="1" dirty="0"/>
              <a:t>y </a:t>
            </a:r>
            <a:r>
              <a:rPr lang="tr-TR" dirty="0"/>
              <a:t>= </a:t>
            </a:r>
            <a:r>
              <a:rPr lang="tr-TR" i="1" dirty="0"/>
              <a:t>g </a:t>
            </a:r>
            <a:r>
              <a:rPr lang="tr-TR" dirty="0"/>
              <a:t>(</a:t>
            </a:r>
            <a:r>
              <a:rPr lang="tr-TR" i="1" dirty="0"/>
              <a:t>x </a:t>
            </a:r>
            <a:r>
              <a:rPr lang="tr-TR" dirty="0"/>
              <a:t>| </a:t>
            </a:r>
            <a:r>
              <a:rPr lang="tr-TR" i="1" dirty="0">
                <a:latin typeface="Symbol" pitchFamily="18" charset="2"/>
              </a:rPr>
              <a:t>q </a:t>
            </a:r>
            <a:r>
              <a:rPr lang="tr-TR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g </a:t>
            </a:r>
            <a:r>
              <a:rPr lang="tr-TR" dirty="0"/>
              <a:t>( ) model,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Symbol" pitchFamily="18" charset="2"/>
              </a:rPr>
              <a:t>	</a:t>
            </a:r>
            <a:r>
              <a:rPr lang="tr-TR" i="1" dirty="0">
                <a:latin typeface="Symbol" pitchFamily="18" charset="2"/>
              </a:rPr>
              <a:t> q </a:t>
            </a:r>
            <a:r>
              <a:rPr lang="tr-TR" dirty="0"/>
              <a:t>parameters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2BB0B33-C88D-4123-8A34-8F9C605A7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368800" y="1716112"/>
            <a:ext cx="4546600" cy="4375150"/>
          </a:xfrm>
          <a:prstGeom prst="rect">
            <a:avLst/>
          </a:prstGeom>
        </p:spPr>
      </p:pic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2372E7C0-EF3C-4183-B694-52D054841974}"/>
              </a:ext>
            </a:extLst>
          </p:cNvPr>
          <p:cNvSpPr txBox="1">
            <a:spLocks/>
          </p:cNvSpPr>
          <p:nvPr/>
        </p:nvSpPr>
        <p:spPr>
          <a:xfrm>
            <a:off x="6588125" y="6324600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5A429E-EC32-4435-B6D9-2C358E91B0C4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86BAE426-D2A4-4949-8A69-592729D04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867025"/>
            <a:ext cx="1444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accent1"/>
                </a:solidFill>
                <a:latin typeface="+mn-lt"/>
              </a:rPr>
              <a:t>y 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+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</a:t>
            </a:r>
            <a:r>
              <a:rPr lang="tr-TR" sz="2400" baseline="-25000" dirty="0">
                <a:solidFill>
                  <a:schemeClr val="accent1"/>
                </a:solidFill>
                <a:latin typeface="+mn-lt"/>
              </a:rPr>
              <a:t>0</a:t>
            </a:r>
            <a:endParaRPr lang="en-GB" sz="2400" baseline="-250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736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3E9AA6E-5C88-4F38-A32A-A16BC05AD6BC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Regression Applications</a:t>
            </a:r>
            <a:endParaRPr lang="tr-T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C0D3E7-E52E-4436-9620-0898C02AC99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229600" cy="1808163"/>
          </a:xfrm>
        </p:spPr>
        <p:txBody>
          <a:bodyPr/>
          <a:lstStyle/>
          <a:p>
            <a:r>
              <a:rPr lang="tr-TR" dirty="0"/>
              <a:t>Navigating a car: Angle of the steering</a:t>
            </a:r>
          </a:p>
          <a:p>
            <a:r>
              <a:rPr lang="tr-TR" dirty="0"/>
              <a:t>Kinematics of a robot arm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8952ED7-FCE1-42AA-9CD5-DCF52E5F6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284538"/>
            <a:ext cx="22320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solidFill>
                  <a:schemeClr val="accent1"/>
                </a:solidFill>
                <a:latin typeface="+mn-lt"/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,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y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solidFill>
                  <a:schemeClr val="accent1"/>
                </a:solidFill>
                <a:latin typeface="+mn-lt"/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,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y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)</a:t>
            </a: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id="{97075C5C-417C-436E-9960-CAB381538DB4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284538"/>
            <a:ext cx="2374900" cy="2244725"/>
            <a:chOff x="930" y="2288"/>
            <a:chExt cx="1496" cy="1414"/>
          </a:xfrm>
        </p:grpSpPr>
        <p:sp>
          <p:nvSpPr>
            <p:cNvPr id="9" name="Line 4">
              <a:extLst>
                <a:ext uri="{FF2B5EF4-FFF2-40B4-BE49-F238E27FC236}">
                  <a16:creationId xmlns:a16="http://schemas.microsoft.com/office/drawing/2014/main" id="{9BC134A3-FAF2-47C2-9FCB-62DE0A05B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86D37C82-1890-4EAE-9606-4FBB587B1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ABC77578-0FED-43CA-8C21-56909971E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9FC7F247-0134-4596-A612-2CA39A473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1C30FD22-8ED2-4A4A-8778-ABEFBFDB4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331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  <a:latin typeface="+mn-lt"/>
                </a:rPr>
                <a:t>1</a:t>
              </a: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F76AD8C7-3BF0-444A-A18E-727F145F8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750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  <a:latin typeface="+mn-lt"/>
                </a:rPr>
                <a:t>2</a:t>
              </a:r>
            </a:p>
          </p:txBody>
        </p:sp>
        <p:sp>
          <p:nvSpPr>
            <p:cNvPr id="15" name="Arc 15">
              <a:extLst>
                <a:ext uri="{FF2B5EF4-FFF2-40B4-BE49-F238E27FC236}">
                  <a16:creationId xmlns:a16="http://schemas.microsoft.com/office/drawing/2014/main" id="{B02EEB0D-FD4B-4BFC-A1D7-4DA4B4686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6" name="Arc 16">
              <a:extLst>
                <a:ext uri="{FF2B5EF4-FFF2-40B4-BE49-F238E27FC236}">
                  <a16:creationId xmlns:a16="http://schemas.microsoft.com/office/drawing/2014/main" id="{D636DA4F-B8A3-4634-8C47-E83B337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9E1FCC0E-B9CD-4406-A39B-928D3E1F3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88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(</a:t>
              </a:r>
              <a:r>
                <a:rPr lang="tr-TR" sz="2400" i="1" dirty="0">
                  <a:solidFill>
                    <a:schemeClr val="accent1"/>
                  </a:solidFill>
                  <a:latin typeface="+mn-lt"/>
                </a:rPr>
                <a:t>x</a:t>
              </a:r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,</a:t>
              </a:r>
              <a:r>
                <a:rPr lang="tr-TR" sz="2400" i="1" dirty="0">
                  <a:solidFill>
                    <a:schemeClr val="accent1"/>
                  </a:solidFill>
                  <a:latin typeface="+mn-lt"/>
                </a:rPr>
                <a:t>y</a:t>
              </a:r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)</a:t>
              </a:r>
            </a:p>
          </p:txBody>
        </p:sp>
      </p:grpSp>
      <p:sp>
        <p:nvSpPr>
          <p:cNvPr id="18" name="Rectangle 18">
            <a:extLst>
              <a:ext uri="{FF2B5EF4-FFF2-40B4-BE49-F238E27FC236}">
                <a16:creationId xmlns:a16="http://schemas.microsoft.com/office/drawing/2014/main" id="{1FB72B5F-CF82-4E58-BEAE-31DDC5DAF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661025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tr-TR" sz="2400" dirty="0">
                <a:solidFill>
                  <a:schemeClr val="accent1"/>
                </a:solidFill>
                <a:latin typeface="+mn-lt"/>
              </a:rPr>
              <a:t>Response surface design</a:t>
            </a:r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4CEDEB05-3D25-4958-A903-3CFDFFAD67C0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4221163"/>
            <a:ext cx="2808288" cy="1885950"/>
            <a:chOff x="3198" y="2659"/>
            <a:chExt cx="1769" cy="1188"/>
          </a:xfrm>
        </p:grpSpPr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6521C4BD-39F7-4EEE-B039-A817B5DF0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3838"/>
              <a:ext cx="176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F4150B9B-54CF-4481-BB2E-465531F77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10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22" name="Group 23">
              <a:extLst>
                <a:ext uri="{FF2B5EF4-FFF2-40B4-BE49-F238E27FC236}">
                  <a16:creationId xmlns:a16="http://schemas.microsoft.com/office/drawing/2014/main" id="{7D4BC54C-B3D3-454B-924E-DC8099D8B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2659"/>
              <a:ext cx="1497" cy="1188"/>
              <a:chOff x="3923" y="2923"/>
              <a:chExt cx="953" cy="825"/>
            </a:xfrm>
          </p:grpSpPr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D25AEE45-D8F0-4D92-A14A-D380966A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" y="2961"/>
                <a:ext cx="862" cy="741"/>
              </a:xfrm>
              <a:custGeom>
                <a:avLst/>
                <a:gdLst/>
                <a:ahLst/>
                <a:cxnLst>
                  <a:cxn ang="0">
                    <a:pos x="0" y="651"/>
                  </a:cxn>
                  <a:cxn ang="0">
                    <a:pos x="318" y="15"/>
                  </a:cxn>
                  <a:cxn ang="0">
                    <a:pos x="862" y="741"/>
                  </a:cxn>
                </a:cxnLst>
                <a:rect l="0" t="0" r="r" b="b"/>
                <a:pathLst>
                  <a:path w="862" h="741">
                    <a:moveTo>
                      <a:pt x="0" y="651"/>
                    </a:moveTo>
                    <a:cubicBezTo>
                      <a:pt x="87" y="325"/>
                      <a:pt x="174" y="0"/>
                      <a:pt x="318" y="15"/>
                    </a:cubicBezTo>
                    <a:cubicBezTo>
                      <a:pt x="462" y="30"/>
                      <a:pt x="771" y="612"/>
                      <a:pt x="862" y="741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4" name="Oval 25">
                <a:extLst>
                  <a:ext uri="{FF2B5EF4-FFF2-40B4-BE49-F238E27FC236}">
                    <a16:creationId xmlns:a16="http://schemas.microsoft.com/office/drawing/2014/main" id="{CB146F54-013E-42DD-9B3E-656674DCD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FDC47979-0653-444F-930C-7599579A1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3521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F52C8AAE-3AA6-43A7-A2D3-989AC575F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2923"/>
                <a:ext cx="907" cy="825"/>
              </a:xfrm>
              <a:custGeom>
                <a:avLst/>
                <a:gdLst/>
                <a:ahLst/>
                <a:cxnLst>
                  <a:cxn ang="0">
                    <a:pos x="0" y="779"/>
                  </a:cxn>
                  <a:cxn ang="0">
                    <a:pos x="590" y="8"/>
                  </a:cxn>
                  <a:cxn ang="0">
                    <a:pos x="952" y="825"/>
                  </a:cxn>
                </a:cxnLst>
                <a:rect l="0" t="0" r="r" b="b"/>
                <a:pathLst>
                  <a:path w="952" h="825">
                    <a:moveTo>
                      <a:pt x="0" y="779"/>
                    </a:moveTo>
                    <a:cubicBezTo>
                      <a:pt x="215" y="389"/>
                      <a:pt x="431" y="0"/>
                      <a:pt x="590" y="8"/>
                    </a:cubicBezTo>
                    <a:cubicBezTo>
                      <a:pt x="749" y="16"/>
                      <a:pt x="892" y="689"/>
                      <a:pt x="952" y="825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353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AAC8963-A474-4A17-AF07-1A7ED7361996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332656"/>
            <a:ext cx="8229600" cy="86451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Supervised Learning: Uses</a:t>
            </a:r>
            <a:endParaRPr lang="tr-T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931C54-567E-43DC-B597-EF65398AE9B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Prediction of future cases: </a:t>
            </a:r>
            <a:r>
              <a:rPr lang="tr-TR" dirty="0"/>
              <a:t>Use the rule to predict the output for future inputs</a:t>
            </a:r>
          </a:p>
          <a:p>
            <a:r>
              <a:rPr lang="tr-TR" dirty="0">
                <a:solidFill>
                  <a:schemeClr val="accent1"/>
                </a:solidFill>
              </a:rPr>
              <a:t>Knowledge extraction: </a:t>
            </a:r>
            <a:r>
              <a:rPr lang="tr-TR" dirty="0"/>
              <a:t>The rule is easy to understand</a:t>
            </a:r>
          </a:p>
          <a:p>
            <a:r>
              <a:rPr lang="tr-TR" dirty="0">
                <a:solidFill>
                  <a:schemeClr val="accent1"/>
                </a:solidFill>
              </a:rPr>
              <a:t>Compression:</a:t>
            </a:r>
            <a:r>
              <a:rPr lang="tr-TR" dirty="0"/>
              <a:t> The rule is simpler than the data it explains</a:t>
            </a:r>
          </a:p>
          <a:p>
            <a:r>
              <a:rPr lang="tr-TR" dirty="0">
                <a:solidFill>
                  <a:schemeClr val="accent1"/>
                </a:solidFill>
              </a:rPr>
              <a:t>Outlier detection: </a:t>
            </a:r>
            <a:r>
              <a:rPr lang="tr-TR" dirty="0"/>
              <a:t>Exceptions that are not covered by the rule, e.g., fraud</a:t>
            </a:r>
          </a:p>
        </p:txBody>
      </p:sp>
    </p:spTree>
    <p:extLst>
      <p:ext uri="{BB962C8B-B14F-4D97-AF65-F5344CB8AC3E}">
        <p14:creationId xmlns:p14="http://schemas.microsoft.com/office/powerpoint/2010/main" val="216370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7C2FDCA-2EEE-4860-943B-B064ED476295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381000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Unsupervised Learning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F70DB0-25A6-4472-895B-A4C72732CAE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752600"/>
            <a:ext cx="8153400" cy="4495800"/>
          </a:xfrm>
        </p:spPr>
        <p:txBody>
          <a:bodyPr/>
          <a:lstStyle/>
          <a:p>
            <a:r>
              <a:rPr lang="tr-TR"/>
              <a:t>Learning “what normally happens”</a:t>
            </a:r>
          </a:p>
          <a:p>
            <a:r>
              <a:rPr lang="tr-TR"/>
              <a:t>No output</a:t>
            </a:r>
          </a:p>
          <a:p>
            <a:r>
              <a:rPr lang="tr-TR"/>
              <a:t>Clustering: Grouping similar instances</a:t>
            </a:r>
          </a:p>
          <a:p>
            <a:r>
              <a:rPr lang="tr-TR"/>
              <a:t>Example applications</a:t>
            </a:r>
          </a:p>
          <a:p>
            <a:pPr lvl="1"/>
            <a:r>
              <a:rPr lang="tr-TR" sz="2400"/>
              <a:t>Customer segmentation in CRM</a:t>
            </a:r>
          </a:p>
          <a:p>
            <a:pPr lvl="1"/>
            <a:r>
              <a:rPr lang="tr-TR" sz="2400"/>
              <a:t>Image compression: Color quantization</a:t>
            </a:r>
          </a:p>
          <a:p>
            <a:pPr lvl="1"/>
            <a:r>
              <a:rPr lang="tr-TR" sz="2400"/>
              <a:t>Bioinformatics: Learning motifs</a:t>
            </a:r>
          </a:p>
        </p:txBody>
      </p:sp>
    </p:spTree>
    <p:extLst>
      <p:ext uri="{BB962C8B-B14F-4D97-AF65-F5344CB8AC3E}">
        <p14:creationId xmlns:p14="http://schemas.microsoft.com/office/powerpoint/2010/main" val="270973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70CC27B-BFDE-43B0-877F-DC0FB37F0620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457200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Reinforcement Learning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CC2962-1169-4FD6-8E6B-23DE2BCA4D2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4495800"/>
          </a:xfrm>
        </p:spPr>
        <p:txBody>
          <a:bodyPr/>
          <a:lstStyle/>
          <a:p>
            <a:r>
              <a:rPr lang="tr-TR" dirty="0"/>
              <a:t>Learning a policy: A sequence of outputs</a:t>
            </a:r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</p:spTree>
    <p:extLst>
      <p:ext uri="{BB962C8B-B14F-4D97-AF65-F5344CB8AC3E}">
        <p14:creationId xmlns:p14="http://schemas.microsoft.com/office/powerpoint/2010/main" val="396263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755650" y="836613"/>
            <a:ext cx="78486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3400" indent="-533400" fontAlgn="auto">
              <a:spcAft>
                <a:spcPts val="0"/>
              </a:spcAft>
              <a:buFontTx/>
              <a:buNone/>
              <a:defRPr/>
            </a:pPr>
            <a:r>
              <a:rPr lang="sv-SE" sz="3200" dirty="0">
                <a:solidFill>
                  <a:srgbClr val="2B67A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VISI</a:t>
            </a:r>
          </a:p>
          <a:p>
            <a:pPr fontAlgn="auto">
              <a:spcAft>
                <a:spcPts val="0"/>
              </a:spcAft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 perguruan tinggi kelas dunia berbasis intelektualitas, kreatifitas dan kewirausahaan, yang unggul dalam mutu pengelolaan dan hasil pelaksanaan Tridarma Perguruan Tinggi.</a:t>
            </a:r>
          </a:p>
          <a:p>
            <a:pPr marL="533400" indent="-533400" fontAlgn="auto">
              <a:spcAft>
                <a:spcPts val="0"/>
              </a:spcAft>
              <a:buFontTx/>
              <a:buNone/>
              <a:defRPr/>
            </a:pPr>
            <a:r>
              <a:rPr lang="sv-SE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MISI</a:t>
            </a:r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Menyelenggarakan pendidikan tinggi yang bermutu dan relevan</a:t>
            </a:r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Menciptakan suasana akademik yang kondusif</a:t>
            </a:r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 pelayanan prima kepada seluruh pemangku kepentingan</a:t>
            </a:r>
          </a:p>
        </p:txBody>
      </p:sp>
    </p:spTree>
    <p:extLst>
      <p:ext uri="{BB962C8B-B14F-4D97-AF65-F5344CB8AC3E}">
        <p14:creationId xmlns:p14="http://schemas.microsoft.com/office/powerpoint/2010/main" val="404214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7069AB93-0B86-462D-A933-2D9E9826B8CA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381000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Why “Learn” ?</a:t>
            </a:r>
            <a:endParaRPr lang="tr-TR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ACF71EF-1958-4FCB-8F20-0173D3F233E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752600"/>
            <a:ext cx="8153400" cy="4495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tr-TR" dirty="0"/>
              <a:t>Machine learning is programming computers to optimize a performance criterion using example data or past experience.</a:t>
            </a:r>
          </a:p>
          <a:p>
            <a:pPr>
              <a:lnSpc>
                <a:spcPct val="90000"/>
              </a:lnSpc>
            </a:pPr>
            <a:r>
              <a:rPr lang="tr-TR" dirty="0"/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tr-TR" dirty="0"/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Solution needs to be adapted to particular cases (user biometrics)</a:t>
            </a:r>
          </a:p>
        </p:txBody>
      </p:sp>
    </p:spTree>
    <p:extLst>
      <p:ext uri="{BB962C8B-B14F-4D97-AF65-F5344CB8AC3E}">
        <p14:creationId xmlns:p14="http://schemas.microsoft.com/office/powerpoint/2010/main" val="45458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D76C33B3-41D2-4CD8-8BFF-AD1F4D1D210A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533400"/>
            <a:ext cx="8153400" cy="99060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What We Talk About When We  Talk About “Learning”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AEFE30-D231-4C0A-99FD-ADDC878579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8153400" cy="4495800"/>
          </a:xfrm>
        </p:spPr>
        <p:txBody>
          <a:bodyPr>
            <a:normAutofit/>
          </a:bodyPr>
          <a:lstStyle/>
          <a:p>
            <a:r>
              <a:rPr lang="tr-TR" dirty="0"/>
              <a:t>Learning general models from a data of particular examples </a:t>
            </a:r>
          </a:p>
          <a:p>
            <a:r>
              <a:rPr lang="tr-TR" dirty="0"/>
              <a:t>Data is cheap and abundant (data warehouses, data marts); knowledge is expensive and scarce. </a:t>
            </a:r>
          </a:p>
          <a:p>
            <a:r>
              <a:rPr lang="tr-TR" dirty="0"/>
              <a:t>Example in retail: Customer transactions to consumer behavior: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/>
              <a:t>	</a:t>
            </a:r>
            <a:r>
              <a:rPr lang="tr-TR" i="1" dirty="0"/>
              <a:t>People who bought “Blink” also bought “Outliers”  (www.amazon.com)</a:t>
            </a:r>
          </a:p>
          <a:p>
            <a:r>
              <a:rPr lang="tr-TR" dirty="0"/>
              <a:t>Build a model that is </a:t>
            </a:r>
            <a:r>
              <a:rPr lang="tr-TR" i="1" dirty="0"/>
              <a:t>a good and useful approximation</a:t>
            </a:r>
            <a:r>
              <a:rPr lang="tr-TR" dirty="0"/>
              <a:t> to the data.</a:t>
            </a:r>
            <a:r>
              <a:rPr lang="tr-TR" i="1" dirty="0"/>
              <a:t> 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027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4031475-67A8-4BDD-B025-B35A97E4D26C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381000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What is Machine Learning?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2F1C3D-8804-4000-875F-876B3BB8643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752600"/>
            <a:ext cx="8153400" cy="4495800"/>
          </a:xfrm>
        </p:spPr>
        <p:txBody>
          <a:bodyPr/>
          <a:lstStyle/>
          <a:p>
            <a:r>
              <a:rPr lang="tr-TR"/>
              <a:t>Optimize a performance criterion using example data or past experience.</a:t>
            </a:r>
          </a:p>
          <a:p>
            <a:r>
              <a:rPr lang="tr-TR"/>
              <a:t>Role of Statistics: Inference from a sample</a:t>
            </a:r>
          </a:p>
          <a:p>
            <a:r>
              <a:rPr lang="tr-TR"/>
              <a:t>Role of Computer science: Efficient algorithms to</a:t>
            </a:r>
          </a:p>
          <a:p>
            <a:pPr lvl="1"/>
            <a:r>
              <a:rPr lang="tr-TR" sz="2400"/>
              <a:t>Solve the optimization problem</a:t>
            </a:r>
          </a:p>
          <a:p>
            <a:pPr lvl="1"/>
            <a:r>
              <a:rPr lang="tr-TR" sz="2400"/>
              <a:t>Representing and evaluating the model for inference</a:t>
            </a:r>
          </a:p>
        </p:txBody>
      </p:sp>
    </p:spTree>
    <p:extLst>
      <p:ext uri="{BB962C8B-B14F-4D97-AF65-F5344CB8AC3E}">
        <p14:creationId xmlns:p14="http://schemas.microsoft.com/office/powerpoint/2010/main" val="386169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9265654-668F-44A5-B51A-6A508DD835BC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381000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Applications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0A764DB-1CDE-4FD4-B4E0-1AD9525228E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752600"/>
            <a:ext cx="8153400" cy="4495800"/>
          </a:xfrm>
        </p:spPr>
        <p:txBody>
          <a:bodyPr/>
          <a:lstStyle/>
          <a:p>
            <a:r>
              <a:rPr lang="tr-TR"/>
              <a:t>Association</a:t>
            </a:r>
          </a:p>
          <a:p>
            <a:r>
              <a:rPr lang="tr-TR"/>
              <a:t>Supervised Learning</a:t>
            </a:r>
          </a:p>
          <a:p>
            <a:pPr lvl="1"/>
            <a:r>
              <a:rPr lang="tr-TR"/>
              <a:t>Classification</a:t>
            </a:r>
          </a:p>
          <a:p>
            <a:pPr lvl="1"/>
            <a:r>
              <a:rPr lang="tr-TR"/>
              <a:t>Regression</a:t>
            </a:r>
          </a:p>
          <a:p>
            <a:r>
              <a:rPr lang="tr-TR"/>
              <a:t>Unsupervised Learning</a:t>
            </a:r>
          </a:p>
          <a:p>
            <a:r>
              <a:rPr lang="tr-TR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13413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47E4F-780D-4931-89CE-4EE3CB43D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00" y="457201"/>
            <a:ext cx="8411900" cy="566201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13E53-6338-47E7-A10B-73B42B744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901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5D99832-B575-43E8-9DB4-BFA8B01095C3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381000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Learning Associations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57FA2C2-FE1D-438D-B73E-43251724092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752600"/>
            <a:ext cx="8153400" cy="4495800"/>
          </a:xfrm>
        </p:spPr>
        <p:txBody>
          <a:bodyPr/>
          <a:lstStyle/>
          <a:p>
            <a:r>
              <a:rPr lang="tr-TR"/>
              <a:t>Basket analysis: 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  <a:r>
              <a:rPr lang="tr-TR" i="1"/>
              <a:t>P </a:t>
            </a:r>
            <a:r>
              <a:rPr lang="tr-TR"/>
              <a:t>(</a:t>
            </a:r>
            <a:r>
              <a:rPr lang="tr-TR" i="1"/>
              <a:t>Y </a:t>
            </a:r>
            <a:r>
              <a:rPr lang="tr-TR"/>
              <a:t>| </a:t>
            </a:r>
            <a:r>
              <a:rPr lang="tr-TR" i="1"/>
              <a:t>X </a:t>
            </a:r>
            <a:r>
              <a:rPr lang="tr-TR"/>
              <a:t>) probability that somebody who buys </a:t>
            </a:r>
            <a:r>
              <a:rPr lang="tr-TR" i="1"/>
              <a:t>X</a:t>
            </a:r>
            <a:r>
              <a:rPr lang="tr-TR"/>
              <a:t> also buys </a:t>
            </a:r>
            <a:r>
              <a:rPr lang="tr-TR" i="1"/>
              <a:t>Y </a:t>
            </a:r>
            <a:r>
              <a:rPr lang="tr-TR"/>
              <a:t>where </a:t>
            </a:r>
            <a:r>
              <a:rPr lang="tr-TR" i="1"/>
              <a:t>X</a:t>
            </a:r>
            <a:r>
              <a:rPr lang="tr-TR"/>
              <a:t> and </a:t>
            </a:r>
            <a:r>
              <a:rPr lang="tr-TR" i="1"/>
              <a:t>Y</a:t>
            </a:r>
            <a:r>
              <a:rPr lang="tr-TR"/>
              <a:t> are products/services.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</a:p>
          <a:p>
            <a:pPr>
              <a:buFont typeface="Wingdings" pitchFamily="2" charset="2"/>
              <a:buNone/>
            </a:pPr>
            <a:r>
              <a:rPr lang="tr-TR"/>
              <a:t>	Example: </a:t>
            </a:r>
            <a:r>
              <a:rPr lang="tr-TR" i="1"/>
              <a:t>P </a:t>
            </a:r>
            <a:r>
              <a:rPr lang="tr-TR"/>
              <a:t>( chips | beer ) = 0.7</a:t>
            </a:r>
          </a:p>
        </p:txBody>
      </p:sp>
    </p:spTree>
    <p:extLst>
      <p:ext uri="{BB962C8B-B14F-4D97-AF65-F5344CB8AC3E}">
        <p14:creationId xmlns:p14="http://schemas.microsoft.com/office/powerpoint/2010/main" val="328574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1910FA-6206-4E18-B07C-B3B7817660DA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603250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dirty="0"/>
              <a:t>Classification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86890364-7DC0-463C-BAE4-98E56B3717F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95738" y="923925"/>
            <a:ext cx="4689475" cy="4464050"/>
          </a:xfr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7BF605BE-DA2A-488C-B1DF-397AF20EA14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219325"/>
            <a:ext cx="3851920" cy="3168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Example: Credit scoring</a:t>
            </a:r>
          </a:p>
          <a:p>
            <a:r>
              <a:rPr lang="tr-TR" dirty="0">
                <a:solidFill>
                  <a:schemeClr val="tx1"/>
                </a:solidFill>
              </a:rPr>
              <a:t>Differentiating between </a:t>
            </a:r>
            <a:r>
              <a:rPr lang="tr-TR" dirty="0">
                <a:solidFill>
                  <a:srgbClr val="FF00FF"/>
                </a:solidFill>
              </a:rPr>
              <a:t>low-risk</a:t>
            </a:r>
            <a:r>
              <a:rPr lang="tr-TR" dirty="0">
                <a:solidFill>
                  <a:schemeClr val="tx1"/>
                </a:solidFill>
              </a:rPr>
              <a:t> and </a:t>
            </a:r>
            <a:r>
              <a:rPr lang="tr-TR" dirty="0">
                <a:solidFill>
                  <a:srgbClr val="FF0000"/>
                </a:solidFill>
              </a:rPr>
              <a:t>high-risk</a:t>
            </a:r>
            <a:r>
              <a:rPr lang="tr-TR" dirty="0">
                <a:solidFill>
                  <a:schemeClr val="tx1"/>
                </a:solidFill>
              </a:rPr>
              <a:t> customers from their </a:t>
            </a:r>
            <a:r>
              <a:rPr lang="tr-TR" i="1" dirty="0">
                <a:solidFill>
                  <a:schemeClr val="tx1"/>
                </a:solidFill>
              </a:rPr>
              <a:t>income</a:t>
            </a:r>
            <a:r>
              <a:rPr lang="tr-TR" dirty="0">
                <a:solidFill>
                  <a:schemeClr val="tx1"/>
                </a:solidFill>
              </a:rPr>
              <a:t> and </a:t>
            </a:r>
            <a:r>
              <a:rPr lang="tr-TR" i="1" dirty="0">
                <a:solidFill>
                  <a:schemeClr val="tx1"/>
                </a:solidFill>
              </a:rPr>
              <a:t>savings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D4F63E2-E0A7-4219-8F4D-C0EE28982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532438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rgbClr val="3333FF"/>
                </a:solidFill>
                <a:latin typeface="+mj-lt"/>
              </a:rPr>
              <a:t>Discriminant: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IF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income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AND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savings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				THEN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33CC"/>
                </a:solidFill>
                <a:latin typeface="+mj-lt"/>
              </a:rPr>
              <a:t>low-risk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ELSE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high-risk</a:t>
            </a:r>
          </a:p>
        </p:txBody>
      </p:sp>
    </p:spTree>
    <p:extLst>
      <p:ext uri="{BB962C8B-B14F-4D97-AF65-F5344CB8AC3E}">
        <p14:creationId xmlns:p14="http://schemas.microsoft.com/office/powerpoint/2010/main" val="3189617410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1 Baru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0-Blanko-PPT-sesi-1 Baru (3)</Template>
  <TotalTime>55</TotalTime>
  <Words>647</Words>
  <Application>Microsoft Office PowerPoint</Application>
  <PresentationFormat>On-screen Show (4:3)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Lucida Bright</vt:lpstr>
      <vt:lpstr>Symbol</vt:lpstr>
      <vt:lpstr>Wingdings</vt:lpstr>
      <vt:lpstr>0-Blanko-PPT-sesi-1 Baru (3)</vt:lpstr>
      <vt:lpstr>Jefry Sunupurwa Asri, S.Kom, M.Kom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Jefry Sunupurwa Asri</cp:lastModifiedBy>
  <cp:revision>13</cp:revision>
  <dcterms:created xsi:type="dcterms:W3CDTF">2019-09-17T08:27:08Z</dcterms:created>
  <dcterms:modified xsi:type="dcterms:W3CDTF">2021-04-01T01:22:24Z</dcterms:modified>
</cp:coreProperties>
</file>