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6.jpg" ContentType="image/jpg"/>
  <Override PartName="/ppt/media/image27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4" r:id="rId14"/>
    <p:sldId id="273" r:id="rId15"/>
    <p:sldId id="275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66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AAC83-6362-411C-8205-B83E08E71B10}" type="datetimeFigureOut">
              <a:rPr lang="en-ID" smtClean="0"/>
              <a:t>15/04/2021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78280-0DE1-4D35-9F0B-C10AEEB590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7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6952" y="1124744"/>
            <a:ext cx="5542384" cy="103797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Dosen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59832" y="3573016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d-ID" dirty="0"/>
              <a:t>SESI PERKULIHAN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 userDrawn="1"/>
        </p:nvSpPr>
        <p:spPr>
          <a:xfrm>
            <a:off x="2987824" y="5132412"/>
            <a:ext cx="5360640" cy="45682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 userDrawn="1"/>
        </p:nvSpPr>
        <p:spPr>
          <a:xfrm>
            <a:off x="2969888" y="4916388"/>
            <a:ext cx="5360640" cy="432048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635896" y="2204864"/>
            <a:ext cx="4176713" cy="72072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/>
              <a:t>MATA KULIAH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575" y="4149725"/>
            <a:ext cx="5127625" cy="1198563"/>
          </a:xfrm>
          <a:prstGeom prst="rect">
            <a:avLst/>
          </a:prstGeom>
        </p:spPr>
        <p:txBody>
          <a:bodyPr/>
          <a:lstStyle>
            <a:lvl1pPr>
              <a:defRPr sz="36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id-ID" dirty="0"/>
              <a:t>Topik Perkuliahan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3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5140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868144" y="6495420"/>
            <a:ext cx="3097213" cy="3333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www.esaunggul.ac.id</a:t>
            </a:r>
          </a:p>
        </p:txBody>
      </p:sp>
    </p:spTree>
    <p:extLst>
      <p:ext uri="{BB962C8B-B14F-4D97-AF65-F5344CB8AC3E}">
        <p14:creationId xmlns:p14="http://schemas.microsoft.com/office/powerpoint/2010/main" val="180738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8313" y="1773238"/>
            <a:ext cx="3959671" cy="41767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643438" y="1773238"/>
            <a:ext cx="3960812" cy="4176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046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21576B-E1C5-45F0-93D0-4652DD84499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F864BF1-00C7-481D-B429-40D01BB6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8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293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293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3008313" cy="129614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76672"/>
            <a:ext cx="5111750" cy="564949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4824"/>
            <a:ext cx="3008313" cy="42813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851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603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www.esaunggul.ac.id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76256" y="6489371"/>
            <a:ext cx="217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2"/>
              </a:rPr>
              <a:t>www.esaunggul.ac.id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26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2.png"/><Relationship Id="rId3" Type="http://schemas.openxmlformats.org/officeDocument/2006/relationships/image" Target="../media/image30.png"/><Relationship Id="rId21" Type="http://schemas.openxmlformats.org/officeDocument/2006/relationships/image" Target="../media/image47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1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59.png"/><Relationship Id="rId26" Type="http://schemas.openxmlformats.org/officeDocument/2006/relationships/image" Target="../media/image67.png"/><Relationship Id="rId3" Type="http://schemas.openxmlformats.org/officeDocument/2006/relationships/image" Target="../media/image30.png"/><Relationship Id="rId21" Type="http://schemas.openxmlformats.org/officeDocument/2006/relationships/image" Target="../media/image62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66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61.png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65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64.png"/><Relationship Id="rId28" Type="http://schemas.openxmlformats.org/officeDocument/2006/relationships/image" Target="../media/image69.png"/><Relationship Id="rId10" Type="http://schemas.openxmlformats.org/officeDocument/2006/relationships/image" Target="../media/image37.png"/><Relationship Id="rId19" Type="http://schemas.openxmlformats.org/officeDocument/2006/relationships/image" Target="../media/image60.png"/><Relationship Id="rId31" Type="http://schemas.openxmlformats.org/officeDocument/2006/relationships/image" Target="../media/image5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63.png"/><Relationship Id="rId27" Type="http://schemas.openxmlformats.org/officeDocument/2006/relationships/image" Target="../media/image68.png"/><Relationship Id="rId30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6676" y="1828800"/>
            <a:ext cx="6151123" cy="999159"/>
          </a:xfrm>
        </p:spPr>
        <p:txBody>
          <a:bodyPr/>
          <a:lstStyle/>
          <a:p>
            <a:pPr algn="l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Jefry Sunupurwa Asri,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S.Kom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M.Kom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7824" y="3573016"/>
            <a:ext cx="5688632" cy="432048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Pertemuan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Ke-4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27784" y="1268760"/>
            <a:ext cx="6151123" cy="720080"/>
          </a:xfrm>
        </p:spPr>
        <p:txBody>
          <a:bodyPr/>
          <a:lstStyle/>
          <a:p>
            <a:pPr algn="l"/>
            <a:r>
              <a:rPr lang="en-US" sz="3200" b="1" dirty="0"/>
              <a:t>Machine Learning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987824" y="4149080"/>
            <a:ext cx="5616624" cy="1367507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Model Linear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Regresi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085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12">
            <a:extLst>
              <a:ext uri="{FF2B5EF4-FFF2-40B4-BE49-F238E27FC236}">
                <a16:creationId xmlns:a16="http://schemas.microsoft.com/office/drawing/2014/main" id="{ADB0D424-6893-4FE8-8778-05DCD4B150E3}"/>
              </a:ext>
            </a:extLst>
          </p:cNvPr>
          <p:cNvSpPr txBox="1"/>
          <p:nvPr/>
        </p:nvSpPr>
        <p:spPr>
          <a:xfrm>
            <a:off x="3114546" y="5541075"/>
            <a:ext cx="743585" cy="180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spc="5" dirty="0">
                <a:solidFill>
                  <a:srgbClr val="CCECFF"/>
                </a:solidFill>
                <a:latin typeface="Carlito"/>
                <a:cs typeface="Carlito"/>
              </a:rPr>
              <a:t>Contoh</a:t>
            </a:r>
            <a:r>
              <a:rPr sz="1000" spc="-35" dirty="0">
                <a:solidFill>
                  <a:srgbClr val="CCECFF"/>
                </a:solidFill>
                <a:latin typeface="Carlito"/>
                <a:cs typeface="Carlito"/>
              </a:rPr>
              <a:t> </a:t>
            </a:r>
            <a:r>
              <a:rPr sz="1000" spc="10" dirty="0">
                <a:solidFill>
                  <a:srgbClr val="CCECFF"/>
                </a:solidFill>
                <a:latin typeface="Carlito"/>
                <a:cs typeface="Carlito"/>
              </a:rPr>
              <a:t>Kasus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A11E7E76-4269-486E-9B7C-E561208C1145}"/>
              </a:ext>
            </a:extLst>
          </p:cNvPr>
          <p:cNvSpPr txBox="1"/>
          <p:nvPr/>
        </p:nvSpPr>
        <p:spPr>
          <a:xfrm>
            <a:off x="2029098" y="2113598"/>
            <a:ext cx="4225925" cy="336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95"/>
              </a:spcBef>
            </a:pPr>
            <a:r>
              <a:rPr sz="1000" spc="10" dirty="0">
                <a:latin typeface="Carlito"/>
                <a:cs typeface="Carlito"/>
              </a:rPr>
              <a:t>Seorang </a:t>
            </a:r>
            <a:r>
              <a:rPr sz="1000" spc="5" dirty="0">
                <a:latin typeface="Carlito"/>
                <a:cs typeface="Carlito"/>
              </a:rPr>
              <a:t>ahli biologi telah </a:t>
            </a:r>
            <a:r>
              <a:rPr sz="1000" spc="10" dirty="0">
                <a:latin typeface="Carlito"/>
                <a:cs typeface="Carlito"/>
              </a:rPr>
              <a:t>melakukan eksperimen sebanyak </a:t>
            </a:r>
            <a:r>
              <a:rPr sz="1000" spc="5" dirty="0">
                <a:latin typeface="Carlito"/>
                <a:cs typeface="Carlito"/>
              </a:rPr>
              <a:t>7 kali </a:t>
            </a:r>
            <a:r>
              <a:rPr sz="1000" spc="10" dirty="0">
                <a:latin typeface="Carlito"/>
                <a:cs typeface="Carlito"/>
              </a:rPr>
              <a:t>untuk </a:t>
            </a:r>
            <a:r>
              <a:rPr sz="1000" spc="5" dirty="0">
                <a:latin typeface="Carlito"/>
                <a:cs typeface="Carlito"/>
              </a:rPr>
              <a:t>melihat  </a:t>
            </a:r>
            <a:r>
              <a:rPr sz="1000" spc="10" dirty="0">
                <a:latin typeface="Carlito"/>
                <a:cs typeface="Carlito"/>
              </a:rPr>
              <a:t>pertumbuhan bakteri berdasarkan kadar </a:t>
            </a:r>
            <a:r>
              <a:rPr sz="1000" spc="5" dirty="0">
                <a:latin typeface="Carlito"/>
                <a:cs typeface="Carlito"/>
              </a:rPr>
              <a:t>Nitrogen, </a:t>
            </a:r>
            <a:r>
              <a:rPr sz="1000" spc="15" dirty="0">
                <a:latin typeface="Carlito"/>
                <a:cs typeface="Carlito"/>
              </a:rPr>
              <a:t>dan </a:t>
            </a:r>
            <a:r>
              <a:rPr sz="1000" spc="5" dirty="0">
                <a:latin typeface="Carlito"/>
                <a:cs typeface="Carlito"/>
              </a:rPr>
              <a:t>diperoleh kondisi </a:t>
            </a:r>
            <a:r>
              <a:rPr sz="1000" spc="10" dirty="0">
                <a:latin typeface="Carlito"/>
                <a:cs typeface="Carlito"/>
              </a:rPr>
              <a:t>sbb: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75A6590C-9F6A-4940-8CCB-106489404612}"/>
              </a:ext>
            </a:extLst>
          </p:cNvPr>
          <p:cNvSpPr txBox="1"/>
          <p:nvPr/>
        </p:nvSpPr>
        <p:spPr>
          <a:xfrm>
            <a:off x="1768050" y="2991929"/>
            <a:ext cx="4698365" cy="10864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000" spc="10" dirty="0">
                <a:latin typeface="Carlito"/>
                <a:cs typeface="Carlito"/>
              </a:rPr>
              <a:t>Tentukan regresi </a:t>
            </a:r>
            <a:r>
              <a:rPr sz="1000" spc="5" dirty="0">
                <a:latin typeface="Carlito"/>
                <a:cs typeface="Carlito"/>
              </a:rPr>
              <a:t>linear polinomial </a:t>
            </a:r>
            <a:r>
              <a:rPr sz="1000" spc="10" dirty="0">
                <a:latin typeface="Carlito"/>
                <a:cs typeface="Carlito"/>
              </a:rPr>
              <a:t>berorde </a:t>
            </a:r>
            <a:r>
              <a:rPr sz="1000" spc="5" dirty="0">
                <a:latin typeface="Carlito"/>
                <a:cs typeface="Carlito"/>
              </a:rPr>
              <a:t>1 </a:t>
            </a:r>
            <a:r>
              <a:rPr sz="1000" spc="10" dirty="0">
                <a:latin typeface="Carlito"/>
                <a:cs typeface="Carlito"/>
              </a:rPr>
              <a:t>berdasarkan </a:t>
            </a:r>
            <a:r>
              <a:rPr sz="1000" spc="5" dirty="0">
                <a:latin typeface="Carlito"/>
                <a:cs typeface="Carlito"/>
              </a:rPr>
              <a:t>data </a:t>
            </a:r>
            <a:r>
              <a:rPr sz="1000" spc="10" dirty="0">
                <a:latin typeface="Carlito"/>
                <a:cs typeface="Carlito"/>
              </a:rPr>
              <a:t>tsb. </a:t>
            </a:r>
            <a:r>
              <a:rPr sz="1000" spc="5" dirty="0">
                <a:latin typeface="Carlito"/>
                <a:cs typeface="Carlito"/>
              </a:rPr>
              <a:t>Selanjutnya, prediksi  </a:t>
            </a:r>
            <a:r>
              <a:rPr sz="1000" spc="10" dirty="0">
                <a:latin typeface="Carlito"/>
                <a:cs typeface="Carlito"/>
              </a:rPr>
              <a:t>pertumbuhan bakteri </a:t>
            </a:r>
            <a:r>
              <a:rPr sz="1000" dirty="0">
                <a:latin typeface="Carlito"/>
                <a:cs typeface="Carlito"/>
              </a:rPr>
              <a:t>jika </a:t>
            </a:r>
            <a:r>
              <a:rPr sz="1000" spc="5" dirty="0">
                <a:latin typeface="Carlito"/>
                <a:cs typeface="Carlito"/>
              </a:rPr>
              <a:t>diberikan Nitrogen </a:t>
            </a:r>
            <a:r>
              <a:rPr sz="1000" spc="10" dirty="0">
                <a:latin typeface="Carlito"/>
                <a:cs typeface="Carlito"/>
              </a:rPr>
              <a:t>sebanyak </a:t>
            </a:r>
            <a:r>
              <a:rPr sz="1000" spc="5" dirty="0">
                <a:latin typeface="Carlito"/>
                <a:cs typeface="Carlito"/>
              </a:rPr>
              <a:t>5</a:t>
            </a:r>
            <a:r>
              <a:rPr sz="1000" spc="30" dirty="0">
                <a:latin typeface="Carlito"/>
                <a:cs typeface="Carlito"/>
              </a:rPr>
              <a:t> </a:t>
            </a:r>
            <a:r>
              <a:rPr sz="1000" spc="10" dirty="0">
                <a:latin typeface="Carlito"/>
                <a:cs typeface="Carlito"/>
              </a:rPr>
              <a:t>gram.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000" spc="5" dirty="0">
                <a:latin typeface="Carlito"/>
                <a:cs typeface="Carlito"/>
              </a:rPr>
              <a:t>Solusi: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00" spc="5" dirty="0">
                <a:latin typeface="Carlito"/>
                <a:cs typeface="Carlito"/>
              </a:rPr>
              <a:t>Dari persoalan diatas diketahui </a:t>
            </a:r>
            <a:r>
              <a:rPr sz="1000" i="1" spc="5" dirty="0">
                <a:latin typeface="Carlito"/>
                <a:cs typeface="Carlito"/>
              </a:rPr>
              <a:t>x </a:t>
            </a:r>
            <a:r>
              <a:rPr sz="1000" spc="5" dirty="0">
                <a:latin typeface="Carlito"/>
                <a:cs typeface="Carlito"/>
              </a:rPr>
              <a:t>= </a:t>
            </a:r>
            <a:r>
              <a:rPr sz="1000" spc="10" dirty="0">
                <a:latin typeface="Carlito"/>
                <a:cs typeface="Carlito"/>
              </a:rPr>
              <a:t>kadar </a:t>
            </a:r>
            <a:r>
              <a:rPr sz="1000" spc="5" dirty="0">
                <a:latin typeface="Carlito"/>
                <a:cs typeface="Carlito"/>
              </a:rPr>
              <a:t>nitrogen, </a:t>
            </a:r>
            <a:r>
              <a:rPr sz="1000" i="1" spc="5" dirty="0">
                <a:latin typeface="Carlito"/>
                <a:cs typeface="Carlito"/>
              </a:rPr>
              <a:t>t </a:t>
            </a:r>
            <a:r>
              <a:rPr sz="1000" spc="5" dirty="0">
                <a:latin typeface="Carlito"/>
                <a:cs typeface="Carlito"/>
              </a:rPr>
              <a:t>= </a:t>
            </a:r>
            <a:r>
              <a:rPr sz="1000" spc="10" dirty="0">
                <a:latin typeface="Carlito"/>
                <a:cs typeface="Carlito"/>
              </a:rPr>
              <a:t>pertumbuhan </a:t>
            </a:r>
            <a:r>
              <a:rPr sz="1000" spc="5" dirty="0">
                <a:latin typeface="Carlito"/>
                <a:cs typeface="Carlito"/>
              </a:rPr>
              <a:t>bakteri, </a:t>
            </a:r>
            <a:r>
              <a:rPr sz="1000" i="1" spc="10" dirty="0">
                <a:latin typeface="Carlito"/>
                <a:cs typeface="Carlito"/>
              </a:rPr>
              <a:t>N=6</a:t>
            </a:r>
            <a:r>
              <a:rPr sz="1000" i="1" spc="114" dirty="0">
                <a:latin typeface="Carlito"/>
                <a:cs typeface="Carlito"/>
              </a:rPr>
              <a:t> </a:t>
            </a:r>
            <a:r>
              <a:rPr sz="1000" spc="10" dirty="0">
                <a:latin typeface="Carlito"/>
                <a:cs typeface="Carlito"/>
              </a:rPr>
              <a:t>dan</a:t>
            </a:r>
            <a:endParaRPr sz="1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000" i="1" spc="10" dirty="0">
                <a:latin typeface="Carlito"/>
                <a:cs typeface="Carlito"/>
              </a:rPr>
              <a:t>M=1</a:t>
            </a:r>
            <a:r>
              <a:rPr sz="1000" spc="10" dirty="0">
                <a:latin typeface="Carlito"/>
                <a:cs typeface="Carlito"/>
              </a:rPr>
              <a:t>,</a:t>
            </a:r>
            <a:r>
              <a:rPr sz="1000" spc="-5" dirty="0">
                <a:latin typeface="Carlito"/>
                <a:cs typeface="Carlito"/>
              </a:rPr>
              <a:t> </a:t>
            </a:r>
            <a:r>
              <a:rPr sz="1000" spc="10" dirty="0">
                <a:latin typeface="Carlito"/>
                <a:cs typeface="Carlito"/>
              </a:rPr>
              <a:t>sehingga:</a:t>
            </a:r>
            <a:endParaRPr sz="1000" dirty="0">
              <a:latin typeface="Carlito"/>
              <a:cs typeface="Carlito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4516614-2E83-469E-9269-B8A16DCE4833}"/>
              </a:ext>
            </a:extLst>
          </p:cNvPr>
          <p:cNvSpPr txBox="1"/>
          <p:nvPr/>
        </p:nvSpPr>
        <p:spPr>
          <a:xfrm>
            <a:off x="2029101" y="4491036"/>
            <a:ext cx="4263390" cy="3378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80"/>
              </a:spcBef>
            </a:pPr>
            <a:r>
              <a:rPr sz="1000" spc="10" dirty="0">
                <a:latin typeface="Carlito"/>
                <a:cs typeface="Carlito"/>
              </a:rPr>
              <a:t>dan model </a:t>
            </a:r>
            <a:r>
              <a:rPr sz="1000" spc="5" dirty="0">
                <a:latin typeface="Carlito"/>
                <a:cs typeface="Carlito"/>
              </a:rPr>
              <a:t>linear </a:t>
            </a:r>
            <a:r>
              <a:rPr sz="1000" spc="10" dirty="0">
                <a:latin typeface="Carlito"/>
                <a:cs typeface="Carlito"/>
              </a:rPr>
              <a:t>yang </a:t>
            </a:r>
            <a:r>
              <a:rPr sz="1000" spc="5" dirty="0">
                <a:latin typeface="Carlito"/>
                <a:cs typeface="Carlito"/>
              </a:rPr>
              <a:t>dihasilkan </a:t>
            </a:r>
            <a:r>
              <a:rPr sz="1000" spc="10" dirty="0">
                <a:latin typeface="Carlito"/>
                <a:cs typeface="Carlito"/>
              </a:rPr>
              <a:t>adalah </a:t>
            </a:r>
            <a:r>
              <a:rPr sz="1000" i="1" spc="5" dirty="0">
                <a:latin typeface="Carlito"/>
                <a:cs typeface="Carlito"/>
              </a:rPr>
              <a:t>y(x) = -2.35 + </a:t>
            </a:r>
            <a:r>
              <a:rPr sz="1000" i="1" spc="10" dirty="0">
                <a:latin typeface="Carlito"/>
                <a:cs typeface="Carlito"/>
              </a:rPr>
              <a:t>1.19x</a:t>
            </a:r>
            <a:r>
              <a:rPr sz="1000" spc="10" dirty="0">
                <a:latin typeface="Carlito"/>
                <a:cs typeface="Carlito"/>
              </a:rPr>
              <a:t>. Sementara </a:t>
            </a:r>
            <a:r>
              <a:rPr sz="1000" spc="5" dirty="0">
                <a:latin typeface="Carlito"/>
                <a:cs typeface="Carlito"/>
              </a:rPr>
              <a:t>prediksi  </a:t>
            </a:r>
            <a:r>
              <a:rPr sz="1000" spc="10" dirty="0">
                <a:latin typeface="Carlito"/>
                <a:cs typeface="Carlito"/>
              </a:rPr>
              <a:t>pertumbuhan bakteri </a:t>
            </a:r>
            <a:r>
              <a:rPr sz="1000" spc="5" dirty="0">
                <a:latin typeface="Carlito"/>
                <a:cs typeface="Carlito"/>
              </a:rPr>
              <a:t>untuk </a:t>
            </a:r>
            <a:r>
              <a:rPr sz="1000" u="sng" spc="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5</a:t>
            </a:r>
            <a:r>
              <a:rPr sz="1000" spc="5" dirty="0">
                <a:latin typeface="Carlito"/>
                <a:cs typeface="Carlito"/>
              </a:rPr>
              <a:t> gram Nitrogen adalah </a:t>
            </a:r>
            <a:r>
              <a:rPr sz="1000" i="1" spc="5" dirty="0">
                <a:latin typeface="Carlito"/>
                <a:cs typeface="Carlito"/>
              </a:rPr>
              <a:t>y(5) = -2.35 + 1.19*5 =</a:t>
            </a:r>
            <a:r>
              <a:rPr sz="1000" i="1" spc="145" dirty="0">
                <a:latin typeface="Carlito"/>
                <a:cs typeface="Carlito"/>
              </a:rPr>
              <a:t> </a:t>
            </a:r>
            <a:r>
              <a:rPr sz="1000" i="1" spc="5" dirty="0">
                <a:latin typeface="Carlito"/>
                <a:cs typeface="Carlito"/>
              </a:rPr>
              <a:t>3.6</a:t>
            </a:r>
            <a:endParaRPr sz="1000">
              <a:latin typeface="Carlito"/>
              <a:cs typeface="Carlito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3F5F6EEC-04A1-47BE-8AF0-7D2408BC9962}"/>
              </a:ext>
            </a:extLst>
          </p:cNvPr>
          <p:cNvSpPr/>
          <p:nvPr/>
        </p:nvSpPr>
        <p:spPr>
          <a:xfrm>
            <a:off x="2558434" y="2530159"/>
            <a:ext cx="3744595" cy="417830"/>
          </a:xfrm>
          <a:custGeom>
            <a:avLst/>
            <a:gdLst/>
            <a:ahLst/>
            <a:cxnLst/>
            <a:rect l="l" t="t" r="r" b="b"/>
            <a:pathLst>
              <a:path w="3744595" h="417829">
                <a:moveTo>
                  <a:pt x="0" y="0"/>
                </a:moveTo>
                <a:lnTo>
                  <a:pt x="0" y="208787"/>
                </a:lnTo>
                <a:lnTo>
                  <a:pt x="1155191" y="208787"/>
                </a:lnTo>
              </a:path>
              <a:path w="3744595" h="417829">
                <a:moveTo>
                  <a:pt x="0" y="0"/>
                </a:moveTo>
                <a:lnTo>
                  <a:pt x="1155191" y="0"/>
                </a:lnTo>
                <a:lnTo>
                  <a:pt x="1155191" y="208787"/>
                </a:lnTo>
                <a:lnTo>
                  <a:pt x="1586483" y="208787"/>
                </a:lnTo>
              </a:path>
              <a:path w="3744595" h="417829">
                <a:moveTo>
                  <a:pt x="1155191" y="0"/>
                </a:moveTo>
                <a:lnTo>
                  <a:pt x="1586483" y="0"/>
                </a:lnTo>
                <a:lnTo>
                  <a:pt x="1586483" y="208787"/>
                </a:lnTo>
                <a:lnTo>
                  <a:pt x="2017775" y="208787"/>
                </a:lnTo>
              </a:path>
              <a:path w="3744595" h="417829">
                <a:moveTo>
                  <a:pt x="1586483" y="0"/>
                </a:moveTo>
                <a:lnTo>
                  <a:pt x="2017775" y="0"/>
                </a:lnTo>
                <a:lnTo>
                  <a:pt x="2017775" y="208787"/>
                </a:lnTo>
                <a:lnTo>
                  <a:pt x="2450591" y="208787"/>
                </a:lnTo>
              </a:path>
              <a:path w="3744595" h="417829">
                <a:moveTo>
                  <a:pt x="2017775" y="0"/>
                </a:moveTo>
                <a:lnTo>
                  <a:pt x="2450591" y="0"/>
                </a:lnTo>
                <a:lnTo>
                  <a:pt x="2450591" y="208787"/>
                </a:lnTo>
                <a:lnTo>
                  <a:pt x="2881883" y="208787"/>
                </a:lnTo>
              </a:path>
              <a:path w="3744595" h="417829">
                <a:moveTo>
                  <a:pt x="2450591" y="0"/>
                </a:moveTo>
                <a:lnTo>
                  <a:pt x="2881883" y="0"/>
                </a:lnTo>
                <a:lnTo>
                  <a:pt x="2881883" y="208787"/>
                </a:lnTo>
                <a:lnTo>
                  <a:pt x="3313175" y="208787"/>
                </a:lnTo>
              </a:path>
              <a:path w="3744595" h="417829">
                <a:moveTo>
                  <a:pt x="2881883" y="0"/>
                </a:moveTo>
                <a:lnTo>
                  <a:pt x="3313175" y="0"/>
                </a:lnTo>
                <a:lnTo>
                  <a:pt x="3313175" y="208787"/>
                </a:lnTo>
                <a:lnTo>
                  <a:pt x="3744467" y="208787"/>
                </a:lnTo>
              </a:path>
              <a:path w="3744595" h="417829">
                <a:moveTo>
                  <a:pt x="0" y="208787"/>
                </a:moveTo>
                <a:lnTo>
                  <a:pt x="0" y="417575"/>
                </a:lnTo>
                <a:lnTo>
                  <a:pt x="1155191" y="417575"/>
                </a:lnTo>
              </a:path>
              <a:path w="3744595" h="417829">
                <a:moveTo>
                  <a:pt x="0" y="208787"/>
                </a:moveTo>
                <a:lnTo>
                  <a:pt x="1155191" y="208787"/>
                </a:lnTo>
                <a:lnTo>
                  <a:pt x="1155191" y="417575"/>
                </a:lnTo>
                <a:lnTo>
                  <a:pt x="1586483" y="417575"/>
                </a:lnTo>
              </a:path>
              <a:path w="3744595" h="417829">
                <a:moveTo>
                  <a:pt x="1155191" y="208787"/>
                </a:moveTo>
                <a:lnTo>
                  <a:pt x="1586483" y="208787"/>
                </a:lnTo>
                <a:lnTo>
                  <a:pt x="1586483" y="417575"/>
                </a:lnTo>
                <a:lnTo>
                  <a:pt x="2017775" y="417575"/>
                </a:lnTo>
              </a:path>
              <a:path w="3744595" h="417829">
                <a:moveTo>
                  <a:pt x="1586483" y="208787"/>
                </a:moveTo>
                <a:lnTo>
                  <a:pt x="2017775" y="208787"/>
                </a:lnTo>
                <a:lnTo>
                  <a:pt x="2017775" y="417575"/>
                </a:lnTo>
                <a:lnTo>
                  <a:pt x="2450591" y="417575"/>
                </a:lnTo>
              </a:path>
              <a:path w="3744595" h="417829">
                <a:moveTo>
                  <a:pt x="2017775" y="208787"/>
                </a:moveTo>
                <a:lnTo>
                  <a:pt x="2450591" y="208787"/>
                </a:lnTo>
                <a:lnTo>
                  <a:pt x="2450591" y="417575"/>
                </a:lnTo>
                <a:lnTo>
                  <a:pt x="2881883" y="417575"/>
                </a:lnTo>
              </a:path>
              <a:path w="3744595" h="417829">
                <a:moveTo>
                  <a:pt x="2450591" y="208787"/>
                </a:moveTo>
                <a:lnTo>
                  <a:pt x="2881883" y="208787"/>
                </a:lnTo>
                <a:lnTo>
                  <a:pt x="2881883" y="417575"/>
                </a:lnTo>
                <a:lnTo>
                  <a:pt x="3313175" y="417575"/>
                </a:lnTo>
              </a:path>
              <a:path w="3744595" h="417829">
                <a:moveTo>
                  <a:pt x="2881883" y="208787"/>
                </a:moveTo>
                <a:lnTo>
                  <a:pt x="3313175" y="208787"/>
                </a:lnTo>
                <a:lnTo>
                  <a:pt x="3313175" y="417575"/>
                </a:lnTo>
                <a:lnTo>
                  <a:pt x="3744467" y="417575"/>
                </a:lnTo>
              </a:path>
            </a:pathLst>
          </a:custGeom>
          <a:ln w="31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5" name="object 17">
            <a:extLst>
              <a:ext uri="{FF2B5EF4-FFF2-40B4-BE49-F238E27FC236}">
                <a16:creationId xmlns:a16="http://schemas.microsoft.com/office/drawing/2014/main" id="{5B986FC6-57D9-4CD6-935B-32AE298D5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90829"/>
              </p:ext>
            </p:extLst>
          </p:nvPr>
        </p:nvGraphicFramePr>
        <p:xfrm>
          <a:off x="2558434" y="2530159"/>
          <a:ext cx="3743322" cy="417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1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878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Kadar Nitrogen</a:t>
                      </a:r>
                      <a:r>
                        <a:rPr sz="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(gram)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3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4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6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7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8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6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9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6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787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spc="-5" dirty="0">
                          <a:latin typeface="Carlito"/>
                          <a:cs typeface="Carlito"/>
                        </a:rPr>
                        <a:t>Pertumbuhan</a:t>
                      </a:r>
                      <a:r>
                        <a:rPr sz="800" spc="-15" dirty="0">
                          <a:latin typeface="Carlito"/>
                          <a:cs typeface="Carlito"/>
                        </a:rPr>
                        <a:t> </a:t>
                      </a:r>
                      <a:r>
                        <a:rPr sz="800" spc="-5" dirty="0">
                          <a:latin typeface="Carlito"/>
                          <a:cs typeface="Carlito"/>
                        </a:rPr>
                        <a:t>Bakteri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1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3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4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6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8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0099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800" dirty="0">
                          <a:latin typeface="Carlito"/>
                          <a:cs typeface="Carlito"/>
                        </a:rPr>
                        <a:t>8</a:t>
                      </a:r>
                      <a:endParaRPr sz="800">
                        <a:latin typeface="Carlito"/>
                        <a:cs typeface="Carlito"/>
                      </a:endParaRPr>
                    </a:p>
                  </a:txBody>
                  <a:tcPr marL="0" marR="0" marT="2159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00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object 18">
            <a:extLst>
              <a:ext uri="{FF2B5EF4-FFF2-40B4-BE49-F238E27FC236}">
                <a16:creationId xmlns:a16="http://schemas.microsoft.com/office/drawing/2014/main" id="{F679EC22-FBE0-4ECD-AD00-1769DAC18F0E}"/>
              </a:ext>
            </a:extLst>
          </p:cNvPr>
          <p:cNvSpPr txBox="1"/>
          <p:nvPr/>
        </p:nvSpPr>
        <p:spPr>
          <a:xfrm>
            <a:off x="2391810" y="4195381"/>
            <a:ext cx="17716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-10" dirty="0">
                <a:latin typeface="Times New Roman"/>
                <a:cs typeface="Times New Roman"/>
              </a:rPr>
              <a:t>A</a:t>
            </a:r>
            <a:r>
              <a:rPr sz="850" spc="-5" dirty="0">
                <a:latin typeface="OpenSymbol"/>
                <a:cs typeface="OpenSymbol"/>
              </a:rPr>
              <a:t>=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0D289310-989E-427B-80F0-5776ABD48A7A}"/>
              </a:ext>
            </a:extLst>
          </p:cNvPr>
          <p:cNvSpPr txBox="1"/>
          <p:nvPr/>
        </p:nvSpPr>
        <p:spPr>
          <a:xfrm>
            <a:off x="2946546" y="4195381"/>
            <a:ext cx="28511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-5" dirty="0">
                <a:latin typeface="Times New Roman"/>
                <a:cs typeface="Times New Roman"/>
              </a:rPr>
              <a:t>,</a:t>
            </a:r>
            <a:r>
              <a:rPr sz="850" i="1" spc="150" dirty="0">
                <a:latin typeface="Times New Roman"/>
                <a:cs typeface="Times New Roman"/>
              </a:rPr>
              <a:t> </a:t>
            </a:r>
            <a:r>
              <a:rPr sz="850" i="1" spc="25" dirty="0">
                <a:latin typeface="Times New Roman"/>
                <a:cs typeface="Times New Roman"/>
              </a:rPr>
              <a:t>t</a:t>
            </a:r>
            <a:r>
              <a:rPr sz="850" spc="25" dirty="0">
                <a:latin typeface="OpenSymbol"/>
                <a:cs typeface="OpenSymbol"/>
              </a:rPr>
              <a:t>=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9FA731D6-E5D8-49E6-85D1-2CD2A078963F}"/>
              </a:ext>
            </a:extLst>
          </p:cNvPr>
          <p:cNvSpPr txBox="1"/>
          <p:nvPr/>
        </p:nvSpPr>
        <p:spPr>
          <a:xfrm>
            <a:off x="2615838" y="4151185"/>
            <a:ext cx="794385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3735" algn="l"/>
              </a:tabLst>
            </a:pPr>
            <a:r>
              <a:rPr sz="850" i="1" spc="-5" dirty="0">
                <a:latin typeface="Times New Roman"/>
                <a:cs typeface="Times New Roman"/>
              </a:rPr>
              <a:t>6  </a:t>
            </a:r>
            <a:r>
              <a:rPr sz="850" i="1" spc="-45" dirty="0">
                <a:latin typeface="Times New Roman"/>
                <a:cs typeface="Times New Roman"/>
              </a:rPr>
              <a:t> </a:t>
            </a:r>
            <a:r>
              <a:rPr sz="850" i="1" spc="-10" dirty="0">
                <a:latin typeface="Times New Roman"/>
                <a:cs typeface="Times New Roman"/>
              </a:rPr>
              <a:t>3</a:t>
            </a:r>
            <a:r>
              <a:rPr sz="850" i="1" spc="-5" dirty="0">
                <a:latin typeface="Times New Roman"/>
                <a:cs typeface="Times New Roman"/>
              </a:rPr>
              <a:t>7</a:t>
            </a:r>
            <a:r>
              <a:rPr sz="850" i="1" dirty="0">
                <a:latin typeface="Times New Roman"/>
                <a:cs typeface="Times New Roman"/>
              </a:rPr>
              <a:t>	</a:t>
            </a:r>
            <a:r>
              <a:rPr sz="850" i="1" spc="-10" dirty="0">
                <a:latin typeface="Times New Roman"/>
                <a:cs typeface="Times New Roman"/>
              </a:rPr>
              <a:t>3</a:t>
            </a:r>
            <a:r>
              <a:rPr sz="850" i="1" spc="-5" dirty="0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49EBDF9D-1BD0-43B0-8503-51947978FCB2}"/>
              </a:ext>
            </a:extLst>
          </p:cNvPr>
          <p:cNvSpPr txBox="1"/>
          <p:nvPr/>
        </p:nvSpPr>
        <p:spPr>
          <a:xfrm>
            <a:off x="2592978" y="4276153"/>
            <a:ext cx="84455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0560" algn="l"/>
              </a:tabLst>
            </a:pPr>
            <a:r>
              <a:rPr sz="850" i="1" spc="-10" dirty="0">
                <a:latin typeface="Times New Roman"/>
                <a:cs typeface="Times New Roman"/>
              </a:rPr>
              <a:t>3</a:t>
            </a:r>
            <a:r>
              <a:rPr sz="850" i="1" spc="-5" dirty="0">
                <a:latin typeface="Times New Roman"/>
                <a:cs typeface="Times New Roman"/>
              </a:rPr>
              <a:t>7</a:t>
            </a:r>
            <a:r>
              <a:rPr sz="850" i="1" spc="-75" dirty="0">
                <a:latin typeface="Times New Roman"/>
                <a:cs typeface="Times New Roman"/>
              </a:rPr>
              <a:t> </a:t>
            </a:r>
            <a:r>
              <a:rPr sz="850" i="1" spc="-10" dirty="0">
                <a:latin typeface="Times New Roman"/>
                <a:cs typeface="Times New Roman"/>
              </a:rPr>
              <a:t>25</a:t>
            </a:r>
            <a:r>
              <a:rPr sz="850" i="1" spc="-5" dirty="0">
                <a:latin typeface="Times New Roman"/>
                <a:cs typeface="Times New Roman"/>
              </a:rPr>
              <a:t>5</a:t>
            </a:r>
            <a:r>
              <a:rPr sz="850" i="1" dirty="0">
                <a:latin typeface="Times New Roman"/>
                <a:cs typeface="Times New Roman"/>
              </a:rPr>
              <a:t>	</a:t>
            </a:r>
            <a:r>
              <a:rPr sz="850" i="1" spc="-10" dirty="0">
                <a:latin typeface="Times New Roman"/>
                <a:cs typeface="Times New Roman"/>
              </a:rPr>
              <a:t>21</a:t>
            </a:r>
            <a:r>
              <a:rPr sz="850" i="1" spc="-5" dirty="0">
                <a:latin typeface="Times New Roman"/>
                <a:cs typeface="Times New Roman"/>
              </a:rPr>
              <a:t>7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A18084E3-30F3-44C5-8540-5FDB64EFCBE8}"/>
              </a:ext>
            </a:extLst>
          </p:cNvPr>
          <p:cNvSpPr txBox="1"/>
          <p:nvPr/>
        </p:nvSpPr>
        <p:spPr>
          <a:xfrm>
            <a:off x="2539638" y="4100893"/>
            <a:ext cx="95758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4490" algn="l"/>
                <a:tab pos="675005" algn="l"/>
              </a:tabLst>
            </a:pPr>
            <a:r>
              <a:rPr sz="2100" spc="-265" dirty="0">
                <a:latin typeface="OpenSymbol"/>
                <a:cs typeface="OpenSymbol"/>
              </a:rPr>
              <a:t>[	]	[</a:t>
            </a:r>
            <a:r>
              <a:rPr sz="2100" spc="320" dirty="0">
                <a:latin typeface="OpenSymbol"/>
                <a:cs typeface="OpenSymbol"/>
              </a:rPr>
              <a:t> </a:t>
            </a:r>
            <a:r>
              <a:rPr sz="2100" spc="-265" dirty="0">
                <a:latin typeface="OpenSymbol"/>
                <a:cs typeface="OpenSymbol"/>
              </a:rPr>
              <a:t>]</a:t>
            </a:r>
            <a:endParaRPr sz="2100">
              <a:latin typeface="OpenSymbol"/>
              <a:cs typeface="OpenSymbol"/>
            </a:endParaRPr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7E2A37B7-CAD5-4C0E-83B0-340159CAC90A}"/>
              </a:ext>
            </a:extLst>
          </p:cNvPr>
          <p:cNvSpPr txBox="1"/>
          <p:nvPr/>
        </p:nvSpPr>
        <p:spPr>
          <a:xfrm>
            <a:off x="4011821" y="4140517"/>
            <a:ext cx="9779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spc="-5" dirty="0">
                <a:latin typeface="Times New Roman"/>
                <a:cs typeface="Times New Roman"/>
              </a:rPr>
              <a:t>w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D823F039-6AB2-47EC-BD5F-CB46A6983508}"/>
              </a:ext>
            </a:extLst>
          </p:cNvPr>
          <p:cNvSpPr txBox="1"/>
          <p:nvPr/>
        </p:nvSpPr>
        <p:spPr>
          <a:xfrm>
            <a:off x="4088024" y="4210621"/>
            <a:ext cx="58419" cy="1041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i="1" spc="5" dirty="0">
                <a:latin typeface="Times New Roman"/>
                <a:cs typeface="Times New Roman"/>
              </a:rPr>
              <a:t>0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775338C9-1482-4F0B-ADD7-1FEB14A41EFD}"/>
              </a:ext>
            </a:extLst>
          </p:cNvPr>
          <p:cNvSpPr txBox="1"/>
          <p:nvPr/>
        </p:nvSpPr>
        <p:spPr>
          <a:xfrm>
            <a:off x="3931557" y="4090225"/>
            <a:ext cx="287655" cy="3860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spc="-352" baseline="1182" dirty="0">
                <a:latin typeface="OpenSymbol"/>
                <a:cs typeface="OpenSymbol"/>
              </a:rPr>
              <a:t>[</a:t>
            </a:r>
            <a:r>
              <a:rPr sz="850" i="1" spc="25" dirty="0">
                <a:latin typeface="Times New Roman"/>
                <a:cs typeface="Times New Roman"/>
              </a:rPr>
              <a:t>w</a:t>
            </a:r>
            <a:r>
              <a:rPr sz="750" i="1" spc="67" baseline="-22222" dirty="0">
                <a:latin typeface="Times New Roman"/>
                <a:cs typeface="Times New Roman"/>
              </a:rPr>
              <a:t>1</a:t>
            </a:r>
            <a:r>
              <a:rPr sz="3525" spc="-502" baseline="1182" dirty="0">
                <a:latin typeface="OpenSymbol"/>
                <a:cs typeface="OpenSymbol"/>
              </a:rPr>
              <a:t>]</a:t>
            </a:r>
            <a:endParaRPr sz="3525" baseline="1182">
              <a:latin typeface="OpenSymbol"/>
              <a:cs typeface="OpenSymbol"/>
            </a:endParaRPr>
          </a:p>
        </p:txBody>
      </p:sp>
      <p:sp>
        <p:nvSpPr>
          <p:cNvPr id="34" name="object 26">
            <a:extLst>
              <a:ext uri="{FF2B5EF4-FFF2-40B4-BE49-F238E27FC236}">
                <a16:creationId xmlns:a16="http://schemas.microsoft.com/office/drawing/2014/main" id="{367E39D4-4A67-459C-A957-7F4E9310005E}"/>
              </a:ext>
            </a:extLst>
          </p:cNvPr>
          <p:cNvSpPr txBox="1"/>
          <p:nvPr/>
        </p:nvSpPr>
        <p:spPr>
          <a:xfrm>
            <a:off x="3484518" y="4195381"/>
            <a:ext cx="224663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7390" algn="l"/>
              </a:tabLst>
            </a:pPr>
            <a:r>
              <a:rPr sz="850" i="1" spc="-5" dirty="0">
                <a:latin typeface="Times New Roman"/>
                <a:cs typeface="Times New Roman"/>
              </a:rPr>
              <a:t>,   </a:t>
            </a:r>
            <a:r>
              <a:rPr sz="850" i="1" spc="25" dirty="0">
                <a:latin typeface="Times New Roman"/>
                <a:cs typeface="Times New Roman"/>
              </a:rPr>
              <a:t> </a:t>
            </a:r>
            <a:r>
              <a:rPr sz="850" i="1" spc="-5" dirty="0">
                <a:latin typeface="Times New Roman"/>
                <a:cs typeface="Times New Roman"/>
              </a:rPr>
              <a:t>dan</a:t>
            </a:r>
            <a:r>
              <a:rPr sz="850" i="1" spc="-60" dirty="0">
                <a:latin typeface="Times New Roman"/>
                <a:cs typeface="Times New Roman"/>
              </a:rPr>
              <a:t> </a:t>
            </a:r>
            <a:r>
              <a:rPr sz="850" i="1" spc="10" dirty="0">
                <a:latin typeface="Times New Roman"/>
                <a:cs typeface="Times New Roman"/>
              </a:rPr>
              <a:t>w</a:t>
            </a:r>
            <a:r>
              <a:rPr sz="850" spc="10" dirty="0">
                <a:latin typeface="OpenSymbol"/>
                <a:cs typeface="OpenSymbol"/>
              </a:rPr>
              <a:t>=	</a:t>
            </a:r>
            <a:r>
              <a:rPr sz="850" i="1" spc="-5" dirty="0">
                <a:latin typeface="Times New Roman"/>
                <a:cs typeface="Times New Roman"/>
              </a:rPr>
              <a:t>adalah</a:t>
            </a:r>
            <a:r>
              <a:rPr sz="850" i="1" spc="-85" dirty="0">
                <a:latin typeface="Times New Roman"/>
                <a:cs typeface="Times New Roman"/>
              </a:rPr>
              <a:t> </a:t>
            </a:r>
            <a:r>
              <a:rPr sz="850" i="1" spc="-5" dirty="0">
                <a:latin typeface="Times New Roman"/>
                <a:cs typeface="Times New Roman"/>
              </a:rPr>
              <a:t>solusi</a:t>
            </a:r>
            <a:r>
              <a:rPr sz="850" i="1" spc="-50" dirty="0">
                <a:latin typeface="Times New Roman"/>
                <a:cs typeface="Times New Roman"/>
              </a:rPr>
              <a:t> </a:t>
            </a:r>
            <a:r>
              <a:rPr sz="850" i="1" spc="-5" dirty="0">
                <a:latin typeface="Times New Roman"/>
                <a:cs typeface="Times New Roman"/>
              </a:rPr>
              <a:t>SPL</a:t>
            </a:r>
            <a:r>
              <a:rPr sz="850" i="1" spc="-60" dirty="0">
                <a:latin typeface="Times New Roman"/>
                <a:cs typeface="Times New Roman"/>
              </a:rPr>
              <a:t> </a:t>
            </a:r>
            <a:r>
              <a:rPr sz="850" i="1" spc="15" dirty="0">
                <a:latin typeface="Times New Roman"/>
                <a:cs typeface="Times New Roman"/>
              </a:rPr>
              <a:t>Aw</a:t>
            </a:r>
            <a:r>
              <a:rPr sz="850" spc="15" dirty="0">
                <a:latin typeface="OpenSymbol"/>
                <a:cs typeface="OpenSymbol"/>
              </a:rPr>
              <a:t>=</a:t>
            </a:r>
            <a:r>
              <a:rPr sz="850" i="1" spc="15" dirty="0">
                <a:latin typeface="Times New Roman"/>
                <a:cs typeface="Times New Roman"/>
              </a:rPr>
              <a:t>t</a:t>
            </a:r>
            <a:r>
              <a:rPr sz="850" i="1" spc="-25" dirty="0">
                <a:latin typeface="Times New Roman"/>
                <a:cs typeface="Times New Roman"/>
              </a:rPr>
              <a:t> </a:t>
            </a:r>
            <a:r>
              <a:rPr sz="850" i="1" spc="-5" dirty="0">
                <a:latin typeface="Times New Roman"/>
                <a:cs typeface="Times New Roman"/>
              </a:rPr>
              <a:t>, yaitu</a:t>
            </a:r>
            <a:r>
              <a:rPr sz="850" i="1" spc="-75" dirty="0">
                <a:latin typeface="Times New Roman"/>
                <a:cs typeface="Times New Roman"/>
              </a:rPr>
              <a:t> </a:t>
            </a:r>
            <a:r>
              <a:rPr sz="850" i="1" spc="10" dirty="0">
                <a:latin typeface="Times New Roman"/>
                <a:cs typeface="Times New Roman"/>
              </a:rPr>
              <a:t>w</a:t>
            </a:r>
            <a:r>
              <a:rPr sz="850" spc="10" dirty="0">
                <a:latin typeface="OpenSymbol"/>
                <a:cs typeface="OpenSymbol"/>
              </a:rPr>
              <a:t>=</a:t>
            </a:r>
            <a:endParaRPr sz="850">
              <a:latin typeface="OpenSymbol"/>
              <a:cs typeface="OpenSymbol"/>
            </a:endParaRPr>
          </a:p>
        </p:txBody>
      </p:sp>
      <p:sp>
        <p:nvSpPr>
          <p:cNvPr id="35" name="object 27">
            <a:extLst>
              <a:ext uri="{FF2B5EF4-FFF2-40B4-BE49-F238E27FC236}">
                <a16:creationId xmlns:a16="http://schemas.microsoft.com/office/drawing/2014/main" id="{A1608ADB-70E1-4515-AB9A-18DA0847E68C}"/>
              </a:ext>
            </a:extLst>
          </p:cNvPr>
          <p:cNvSpPr txBox="1"/>
          <p:nvPr/>
        </p:nvSpPr>
        <p:spPr>
          <a:xfrm>
            <a:off x="5744609" y="4151185"/>
            <a:ext cx="300355" cy="28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000"/>
              </a:lnSpc>
              <a:spcBef>
                <a:spcPts val="100"/>
              </a:spcBef>
            </a:pPr>
            <a:r>
              <a:rPr sz="850" dirty="0">
                <a:latin typeface="OpenSymbol"/>
                <a:cs typeface="OpenSymbol"/>
              </a:rPr>
              <a:t>−</a:t>
            </a:r>
            <a:r>
              <a:rPr sz="850" i="1" dirty="0">
                <a:latin typeface="Times New Roman"/>
                <a:cs typeface="Times New Roman"/>
              </a:rPr>
              <a:t>2</a:t>
            </a:r>
            <a:r>
              <a:rPr sz="850" i="1" spc="-15" dirty="0">
                <a:latin typeface="Times New Roman"/>
                <a:cs typeface="Times New Roman"/>
              </a:rPr>
              <a:t>.</a:t>
            </a:r>
            <a:r>
              <a:rPr sz="850" i="1" spc="-10" dirty="0">
                <a:latin typeface="Times New Roman"/>
                <a:cs typeface="Times New Roman"/>
              </a:rPr>
              <a:t>3</a:t>
            </a:r>
            <a:r>
              <a:rPr sz="850" i="1" spc="-5" dirty="0"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  <a:p>
            <a:pPr marL="60960">
              <a:lnSpc>
                <a:spcPts val="1000"/>
              </a:lnSpc>
            </a:pPr>
            <a:r>
              <a:rPr sz="850" i="1" spc="-5" dirty="0">
                <a:latin typeface="Times New Roman"/>
                <a:cs typeface="Times New Roman"/>
              </a:rPr>
              <a:t>1.19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6" name="object 28">
            <a:extLst>
              <a:ext uri="{FF2B5EF4-FFF2-40B4-BE49-F238E27FC236}">
                <a16:creationId xmlns:a16="http://schemas.microsoft.com/office/drawing/2014/main" id="{8F4E5864-A97D-4CE3-9BE3-2798396D9FE5}"/>
              </a:ext>
            </a:extLst>
          </p:cNvPr>
          <p:cNvSpPr txBox="1"/>
          <p:nvPr/>
        </p:nvSpPr>
        <p:spPr>
          <a:xfrm>
            <a:off x="5700413" y="4100893"/>
            <a:ext cx="3937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455" algn="l"/>
              </a:tabLst>
            </a:pPr>
            <a:r>
              <a:rPr sz="2100" spc="-265" dirty="0">
                <a:latin typeface="OpenSymbol"/>
                <a:cs typeface="OpenSymbol"/>
              </a:rPr>
              <a:t>[	]</a:t>
            </a:r>
            <a:endParaRPr sz="2100">
              <a:latin typeface="OpenSymbol"/>
              <a:cs typeface="OpenSymbol"/>
            </a:endParaRPr>
          </a:p>
        </p:txBody>
      </p:sp>
      <p:sp>
        <p:nvSpPr>
          <p:cNvPr id="37" name="object 29">
            <a:extLst>
              <a:ext uri="{FF2B5EF4-FFF2-40B4-BE49-F238E27FC236}">
                <a16:creationId xmlns:a16="http://schemas.microsoft.com/office/drawing/2014/main" id="{9A0222E7-B952-40E4-A9AF-C0B305B83FB3}"/>
              </a:ext>
            </a:extLst>
          </p:cNvPr>
          <p:cNvSpPr txBox="1"/>
          <p:nvPr/>
        </p:nvSpPr>
        <p:spPr>
          <a:xfrm>
            <a:off x="1982215" y="5149407"/>
            <a:ext cx="299656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spc="10" dirty="0">
                <a:solidFill>
                  <a:srgbClr val="FFFFFF"/>
                </a:solidFill>
                <a:latin typeface="Carlito"/>
                <a:cs typeface="Carlito"/>
              </a:rPr>
              <a:t>Regresi Linear</a:t>
            </a:r>
            <a:r>
              <a:rPr sz="225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50" spc="10" dirty="0">
                <a:solidFill>
                  <a:srgbClr val="FFFFFF"/>
                </a:solidFill>
                <a:latin typeface="Carlito"/>
                <a:cs typeface="Carlito"/>
              </a:rPr>
              <a:t>Sederhana</a:t>
            </a:r>
            <a:endParaRPr sz="225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6716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76B9D8D-4983-405B-A225-02A86D379D8D}"/>
              </a:ext>
            </a:extLst>
          </p:cNvPr>
          <p:cNvSpPr txBox="1"/>
          <p:nvPr/>
        </p:nvSpPr>
        <p:spPr>
          <a:xfrm>
            <a:off x="2286000" y="914400"/>
            <a:ext cx="5649595" cy="3748334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8120" algn="ctr">
              <a:lnSpc>
                <a:spcPct val="100000"/>
              </a:lnSpc>
              <a:spcBef>
                <a:spcPts val="245"/>
              </a:spcBef>
            </a:pPr>
            <a:r>
              <a:rPr sz="2250" spc="10" dirty="0">
                <a:latin typeface="Carlito"/>
                <a:cs typeface="Carlito"/>
              </a:rPr>
              <a:t>Pemilihan</a:t>
            </a:r>
            <a:r>
              <a:rPr sz="2250" spc="-5" dirty="0">
                <a:latin typeface="Carlito"/>
                <a:cs typeface="Carlito"/>
              </a:rPr>
              <a:t> </a:t>
            </a:r>
            <a:r>
              <a:rPr sz="2250" spc="15" dirty="0">
                <a:latin typeface="Carlito"/>
                <a:cs typeface="Carlito"/>
              </a:rPr>
              <a:t>Model</a:t>
            </a:r>
            <a:endParaRPr sz="22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>
              <a:latin typeface="Carlito"/>
              <a:cs typeface="Carlito"/>
            </a:endParaRPr>
          </a:p>
          <a:p>
            <a:pPr marL="641350" marR="561975" indent="-192405">
              <a:lnSpc>
                <a:spcPct val="101499"/>
              </a:lnSpc>
              <a:spcBef>
                <a:spcPts val="5"/>
              </a:spcBef>
              <a:buClr>
                <a:srgbClr val="000065"/>
              </a:buClr>
              <a:buChar char="•"/>
              <a:tabLst>
                <a:tab pos="641350" algn="l"/>
                <a:tab pos="641985" algn="l"/>
              </a:tabLst>
            </a:pPr>
            <a:r>
              <a:rPr sz="1350" spc="5" dirty="0">
                <a:latin typeface="Arial"/>
                <a:cs typeface="Arial"/>
              </a:rPr>
              <a:t>Karakteristik model regresi </a:t>
            </a:r>
            <a:r>
              <a:rPr sz="1350" dirty="0">
                <a:latin typeface="Arial"/>
                <a:cs typeface="Arial"/>
              </a:rPr>
              <a:t>linear polinomial </a:t>
            </a:r>
            <a:r>
              <a:rPr sz="1350" spc="5" dirty="0">
                <a:latin typeface="Arial"/>
                <a:cs typeface="Arial"/>
              </a:rPr>
              <a:t>ditentukan  </a:t>
            </a:r>
            <a:r>
              <a:rPr sz="1350" dirty="0">
                <a:latin typeface="Arial"/>
                <a:cs typeface="Arial"/>
              </a:rPr>
              <a:t>oleh nilai </a:t>
            </a:r>
            <a:r>
              <a:rPr sz="1350" spc="10" dirty="0">
                <a:latin typeface="Arial"/>
                <a:cs typeface="Arial"/>
              </a:rPr>
              <a:t>M </a:t>
            </a:r>
            <a:r>
              <a:rPr sz="1350" spc="5" dirty="0">
                <a:latin typeface="Arial"/>
                <a:cs typeface="Arial"/>
              </a:rPr>
              <a:t>(orde </a:t>
            </a:r>
            <a:r>
              <a:rPr sz="1350" dirty="0">
                <a:latin typeface="Arial"/>
                <a:cs typeface="Arial"/>
              </a:rPr>
              <a:t>polinomial </a:t>
            </a:r>
            <a:r>
              <a:rPr sz="1350" spc="5" dirty="0">
                <a:latin typeface="Arial"/>
                <a:cs typeface="Arial"/>
              </a:rPr>
              <a:t>atau jumlah parameter).  </a:t>
            </a:r>
            <a:r>
              <a:rPr sz="1350" dirty="0">
                <a:latin typeface="Arial"/>
                <a:cs typeface="Arial"/>
              </a:rPr>
              <a:t>Pemilihan nilai </a:t>
            </a:r>
            <a:r>
              <a:rPr sz="1350" spc="10" dirty="0">
                <a:latin typeface="Arial"/>
                <a:cs typeface="Arial"/>
              </a:rPr>
              <a:t>M </a:t>
            </a:r>
            <a:r>
              <a:rPr sz="1350" spc="5" dirty="0">
                <a:latin typeface="Arial"/>
                <a:cs typeface="Arial"/>
              </a:rPr>
              <a:t>yang optimal </a:t>
            </a:r>
            <a:r>
              <a:rPr sz="1350" dirty="0">
                <a:latin typeface="Arial"/>
                <a:cs typeface="Arial"/>
              </a:rPr>
              <a:t>dikenal </a:t>
            </a:r>
            <a:r>
              <a:rPr sz="1350" spc="5" dirty="0">
                <a:latin typeface="Arial"/>
                <a:cs typeface="Arial"/>
              </a:rPr>
              <a:t>juga dengan </a:t>
            </a:r>
            <a:r>
              <a:rPr sz="1350" dirty="0">
                <a:latin typeface="Arial"/>
                <a:cs typeface="Arial"/>
              </a:rPr>
              <a:t>istilah  pemilihan </a:t>
            </a:r>
            <a:r>
              <a:rPr sz="1350" spc="5" dirty="0">
                <a:latin typeface="Arial"/>
                <a:cs typeface="Arial"/>
              </a:rPr>
              <a:t>model (</a:t>
            </a:r>
            <a:r>
              <a:rPr sz="1350" i="1" spc="5" dirty="0">
                <a:latin typeface="Arial"/>
                <a:cs typeface="Arial"/>
              </a:rPr>
              <a:t>model</a:t>
            </a:r>
            <a:r>
              <a:rPr sz="1350" i="1" spc="15" dirty="0">
                <a:latin typeface="Arial"/>
                <a:cs typeface="Arial"/>
              </a:rPr>
              <a:t> </a:t>
            </a:r>
            <a:r>
              <a:rPr sz="1350" i="1" dirty="0">
                <a:latin typeface="Arial"/>
                <a:cs typeface="Arial"/>
              </a:rPr>
              <a:t>selection</a:t>
            </a:r>
            <a:r>
              <a:rPr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50" dirty="0">
              <a:latin typeface="Arial"/>
              <a:cs typeface="Arial"/>
            </a:endParaRPr>
          </a:p>
          <a:p>
            <a:pPr marR="311785" algn="r"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08A6B21F-73BD-40FD-9A71-13F653266E90}"/>
              </a:ext>
            </a:extLst>
          </p:cNvPr>
          <p:cNvSpPr/>
          <p:nvPr/>
        </p:nvSpPr>
        <p:spPr>
          <a:xfrm>
            <a:off x="3392487" y="3195828"/>
            <a:ext cx="3436619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7579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4">
            <a:extLst>
              <a:ext uri="{FF2B5EF4-FFF2-40B4-BE49-F238E27FC236}">
                <a16:creationId xmlns:a16="http://schemas.microsoft.com/office/drawing/2014/main" id="{CD8F8091-9E0C-4A68-B8D7-EC3766E1110D}"/>
              </a:ext>
            </a:extLst>
          </p:cNvPr>
          <p:cNvGrpSpPr/>
          <p:nvPr/>
        </p:nvGrpSpPr>
        <p:grpSpPr>
          <a:xfrm>
            <a:off x="1905000" y="1295400"/>
            <a:ext cx="5646420" cy="3149349"/>
            <a:chOff x="557021" y="5537774"/>
            <a:chExt cx="5646420" cy="3149349"/>
          </a:xfrm>
        </p:grpSpPr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69B3AFDA-2E0D-4727-AF77-7E7DE2B22388}"/>
                </a:ext>
              </a:extLst>
            </p:cNvPr>
            <p:cNvSpPr/>
            <p:nvPr/>
          </p:nvSpPr>
          <p:spPr>
            <a:xfrm>
              <a:off x="557021" y="5537774"/>
              <a:ext cx="5646420" cy="193675"/>
            </a:xfrm>
            <a:custGeom>
              <a:avLst/>
              <a:gdLst/>
              <a:ahLst/>
              <a:cxnLst/>
              <a:rect l="l" t="t" r="r" b="b"/>
              <a:pathLst>
                <a:path w="5646420" h="193675">
                  <a:moveTo>
                    <a:pt x="5646419" y="0"/>
                  </a:moveTo>
                  <a:lnTo>
                    <a:pt x="0" y="0"/>
                  </a:lnTo>
                  <a:lnTo>
                    <a:pt x="0" y="193547"/>
                  </a:lnTo>
                  <a:lnTo>
                    <a:pt x="5646419" y="193547"/>
                  </a:lnTo>
                  <a:lnTo>
                    <a:pt x="5646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30BF4B7B-791A-48C3-BB85-56792BF53D91}"/>
                </a:ext>
              </a:extLst>
            </p:cNvPr>
            <p:cNvSpPr/>
            <p:nvPr/>
          </p:nvSpPr>
          <p:spPr>
            <a:xfrm>
              <a:off x="1376171" y="5895152"/>
              <a:ext cx="1744979" cy="13350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2444DA2E-7437-409C-A32F-ACF80530E3D3}"/>
                </a:ext>
              </a:extLst>
            </p:cNvPr>
            <p:cNvSpPr/>
            <p:nvPr/>
          </p:nvSpPr>
          <p:spPr>
            <a:xfrm>
              <a:off x="3532631" y="5895152"/>
              <a:ext cx="1744979" cy="13350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23721F16-76DA-4266-96FF-7F1C5E04761B}"/>
                </a:ext>
              </a:extLst>
            </p:cNvPr>
            <p:cNvSpPr/>
            <p:nvPr/>
          </p:nvSpPr>
          <p:spPr>
            <a:xfrm>
              <a:off x="1376171" y="7352099"/>
              <a:ext cx="1744979" cy="13350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67DAFCF8-7176-43CD-9FCB-4781F2BD8360}"/>
                </a:ext>
              </a:extLst>
            </p:cNvPr>
            <p:cNvSpPr/>
            <p:nvPr/>
          </p:nvSpPr>
          <p:spPr>
            <a:xfrm>
              <a:off x="3532631" y="7352099"/>
              <a:ext cx="1744979" cy="13350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88568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4FABC9DB-5F2C-4565-94A4-30FE151BE1F2}"/>
              </a:ext>
            </a:extLst>
          </p:cNvPr>
          <p:cNvSpPr/>
          <p:nvPr/>
        </p:nvSpPr>
        <p:spPr>
          <a:xfrm>
            <a:off x="1539240" y="1600200"/>
            <a:ext cx="2996184" cy="2186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7587264-A280-4F48-B1A7-D9B88D96719C}"/>
              </a:ext>
            </a:extLst>
          </p:cNvPr>
          <p:cNvSpPr/>
          <p:nvPr/>
        </p:nvSpPr>
        <p:spPr>
          <a:xfrm>
            <a:off x="2628900" y="4378452"/>
            <a:ext cx="816864" cy="175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917E99E-62CC-4D68-AEF6-124B9611D2D5}"/>
              </a:ext>
            </a:extLst>
          </p:cNvPr>
          <p:cNvSpPr/>
          <p:nvPr/>
        </p:nvSpPr>
        <p:spPr>
          <a:xfrm>
            <a:off x="2057400" y="4419600"/>
            <a:ext cx="347472" cy="1203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75F53-3323-49F7-8177-A08E4CC9257D}"/>
              </a:ext>
            </a:extLst>
          </p:cNvPr>
          <p:cNvSpPr txBox="1"/>
          <p:nvPr/>
        </p:nvSpPr>
        <p:spPr>
          <a:xfrm>
            <a:off x="1905000" y="3918704"/>
            <a:ext cx="487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spc="-5" dirty="0">
                <a:latin typeface="Arial"/>
                <a:cs typeface="Arial"/>
              </a:rPr>
              <a:t>Root-Mean-Square (RMS)</a:t>
            </a:r>
            <a:r>
              <a:rPr lang="en-ID" sz="1800" b="1" spc="-15" dirty="0">
                <a:latin typeface="Arial"/>
                <a:cs typeface="Arial"/>
              </a:rPr>
              <a:t> </a:t>
            </a:r>
            <a:r>
              <a:rPr lang="en-ID" sz="1800" b="1" spc="-5" dirty="0">
                <a:latin typeface="Arial"/>
                <a:cs typeface="Arial"/>
              </a:rPr>
              <a:t>Error: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279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2">
            <a:extLst>
              <a:ext uri="{FF2B5EF4-FFF2-40B4-BE49-F238E27FC236}">
                <a16:creationId xmlns:a16="http://schemas.microsoft.com/office/drawing/2014/main" id="{23F3F4B8-37C5-445F-888E-139667626E3C}"/>
              </a:ext>
            </a:extLst>
          </p:cNvPr>
          <p:cNvSpPr/>
          <p:nvPr/>
        </p:nvSpPr>
        <p:spPr>
          <a:xfrm>
            <a:off x="1828800" y="2939793"/>
            <a:ext cx="1431036" cy="9448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3">
            <a:extLst>
              <a:ext uri="{FF2B5EF4-FFF2-40B4-BE49-F238E27FC236}">
                <a16:creationId xmlns:a16="http://schemas.microsoft.com/office/drawing/2014/main" id="{C9FA4FE3-5C7A-48E9-9DED-08F34DB0A4A8}"/>
              </a:ext>
            </a:extLst>
          </p:cNvPr>
          <p:cNvSpPr/>
          <p:nvPr/>
        </p:nvSpPr>
        <p:spPr>
          <a:xfrm>
            <a:off x="1828800" y="3886200"/>
            <a:ext cx="2360676" cy="18486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4">
            <a:extLst>
              <a:ext uri="{FF2B5EF4-FFF2-40B4-BE49-F238E27FC236}">
                <a16:creationId xmlns:a16="http://schemas.microsoft.com/office/drawing/2014/main" id="{DE164F73-B0B1-458C-8AB8-A83880FC478A}"/>
              </a:ext>
            </a:extLst>
          </p:cNvPr>
          <p:cNvSpPr/>
          <p:nvPr/>
        </p:nvSpPr>
        <p:spPr>
          <a:xfrm>
            <a:off x="4230624" y="3883152"/>
            <a:ext cx="2360676" cy="18486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C8747-BFC4-4D93-B30A-D34EBE1FACB5}"/>
              </a:ext>
            </a:extLst>
          </p:cNvPr>
          <p:cNvSpPr txBox="1"/>
          <p:nvPr/>
        </p:nvSpPr>
        <p:spPr>
          <a:xfrm>
            <a:off x="1828800" y="1091376"/>
            <a:ext cx="5334000" cy="2520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3855" algn="ctr">
              <a:lnSpc>
                <a:spcPct val="100000"/>
              </a:lnSpc>
              <a:spcBef>
                <a:spcPts val="245"/>
              </a:spcBef>
            </a:pPr>
            <a:r>
              <a:rPr lang="en-ID" sz="3200" spc="10" dirty="0">
                <a:latin typeface="Carlito"/>
                <a:cs typeface="Carlito"/>
              </a:rPr>
              <a:t>Parameter vs</a:t>
            </a:r>
            <a:r>
              <a:rPr lang="en-ID" sz="3200" spc="-15" dirty="0">
                <a:latin typeface="Carlito"/>
                <a:cs typeface="Carlito"/>
              </a:rPr>
              <a:t> </a:t>
            </a:r>
            <a:r>
              <a:rPr lang="en-ID" sz="3200" spc="10" dirty="0">
                <a:latin typeface="Carlito"/>
                <a:cs typeface="Carlito"/>
              </a:rPr>
              <a:t>Data</a:t>
            </a:r>
            <a:endParaRPr lang="en-ID" sz="3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D" sz="3600" dirty="0">
              <a:latin typeface="Carlito"/>
              <a:cs typeface="Carlito"/>
            </a:endParaRPr>
          </a:p>
          <a:p>
            <a:pPr marL="2418080" marR="616585" indent="-192405">
              <a:lnSpc>
                <a:spcPct val="101499"/>
              </a:lnSpc>
              <a:buClr>
                <a:srgbClr val="000065"/>
              </a:buClr>
              <a:buChar char="•"/>
              <a:tabLst>
                <a:tab pos="2418080" algn="l"/>
                <a:tab pos="2418715" algn="l"/>
              </a:tabLst>
            </a:pPr>
            <a:r>
              <a:rPr lang="en-ID" sz="1800" spc="5" dirty="0" err="1">
                <a:latin typeface="Arial"/>
                <a:cs typeface="Arial"/>
              </a:rPr>
              <a:t>Jumlah</a:t>
            </a:r>
            <a:r>
              <a:rPr lang="en-ID" sz="1800" spc="5" dirty="0">
                <a:latin typeface="Arial"/>
                <a:cs typeface="Arial"/>
              </a:rPr>
              <a:t> data </a:t>
            </a:r>
            <a:r>
              <a:rPr lang="en-ID" sz="1800" spc="5" dirty="0" err="1">
                <a:latin typeface="Arial"/>
                <a:cs typeface="Arial"/>
              </a:rPr>
              <a:t>pembelajaran</a:t>
            </a:r>
            <a:r>
              <a:rPr lang="en-ID" sz="1800" spc="5" dirty="0">
                <a:latin typeface="Arial"/>
                <a:cs typeface="Arial"/>
              </a:rPr>
              <a:t>  </a:t>
            </a:r>
            <a:r>
              <a:rPr lang="en-ID" sz="1800" spc="5" dirty="0" err="1">
                <a:latin typeface="Arial"/>
                <a:cs typeface="Arial"/>
              </a:rPr>
              <a:t>seharusnya</a:t>
            </a:r>
            <a:r>
              <a:rPr lang="en-ID" sz="1800" spc="5" dirty="0">
                <a:latin typeface="Arial"/>
                <a:cs typeface="Arial"/>
              </a:rPr>
              <a:t> </a:t>
            </a:r>
            <a:r>
              <a:rPr lang="en-ID" sz="1800" spc="5" dirty="0" err="1">
                <a:latin typeface="Arial"/>
                <a:cs typeface="Arial"/>
              </a:rPr>
              <a:t>tidak</a:t>
            </a:r>
            <a:r>
              <a:rPr lang="en-ID" sz="1800" spc="5" dirty="0">
                <a:latin typeface="Arial"/>
                <a:cs typeface="Arial"/>
              </a:rPr>
              <a:t> </a:t>
            </a:r>
            <a:r>
              <a:rPr lang="en-ID" sz="1800" dirty="0" err="1">
                <a:latin typeface="Arial"/>
                <a:cs typeface="Arial"/>
              </a:rPr>
              <a:t>lebih</a:t>
            </a:r>
            <a:r>
              <a:rPr lang="en-ID" sz="1800" dirty="0">
                <a:latin typeface="Arial"/>
                <a:cs typeface="Arial"/>
              </a:rPr>
              <a:t> </a:t>
            </a:r>
            <a:r>
              <a:rPr lang="en-ID" sz="1800" dirty="0" err="1">
                <a:latin typeface="Arial"/>
                <a:cs typeface="Arial"/>
              </a:rPr>
              <a:t>sedikit</a:t>
            </a:r>
            <a:r>
              <a:rPr lang="en-ID" sz="1800" dirty="0">
                <a:latin typeface="Arial"/>
                <a:cs typeface="Arial"/>
              </a:rPr>
              <a:t> </a:t>
            </a:r>
            <a:r>
              <a:rPr lang="en-ID" sz="1800" spc="5" dirty="0" err="1">
                <a:latin typeface="Arial"/>
                <a:cs typeface="Arial"/>
              </a:rPr>
              <a:t>dari</a:t>
            </a:r>
            <a:r>
              <a:rPr lang="en-ID" sz="1800" spc="5" dirty="0">
                <a:latin typeface="Arial"/>
                <a:cs typeface="Arial"/>
              </a:rPr>
              <a:t>  </a:t>
            </a:r>
            <a:r>
              <a:rPr lang="en-ID" sz="1800" spc="5" dirty="0" err="1">
                <a:latin typeface="Arial"/>
                <a:cs typeface="Arial"/>
              </a:rPr>
              <a:t>jumlah</a:t>
            </a:r>
            <a:r>
              <a:rPr lang="en-ID" sz="1800" dirty="0">
                <a:latin typeface="Arial"/>
                <a:cs typeface="Arial"/>
              </a:rPr>
              <a:t> </a:t>
            </a:r>
            <a:r>
              <a:rPr lang="en-ID" sz="1800" spc="5" dirty="0">
                <a:latin typeface="Arial"/>
                <a:cs typeface="Arial"/>
              </a:rPr>
              <a:t>parameter</a:t>
            </a:r>
            <a:endParaRPr lang="en-ID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620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object 3">
            <a:extLst>
              <a:ext uri="{FF2B5EF4-FFF2-40B4-BE49-F238E27FC236}">
                <a16:creationId xmlns:a16="http://schemas.microsoft.com/office/drawing/2014/main" id="{2FAD4092-FA7A-4870-A5F8-A7B2BBA8D348}"/>
              </a:ext>
            </a:extLst>
          </p:cNvPr>
          <p:cNvSpPr txBox="1"/>
          <p:nvPr/>
        </p:nvSpPr>
        <p:spPr>
          <a:xfrm>
            <a:off x="1904175" y="1447800"/>
            <a:ext cx="5649595" cy="3677930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 dirty="0">
              <a:latin typeface="Times New Roman"/>
              <a:cs typeface="Times New Roman"/>
            </a:endParaRPr>
          </a:p>
          <a:p>
            <a:pPr marL="640080" indent="-191135">
              <a:lnSpc>
                <a:spcPct val="100000"/>
              </a:lnSpc>
              <a:buClr>
                <a:srgbClr val="000065"/>
              </a:buClr>
              <a:buFont typeface="Arial"/>
              <a:buChar char="•"/>
              <a:tabLst>
                <a:tab pos="639445" algn="l"/>
                <a:tab pos="640080" algn="l"/>
              </a:tabLst>
            </a:pPr>
            <a:r>
              <a:rPr sz="1350" spc="5" dirty="0">
                <a:latin typeface="Carlito"/>
                <a:cs typeface="Carlito"/>
              </a:rPr>
              <a:t>Fungsi </a:t>
            </a:r>
            <a:r>
              <a:rPr sz="1350" i="1" spc="5" dirty="0">
                <a:latin typeface="Carlito"/>
                <a:cs typeface="Carlito"/>
              </a:rPr>
              <a:t>sum square error</a:t>
            </a:r>
            <a:r>
              <a:rPr sz="1350" i="1" spc="-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adalah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500" dirty="0">
              <a:latin typeface="Carlito"/>
              <a:cs typeface="Carlito"/>
            </a:endParaRPr>
          </a:p>
          <a:p>
            <a:pPr marL="640080">
              <a:lnSpc>
                <a:spcPct val="100000"/>
              </a:lnSpc>
              <a:spcBef>
                <a:spcPts val="1235"/>
              </a:spcBef>
            </a:pPr>
            <a:r>
              <a:rPr sz="1350" spc="5" dirty="0">
                <a:latin typeface="Carlito"/>
                <a:cs typeface="Carlito"/>
              </a:rPr>
              <a:t>nilai bobot w yang meminimum </a:t>
            </a:r>
            <a:r>
              <a:rPr sz="1350" dirty="0">
                <a:latin typeface="Carlito"/>
                <a:cs typeface="Carlito"/>
              </a:rPr>
              <a:t>fungsi </a:t>
            </a:r>
            <a:r>
              <a:rPr sz="1350" spc="5" dirty="0">
                <a:latin typeface="Carlito"/>
                <a:cs typeface="Carlito"/>
              </a:rPr>
              <a:t>error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adalah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rlito"/>
              <a:cs typeface="Carlito"/>
            </a:endParaRPr>
          </a:p>
          <a:p>
            <a:pPr marL="640080">
              <a:lnSpc>
                <a:spcPct val="100000"/>
              </a:lnSpc>
            </a:pPr>
            <a:r>
              <a:rPr sz="1350" spc="5" dirty="0">
                <a:latin typeface="Carlito"/>
                <a:cs typeface="Carlito"/>
              </a:rPr>
              <a:t>dimana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ID" sz="1300" dirty="0">
              <a:latin typeface="Carlito"/>
              <a:cs typeface="Carlito"/>
            </a:endParaRPr>
          </a:p>
          <a:p>
            <a:pPr marR="311785" algn="r">
              <a:lnSpc>
                <a:spcPct val="100000"/>
              </a:lnSpc>
              <a:spcBef>
                <a:spcPts val="890"/>
              </a:spcBef>
            </a:pPr>
            <a:endParaRPr lang="en-ID" sz="800" dirty="0">
              <a:latin typeface="Times New Roman"/>
              <a:cs typeface="Times New Roman"/>
            </a:endParaRPr>
          </a:p>
        </p:txBody>
      </p:sp>
      <p:sp>
        <p:nvSpPr>
          <p:cNvPr id="123" name="object 5">
            <a:extLst>
              <a:ext uri="{FF2B5EF4-FFF2-40B4-BE49-F238E27FC236}">
                <a16:creationId xmlns:a16="http://schemas.microsoft.com/office/drawing/2014/main" id="{F815527F-6121-47D6-B905-3B597214BB0D}"/>
              </a:ext>
            </a:extLst>
          </p:cNvPr>
          <p:cNvSpPr/>
          <p:nvPr/>
        </p:nvSpPr>
        <p:spPr>
          <a:xfrm>
            <a:off x="4572000" y="4191000"/>
            <a:ext cx="15239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6">
            <a:extLst>
              <a:ext uri="{FF2B5EF4-FFF2-40B4-BE49-F238E27FC236}">
                <a16:creationId xmlns:a16="http://schemas.microsoft.com/office/drawing/2014/main" id="{EC6D5427-3639-43B8-B3C0-F3C4DBEF13AE}"/>
              </a:ext>
            </a:extLst>
          </p:cNvPr>
          <p:cNvSpPr/>
          <p:nvPr/>
        </p:nvSpPr>
        <p:spPr>
          <a:xfrm>
            <a:off x="4636008" y="4191000"/>
            <a:ext cx="15239" cy="1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7">
            <a:extLst>
              <a:ext uri="{FF2B5EF4-FFF2-40B4-BE49-F238E27FC236}">
                <a16:creationId xmlns:a16="http://schemas.microsoft.com/office/drawing/2014/main" id="{D792539B-D5CF-4E71-9612-94DBA2E52925}"/>
              </a:ext>
            </a:extLst>
          </p:cNvPr>
          <p:cNvSpPr/>
          <p:nvPr/>
        </p:nvSpPr>
        <p:spPr>
          <a:xfrm>
            <a:off x="4700017" y="4191000"/>
            <a:ext cx="16763" cy="15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8">
            <a:extLst>
              <a:ext uri="{FF2B5EF4-FFF2-40B4-BE49-F238E27FC236}">
                <a16:creationId xmlns:a16="http://schemas.microsoft.com/office/drawing/2014/main" id="{5BB3A38B-2F46-4475-A387-D44E308FA141}"/>
              </a:ext>
            </a:extLst>
          </p:cNvPr>
          <p:cNvSpPr/>
          <p:nvPr/>
        </p:nvSpPr>
        <p:spPr>
          <a:xfrm>
            <a:off x="3983736" y="4126993"/>
            <a:ext cx="394716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9">
            <a:extLst>
              <a:ext uri="{FF2B5EF4-FFF2-40B4-BE49-F238E27FC236}">
                <a16:creationId xmlns:a16="http://schemas.microsoft.com/office/drawing/2014/main" id="{D3C329F9-FA97-4B2E-BC3B-6DF95DCF3FD4}"/>
              </a:ext>
            </a:extLst>
          </p:cNvPr>
          <p:cNvSpPr/>
          <p:nvPr/>
        </p:nvSpPr>
        <p:spPr>
          <a:xfrm>
            <a:off x="3378708" y="4126993"/>
            <a:ext cx="394715" cy="3169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0">
            <a:extLst>
              <a:ext uri="{FF2B5EF4-FFF2-40B4-BE49-F238E27FC236}">
                <a16:creationId xmlns:a16="http://schemas.microsoft.com/office/drawing/2014/main" id="{F6D5C917-7A2A-45B1-BB47-588531D2534E}"/>
              </a:ext>
            </a:extLst>
          </p:cNvPr>
          <p:cNvSpPr/>
          <p:nvPr/>
        </p:nvSpPr>
        <p:spPr>
          <a:xfrm>
            <a:off x="4924044" y="4126993"/>
            <a:ext cx="605027" cy="316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1">
            <a:extLst>
              <a:ext uri="{FF2B5EF4-FFF2-40B4-BE49-F238E27FC236}">
                <a16:creationId xmlns:a16="http://schemas.microsoft.com/office/drawing/2014/main" id="{1BD8DFDD-9C36-4935-9D52-FCCD410D87AC}"/>
              </a:ext>
            </a:extLst>
          </p:cNvPr>
          <p:cNvSpPr/>
          <p:nvPr/>
        </p:nvSpPr>
        <p:spPr>
          <a:xfrm>
            <a:off x="4572000" y="4364737"/>
            <a:ext cx="15239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2">
            <a:extLst>
              <a:ext uri="{FF2B5EF4-FFF2-40B4-BE49-F238E27FC236}">
                <a16:creationId xmlns:a16="http://schemas.microsoft.com/office/drawing/2014/main" id="{0E1D4BB0-9ECB-4A91-B172-C3984852F79F}"/>
              </a:ext>
            </a:extLst>
          </p:cNvPr>
          <p:cNvSpPr/>
          <p:nvPr/>
        </p:nvSpPr>
        <p:spPr>
          <a:xfrm>
            <a:off x="4636008" y="4364737"/>
            <a:ext cx="15239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">
            <a:extLst>
              <a:ext uri="{FF2B5EF4-FFF2-40B4-BE49-F238E27FC236}">
                <a16:creationId xmlns:a16="http://schemas.microsoft.com/office/drawing/2014/main" id="{18EABEF3-8C7E-464B-A6CE-C8C1521B7CBA}"/>
              </a:ext>
            </a:extLst>
          </p:cNvPr>
          <p:cNvSpPr/>
          <p:nvPr/>
        </p:nvSpPr>
        <p:spPr>
          <a:xfrm>
            <a:off x="4700017" y="4364737"/>
            <a:ext cx="16763" cy="15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4">
            <a:extLst>
              <a:ext uri="{FF2B5EF4-FFF2-40B4-BE49-F238E27FC236}">
                <a16:creationId xmlns:a16="http://schemas.microsoft.com/office/drawing/2014/main" id="{A8129308-4D07-4895-A7E2-6823CCBA192C}"/>
              </a:ext>
            </a:extLst>
          </p:cNvPr>
          <p:cNvSpPr/>
          <p:nvPr/>
        </p:nvSpPr>
        <p:spPr>
          <a:xfrm>
            <a:off x="3192780" y="4119373"/>
            <a:ext cx="80772" cy="7787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5">
            <a:extLst>
              <a:ext uri="{FF2B5EF4-FFF2-40B4-BE49-F238E27FC236}">
                <a16:creationId xmlns:a16="http://schemas.microsoft.com/office/drawing/2014/main" id="{1E818A50-51E8-4E9D-AFE7-1757E418640C}"/>
              </a:ext>
            </a:extLst>
          </p:cNvPr>
          <p:cNvSpPr/>
          <p:nvPr/>
        </p:nvSpPr>
        <p:spPr>
          <a:xfrm>
            <a:off x="5644897" y="4119373"/>
            <a:ext cx="77723" cy="77876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6">
            <a:extLst>
              <a:ext uri="{FF2B5EF4-FFF2-40B4-BE49-F238E27FC236}">
                <a16:creationId xmlns:a16="http://schemas.microsoft.com/office/drawing/2014/main" id="{DCB12710-962B-4A25-A952-88723B5867BA}"/>
              </a:ext>
            </a:extLst>
          </p:cNvPr>
          <p:cNvSpPr/>
          <p:nvPr/>
        </p:nvSpPr>
        <p:spPr>
          <a:xfrm>
            <a:off x="2848357" y="4443985"/>
            <a:ext cx="100584" cy="9906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7">
            <a:extLst>
              <a:ext uri="{FF2B5EF4-FFF2-40B4-BE49-F238E27FC236}">
                <a16:creationId xmlns:a16="http://schemas.microsoft.com/office/drawing/2014/main" id="{668746FC-A374-47A9-A3D0-F013E24858C3}"/>
              </a:ext>
            </a:extLst>
          </p:cNvPr>
          <p:cNvSpPr/>
          <p:nvPr/>
        </p:nvSpPr>
        <p:spPr>
          <a:xfrm>
            <a:off x="3008376" y="4491229"/>
            <a:ext cx="96012" cy="3352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8">
            <a:extLst>
              <a:ext uri="{FF2B5EF4-FFF2-40B4-BE49-F238E27FC236}">
                <a16:creationId xmlns:a16="http://schemas.microsoft.com/office/drawing/2014/main" id="{A44E5799-78CF-4377-AD88-BEC33B0DFA12}"/>
              </a:ext>
            </a:extLst>
          </p:cNvPr>
          <p:cNvSpPr/>
          <p:nvPr/>
        </p:nvSpPr>
        <p:spPr>
          <a:xfrm>
            <a:off x="5803393" y="4527805"/>
            <a:ext cx="15239" cy="15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7" name="object 19">
            <a:extLst>
              <a:ext uri="{FF2B5EF4-FFF2-40B4-BE49-F238E27FC236}">
                <a16:creationId xmlns:a16="http://schemas.microsoft.com/office/drawing/2014/main" id="{55EAC706-313C-41F0-BB23-01DAF0E3B2F0}"/>
              </a:ext>
            </a:extLst>
          </p:cNvPr>
          <p:cNvGrpSpPr/>
          <p:nvPr/>
        </p:nvGrpSpPr>
        <p:grpSpPr>
          <a:xfrm>
            <a:off x="4590288" y="4561332"/>
            <a:ext cx="129539" cy="102235"/>
            <a:chOff x="3707891" y="3977959"/>
            <a:chExt cx="129539" cy="102235"/>
          </a:xfrm>
        </p:grpSpPr>
        <p:sp>
          <p:nvSpPr>
            <p:cNvPr id="138" name="object 20">
              <a:extLst>
                <a:ext uri="{FF2B5EF4-FFF2-40B4-BE49-F238E27FC236}">
                  <a16:creationId xmlns:a16="http://schemas.microsoft.com/office/drawing/2014/main" id="{EA1C3ABE-3CEB-4897-A2C2-A28A796CF0C5}"/>
                </a:ext>
              </a:extLst>
            </p:cNvPr>
            <p:cNvSpPr/>
            <p:nvPr/>
          </p:nvSpPr>
          <p:spPr>
            <a:xfrm>
              <a:off x="3707891" y="3977959"/>
              <a:ext cx="16763" cy="1523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21">
              <a:extLst>
                <a:ext uri="{FF2B5EF4-FFF2-40B4-BE49-F238E27FC236}">
                  <a16:creationId xmlns:a16="http://schemas.microsoft.com/office/drawing/2014/main" id="{ABF2DAA1-8166-430C-A2FA-D453FD85A305}"/>
                </a:ext>
              </a:extLst>
            </p:cNvPr>
            <p:cNvSpPr/>
            <p:nvPr/>
          </p:nvSpPr>
          <p:spPr>
            <a:xfrm>
              <a:off x="3765803" y="4020631"/>
              <a:ext cx="15239" cy="167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22">
              <a:extLst>
                <a:ext uri="{FF2B5EF4-FFF2-40B4-BE49-F238E27FC236}">
                  <a16:creationId xmlns:a16="http://schemas.microsoft.com/office/drawing/2014/main" id="{84A4A0C0-2614-43B1-9FC0-5DED08A2BB65}"/>
                </a:ext>
              </a:extLst>
            </p:cNvPr>
            <p:cNvSpPr/>
            <p:nvPr/>
          </p:nvSpPr>
          <p:spPr>
            <a:xfrm>
              <a:off x="3822191" y="4064827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23">
            <a:extLst>
              <a:ext uri="{FF2B5EF4-FFF2-40B4-BE49-F238E27FC236}">
                <a16:creationId xmlns:a16="http://schemas.microsoft.com/office/drawing/2014/main" id="{3A7613C9-DAB6-4E8A-9C6B-D84E26FDD4BC}"/>
              </a:ext>
            </a:extLst>
          </p:cNvPr>
          <p:cNvGrpSpPr/>
          <p:nvPr/>
        </p:nvGrpSpPr>
        <p:grpSpPr>
          <a:xfrm>
            <a:off x="3572257" y="4546093"/>
            <a:ext cx="15240" cy="131445"/>
            <a:chOff x="2689860" y="3962720"/>
            <a:chExt cx="15240" cy="131445"/>
          </a:xfrm>
        </p:grpSpPr>
        <p:sp>
          <p:nvSpPr>
            <p:cNvPr id="142" name="object 24">
              <a:extLst>
                <a:ext uri="{FF2B5EF4-FFF2-40B4-BE49-F238E27FC236}">
                  <a16:creationId xmlns:a16="http://schemas.microsoft.com/office/drawing/2014/main" id="{ECE5B2B7-3A34-4300-AC8E-546AE8E58D60}"/>
                </a:ext>
              </a:extLst>
            </p:cNvPr>
            <p:cNvSpPr/>
            <p:nvPr/>
          </p:nvSpPr>
          <p:spPr>
            <a:xfrm>
              <a:off x="2689860" y="3962720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25">
              <a:extLst>
                <a:ext uri="{FF2B5EF4-FFF2-40B4-BE49-F238E27FC236}">
                  <a16:creationId xmlns:a16="http://schemas.microsoft.com/office/drawing/2014/main" id="{61F7D51B-5EEC-4133-8C08-1C1383E49D28}"/>
                </a:ext>
              </a:extLst>
            </p:cNvPr>
            <p:cNvSpPr/>
            <p:nvPr/>
          </p:nvSpPr>
          <p:spPr>
            <a:xfrm>
              <a:off x="2689860" y="4020632"/>
              <a:ext cx="15239" cy="167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26">
              <a:extLst>
                <a:ext uri="{FF2B5EF4-FFF2-40B4-BE49-F238E27FC236}">
                  <a16:creationId xmlns:a16="http://schemas.microsoft.com/office/drawing/2014/main" id="{51A3635A-1D04-4E0B-A3F0-8B05965EDA23}"/>
                </a:ext>
              </a:extLst>
            </p:cNvPr>
            <p:cNvSpPr/>
            <p:nvPr/>
          </p:nvSpPr>
          <p:spPr>
            <a:xfrm>
              <a:off x="2689860" y="4078544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27">
            <a:extLst>
              <a:ext uri="{FF2B5EF4-FFF2-40B4-BE49-F238E27FC236}">
                <a16:creationId xmlns:a16="http://schemas.microsoft.com/office/drawing/2014/main" id="{8013D395-41B3-418B-848B-511141E6D106}"/>
              </a:ext>
            </a:extLst>
          </p:cNvPr>
          <p:cNvGrpSpPr/>
          <p:nvPr/>
        </p:nvGrpSpPr>
        <p:grpSpPr>
          <a:xfrm>
            <a:off x="4177285" y="4546093"/>
            <a:ext cx="15240" cy="131445"/>
            <a:chOff x="3294888" y="3962720"/>
            <a:chExt cx="15240" cy="131445"/>
          </a:xfrm>
        </p:grpSpPr>
        <p:sp>
          <p:nvSpPr>
            <p:cNvPr id="146" name="object 28">
              <a:extLst>
                <a:ext uri="{FF2B5EF4-FFF2-40B4-BE49-F238E27FC236}">
                  <a16:creationId xmlns:a16="http://schemas.microsoft.com/office/drawing/2014/main" id="{2C8D67DA-464B-4DA5-8B73-F112A67B1B58}"/>
                </a:ext>
              </a:extLst>
            </p:cNvPr>
            <p:cNvSpPr/>
            <p:nvPr/>
          </p:nvSpPr>
          <p:spPr>
            <a:xfrm>
              <a:off x="3294888" y="3962720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29">
              <a:extLst>
                <a:ext uri="{FF2B5EF4-FFF2-40B4-BE49-F238E27FC236}">
                  <a16:creationId xmlns:a16="http://schemas.microsoft.com/office/drawing/2014/main" id="{F0A9D955-3A39-401A-A362-09DF3D99CE81}"/>
                </a:ext>
              </a:extLst>
            </p:cNvPr>
            <p:cNvSpPr/>
            <p:nvPr/>
          </p:nvSpPr>
          <p:spPr>
            <a:xfrm>
              <a:off x="3294888" y="4020632"/>
              <a:ext cx="15239" cy="167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30">
              <a:extLst>
                <a:ext uri="{FF2B5EF4-FFF2-40B4-BE49-F238E27FC236}">
                  <a16:creationId xmlns:a16="http://schemas.microsoft.com/office/drawing/2014/main" id="{464FC3F0-68FB-4182-80EF-4449C41B9F18}"/>
                </a:ext>
              </a:extLst>
            </p:cNvPr>
            <p:cNvSpPr/>
            <p:nvPr/>
          </p:nvSpPr>
          <p:spPr>
            <a:xfrm>
              <a:off x="3294888" y="4078544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31">
            <a:extLst>
              <a:ext uri="{FF2B5EF4-FFF2-40B4-BE49-F238E27FC236}">
                <a16:creationId xmlns:a16="http://schemas.microsoft.com/office/drawing/2014/main" id="{AB71D563-F87B-4E44-AF8C-DE3046BE5C8E}"/>
              </a:ext>
            </a:extLst>
          </p:cNvPr>
          <p:cNvGrpSpPr/>
          <p:nvPr/>
        </p:nvGrpSpPr>
        <p:grpSpPr>
          <a:xfrm>
            <a:off x="5224273" y="4546093"/>
            <a:ext cx="15240" cy="131445"/>
            <a:chOff x="4341876" y="3962720"/>
            <a:chExt cx="15240" cy="131445"/>
          </a:xfrm>
        </p:grpSpPr>
        <p:sp>
          <p:nvSpPr>
            <p:cNvPr id="150" name="object 32">
              <a:extLst>
                <a:ext uri="{FF2B5EF4-FFF2-40B4-BE49-F238E27FC236}">
                  <a16:creationId xmlns:a16="http://schemas.microsoft.com/office/drawing/2014/main" id="{AFD6EC68-EE88-4FF1-8982-C2814106C965}"/>
                </a:ext>
              </a:extLst>
            </p:cNvPr>
            <p:cNvSpPr/>
            <p:nvPr/>
          </p:nvSpPr>
          <p:spPr>
            <a:xfrm>
              <a:off x="4341876" y="3962720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33">
              <a:extLst>
                <a:ext uri="{FF2B5EF4-FFF2-40B4-BE49-F238E27FC236}">
                  <a16:creationId xmlns:a16="http://schemas.microsoft.com/office/drawing/2014/main" id="{27829779-EF64-453F-97D7-5BBD4C4A9D9D}"/>
                </a:ext>
              </a:extLst>
            </p:cNvPr>
            <p:cNvSpPr/>
            <p:nvPr/>
          </p:nvSpPr>
          <p:spPr>
            <a:xfrm>
              <a:off x="4341876" y="4020632"/>
              <a:ext cx="15239" cy="1676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34">
              <a:extLst>
                <a:ext uri="{FF2B5EF4-FFF2-40B4-BE49-F238E27FC236}">
                  <a16:creationId xmlns:a16="http://schemas.microsoft.com/office/drawing/2014/main" id="{95A2C05E-2646-4B08-94A5-21726A96CD0A}"/>
                </a:ext>
              </a:extLst>
            </p:cNvPr>
            <p:cNvSpPr/>
            <p:nvPr/>
          </p:nvSpPr>
          <p:spPr>
            <a:xfrm>
              <a:off x="4341876" y="4078544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" name="object 35">
            <a:extLst>
              <a:ext uri="{FF2B5EF4-FFF2-40B4-BE49-F238E27FC236}">
                <a16:creationId xmlns:a16="http://schemas.microsoft.com/office/drawing/2014/main" id="{93AE304C-47F9-46FA-9F7B-01CE75D618C5}"/>
              </a:ext>
            </a:extLst>
          </p:cNvPr>
          <p:cNvSpPr/>
          <p:nvPr/>
        </p:nvSpPr>
        <p:spPr>
          <a:xfrm>
            <a:off x="4572000" y="4805173"/>
            <a:ext cx="15239" cy="167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36">
            <a:extLst>
              <a:ext uri="{FF2B5EF4-FFF2-40B4-BE49-F238E27FC236}">
                <a16:creationId xmlns:a16="http://schemas.microsoft.com/office/drawing/2014/main" id="{A178CD91-D4A1-4AC2-84D0-4CA77A21B711}"/>
              </a:ext>
            </a:extLst>
          </p:cNvPr>
          <p:cNvSpPr/>
          <p:nvPr/>
        </p:nvSpPr>
        <p:spPr>
          <a:xfrm>
            <a:off x="4636008" y="4805173"/>
            <a:ext cx="15239" cy="167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37">
            <a:extLst>
              <a:ext uri="{FF2B5EF4-FFF2-40B4-BE49-F238E27FC236}">
                <a16:creationId xmlns:a16="http://schemas.microsoft.com/office/drawing/2014/main" id="{FC64B338-8413-45D2-A848-3AC8AAA7C12E}"/>
              </a:ext>
            </a:extLst>
          </p:cNvPr>
          <p:cNvSpPr/>
          <p:nvPr/>
        </p:nvSpPr>
        <p:spPr>
          <a:xfrm>
            <a:off x="4700017" y="4805173"/>
            <a:ext cx="16763" cy="1676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38">
            <a:extLst>
              <a:ext uri="{FF2B5EF4-FFF2-40B4-BE49-F238E27FC236}">
                <a16:creationId xmlns:a16="http://schemas.microsoft.com/office/drawing/2014/main" id="{46804E29-C374-4F72-BB5A-B8D6DEEDB7D8}"/>
              </a:ext>
            </a:extLst>
          </p:cNvPr>
          <p:cNvSpPr/>
          <p:nvPr/>
        </p:nvSpPr>
        <p:spPr>
          <a:xfrm>
            <a:off x="3960876" y="4741164"/>
            <a:ext cx="440436" cy="1447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39">
            <a:extLst>
              <a:ext uri="{FF2B5EF4-FFF2-40B4-BE49-F238E27FC236}">
                <a16:creationId xmlns:a16="http://schemas.microsoft.com/office/drawing/2014/main" id="{9C5505AF-C992-4A78-8A23-3B3DCFAA4629}"/>
              </a:ext>
            </a:extLst>
          </p:cNvPr>
          <p:cNvSpPr/>
          <p:nvPr/>
        </p:nvSpPr>
        <p:spPr>
          <a:xfrm>
            <a:off x="3357373" y="4741164"/>
            <a:ext cx="438912" cy="1447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40">
            <a:extLst>
              <a:ext uri="{FF2B5EF4-FFF2-40B4-BE49-F238E27FC236}">
                <a16:creationId xmlns:a16="http://schemas.microsoft.com/office/drawing/2014/main" id="{A677E96F-EEC2-4F76-B45D-2B5934BF2FBE}"/>
              </a:ext>
            </a:extLst>
          </p:cNvPr>
          <p:cNvSpPr/>
          <p:nvPr/>
        </p:nvSpPr>
        <p:spPr>
          <a:xfrm>
            <a:off x="4904232" y="4741164"/>
            <a:ext cx="647700" cy="14478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41">
            <a:extLst>
              <a:ext uri="{FF2B5EF4-FFF2-40B4-BE49-F238E27FC236}">
                <a16:creationId xmlns:a16="http://schemas.microsoft.com/office/drawing/2014/main" id="{090DB738-B9DE-43A1-850B-6CD9E981FF27}"/>
              </a:ext>
            </a:extLst>
          </p:cNvPr>
          <p:cNvSpPr/>
          <p:nvPr/>
        </p:nvSpPr>
        <p:spPr>
          <a:xfrm>
            <a:off x="4125469" y="2444496"/>
            <a:ext cx="102108" cy="77724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42">
            <a:extLst>
              <a:ext uri="{FF2B5EF4-FFF2-40B4-BE49-F238E27FC236}">
                <a16:creationId xmlns:a16="http://schemas.microsoft.com/office/drawing/2014/main" id="{598E93CE-1FC8-4FC4-B411-9C9EFF4E429F}"/>
              </a:ext>
            </a:extLst>
          </p:cNvPr>
          <p:cNvSpPr/>
          <p:nvPr/>
        </p:nvSpPr>
        <p:spPr>
          <a:xfrm>
            <a:off x="3939541" y="2506980"/>
            <a:ext cx="54863" cy="10820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43">
            <a:extLst>
              <a:ext uri="{FF2B5EF4-FFF2-40B4-BE49-F238E27FC236}">
                <a16:creationId xmlns:a16="http://schemas.microsoft.com/office/drawing/2014/main" id="{4CB0560D-51E9-42B7-A74D-FB4D346240A2}"/>
              </a:ext>
            </a:extLst>
          </p:cNvPr>
          <p:cNvSpPr/>
          <p:nvPr/>
        </p:nvSpPr>
        <p:spPr>
          <a:xfrm>
            <a:off x="3744469" y="2665477"/>
            <a:ext cx="108204" cy="3657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44">
            <a:extLst>
              <a:ext uri="{FF2B5EF4-FFF2-40B4-BE49-F238E27FC236}">
                <a16:creationId xmlns:a16="http://schemas.microsoft.com/office/drawing/2014/main" id="{6681691B-8E68-4CDB-AD09-44E9E8F92E63}"/>
              </a:ext>
            </a:extLst>
          </p:cNvPr>
          <p:cNvSpPr/>
          <p:nvPr/>
        </p:nvSpPr>
        <p:spPr>
          <a:xfrm>
            <a:off x="4728973" y="2581657"/>
            <a:ext cx="801624" cy="1844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45">
            <a:extLst>
              <a:ext uri="{FF2B5EF4-FFF2-40B4-BE49-F238E27FC236}">
                <a16:creationId xmlns:a16="http://schemas.microsoft.com/office/drawing/2014/main" id="{6DDC7F9F-5F32-490F-A94C-453C6007DE4E}"/>
              </a:ext>
            </a:extLst>
          </p:cNvPr>
          <p:cNvSpPr/>
          <p:nvPr/>
        </p:nvSpPr>
        <p:spPr>
          <a:xfrm>
            <a:off x="4576573" y="2680717"/>
            <a:ext cx="100584" cy="609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46">
            <a:extLst>
              <a:ext uri="{FF2B5EF4-FFF2-40B4-BE49-F238E27FC236}">
                <a16:creationId xmlns:a16="http://schemas.microsoft.com/office/drawing/2014/main" id="{C5DF94F6-7F1B-4689-B2CC-AB79DB046D81}"/>
              </a:ext>
            </a:extLst>
          </p:cNvPr>
          <p:cNvSpPr/>
          <p:nvPr/>
        </p:nvSpPr>
        <p:spPr>
          <a:xfrm>
            <a:off x="3195829" y="2602993"/>
            <a:ext cx="477012" cy="16306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5" name="object 47">
            <a:extLst>
              <a:ext uri="{FF2B5EF4-FFF2-40B4-BE49-F238E27FC236}">
                <a16:creationId xmlns:a16="http://schemas.microsoft.com/office/drawing/2014/main" id="{23042CC2-F24E-49CB-99E9-722FFF9933A5}"/>
              </a:ext>
            </a:extLst>
          </p:cNvPr>
          <p:cNvGrpSpPr/>
          <p:nvPr/>
        </p:nvGrpSpPr>
        <p:grpSpPr>
          <a:xfrm>
            <a:off x="3925824" y="2679193"/>
            <a:ext cx="82550" cy="157480"/>
            <a:chOff x="3043427" y="2095820"/>
            <a:chExt cx="82550" cy="157480"/>
          </a:xfrm>
        </p:grpSpPr>
        <p:sp>
          <p:nvSpPr>
            <p:cNvPr id="166" name="object 48">
              <a:extLst>
                <a:ext uri="{FF2B5EF4-FFF2-40B4-BE49-F238E27FC236}">
                  <a16:creationId xmlns:a16="http://schemas.microsoft.com/office/drawing/2014/main" id="{17CD56FA-F694-4509-A6EA-E8FFDFD88AE3}"/>
                </a:ext>
              </a:extLst>
            </p:cNvPr>
            <p:cNvSpPr/>
            <p:nvPr/>
          </p:nvSpPr>
          <p:spPr>
            <a:xfrm>
              <a:off x="3043427" y="2095820"/>
              <a:ext cx="82295" cy="7620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49">
              <a:extLst>
                <a:ext uri="{FF2B5EF4-FFF2-40B4-BE49-F238E27FC236}">
                  <a16:creationId xmlns:a16="http://schemas.microsoft.com/office/drawing/2014/main" id="{D3E6D068-99DB-4BB2-9CA0-9AF8D462BB90}"/>
                </a:ext>
              </a:extLst>
            </p:cNvPr>
            <p:cNvSpPr/>
            <p:nvPr/>
          </p:nvSpPr>
          <p:spPr>
            <a:xfrm>
              <a:off x="3051047" y="2144588"/>
              <a:ext cx="65532" cy="10820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8" name="object 50">
            <a:extLst>
              <a:ext uri="{FF2B5EF4-FFF2-40B4-BE49-F238E27FC236}">
                <a16:creationId xmlns:a16="http://schemas.microsoft.com/office/drawing/2014/main" id="{12528FD4-3D79-42DA-9B19-9A0999DC5B16}"/>
              </a:ext>
            </a:extLst>
          </p:cNvPr>
          <p:cNvGrpSpPr/>
          <p:nvPr/>
        </p:nvGrpSpPr>
        <p:grpSpPr>
          <a:xfrm>
            <a:off x="4058413" y="2570989"/>
            <a:ext cx="454659" cy="344805"/>
            <a:chOff x="3176016" y="1987616"/>
            <a:chExt cx="454659" cy="344805"/>
          </a:xfrm>
        </p:grpSpPr>
        <p:sp>
          <p:nvSpPr>
            <p:cNvPr id="169" name="object 51">
              <a:extLst>
                <a:ext uri="{FF2B5EF4-FFF2-40B4-BE49-F238E27FC236}">
                  <a16:creationId xmlns:a16="http://schemas.microsoft.com/office/drawing/2014/main" id="{C58AE6B0-B600-4A5E-819A-B771BC6A8C3A}"/>
                </a:ext>
              </a:extLst>
            </p:cNvPr>
            <p:cNvSpPr/>
            <p:nvPr/>
          </p:nvSpPr>
          <p:spPr>
            <a:xfrm>
              <a:off x="3186684" y="1987616"/>
              <a:ext cx="443483" cy="227075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52">
              <a:extLst>
                <a:ext uri="{FF2B5EF4-FFF2-40B4-BE49-F238E27FC236}">
                  <a16:creationId xmlns:a16="http://schemas.microsoft.com/office/drawing/2014/main" id="{F5680B8C-903A-4494-BC30-EF91BEFC3DB8}"/>
                </a:ext>
              </a:extLst>
            </p:cNvPr>
            <p:cNvSpPr/>
            <p:nvPr/>
          </p:nvSpPr>
          <p:spPr>
            <a:xfrm>
              <a:off x="3176016" y="2254316"/>
              <a:ext cx="227075" cy="77724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1" name="object 53">
            <a:extLst>
              <a:ext uri="{FF2B5EF4-FFF2-40B4-BE49-F238E27FC236}">
                <a16:creationId xmlns:a16="http://schemas.microsoft.com/office/drawing/2014/main" id="{5778B728-F517-4F14-8FB0-230820F729A4}"/>
              </a:ext>
            </a:extLst>
          </p:cNvPr>
          <p:cNvSpPr/>
          <p:nvPr/>
        </p:nvSpPr>
        <p:spPr>
          <a:xfrm>
            <a:off x="4767073" y="3432049"/>
            <a:ext cx="252984" cy="132588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2" name="object 54">
            <a:extLst>
              <a:ext uri="{FF2B5EF4-FFF2-40B4-BE49-F238E27FC236}">
                <a16:creationId xmlns:a16="http://schemas.microsoft.com/office/drawing/2014/main" id="{3EF32678-2566-4475-8219-EABFD3AB4294}"/>
              </a:ext>
            </a:extLst>
          </p:cNvPr>
          <p:cNvGrpSpPr/>
          <p:nvPr/>
        </p:nvGrpSpPr>
        <p:grpSpPr>
          <a:xfrm>
            <a:off x="4102608" y="3364993"/>
            <a:ext cx="614680" cy="292735"/>
            <a:chOff x="3220211" y="2781620"/>
            <a:chExt cx="614680" cy="292735"/>
          </a:xfrm>
        </p:grpSpPr>
        <p:sp>
          <p:nvSpPr>
            <p:cNvPr id="173" name="object 55">
              <a:extLst>
                <a:ext uri="{FF2B5EF4-FFF2-40B4-BE49-F238E27FC236}">
                  <a16:creationId xmlns:a16="http://schemas.microsoft.com/office/drawing/2014/main" id="{ABAAD63E-F794-4FA9-934D-410489BC7F1D}"/>
                </a:ext>
              </a:extLst>
            </p:cNvPr>
            <p:cNvSpPr/>
            <p:nvPr/>
          </p:nvSpPr>
          <p:spPr>
            <a:xfrm>
              <a:off x="3706367" y="2781620"/>
              <a:ext cx="128015" cy="6705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56">
              <a:extLst>
                <a:ext uri="{FF2B5EF4-FFF2-40B4-BE49-F238E27FC236}">
                  <a16:creationId xmlns:a16="http://schemas.microsoft.com/office/drawing/2014/main" id="{5CC01319-822F-4155-BE66-2432EAE00100}"/>
                </a:ext>
              </a:extLst>
            </p:cNvPr>
            <p:cNvSpPr/>
            <p:nvPr/>
          </p:nvSpPr>
          <p:spPr>
            <a:xfrm>
              <a:off x="3220211" y="2813624"/>
              <a:ext cx="448055" cy="260603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5" name="object 57">
            <a:extLst>
              <a:ext uri="{FF2B5EF4-FFF2-40B4-BE49-F238E27FC236}">
                <a16:creationId xmlns:a16="http://schemas.microsoft.com/office/drawing/2014/main" id="{858AFEAC-A6E0-456E-86F0-67AF3126A87C}"/>
              </a:ext>
            </a:extLst>
          </p:cNvPr>
          <p:cNvSpPr/>
          <p:nvPr/>
        </p:nvSpPr>
        <p:spPr>
          <a:xfrm>
            <a:off x="3933445" y="3511296"/>
            <a:ext cx="96012" cy="320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58">
            <a:extLst>
              <a:ext uri="{FF2B5EF4-FFF2-40B4-BE49-F238E27FC236}">
                <a16:creationId xmlns:a16="http://schemas.microsoft.com/office/drawing/2014/main" id="{C78C0824-26F6-4982-9910-2DB67211A5F8}"/>
              </a:ext>
            </a:extLst>
          </p:cNvPr>
          <p:cNvSpPr/>
          <p:nvPr/>
        </p:nvSpPr>
        <p:spPr>
          <a:xfrm>
            <a:off x="3585973" y="3499105"/>
            <a:ext cx="286512" cy="853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988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66">
            <a:extLst>
              <a:ext uri="{FF2B5EF4-FFF2-40B4-BE49-F238E27FC236}">
                <a16:creationId xmlns:a16="http://schemas.microsoft.com/office/drawing/2014/main" id="{8E2692E4-7C9D-4BA9-A439-A9174E75949B}"/>
              </a:ext>
            </a:extLst>
          </p:cNvPr>
          <p:cNvGrpSpPr/>
          <p:nvPr/>
        </p:nvGrpSpPr>
        <p:grpSpPr>
          <a:xfrm>
            <a:off x="2971800" y="4572000"/>
            <a:ext cx="2970530" cy="779145"/>
            <a:chOff x="1965960" y="7812344"/>
            <a:chExt cx="2970530" cy="779145"/>
          </a:xfrm>
        </p:grpSpPr>
        <p:sp>
          <p:nvSpPr>
            <p:cNvPr id="10" name="object 67">
              <a:extLst>
                <a:ext uri="{FF2B5EF4-FFF2-40B4-BE49-F238E27FC236}">
                  <a16:creationId xmlns:a16="http://schemas.microsoft.com/office/drawing/2014/main" id="{EEFB5C59-E2AC-476A-BDEF-F762C064489B}"/>
                </a:ext>
              </a:extLst>
            </p:cNvPr>
            <p:cNvSpPr/>
            <p:nvPr/>
          </p:nvSpPr>
          <p:spPr>
            <a:xfrm>
              <a:off x="3689604" y="7883972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68">
              <a:extLst>
                <a:ext uri="{FF2B5EF4-FFF2-40B4-BE49-F238E27FC236}">
                  <a16:creationId xmlns:a16="http://schemas.microsoft.com/office/drawing/2014/main" id="{B6157F3D-5B5F-44F7-ACCE-528831DFFAED}"/>
                </a:ext>
              </a:extLst>
            </p:cNvPr>
            <p:cNvSpPr/>
            <p:nvPr/>
          </p:nvSpPr>
          <p:spPr>
            <a:xfrm>
              <a:off x="3753611" y="7883972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9">
              <a:extLst>
                <a:ext uri="{FF2B5EF4-FFF2-40B4-BE49-F238E27FC236}">
                  <a16:creationId xmlns:a16="http://schemas.microsoft.com/office/drawing/2014/main" id="{D2C68B13-38BD-4CEA-BE14-747996A765F9}"/>
                </a:ext>
              </a:extLst>
            </p:cNvPr>
            <p:cNvSpPr/>
            <p:nvPr/>
          </p:nvSpPr>
          <p:spPr>
            <a:xfrm>
              <a:off x="3817620" y="7883972"/>
              <a:ext cx="16763" cy="152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0">
              <a:extLst>
                <a:ext uri="{FF2B5EF4-FFF2-40B4-BE49-F238E27FC236}">
                  <a16:creationId xmlns:a16="http://schemas.microsoft.com/office/drawing/2014/main" id="{40CAFFAF-5E85-404D-9F0F-7F03769D1986}"/>
                </a:ext>
              </a:extLst>
            </p:cNvPr>
            <p:cNvSpPr/>
            <p:nvPr/>
          </p:nvSpPr>
          <p:spPr>
            <a:xfrm>
              <a:off x="3101340" y="7819964"/>
              <a:ext cx="394716" cy="3169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71">
              <a:extLst>
                <a:ext uri="{FF2B5EF4-FFF2-40B4-BE49-F238E27FC236}">
                  <a16:creationId xmlns:a16="http://schemas.microsoft.com/office/drawing/2014/main" id="{0651C94F-E900-4DFC-B1CA-379A818FE57E}"/>
                </a:ext>
              </a:extLst>
            </p:cNvPr>
            <p:cNvSpPr/>
            <p:nvPr/>
          </p:nvSpPr>
          <p:spPr>
            <a:xfrm>
              <a:off x="2496312" y="7819964"/>
              <a:ext cx="394715" cy="3169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2">
              <a:extLst>
                <a:ext uri="{FF2B5EF4-FFF2-40B4-BE49-F238E27FC236}">
                  <a16:creationId xmlns:a16="http://schemas.microsoft.com/office/drawing/2014/main" id="{AF078AE1-A735-4FA9-832D-1568C11E16CC}"/>
                </a:ext>
              </a:extLst>
            </p:cNvPr>
            <p:cNvSpPr/>
            <p:nvPr/>
          </p:nvSpPr>
          <p:spPr>
            <a:xfrm>
              <a:off x="4041648" y="7819964"/>
              <a:ext cx="605027" cy="3169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3">
              <a:extLst>
                <a:ext uri="{FF2B5EF4-FFF2-40B4-BE49-F238E27FC236}">
                  <a16:creationId xmlns:a16="http://schemas.microsoft.com/office/drawing/2014/main" id="{277D024D-2D5A-46BF-9E29-0A95C9E8DD12}"/>
                </a:ext>
              </a:extLst>
            </p:cNvPr>
            <p:cNvSpPr/>
            <p:nvPr/>
          </p:nvSpPr>
          <p:spPr>
            <a:xfrm>
              <a:off x="3689604" y="8057708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4">
              <a:extLst>
                <a:ext uri="{FF2B5EF4-FFF2-40B4-BE49-F238E27FC236}">
                  <a16:creationId xmlns:a16="http://schemas.microsoft.com/office/drawing/2014/main" id="{EF36ADDF-1406-4BDA-938D-1DA083B0CB36}"/>
                </a:ext>
              </a:extLst>
            </p:cNvPr>
            <p:cNvSpPr/>
            <p:nvPr/>
          </p:nvSpPr>
          <p:spPr>
            <a:xfrm>
              <a:off x="3753611" y="8057708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75">
              <a:extLst>
                <a:ext uri="{FF2B5EF4-FFF2-40B4-BE49-F238E27FC236}">
                  <a16:creationId xmlns:a16="http://schemas.microsoft.com/office/drawing/2014/main" id="{CA31FCAD-9A20-4887-9DC2-2D418521396C}"/>
                </a:ext>
              </a:extLst>
            </p:cNvPr>
            <p:cNvSpPr/>
            <p:nvPr/>
          </p:nvSpPr>
          <p:spPr>
            <a:xfrm>
              <a:off x="3817620" y="8057708"/>
              <a:ext cx="16763" cy="152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6">
              <a:extLst>
                <a:ext uri="{FF2B5EF4-FFF2-40B4-BE49-F238E27FC236}">
                  <a16:creationId xmlns:a16="http://schemas.microsoft.com/office/drawing/2014/main" id="{94AE3397-5ED2-4A0B-B3F8-3C3673FE562B}"/>
                </a:ext>
              </a:extLst>
            </p:cNvPr>
            <p:cNvSpPr/>
            <p:nvPr/>
          </p:nvSpPr>
          <p:spPr>
            <a:xfrm>
              <a:off x="2310384" y="7812344"/>
              <a:ext cx="80772" cy="77876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7">
              <a:extLst>
                <a:ext uri="{FF2B5EF4-FFF2-40B4-BE49-F238E27FC236}">
                  <a16:creationId xmlns:a16="http://schemas.microsoft.com/office/drawing/2014/main" id="{9F49189B-02F3-4222-96F7-9FFA0AC1B286}"/>
                </a:ext>
              </a:extLst>
            </p:cNvPr>
            <p:cNvSpPr/>
            <p:nvPr/>
          </p:nvSpPr>
          <p:spPr>
            <a:xfrm>
              <a:off x="4762500" y="7812344"/>
              <a:ext cx="77723" cy="77876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78">
              <a:extLst>
                <a:ext uri="{FF2B5EF4-FFF2-40B4-BE49-F238E27FC236}">
                  <a16:creationId xmlns:a16="http://schemas.microsoft.com/office/drawing/2014/main" id="{91F1B06A-F618-4B89-B3AA-D1620AC8CC58}"/>
                </a:ext>
              </a:extLst>
            </p:cNvPr>
            <p:cNvSpPr/>
            <p:nvPr/>
          </p:nvSpPr>
          <p:spPr>
            <a:xfrm>
              <a:off x="1965960" y="8136956"/>
              <a:ext cx="100584" cy="9905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79">
              <a:extLst>
                <a:ext uri="{FF2B5EF4-FFF2-40B4-BE49-F238E27FC236}">
                  <a16:creationId xmlns:a16="http://schemas.microsoft.com/office/drawing/2014/main" id="{96BC89CC-2C65-46CF-9779-301EE9510165}"/>
                </a:ext>
              </a:extLst>
            </p:cNvPr>
            <p:cNvSpPr/>
            <p:nvPr/>
          </p:nvSpPr>
          <p:spPr>
            <a:xfrm>
              <a:off x="2125980" y="8184200"/>
              <a:ext cx="96012" cy="335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80">
              <a:extLst>
                <a:ext uri="{FF2B5EF4-FFF2-40B4-BE49-F238E27FC236}">
                  <a16:creationId xmlns:a16="http://schemas.microsoft.com/office/drawing/2014/main" id="{B775287C-1B57-4D41-BB8B-0F06EC319AC1}"/>
                </a:ext>
              </a:extLst>
            </p:cNvPr>
            <p:cNvSpPr/>
            <p:nvPr/>
          </p:nvSpPr>
          <p:spPr>
            <a:xfrm>
              <a:off x="4920995" y="8220776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1">
              <a:extLst>
                <a:ext uri="{FF2B5EF4-FFF2-40B4-BE49-F238E27FC236}">
                  <a16:creationId xmlns:a16="http://schemas.microsoft.com/office/drawing/2014/main" id="{F8A80DE7-0D09-49DD-8E64-1097A53965C3}"/>
                </a:ext>
              </a:extLst>
            </p:cNvPr>
            <p:cNvSpPr/>
            <p:nvPr/>
          </p:nvSpPr>
          <p:spPr>
            <a:xfrm>
              <a:off x="2689860" y="8239064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82">
              <a:extLst>
                <a:ext uri="{FF2B5EF4-FFF2-40B4-BE49-F238E27FC236}">
                  <a16:creationId xmlns:a16="http://schemas.microsoft.com/office/drawing/2014/main" id="{3A04A626-10CB-4F3F-AB77-B48152AA2C86}"/>
                </a:ext>
              </a:extLst>
            </p:cNvPr>
            <p:cNvSpPr/>
            <p:nvPr/>
          </p:nvSpPr>
          <p:spPr>
            <a:xfrm>
              <a:off x="3294888" y="8239064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83">
              <a:extLst>
                <a:ext uri="{FF2B5EF4-FFF2-40B4-BE49-F238E27FC236}">
                  <a16:creationId xmlns:a16="http://schemas.microsoft.com/office/drawing/2014/main" id="{7F43C945-9A08-4F8E-9EDE-CD4405CC0418}"/>
                </a:ext>
              </a:extLst>
            </p:cNvPr>
            <p:cNvSpPr/>
            <p:nvPr/>
          </p:nvSpPr>
          <p:spPr>
            <a:xfrm>
              <a:off x="4341876" y="8239064"/>
              <a:ext cx="15239" cy="1523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4">
              <a:extLst>
                <a:ext uri="{FF2B5EF4-FFF2-40B4-BE49-F238E27FC236}">
                  <a16:creationId xmlns:a16="http://schemas.microsoft.com/office/drawing/2014/main" id="{83239A3A-8A8E-42D4-B178-4A96D4DBD0EA}"/>
                </a:ext>
              </a:extLst>
            </p:cNvPr>
            <p:cNvSpPr/>
            <p:nvPr/>
          </p:nvSpPr>
          <p:spPr>
            <a:xfrm>
              <a:off x="3707892" y="8254304"/>
              <a:ext cx="16763" cy="1524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5">
              <a:extLst>
                <a:ext uri="{FF2B5EF4-FFF2-40B4-BE49-F238E27FC236}">
                  <a16:creationId xmlns:a16="http://schemas.microsoft.com/office/drawing/2014/main" id="{8253F7AD-2282-42B0-995F-C782EF969AC2}"/>
                </a:ext>
              </a:extLst>
            </p:cNvPr>
            <p:cNvSpPr/>
            <p:nvPr/>
          </p:nvSpPr>
          <p:spPr>
            <a:xfrm>
              <a:off x="2689860" y="8296976"/>
              <a:ext cx="15239" cy="167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86">
              <a:extLst>
                <a:ext uri="{FF2B5EF4-FFF2-40B4-BE49-F238E27FC236}">
                  <a16:creationId xmlns:a16="http://schemas.microsoft.com/office/drawing/2014/main" id="{421CA2AF-284B-4681-BC03-0039D92EE0F0}"/>
                </a:ext>
              </a:extLst>
            </p:cNvPr>
            <p:cNvSpPr/>
            <p:nvPr/>
          </p:nvSpPr>
          <p:spPr>
            <a:xfrm>
              <a:off x="3294888" y="8296976"/>
              <a:ext cx="15239" cy="167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87">
              <a:extLst>
                <a:ext uri="{FF2B5EF4-FFF2-40B4-BE49-F238E27FC236}">
                  <a16:creationId xmlns:a16="http://schemas.microsoft.com/office/drawing/2014/main" id="{1550F62F-29B7-4552-AA64-2368B6E71118}"/>
                </a:ext>
              </a:extLst>
            </p:cNvPr>
            <p:cNvSpPr/>
            <p:nvPr/>
          </p:nvSpPr>
          <p:spPr>
            <a:xfrm>
              <a:off x="3765804" y="8296976"/>
              <a:ext cx="15239" cy="167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88">
              <a:extLst>
                <a:ext uri="{FF2B5EF4-FFF2-40B4-BE49-F238E27FC236}">
                  <a16:creationId xmlns:a16="http://schemas.microsoft.com/office/drawing/2014/main" id="{7879F44E-9221-4453-AF10-CEEA7E506077}"/>
                </a:ext>
              </a:extLst>
            </p:cNvPr>
            <p:cNvSpPr/>
            <p:nvPr/>
          </p:nvSpPr>
          <p:spPr>
            <a:xfrm>
              <a:off x="4341876" y="8296976"/>
              <a:ext cx="15239" cy="1676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89">
              <a:extLst>
                <a:ext uri="{FF2B5EF4-FFF2-40B4-BE49-F238E27FC236}">
                  <a16:creationId xmlns:a16="http://schemas.microsoft.com/office/drawing/2014/main" id="{3D7B5A05-6B3A-4F80-90E0-D827C56FD674}"/>
                </a:ext>
              </a:extLst>
            </p:cNvPr>
            <p:cNvSpPr/>
            <p:nvPr/>
          </p:nvSpPr>
          <p:spPr>
            <a:xfrm>
              <a:off x="3822192" y="8341172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90">
              <a:extLst>
                <a:ext uri="{FF2B5EF4-FFF2-40B4-BE49-F238E27FC236}">
                  <a16:creationId xmlns:a16="http://schemas.microsoft.com/office/drawing/2014/main" id="{782A0202-1E79-4EA0-9EC9-A908B118CD85}"/>
                </a:ext>
              </a:extLst>
            </p:cNvPr>
            <p:cNvSpPr/>
            <p:nvPr/>
          </p:nvSpPr>
          <p:spPr>
            <a:xfrm>
              <a:off x="2689860" y="8354888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91">
              <a:extLst>
                <a:ext uri="{FF2B5EF4-FFF2-40B4-BE49-F238E27FC236}">
                  <a16:creationId xmlns:a16="http://schemas.microsoft.com/office/drawing/2014/main" id="{A7506631-15B6-4820-B1F1-18612C36F993}"/>
                </a:ext>
              </a:extLst>
            </p:cNvPr>
            <p:cNvSpPr/>
            <p:nvPr/>
          </p:nvSpPr>
          <p:spPr>
            <a:xfrm>
              <a:off x="3294888" y="8354888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92">
              <a:extLst>
                <a:ext uri="{FF2B5EF4-FFF2-40B4-BE49-F238E27FC236}">
                  <a16:creationId xmlns:a16="http://schemas.microsoft.com/office/drawing/2014/main" id="{849BA674-CD35-4A03-8580-46062334F7E4}"/>
                </a:ext>
              </a:extLst>
            </p:cNvPr>
            <p:cNvSpPr/>
            <p:nvPr/>
          </p:nvSpPr>
          <p:spPr>
            <a:xfrm>
              <a:off x="4341876" y="8354888"/>
              <a:ext cx="15239" cy="1524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93">
              <a:extLst>
                <a:ext uri="{FF2B5EF4-FFF2-40B4-BE49-F238E27FC236}">
                  <a16:creationId xmlns:a16="http://schemas.microsoft.com/office/drawing/2014/main" id="{7AFFDA74-EB65-4ACF-88D0-7E733722D770}"/>
                </a:ext>
              </a:extLst>
            </p:cNvPr>
            <p:cNvSpPr/>
            <p:nvPr/>
          </p:nvSpPr>
          <p:spPr>
            <a:xfrm>
              <a:off x="3689604" y="8498147"/>
              <a:ext cx="15239" cy="167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94">
              <a:extLst>
                <a:ext uri="{FF2B5EF4-FFF2-40B4-BE49-F238E27FC236}">
                  <a16:creationId xmlns:a16="http://schemas.microsoft.com/office/drawing/2014/main" id="{E6077477-B0ED-4F48-89A3-D7117BD32718}"/>
                </a:ext>
              </a:extLst>
            </p:cNvPr>
            <p:cNvSpPr/>
            <p:nvPr/>
          </p:nvSpPr>
          <p:spPr>
            <a:xfrm>
              <a:off x="3753611" y="8498147"/>
              <a:ext cx="15239" cy="167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95">
              <a:extLst>
                <a:ext uri="{FF2B5EF4-FFF2-40B4-BE49-F238E27FC236}">
                  <a16:creationId xmlns:a16="http://schemas.microsoft.com/office/drawing/2014/main" id="{7DEFB7AE-0217-4C1F-AAD1-1AEBF226A23C}"/>
                </a:ext>
              </a:extLst>
            </p:cNvPr>
            <p:cNvSpPr/>
            <p:nvPr/>
          </p:nvSpPr>
          <p:spPr>
            <a:xfrm>
              <a:off x="3817620" y="8498147"/>
              <a:ext cx="16763" cy="167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96">
              <a:extLst>
                <a:ext uri="{FF2B5EF4-FFF2-40B4-BE49-F238E27FC236}">
                  <a16:creationId xmlns:a16="http://schemas.microsoft.com/office/drawing/2014/main" id="{73D89B6C-D733-40A1-ABF7-4C11942BF5B0}"/>
                </a:ext>
              </a:extLst>
            </p:cNvPr>
            <p:cNvSpPr/>
            <p:nvPr/>
          </p:nvSpPr>
          <p:spPr>
            <a:xfrm>
              <a:off x="3078480" y="8434139"/>
              <a:ext cx="440436" cy="1447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97">
              <a:extLst>
                <a:ext uri="{FF2B5EF4-FFF2-40B4-BE49-F238E27FC236}">
                  <a16:creationId xmlns:a16="http://schemas.microsoft.com/office/drawing/2014/main" id="{50D9B047-9BB3-4DA1-A18D-7E6423026B6D}"/>
                </a:ext>
              </a:extLst>
            </p:cNvPr>
            <p:cNvSpPr/>
            <p:nvPr/>
          </p:nvSpPr>
          <p:spPr>
            <a:xfrm>
              <a:off x="2474976" y="8434139"/>
              <a:ext cx="438912" cy="14478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98">
              <a:extLst>
                <a:ext uri="{FF2B5EF4-FFF2-40B4-BE49-F238E27FC236}">
                  <a16:creationId xmlns:a16="http://schemas.microsoft.com/office/drawing/2014/main" id="{7A1FAF1D-ECE7-40BA-9A80-7F5AF3E77513}"/>
                </a:ext>
              </a:extLst>
            </p:cNvPr>
            <p:cNvSpPr/>
            <p:nvPr/>
          </p:nvSpPr>
          <p:spPr>
            <a:xfrm>
              <a:off x="4021836" y="8434139"/>
              <a:ext cx="647700" cy="144780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99">
            <a:extLst>
              <a:ext uri="{FF2B5EF4-FFF2-40B4-BE49-F238E27FC236}">
                <a16:creationId xmlns:a16="http://schemas.microsoft.com/office/drawing/2014/main" id="{A509CAC7-B86A-4133-9B30-1F6043DD4CD2}"/>
              </a:ext>
            </a:extLst>
          </p:cNvPr>
          <p:cNvSpPr txBox="1"/>
          <p:nvPr/>
        </p:nvSpPr>
        <p:spPr>
          <a:xfrm>
            <a:off x="1870646" y="1910904"/>
            <a:ext cx="5649595" cy="2634054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212090" algn="ctr">
              <a:lnSpc>
                <a:spcPct val="100000"/>
              </a:lnSpc>
              <a:spcBef>
                <a:spcPts val="5"/>
              </a:spcBef>
            </a:pPr>
            <a:r>
              <a:rPr sz="1000" spc="10" dirty="0">
                <a:latin typeface="Carlito"/>
                <a:cs typeface="Carlito"/>
              </a:rPr>
              <a:t>Regularisasi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050" dirty="0">
              <a:latin typeface="Carlito"/>
              <a:cs typeface="Carlito"/>
            </a:endParaRPr>
          </a:p>
          <a:p>
            <a:pPr marL="640080" indent="-191135">
              <a:lnSpc>
                <a:spcPct val="100000"/>
              </a:lnSpc>
              <a:buClr>
                <a:srgbClr val="000065"/>
              </a:buClr>
              <a:buFont typeface="Arial"/>
              <a:buChar char="•"/>
              <a:tabLst>
                <a:tab pos="639445" algn="l"/>
                <a:tab pos="640080" algn="l"/>
              </a:tabLst>
            </a:pPr>
            <a:r>
              <a:rPr sz="1350" spc="5" dirty="0">
                <a:latin typeface="Carlito"/>
                <a:cs typeface="Carlito"/>
              </a:rPr>
              <a:t>Fungsi </a:t>
            </a:r>
            <a:r>
              <a:rPr sz="1350" i="1" spc="5" dirty="0">
                <a:latin typeface="Carlito"/>
                <a:cs typeface="Carlito"/>
              </a:rPr>
              <a:t>regularized sum square error</a:t>
            </a:r>
            <a:r>
              <a:rPr sz="1350" i="1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adalah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4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Carlito"/>
              <a:cs typeface="Carlito"/>
            </a:endParaRPr>
          </a:p>
          <a:p>
            <a:pPr marL="639445">
              <a:lnSpc>
                <a:spcPct val="100000"/>
              </a:lnSpc>
            </a:pPr>
            <a:r>
              <a:rPr sz="1350" spc="5" dirty="0">
                <a:latin typeface="Carlito"/>
                <a:cs typeface="Carlito"/>
              </a:rPr>
              <a:t>nilai bobot w yang meminimum </a:t>
            </a:r>
            <a:r>
              <a:rPr sz="1350" dirty="0">
                <a:latin typeface="Carlito"/>
                <a:cs typeface="Carlito"/>
              </a:rPr>
              <a:t>fungsi </a:t>
            </a:r>
            <a:r>
              <a:rPr sz="1350" spc="5" dirty="0">
                <a:latin typeface="Carlito"/>
                <a:cs typeface="Carlito"/>
              </a:rPr>
              <a:t>erroe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adalah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 dirty="0">
              <a:latin typeface="Carlito"/>
              <a:cs typeface="Carlito"/>
            </a:endParaRPr>
          </a:p>
          <a:p>
            <a:pPr marL="639445">
              <a:lnSpc>
                <a:spcPct val="100000"/>
              </a:lnSpc>
            </a:pPr>
            <a:r>
              <a:rPr sz="1350" spc="5" dirty="0">
                <a:latin typeface="Carlito"/>
                <a:cs typeface="Carlito"/>
              </a:rPr>
              <a:t>dimana</a:t>
            </a:r>
            <a:endParaRPr sz="1350" dirty="0">
              <a:latin typeface="Carlito"/>
              <a:cs typeface="Carlito"/>
            </a:endParaRPr>
          </a:p>
        </p:txBody>
      </p:sp>
      <p:grpSp>
        <p:nvGrpSpPr>
          <p:cNvPr id="43" name="object 100">
            <a:extLst>
              <a:ext uri="{FF2B5EF4-FFF2-40B4-BE49-F238E27FC236}">
                <a16:creationId xmlns:a16="http://schemas.microsoft.com/office/drawing/2014/main" id="{9BDB61AE-724B-4774-A453-5EB46C5137A5}"/>
              </a:ext>
            </a:extLst>
          </p:cNvPr>
          <p:cNvGrpSpPr/>
          <p:nvPr/>
        </p:nvGrpSpPr>
        <p:grpSpPr>
          <a:xfrm>
            <a:off x="3319272" y="2909315"/>
            <a:ext cx="2065020" cy="1135380"/>
            <a:chOff x="2313432" y="6149659"/>
            <a:chExt cx="2065020" cy="1135380"/>
          </a:xfrm>
        </p:grpSpPr>
        <p:sp>
          <p:nvSpPr>
            <p:cNvPr id="44" name="object 101">
              <a:extLst>
                <a:ext uri="{FF2B5EF4-FFF2-40B4-BE49-F238E27FC236}">
                  <a16:creationId xmlns:a16="http://schemas.microsoft.com/office/drawing/2014/main" id="{0A7467D1-C204-49BD-9130-B516B1BC0913}"/>
                </a:ext>
              </a:extLst>
            </p:cNvPr>
            <p:cNvSpPr/>
            <p:nvPr/>
          </p:nvSpPr>
          <p:spPr>
            <a:xfrm>
              <a:off x="2491740" y="6149659"/>
              <a:ext cx="91440" cy="7010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02">
              <a:extLst>
                <a:ext uri="{FF2B5EF4-FFF2-40B4-BE49-F238E27FC236}">
                  <a16:creationId xmlns:a16="http://schemas.microsoft.com/office/drawing/2014/main" id="{26C6DEBE-CEB6-4FA3-A52C-01C8F646DED8}"/>
                </a:ext>
              </a:extLst>
            </p:cNvPr>
            <p:cNvSpPr/>
            <p:nvPr/>
          </p:nvSpPr>
          <p:spPr>
            <a:xfrm>
              <a:off x="2325624" y="6204523"/>
              <a:ext cx="48767" cy="9601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03">
              <a:extLst>
                <a:ext uri="{FF2B5EF4-FFF2-40B4-BE49-F238E27FC236}">
                  <a16:creationId xmlns:a16="http://schemas.microsoft.com/office/drawing/2014/main" id="{D9882EB3-3B77-40D6-92D0-4C84C517FA4C}"/>
                </a:ext>
              </a:extLst>
            </p:cNvPr>
            <p:cNvSpPr/>
            <p:nvPr/>
          </p:nvSpPr>
          <p:spPr>
            <a:xfrm>
              <a:off x="3947160" y="6199951"/>
              <a:ext cx="431291" cy="297179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104">
              <a:extLst>
                <a:ext uri="{FF2B5EF4-FFF2-40B4-BE49-F238E27FC236}">
                  <a16:creationId xmlns:a16="http://schemas.microsoft.com/office/drawing/2014/main" id="{7415728A-AC33-40C3-A204-8EE36F1A7D0F}"/>
                </a:ext>
              </a:extLst>
            </p:cNvPr>
            <p:cNvSpPr/>
            <p:nvPr/>
          </p:nvSpPr>
          <p:spPr>
            <a:xfrm>
              <a:off x="3028188" y="6271579"/>
              <a:ext cx="714756" cy="163068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05">
              <a:extLst>
                <a:ext uri="{FF2B5EF4-FFF2-40B4-BE49-F238E27FC236}">
                  <a16:creationId xmlns:a16="http://schemas.microsoft.com/office/drawing/2014/main" id="{6E45118C-0CEB-4398-8F99-B867C1798251}"/>
                </a:ext>
              </a:extLst>
            </p:cNvPr>
            <p:cNvSpPr/>
            <p:nvPr/>
          </p:nvSpPr>
          <p:spPr>
            <a:xfrm>
              <a:off x="2892552" y="6359971"/>
              <a:ext cx="88392" cy="457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06">
              <a:extLst>
                <a:ext uri="{FF2B5EF4-FFF2-40B4-BE49-F238E27FC236}">
                  <a16:creationId xmlns:a16="http://schemas.microsoft.com/office/drawing/2014/main" id="{2849E29B-FAFB-43A9-83A3-11EA4010706D}"/>
                </a:ext>
              </a:extLst>
            </p:cNvPr>
            <p:cNvSpPr/>
            <p:nvPr/>
          </p:nvSpPr>
          <p:spPr>
            <a:xfrm>
              <a:off x="3794760" y="6314251"/>
              <a:ext cx="96012" cy="960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107">
              <a:extLst>
                <a:ext uri="{FF2B5EF4-FFF2-40B4-BE49-F238E27FC236}">
                  <a16:creationId xmlns:a16="http://schemas.microsoft.com/office/drawing/2014/main" id="{889BE362-C654-4830-A620-E8698F0C5E49}"/>
                </a:ext>
              </a:extLst>
            </p:cNvPr>
            <p:cNvSpPr/>
            <p:nvPr/>
          </p:nvSpPr>
          <p:spPr>
            <a:xfrm>
              <a:off x="2433828" y="6262435"/>
              <a:ext cx="402336" cy="306324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08">
              <a:extLst>
                <a:ext uri="{FF2B5EF4-FFF2-40B4-BE49-F238E27FC236}">
                  <a16:creationId xmlns:a16="http://schemas.microsoft.com/office/drawing/2014/main" id="{DD835A28-7A4C-4C79-A4AE-B69FBFEC8521}"/>
                </a:ext>
              </a:extLst>
            </p:cNvPr>
            <p:cNvSpPr/>
            <p:nvPr/>
          </p:nvSpPr>
          <p:spPr>
            <a:xfrm>
              <a:off x="2313432" y="6358447"/>
              <a:ext cx="73151" cy="13868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09">
              <a:extLst>
                <a:ext uri="{FF2B5EF4-FFF2-40B4-BE49-F238E27FC236}">
                  <a16:creationId xmlns:a16="http://schemas.microsoft.com/office/drawing/2014/main" id="{8A7EC20E-54D1-4EFF-9D31-DD856B97B3E7}"/>
                </a:ext>
              </a:extLst>
            </p:cNvPr>
            <p:cNvSpPr/>
            <p:nvPr/>
          </p:nvSpPr>
          <p:spPr>
            <a:xfrm>
              <a:off x="3567684" y="6992431"/>
              <a:ext cx="128015" cy="6705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10">
              <a:extLst>
                <a:ext uri="{FF2B5EF4-FFF2-40B4-BE49-F238E27FC236}">
                  <a16:creationId xmlns:a16="http://schemas.microsoft.com/office/drawing/2014/main" id="{4A5D6F2C-8B35-43F0-AB45-4980795B9B17}"/>
                </a:ext>
              </a:extLst>
            </p:cNvPr>
            <p:cNvSpPr/>
            <p:nvPr/>
          </p:nvSpPr>
          <p:spPr>
            <a:xfrm>
              <a:off x="3744468" y="7059487"/>
              <a:ext cx="288036" cy="132587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111">
              <a:extLst>
                <a:ext uri="{FF2B5EF4-FFF2-40B4-BE49-F238E27FC236}">
                  <a16:creationId xmlns:a16="http://schemas.microsoft.com/office/drawing/2014/main" id="{26CCA333-5B47-4D9A-A52D-BEBE05A3CCCD}"/>
                </a:ext>
              </a:extLst>
            </p:cNvPr>
            <p:cNvSpPr/>
            <p:nvPr/>
          </p:nvSpPr>
          <p:spPr>
            <a:xfrm>
              <a:off x="3150108" y="7024435"/>
              <a:ext cx="379476" cy="260604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2">
              <a:extLst>
                <a:ext uri="{FF2B5EF4-FFF2-40B4-BE49-F238E27FC236}">
                  <a16:creationId xmlns:a16="http://schemas.microsoft.com/office/drawing/2014/main" id="{F5663055-FF66-452F-A265-18E0502F416B}"/>
                </a:ext>
              </a:extLst>
            </p:cNvPr>
            <p:cNvSpPr/>
            <p:nvPr/>
          </p:nvSpPr>
          <p:spPr>
            <a:xfrm>
              <a:off x="2758440" y="7024435"/>
              <a:ext cx="199644" cy="260604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13">
              <a:extLst>
                <a:ext uri="{FF2B5EF4-FFF2-40B4-BE49-F238E27FC236}">
                  <a16:creationId xmlns:a16="http://schemas.microsoft.com/office/drawing/2014/main" id="{2E092E70-964C-4E38-AAB4-2EFF54F9DDE5}"/>
                </a:ext>
              </a:extLst>
            </p:cNvPr>
            <p:cNvSpPr/>
            <p:nvPr/>
          </p:nvSpPr>
          <p:spPr>
            <a:xfrm>
              <a:off x="2421636" y="7126543"/>
              <a:ext cx="112775" cy="64007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114">
              <a:extLst>
                <a:ext uri="{FF2B5EF4-FFF2-40B4-BE49-F238E27FC236}">
                  <a16:creationId xmlns:a16="http://schemas.microsoft.com/office/drawing/2014/main" id="{36C04E52-9C41-49FD-B5FD-8B356808D596}"/>
                </a:ext>
              </a:extLst>
            </p:cNvPr>
            <p:cNvSpPr/>
            <p:nvPr/>
          </p:nvSpPr>
          <p:spPr>
            <a:xfrm>
              <a:off x="3005328" y="7106731"/>
              <a:ext cx="96012" cy="96012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115">
              <a:extLst>
                <a:ext uri="{FF2B5EF4-FFF2-40B4-BE49-F238E27FC236}">
                  <a16:creationId xmlns:a16="http://schemas.microsoft.com/office/drawing/2014/main" id="{D60EF9F7-1D28-4C66-B8D3-CD137AFB9B99}"/>
                </a:ext>
              </a:extLst>
            </p:cNvPr>
            <p:cNvSpPr/>
            <p:nvPr/>
          </p:nvSpPr>
          <p:spPr>
            <a:xfrm>
              <a:off x="2587752" y="7138735"/>
              <a:ext cx="96012" cy="32004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9245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17">
            <a:extLst>
              <a:ext uri="{FF2B5EF4-FFF2-40B4-BE49-F238E27FC236}">
                <a16:creationId xmlns:a16="http://schemas.microsoft.com/office/drawing/2014/main" id="{7BBBF742-44B6-4FF3-AA45-5218D89B7221}"/>
              </a:ext>
            </a:extLst>
          </p:cNvPr>
          <p:cNvSpPr txBox="1"/>
          <p:nvPr/>
        </p:nvSpPr>
        <p:spPr>
          <a:xfrm>
            <a:off x="3176079" y="1061386"/>
            <a:ext cx="2641600" cy="321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ts val="2530"/>
              </a:lnSpc>
            </a:pPr>
            <a:r>
              <a:rPr sz="2250" spc="10" dirty="0">
                <a:latin typeface="Carlito"/>
                <a:cs typeface="Carlito"/>
              </a:rPr>
              <a:t>Machine</a:t>
            </a:r>
            <a:r>
              <a:rPr sz="2250" dirty="0">
                <a:latin typeface="Carlito"/>
                <a:cs typeface="Carlito"/>
              </a:rPr>
              <a:t> </a:t>
            </a:r>
            <a:r>
              <a:rPr sz="2250" spc="10" dirty="0">
                <a:latin typeface="Carlito"/>
                <a:cs typeface="Carlito"/>
              </a:rPr>
              <a:t>Learning</a:t>
            </a:r>
            <a:endParaRPr sz="2250" dirty="0">
              <a:latin typeface="Carlito"/>
              <a:cs typeface="Carlito"/>
            </a:endParaRPr>
          </a:p>
        </p:txBody>
      </p:sp>
      <p:sp>
        <p:nvSpPr>
          <p:cNvPr id="22" name="object 18">
            <a:extLst>
              <a:ext uri="{FF2B5EF4-FFF2-40B4-BE49-F238E27FC236}">
                <a16:creationId xmlns:a16="http://schemas.microsoft.com/office/drawing/2014/main" id="{AA0E9254-1137-406E-B0F8-E2ED081B927D}"/>
              </a:ext>
            </a:extLst>
          </p:cNvPr>
          <p:cNvSpPr/>
          <p:nvPr/>
        </p:nvSpPr>
        <p:spPr>
          <a:xfrm>
            <a:off x="2994723" y="1922446"/>
            <a:ext cx="2052955" cy="943610"/>
          </a:xfrm>
          <a:custGeom>
            <a:avLst/>
            <a:gdLst/>
            <a:ahLst/>
            <a:cxnLst/>
            <a:rect l="l" t="t" r="r" b="b"/>
            <a:pathLst>
              <a:path w="2052954" h="943609">
                <a:moveTo>
                  <a:pt x="204215" y="943355"/>
                </a:moveTo>
                <a:lnTo>
                  <a:pt x="0" y="943355"/>
                </a:lnTo>
                <a:lnTo>
                  <a:pt x="0" y="0"/>
                </a:lnTo>
                <a:lnTo>
                  <a:pt x="409955" y="0"/>
                </a:lnTo>
                <a:lnTo>
                  <a:pt x="409955" y="943355"/>
                </a:lnTo>
                <a:lnTo>
                  <a:pt x="204215" y="943355"/>
                </a:lnTo>
              </a:path>
              <a:path w="2052954" h="943609">
                <a:moveTo>
                  <a:pt x="1283207" y="943355"/>
                </a:moveTo>
                <a:lnTo>
                  <a:pt x="512063" y="943355"/>
                </a:lnTo>
                <a:lnTo>
                  <a:pt x="512063" y="0"/>
                </a:lnTo>
                <a:lnTo>
                  <a:pt x="2052827" y="0"/>
                </a:lnTo>
                <a:lnTo>
                  <a:pt x="2052827" y="943355"/>
                </a:lnTo>
                <a:lnTo>
                  <a:pt x="1283207" y="94335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9">
            <a:extLst>
              <a:ext uri="{FF2B5EF4-FFF2-40B4-BE49-F238E27FC236}">
                <a16:creationId xmlns:a16="http://schemas.microsoft.com/office/drawing/2014/main" id="{EBEE4949-BA33-4833-8148-AF7BBCF3EE2A}"/>
              </a:ext>
            </a:extLst>
          </p:cNvPr>
          <p:cNvSpPr txBox="1"/>
          <p:nvPr/>
        </p:nvSpPr>
        <p:spPr>
          <a:xfrm>
            <a:off x="4072190" y="2263312"/>
            <a:ext cx="448309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i="1" dirty="0">
                <a:latin typeface="Carlito"/>
                <a:cs typeface="Carlito"/>
              </a:rPr>
              <a:t>y(</a:t>
            </a:r>
            <a:r>
              <a:rPr sz="1350" b="1" i="1" dirty="0">
                <a:latin typeface="Carlito"/>
                <a:cs typeface="Carlito"/>
              </a:rPr>
              <a:t>x</a:t>
            </a:r>
            <a:r>
              <a:rPr sz="1350" i="1" dirty="0">
                <a:latin typeface="Carlito"/>
                <a:cs typeface="Carlito"/>
              </a:rPr>
              <a:t>,</a:t>
            </a:r>
            <a:r>
              <a:rPr sz="1350" b="1" i="1" dirty="0">
                <a:latin typeface="Carlito"/>
                <a:cs typeface="Carlito"/>
              </a:rPr>
              <a:t>w</a:t>
            </a:r>
            <a:r>
              <a:rPr sz="1350" i="1" dirty="0">
                <a:latin typeface="Carlito"/>
                <a:cs typeface="Carlito"/>
              </a:rPr>
              <a:t>)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4" name="object 20">
            <a:extLst>
              <a:ext uri="{FF2B5EF4-FFF2-40B4-BE49-F238E27FC236}">
                <a16:creationId xmlns:a16="http://schemas.microsoft.com/office/drawing/2014/main" id="{01C34391-51CE-487B-B39E-E39F647CEEDA}"/>
              </a:ext>
            </a:extLst>
          </p:cNvPr>
          <p:cNvSpPr txBox="1"/>
          <p:nvPr/>
        </p:nvSpPr>
        <p:spPr>
          <a:xfrm>
            <a:off x="5149659" y="2244010"/>
            <a:ext cx="513715" cy="235962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220"/>
              </a:spcBef>
            </a:pPr>
            <a:r>
              <a:rPr sz="1350" i="1" dirty="0">
                <a:latin typeface="Carlito"/>
                <a:cs typeface="Carlito"/>
              </a:rPr>
              <a:t>t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D0EBED70-3D8E-4C57-A531-703665DDE9D9}"/>
              </a:ext>
            </a:extLst>
          </p:cNvPr>
          <p:cNvSpPr txBox="1"/>
          <p:nvPr/>
        </p:nvSpPr>
        <p:spPr>
          <a:xfrm>
            <a:off x="3123242" y="1910964"/>
            <a:ext cx="200025" cy="930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41275" indent="-635">
              <a:lnSpc>
                <a:spcPct val="113300"/>
              </a:lnSpc>
              <a:spcBef>
                <a:spcPts val="95"/>
              </a:spcBef>
            </a:pPr>
            <a:r>
              <a:rPr sz="1350" i="1" dirty="0">
                <a:latin typeface="Carlito"/>
                <a:cs typeface="Carlito"/>
              </a:rPr>
              <a:t>x</a:t>
            </a:r>
            <a:r>
              <a:rPr sz="1200" i="1" spc="-7" baseline="-31250" dirty="0">
                <a:latin typeface="Carlito"/>
                <a:cs typeface="Carlito"/>
              </a:rPr>
              <a:t>1  </a:t>
            </a:r>
            <a:r>
              <a:rPr sz="1350" i="1" dirty="0">
                <a:latin typeface="Carlito"/>
                <a:cs typeface="Carlito"/>
              </a:rPr>
              <a:t>x</a:t>
            </a:r>
            <a:r>
              <a:rPr sz="1200" i="1" spc="-15" baseline="-31250" dirty="0">
                <a:latin typeface="Carlito"/>
                <a:cs typeface="Carlito"/>
              </a:rPr>
              <a:t>2</a:t>
            </a:r>
            <a:endParaRPr sz="1200" baseline="-31250">
              <a:latin typeface="Carlito"/>
              <a:cs typeface="Carlito"/>
            </a:endParaRPr>
          </a:p>
          <a:p>
            <a:pPr marL="25400">
              <a:lnSpc>
                <a:spcPts val="1555"/>
              </a:lnSpc>
              <a:spcBef>
                <a:spcPts val="250"/>
              </a:spcBef>
            </a:pPr>
            <a:r>
              <a:rPr sz="1350" dirty="0">
                <a:latin typeface="Carlito"/>
                <a:cs typeface="Carlito"/>
              </a:rPr>
              <a:t>:</a:t>
            </a:r>
            <a:endParaRPr sz="1350">
              <a:latin typeface="Carlito"/>
              <a:cs typeface="Carlito"/>
            </a:endParaRPr>
          </a:p>
          <a:p>
            <a:pPr marL="25400">
              <a:lnSpc>
                <a:spcPts val="1555"/>
              </a:lnSpc>
            </a:pPr>
            <a:r>
              <a:rPr sz="1350" i="1" spc="-5" dirty="0">
                <a:latin typeface="Carlito"/>
                <a:cs typeface="Carlito"/>
              </a:rPr>
              <a:t>x</a:t>
            </a:r>
            <a:r>
              <a:rPr sz="1200" i="1" spc="-7" baseline="-31250" dirty="0">
                <a:latin typeface="Carlito"/>
                <a:cs typeface="Carlito"/>
              </a:rPr>
              <a:t>D</a:t>
            </a:r>
            <a:endParaRPr sz="1200" baseline="-31250">
              <a:latin typeface="Carlito"/>
              <a:cs typeface="Carlito"/>
            </a:endParaRPr>
          </a:p>
        </p:txBody>
      </p:sp>
      <p:grpSp>
        <p:nvGrpSpPr>
          <p:cNvPr id="26" name="object 22">
            <a:extLst>
              <a:ext uri="{FF2B5EF4-FFF2-40B4-BE49-F238E27FC236}">
                <a16:creationId xmlns:a16="http://schemas.microsoft.com/office/drawing/2014/main" id="{7DEB961C-97E7-42CE-A6CC-03C833DDE3F6}"/>
              </a:ext>
            </a:extLst>
          </p:cNvPr>
          <p:cNvGrpSpPr/>
          <p:nvPr/>
        </p:nvGrpSpPr>
        <p:grpSpPr>
          <a:xfrm>
            <a:off x="2993136" y="1693782"/>
            <a:ext cx="413384" cy="192405"/>
            <a:chOff x="1991804" y="5811268"/>
            <a:chExt cx="413384" cy="192405"/>
          </a:xfrm>
        </p:grpSpPr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9D764042-D6B2-400A-9C4F-684C58B45AD5}"/>
                </a:ext>
              </a:extLst>
            </p:cNvPr>
            <p:cNvSpPr/>
            <p:nvPr/>
          </p:nvSpPr>
          <p:spPr>
            <a:xfrm>
              <a:off x="1993391" y="5812856"/>
              <a:ext cx="410209" cy="189230"/>
            </a:xfrm>
            <a:custGeom>
              <a:avLst/>
              <a:gdLst/>
              <a:ahLst/>
              <a:cxnLst/>
              <a:rect l="l" t="t" r="r" b="b"/>
              <a:pathLst>
                <a:path w="410210" h="189229">
                  <a:moveTo>
                    <a:pt x="409955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409955" y="18897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4">
              <a:extLst>
                <a:ext uri="{FF2B5EF4-FFF2-40B4-BE49-F238E27FC236}">
                  <a16:creationId xmlns:a16="http://schemas.microsoft.com/office/drawing/2014/main" id="{7D56D8D1-3ED2-40AB-98C0-C4909434C6A7}"/>
                </a:ext>
              </a:extLst>
            </p:cNvPr>
            <p:cNvSpPr/>
            <p:nvPr/>
          </p:nvSpPr>
          <p:spPr>
            <a:xfrm>
              <a:off x="1993391" y="5812856"/>
              <a:ext cx="410209" cy="189230"/>
            </a:xfrm>
            <a:custGeom>
              <a:avLst/>
              <a:gdLst/>
              <a:ahLst/>
              <a:cxnLst/>
              <a:rect l="l" t="t" r="r" b="b"/>
              <a:pathLst>
                <a:path w="410210" h="189229">
                  <a:moveTo>
                    <a:pt x="204215" y="188975"/>
                  </a:moveTo>
                  <a:lnTo>
                    <a:pt x="0" y="188975"/>
                  </a:lnTo>
                  <a:lnTo>
                    <a:pt x="0" y="0"/>
                  </a:lnTo>
                  <a:lnTo>
                    <a:pt x="409955" y="0"/>
                  </a:lnTo>
                  <a:lnTo>
                    <a:pt x="409955" y="188975"/>
                  </a:lnTo>
                  <a:lnTo>
                    <a:pt x="204215" y="1889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5">
            <a:extLst>
              <a:ext uri="{FF2B5EF4-FFF2-40B4-BE49-F238E27FC236}">
                <a16:creationId xmlns:a16="http://schemas.microsoft.com/office/drawing/2014/main" id="{10BC79E7-1E12-4659-8E0E-64FB421CCBC9}"/>
              </a:ext>
            </a:extLst>
          </p:cNvPr>
          <p:cNvSpPr txBox="1"/>
          <p:nvPr/>
        </p:nvSpPr>
        <p:spPr>
          <a:xfrm>
            <a:off x="3058731" y="1708576"/>
            <a:ext cx="29400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spc="-5" dirty="0">
                <a:latin typeface="Arial"/>
                <a:cs typeface="Arial"/>
              </a:rPr>
              <a:t>I</a:t>
            </a:r>
            <a:r>
              <a:rPr sz="900" b="1" dirty="0">
                <a:latin typeface="Arial"/>
                <a:cs typeface="Arial"/>
              </a:rPr>
              <a:t>nput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0" name="object 26">
            <a:extLst>
              <a:ext uri="{FF2B5EF4-FFF2-40B4-BE49-F238E27FC236}">
                <a16:creationId xmlns:a16="http://schemas.microsoft.com/office/drawing/2014/main" id="{78ACDCF7-9FF4-427C-A172-F189E0231B7C}"/>
              </a:ext>
            </a:extLst>
          </p:cNvPr>
          <p:cNvGrpSpPr/>
          <p:nvPr/>
        </p:nvGrpSpPr>
        <p:grpSpPr>
          <a:xfrm>
            <a:off x="3505200" y="1693782"/>
            <a:ext cx="1544320" cy="192405"/>
            <a:chOff x="2503868" y="5811268"/>
            <a:chExt cx="1544320" cy="192405"/>
          </a:xfrm>
        </p:grpSpPr>
        <p:sp>
          <p:nvSpPr>
            <p:cNvPr id="31" name="object 27">
              <a:extLst>
                <a:ext uri="{FF2B5EF4-FFF2-40B4-BE49-F238E27FC236}">
                  <a16:creationId xmlns:a16="http://schemas.microsoft.com/office/drawing/2014/main" id="{9CC4A460-217C-4766-B329-BD72BE683362}"/>
                </a:ext>
              </a:extLst>
            </p:cNvPr>
            <p:cNvSpPr/>
            <p:nvPr/>
          </p:nvSpPr>
          <p:spPr>
            <a:xfrm>
              <a:off x="2505455" y="5812856"/>
              <a:ext cx="1541145" cy="189230"/>
            </a:xfrm>
            <a:custGeom>
              <a:avLst/>
              <a:gdLst/>
              <a:ahLst/>
              <a:cxnLst/>
              <a:rect l="l" t="t" r="r" b="b"/>
              <a:pathLst>
                <a:path w="1541145" h="189229">
                  <a:moveTo>
                    <a:pt x="1540763" y="0"/>
                  </a:moveTo>
                  <a:lnTo>
                    <a:pt x="0" y="0"/>
                  </a:lnTo>
                  <a:lnTo>
                    <a:pt x="0" y="188975"/>
                  </a:lnTo>
                  <a:lnTo>
                    <a:pt x="1540763" y="188975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8">
              <a:extLst>
                <a:ext uri="{FF2B5EF4-FFF2-40B4-BE49-F238E27FC236}">
                  <a16:creationId xmlns:a16="http://schemas.microsoft.com/office/drawing/2014/main" id="{38EC509C-B09C-427D-9C85-00CAFDA71BFF}"/>
                </a:ext>
              </a:extLst>
            </p:cNvPr>
            <p:cNvSpPr/>
            <p:nvPr/>
          </p:nvSpPr>
          <p:spPr>
            <a:xfrm>
              <a:off x="2505455" y="5812856"/>
              <a:ext cx="1541145" cy="189230"/>
            </a:xfrm>
            <a:custGeom>
              <a:avLst/>
              <a:gdLst/>
              <a:ahLst/>
              <a:cxnLst/>
              <a:rect l="l" t="t" r="r" b="b"/>
              <a:pathLst>
                <a:path w="1541145" h="189229">
                  <a:moveTo>
                    <a:pt x="771143" y="188975"/>
                  </a:moveTo>
                  <a:lnTo>
                    <a:pt x="0" y="188975"/>
                  </a:lnTo>
                  <a:lnTo>
                    <a:pt x="0" y="0"/>
                  </a:lnTo>
                  <a:lnTo>
                    <a:pt x="1540763" y="0"/>
                  </a:lnTo>
                  <a:lnTo>
                    <a:pt x="1540763" y="188975"/>
                  </a:lnTo>
                  <a:lnTo>
                    <a:pt x="771143" y="18897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29">
            <a:extLst>
              <a:ext uri="{FF2B5EF4-FFF2-40B4-BE49-F238E27FC236}">
                <a16:creationId xmlns:a16="http://schemas.microsoft.com/office/drawing/2014/main" id="{BB893EEE-1F40-4CBA-9BB7-B8FABE478ED4}"/>
              </a:ext>
            </a:extLst>
          </p:cNvPr>
          <p:cNvSpPr txBox="1"/>
          <p:nvPr/>
        </p:nvSpPr>
        <p:spPr>
          <a:xfrm>
            <a:off x="3892358" y="1708576"/>
            <a:ext cx="782955" cy="15260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900" b="1" dirty="0">
                <a:latin typeface="Arial"/>
                <a:cs typeface="Arial"/>
              </a:rPr>
              <a:t>Model/Metode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0">
            <a:extLst>
              <a:ext uri="{FF2B5EF4-FFF2-40B4-BE49-F238E27FC236}">
                <a16:creationId xmlns:a16="http://schemas.microsoft.com/office/drawing/2014/main" id="{884DBD98-3C04-4F7C-B45E-8BAF4070444C}"/>
              </a:ext>
            </a:extLst>
          </p:cNvPr>
          <p:cNvSpPr/>
          <p:nvPr/>
        </p:nvSpPr>
        <p:spPr>
          <a:xfrm>
            <a:off x="5149659" y="1695370"/>
            <a:ext cx="513715" cy="189230"/>
          </a:xfrm>
          <a:custGeom>
            <a:avLst/>
            <a:gdLst/>
            <a:ahLst/>
            <a:cxnLst/>
            <a:rect l="l" t="t" r="r" b="b"/>
            <a:pathLst>
              <a:path w="513714" h="189229">
                <a:moveTo>
                  <a:pt x="513587" y="0"/>
                </a:moveTo>
                <a:lnTo>
                  <a:pt x="0" y="0"/>
                </a:lnTo>
                <a:lnTo>
                  <a:pt x="0" y="188975"/>
                </a:lnTo>
                <a:lnTo>
                  <a:pt x="513587" y="188975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1">
            <a:extLst>
              <a:ext uri="{FF2B5EF4-FFF2-40B4-BE49-F238E27FC236}">
                <a16:creationId xmlns:a16="http://schemas.microsoft.com/office/drawing/2014/main" id="{9F03C3AD-0102-4FD7-9FDB-2455190A9B93}"/>
              </a:ext>
            </a:extLst>
          </p:cNvPr>
          <p:cNvSpPr txBox="1"/>
          <p:nvPr/>
        </p:nvSpPr>
        <p:spPr>
          <a:xfrm>
            <a:off x="5149659" y="1695370"/>
            <a:ext cx="513715" cy="166071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215"/>
              </a:spcBef>
            </a:pPr>
            <a:r>
              <a:rPr sz="900" b="1" dirty="0">
                <a:latin typeface="Arial"/>
                <a:cs typeface="Arial"/>
              </a:rPr>
              <a:t>Output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2">
            <a:extLst>
              <a:ext uri="{FF2B5EF4-FFF2-40B4-BE49-F238E27FC236}">
                <a16:creationId xmlns:a16="http://schemas.microsoft.com/office/drawing/2014/main" id="{0B902377-72FC-4CCC-BCBC-BA69EDDAE801}"/>
              </a:ext>
            </a:extLst>
          </p:cNvPr>
          <p:cNvSpPr/>
          <p:nvPr/>
        </p:nvSpPr>
        <p:spPr>
          <a:xfrm>
            <a:off x="3404679" y="2016934"/>
            <a:ext cx="1744980" cy="754380"/>
          </a:xfrm>
          <a:custGeom>
            <a:avLst/>
            <a:gdLst/>
            <a:ahLst/>
            <a:cxnLst/>
            <a:rect l="l" t="t" r="r" b="b"/>
            <a:pathLst>
              <a:path w="1744979" h="754379">
                <a:moveTo>
                  <a:pt x="0" y="0"/>
                </a:moveTo>
                <a:lnTo>
                  <a:pt x="19026" y="5476"/>
                </a:lnTo>
                <a:lnTo>
                  <a:pt x="35623" y="19811"/>
                </a:lnTo>
                <a:lnTo>
                  <a:pt x="47363" y="39862"/>
                </a:lnTo>
                <a:lnTo>
                  <a:pt x="51815" y="62483"/>
                </a:lnTo>
                <a:lnTo>
                  <a:pt x="51815" y="313943"/>
                </a:lnTo>
                <a:lnTo>
                  <a:pt x="56268" y="337446"/>
                </a:lnTo>
                <a:lnTo>
                  <a:pt x="68008" y="357949"/>
                </a:lnTo>
                <a:lnTo>
                  <a:pt x="84605" y="372451"/>
                </a:lnTo>
                <a:lnTo>
                  <a:pt x="103631" y="377951"/>
                </a:lnTo>
                <a:lnTo>
                  <a:pt x="84605" y="383214"/>
                </a:lnTo>
                <a:lnTo>
                  <a:pt x="68008" y="397192"/>
                </a:lnTo>
                <a:lnTo>
                  <a:pt x="56268" y="417171"/>
                </a:lnTo>
                <a:lnTo>
                  <a:pt x="51815" y="440435"/>
                </a:lnTo>
                <a:lnTo>
                  <a:pt x="51815" y="691895"/>
                </a:lnTo>
                <a:lnTo>
                  <a:pt x="47363" y="715160"/>
                </a:lnTo>
                <a:lnTo>
                  <a:pt x="35623" y="735139"/>
                </a:lnTo>
                <a:lnTo>
                  <a:pt x="19026" y="749117"/>
                </a:lnTo>
                <a:lnTo>
                  <a:pt x="0" y="754379"/>
                </a:lnTo>
              </a:path>
              <a:path w="1744979" h="754379">
                <a:moveTo>
                  <a:pt x="1642871" y="227075"/>
                </a:moveTo>
                <a:lnTo>
                  <a:pt x="1661660" y="228933"/>
                </a:lnTo>
                <a:lnTo>
                  <a:pt x="1677733" y="233933"/>
                </a:lnTo>
                <a:lnTo>
                  <a:pt x="1688949" y="241220"/>
                </a:lnTo>
                <a:lnTo>
                  <a:pt x="1693163" y="249935"/>
                </a:lnTo>
                <a:lnTo>
                  <a:pt x="1693163" y="344423"/>
                </a:lnTo>
                <a:lnTo>
                  <a:pt x="1697616" y="353139"/>
                </a:lnTo>
                <a:lnTo>
                  <a:pt x="1709356" y="360425"/>
                </a:lnTo>
                <a:lnTo>
                  <a:pt x="1725953" y="365426"/>
                </a:lnTo>
                <a:lnTo>
                  <a:pt x="1744979" y="367283"/>
                </a:lnTo>
                <a:lnTo>
                  <a:pt x="1725953" y="369379"/>
                </a:lnTo>
                <a:lnTo>
                  <a:pt x="1709356" y="374903"/>
                </a:lnTo>
                <a:lnTo>
                  <a:pt x="1697616" y="382714"/>
                </a:lnTo>
                <a:lnTo>
                  <a:pt x="1693163" y="391667"/>
                </a:lnTo>
                <a:lnTo>
                  <a:pt x="1693163" y="486155"/>
                </a:lnTo>
                <a:lnTo>
                  <a:pt x="1688949" y="494228"/>
                </a:lnTo>
                <a:lnTo>
                  <a:pt x="1677733" y="501586"/>
                </a:lnTo>
                <a:lnTo>
                  <a:pt x="1661660" y="506944"/>
                </a:lnTo>
                <a:lnTo>
                  <a:pt x="1642871" y="509015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3">
            <a:extLst>
              <a:ext uri="{FF2B5EF4-FFF2-40B4-BE49-F238E27FC236}">
                <a16:creationId xmlns:a16="http://schemas.microsoft.com/office/drawing/2014/main" id="{7BDDE8CE-E810-4129-BEC7-FC0E2E8CEA11}"/>
              </a:ext>
            </a:extLst>
          </p:cNvPr>
          <p:cNvSpPr txBox="1"/>
          <p:nvPr/>
        </p:nvSpPr>
        <p:spPr>
          <a:xfrm>
            <a:off x="1917700" y="4427220"/>
            <a:ext cx="4178300" cy="18723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sz="1100" spc="15" dirty="0">
                <a:latin typeface="Carlito"/>
                <a:cs typeface="Carlito"/>
              </a:rPr>
              <a:t>Diberikan data </a:t>
            </a:r>
            <a:r>
              <a:rPr sz="1100" spc="10" dirty="0">
                <a:latin typeface="Carlito"/>
                <a:cs typeface="Carlito"/>
              </a:rPr>
              <a:t>pelatihan (</a:t>
            </a:r>
            <a:r>
              <a:rPr sz="1100" i="1" spc="10" dirty="0">
                <a:latin typeface="Carlito"/>
                <a:cs typeface="Carlito"/>
              </a:rPr>
              <a:t>training </a:t>
            </a:r>
            <a:r>
              <a:rPr sz="1100" i="1" spc="15" dirty="0">
                <a:latin typeface="Carlito"/>
                <a:cs typeface="Carlito"/>
              </a:rPr>
              <a:t>data</a:t>
            </a:r>
            <a:r>
              <a:rPr sz="1100" spc="15" dirty="0">
                <a:latin typeface="Carlito"/>
                <a:cs typeface="Carlito"/>
              </a:rPr>
              <a:t>), yaitu </a:t>
            </a:r>
            <a:r>
              <a:rPr sz="1100" b="1" spc="10" dirty="0">
                <a:latin typeface="Carlito"/>
                <a:cs typeface="Carlito"/>
              </a:rPr>
              <a:t>x</a:t>
            </a:r>
            <a:r>
              <a:rPr sz="975" b="1" spc="15" baseline="-29914" dirty="0">
                <a:latin typeface="Carlito"/>
                <a:cs typeface="Carlito"/>
              </a:rPr>
              <a:t>i </a:t>
            </a:r>
            <a:r>
              <a:rPr sz="1100" spc="15" dirty="0">
                <a:latin typeface="Carlito"/>
                <a:cs typeface="Carlito"/>
              </a:rPr>
              <a:t>dan/atau </a:t>
            </a:r>
            <a:r>
              <a:rPr sz="1100" b="1" spc="5" dirty="0">
                <a:latin typeface="Carlito"/>
                <a:cs typeface="Carlito"/>
              </a:rPr>
              <a:t>t</a:t>
            </a:r>
            <a:r>
              <a:rPr sz="975" b="1" spc="7" baseline="-29914" dirty="0">
                <a:latin typeface="Carlito"/>
                <a:cs typeface="Carlito"/>
              </a:rPr>
              <a:t>i</a:t>
            </a:r>
            <a:r>
              <a:rPr sz="1100" b="1" spc="5" dirty="0">
                <a:latin typeface="Carlito"/>
                <a:cs typeface="Carlito"/>
              </a:rPr>
              <a:t>, </a:t>
            </a:r>
            <a:r>
              <a:rPr sz="1100" spc="5" dirty="0">
                <a:latin typeface="Carlito"/>
                <a:cs typeface="Carlito"/>
              </a:rPr>
              <a:t>i </a:t>
            </a:r>
            <a:r>
              <a:rPr sz="1100" spc="15" dirty="0">
                <a:latin typeface="Carlito"/>
                <a:cs typeface="Carlito"/>
              </a:rPr>
              <a:t>= 1 </a:t>
            </a:r>
            <a:r>
              <a:rPr sz="1100" spc="10" dirty="0">
                <a:latin typeface="Carlito"/>
                <a:cs typeface="Carlito"/>
              </a:rPr>
              <a:t>sd </a:t>
            </a:r>
            <a:r>
              <a:rPr sz="1100" spc="20" dirty="0">
                <a:latin typeface="Carlito"/>
                <a:cs typeface="Carlito"/>
              </a:rPr>
              <a:t>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E71019D5-D982-450A-AD78-51587FB09730}"/>
              </a:ext>
            </a:extLst>
          </p:cNvPr>
          <p:cNvSpPr txBox="1"/>
          <p:nvPr/>
        </p:nvSpPr>
        <p:spPr>
          <a:xfrm>
            <a:off x="1905000" y="4724400"/>
            <a:ext cx="4521200" cy="6502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29870" indent="-192405">
              <a:lnSpc>
                <a:spcPct val="100000"/>
              </a:lnSpc>
              <a:spcBef>
                <a:spcPts val="140"/>
              </a:spcBef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650" i="1" spc="22" baseline="2525" dirty="0">
                <a:latin typeface="Carlito"/>
                <a:cs typeface="Carlito"/>
              </a:rPr>
              <a:t>Preprocessing</a:t>
            </a:r>
            <a:r>
              <a:rPr sz="1650" spc="22" baseline="2525" dirty="0">
                <a:latin typeface="Carlito"/>
                <a:cs typeface="Carlito"/>
              </a:rPr>
              <a:t>: pemilihan/ekstraksi </a:t>
            </a:r>
            <a:r>
              <a:rPr sz="1650" spc="15" baseline="2525" dirty="0">
                <a:latin typeface="Carlito"/>
                <a:cs typeface="Carlito"/>
              </a:rPr>
              <a:t>fitur </a:t>
            </a:r>
            <a:r>
              <a:rPr sz="1650" spc="22" baseline="2525" dirty="0">
                <a:latin typeface="Carlito"/>
                <a:cs typeface="Carlito"/>
              </a:rPr>
              <a:t>dari </a:t>
            </a:r>
            <a:r>
              <a:rPr sz="1650" spc="15" baseline="2525" dirty="0">
                <a:latin typeface="Carlito"/>
                <a:cs typeface="Carlito"/>
              </a:rPr>
              <a:t>data, </a:t>
            </a:r>
            <a:r>
              <a:rPr sz="1650" spc="22" baseline="2525" dirty="0">
                <a:latin typeface="Carlito"/>
                <a:cs typeface="Carlito"/>
              </a:rPr>
              <a:t>misal </a:t>
            </a:r>
            <a:r>
              <a:rPr sz="1650" b="1" spc="15" baseline="2525" dirty="0">
                <a:latin typeface="Carlito"/>
                <a:cs typeface="Carlito"/>
              </a:rPr>
              <a:t>x</a:t>
            </a:r>
            <a:r>
              <a:rPr sz="975" b="1" spc="15" baseline="-25641" dirty="0">
                <a:latin typeface="Carlito"/>
                <a:cs typeface="Carlito"/>
              </a:rPr>
              <a:t>i </a:t>
            </a:r>
            <a:r>
              <a:rPr sz="1650" spc="22" baseline="2525" dirty="0">
                <a:latin typeface="Carlito"/>
                <a:cs typeface="Carlito"/>
              </a:rPr>
              <a:t>= </a:t>
            </a:r>
            <a:r>
              <a:rPr sz="1650" spc="7" baseline="2525" dirty="0">
                <a:latin typeface="Carlito"/>
                <a:cs typeface="Carlito"/>
              </a:rPr>
              <a:t>(</a:t>
            </a:r>
            <a:r>
              <a:rPr sz="1650" i="1" spc="7" baseline="2525" dirty="0">
                <a:latin typeface="Carlito"/>
                <a:cs typeface="Carlito"/>
              </a:rPr>
              <a:t>x</a:t>
            </a:r>
            <a:r>
              <a:rPr sz="975" i="1" spc="7" baseline="-25641" dirty="0">
                <a:latin typeface="Carlito"/>
                <a:cs typeface="Carlito"/>
              </a:rPr>
              <a:t>1</a:t>
            </a:r>
            <a:r>
              <a:rPr sz="1650" i="1" spc="7" baseline="2525" dirty="0">
                <a:latin typeface="Carlito"/>
                <a:cs typeface="Carlito"/>
              </a:rPr>
              <a:t>, x</a:t>
            </a:r>
            <a:r>
              <a:rPr sz="975" i="1" spc="7" baseline="-25641" dirty="0">
                <a:latin typeface="Carlito"/>
                <a:cs typeface="Carlito"/>
              </a:rPr>
              <a:t>2</a:t>
            </a:r>
            <a:r>
              <a:rPr sz="1650" i="1" spc="7" baseline="2525" dirty="0">
                <a:latin typeface="Carlito"/>
                <a:cs typeface="Carlito"/>
              </a:rPr>
              <a:t>, </a:t>
            </a:r>
            <a:r>
              <a:rPr sz="1650" i="1" baseline="2525" dirty="0">
                <a:latin typeface="Carlito"/>
                <a:cs typeface="Carlito"/>
              </a:rPr>
              <a:t>..,</a:t>
            </a:r>
            <a:r>
              <a:rPr sz="1650" i="1" spc="-67" baseline="2525" dirty="0">
                <a:latin typeface="Carlito"/>
                <a:cs typeface="Carlito"/>
              </a:rPr>
              <a:t> </a:t>
            </a:r>
            <a:r>
              <a:rPr sz="1650" i="1" spc="15" baseline="2525" dirty="0">
                <a:latin typeface="Carlito"/>
                <a:cs typeface="Carlito"/>
              </a:rPr>
              <a:t>x</a:t>
            </a:r>
            <a:r>
              <a:rPr sz="975" i="1" spc="15" baseline="-25641" dirty="0">
                <a:latin typeface="Carlito"/>
                <a:cs typeface="Carlito"/>
              </a:rPr>
              <a:t>D</a:t>
            </a:r>
            <a:r>
              <a:rPr sz="1650" spc="15" baseline="2525" dirty="0">
                <a:latin typeface="Carlito"/>
                <a:cs typeface="Carlito"/>
              </a:rPr>
              <a:t>)</a:t>
            </a:r>
            <a:endParaRPr sz="1650" baseline="2525">
              <a:latin typeface="Carlito"/>
              <a:cs typeface="Carlito"/>
            </a:endParaRPr>
          </a:p>
          <a:p>
            <a:pPr marL="229870" marR="283210" indent="-192405">
              <a:lnSpc>
                <a:spcPct val="103600"/>
              </a:lnSpc>
              <a:spcBef>
                <a:spcPts val="815"/>
              </a:spcBef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100" i="1" spc="15" dirty="0">
                <a:latin typeface="Carlito"/>
                <a:cs typeface="Carlito"/>
              </a:rPr>
              <a:t>Learning</a:t>
            </a:r>
            <a:r>
              <a:rPr sz="1100" spc="15" dirty="0">
                <a:latin typeface="Carlito"/>
                <a:cs typeface="Carlito"/>
              </a:rPr>
              <a:t>: penentuan parameter metode, </a:t>
            </a:r>
            <a:r>
              <a:rPr sz="1100" spc="10" dirty="0">
                <a:latin typeface="Carlito"/>
                <a:cs typeface="Carlito"/>
              </a:rPr>
              <a:t>misal </a:t>
            </a:r>
            <a:r>
              <a:rPr sz="1100" b="1" spc="10" dirty="0">
                <a:latin typeface="Carlito"/>
                <a:cs typeface="Carlito"/>
              </a:rPr>
              <a:t>w</a:t>
            </a:r>
            <a:r>
              <a:rPr sz="1100" spc="10" dirty="0">
                <a:latin typeface="Carlito"/>
                <a:cs typeface="Carlito"/>
              </a:rPr>
              <a:t>, </a:t>
            </a:r>
            <a:r>
              <a:rPr sz="1100" spc="15" dirty="0">
                <a:latin typeface="Carlito"/>
                <a:cs typeface="Carlito"/>
              </a:rPr>
              <a:t>berdasarkan data  pelatihan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11F85EF9-28B7-4E32-8004-EDF4D5DCEFC1}"/>
              </a:ext>
            </a:extLst>
          </p:cNvPr>
          <p:cNvSpPr txBox="1"/>
          <p:nvPr/>
        </p:nvSpPr>
        <p:spPr>
          <a:xfrm>
            <a:off x="1943100" y="5428487"/>
            <a:ext cx="4509770" cy="54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marR="5080" indent="-192405">
              <a:lnSpc>
                <a:spcPct val="103600"/>
              </a:lnSpc>
              <a:spcBef>
                <a:spcPts val="9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i="1" spc="15" dirty="0">
                <a:latin typeface="Carlito"/>
                <a:cs typeface="Carlito"/>
              </a:rPr>
              <a:t>Testing</a:t>
            </a:r>
            <a:r>
              <a:rPr sz="1100" spc="15" dirty="0">
                <a:latin typeface="Carlito"/>
                <a:cs typeface="Carlito"/>
              </a:rPr>
              <a:t>: pengujian metode </a:t>
            </a:r>
            <a:r>
              <a:rPr sz="1100" spc="20" dirty="0">
                <a:latin typeface="Carlito"/>
                <a:cs typeface="Carlito"/>
              </a:rPr>
              <a:t>dengan </a:t>
            </a:r>
            <a:r>
              <a:rPr sz="1100" spc="15" dirty="0">
                <a:latin typeface="Carlito"/>
                <a:cs typeface="Carlito"/>
              </a:rPr>
              <a:t>data baru. Data penguji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testing </a:t>
            </a:r>
            <a:r>
              <a:rPr sz="1100" i="1" spc="15" dirty="0">
                <a:latin typeface="Carlito"/>
                <a:cs typeface="Carlito"/>
              </a:rPr>
              <a:t>data</a:t>
            </a:r>
            <a:r>
              <a:rPr sz="1100" spc="15" dirty="0">
                <a:latin typeface="Carlito"/>
                <a:cs typeface="Carlito"/>
              </a:rPr>
              <a:t>)  tersebut harus dilakukan </a:t>
            </a:r>
            <a:r>
              <a:rPr sz="1100" i="1" spc="15" dirty="0">
                <a:latin typeface="Carlito"/>
                <a:cs typeface="Carlito"/>
              </a:rPr>
              <a:t>preprocessing </a:t>
            </a:r>
            <a:r>
              <a:rPr sz="1100" spc="15" dirty="0">
                <a:latin typeface="Carlito"/>
                <a:cs typeface="Carlito"/>
              </a:rPr>
              <a:t>yang sama </a:t>
            </a:r>
            <a:r>
              <a:rPr sz="1100" spc="20" dirty="0">
                <a:latin typeface="Carlito"/>
                <a:cs typeface="Carlito"/>
              </a:rPr>
              <a:t>dengan </a:t>
            </a:r>
            <a:r>
              <a:rPr sz="1100" spc="15" dirty="0">
                <a:latin typeface="Carlito"/>
                <a:cs typeface="Carlito"/>
              </a:rPr>
              <a:t>data  pembelajaran sebelum </a:t>
            </a:r>
            <a:r>
              <a:rPr sz="1100" spc="10" dirty="0">
                <a:latin typeface="Carlito"/>
                <a:cs typeface="Carlito"/>
              </a:rPr>
              <a:t>dieksekusi </a:t>
            </a:r>
            <a:r>
              <a:rPr sz="1100" spc="15" dirty="0">
                <a:latin typeface="Carlito"/>
                <a:cs typeface="Carlito"/>
              </a:rPr>
              <a:t>oleh</a:t>
            </a:r>
            <a:r>
              <a:rPr sz="1100" spc="-1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metode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95C77385-C50C-4F9E-96D7-8D4C62D272F9}"/>
              </a:ext>
            </a:extLst>
          </p:cNvPr>
          <p:cNvSpPr txBox="1"/>
          <p:nvPr/>
        </p:nvSpPr>
        <p:spPr>
          <a:xfrm>
            <a:off x="3874070" y="1423589"/>
            <a:ext cx="1236980" cy="1692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1000" spc="10" dirty="0">
                <a:latin typeface="Carlito"/>
                <a:cs typeface="Carlito"/>
              </a:rPr>
              <a:t>Tahapan </a:t>
            </a:r>
            <a:r>
              <a:rPr sz="1000" spc="15" dirty="0">
                <a:latin typeface="Carlito"/>
                <a:cs typeface="Carlito"/>
              </a:rPr>
              <a:t>Umum</a:t>
            </a:r>
            <a:r>
              <a:rPr sz="1000" spc="-45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Proses</a:t>
            </a:r>
            <a:endParaRPr sz="100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33893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76DA50-C0B3-45BE-A071-D4957C2943B9}"/>
              </a:ext>
            </a:extLst>
          </p:cNvPr>
          <p:cNvSpPr txBox="1"/>
          <p:nvPr/>
        </p:nvSpPr>
        <p:spPr>
          <a:xfrm>
            <a:off x="2286000" y="1348904"/>
            <a:ext cx="4572000" cy="4253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endParaRPr lang="en-ID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D"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en-ID"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ID" sz="1200" dirty="0" err="1">
                <a:latin typeface="Carlito"/>
                <a:cs typeface="Carlito"/>
              </a:rPr>
              <a:t>Diberikan</a:t>
            </a:r>
            <a:r>
              <a:rPr lang="en-ID" sz="1200" dirty="0">
                <a:latin typeface="Carlito"/>
                <a:cs typeface="Carlito"/>
              </a:rPr>
              <a:t> data </a:t>
            </a:r>
            <a:r>
              <a:rPr lang="en-ID" sz="1200" dirty="0" err="1">
                <a:latin typeface="Carlito"/>
                <a:cs typeface="Carlito"/>
              </a:rPr>
              <a:t>pelatihan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b="1" i="1" dirty="0">
                <a:latin typeface="Carlito"/>
                <a:cs typeface="Carlito"/>
              </a:rPr>
              <a:t>x</a:t>
            </a:r>
            <a:r>
              <a:rPr lang="en-ID" sz="1100" i="1" baseline="-33333" dirty="0">
                <a:latin typeface="Carlito"/>
                <a:cs typeface="Carlito"/>
              </a:rPr>
              <a:t>i </a:t>
            </a:r>
            <a:r>
              <a:rPr lang="en-ID" sz="1200" i="1" dirty="0">
                <a:latin typeface="Carlito"/>
                <a:cs typeface="Carlito"/>
              </a:rPr>
              <a:t>, </a:t>
            </a:r>
            <a:r>
              <a:rPr lang="en-ID" sz="1200" i="1" dirty="0" err="1">
                <a:latin typeface="Carlito"/>
                <a:cs typeface="Carlito"/>
              </a:rPr>
              <a:t>i</a:t>
            </a:r>
            <a:r>
              <a:rPr lang="en-ID" sz="1200" i="1" dirty="0">
                <a:latin typeface="Carlito"/>
                <a:cs typeface="Carlito"/>
              </a:rPr>
              <a:t> = 1 </a:t>
            </a:r>
            <a:r>
              <a:rPr lang="en-ID" sz="1200" i="1" dirty="0" err="1">
                <a:latin typeface="Carlito"/>
                <a:cs typeface="Carlito"/>
              </a:rPr>
              <a:t>sd</a:t>
            </a:r>
            <a:r>
              <a:rPr lang="en-ID" sz="1200" i="1" dirty="0">
                <a:latin typeface="Carlito"/>
                <a:cs typeface="Carlito"/>
              </a:rPr>
              <a:t> </a:t>
            </a:r>
            <a:r>
              <a:rPr lang="en-ID" sz="1200" i="1" spc="5" dirty="0">
                <a:latin typeface="Carlito"/>
                <a:cs typeface="Carlito"/>
              </a:rPr>
              <a:t>N, </a:t>
            </a:r>
            <a:r>
              <a:rPr lang="en-ID" sz="1200" dirty="0">
                <a:latin typeface="Carlito"/>
                <a:cs typeface="Carlito"/>
              </a:rPr>
              <a:t>dan/</a:t>
            </a:r>
            <a:r>
              <a:rPr lang="en-ID" sz="1200" dirty="0" err="1">
                <a:latin typeface="Carlito"/>
                <a:cs typeface="Carlito"/>
              </a:rPr>
              <a:t>atau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b="1" i="1" dirty="0" err="1">
                <a:latin typeface="Carlito"/>
                <a:cs typeface="Carlito"/>
              </a:rPr>
              <a:t>t</a:t>
            </a:r>
            <a:r>
              <a:rPr lang="en-ID" sz="1100" i="1" baseline="-33333" dirty="0" err="1">
                <a:latin typeface="Carlito"/>
                <a:cs typeface="Carlito"/>
              </a:rPr>
              <a:t>i</a:t>
            </a:r>
            <a:r>
              <a:rPr lang="en-ID" sz="1100" i="1" baseline="-33333" dirty="0">
                <a:latin typeface="Carlito"/>
                <a:cs typeface="Carlito"/>
              </a:rPr>
              <a:t> </a:t>
            </a:r>
            <a:r>
              <a:rPr lang="en-ID" sz="1200" i="1" dirty="0">
                <a:latin typeface="Carlito"/>
                <a:cs typeface="Carlito"/>
              </a:rPr>
              <a:t>, </a:t>
            </a:r>
            <a:r>
              <a:rPr lang="en-ID" sz="1200" i="1" dirty="0" err="1">
                <a:latin typeface="Carlito"/>
                <a:cs typeface="Carlito"/>
              </a:rPr>
              <a:t>i</a:t>
            </a:r>
            <a:r>
              <a:rPr lang="en-ID" sz="1200" i="1" dirty="0">
                <a:latin typeface="Carlito"/>
                <a:cs typeface="Carlito"/>
              </a:rPr>
              <a:t> = 1 </a:t>
            </a:r>
            <a:r>
              <a:rPr lang="en-ID" sz="1200" i="1" spc="5" dirty="0">
                <a:latin typeface="Carlito"/>
                <a:cs typeface="Carlito"/>
              </a:rPr>
              <a:t>as</a:t>
            </a:r>
            <a:r>
              <a:rPr lang="en-ID" sz="1200" i="1" spc="45" dirty="0">
                <a:latin typeface="Carlito"/>
                <a:cs typeface="Carlito"/>
              </a:rPr>
              <a:t> </a:t>
            </a:r>
            <a:r>
              <a:rPr lang="en-ID" sz="1200" i="1" dirty="0">
                <a:latin typeface="Carlito"/>
                <a:cs typeface="Carlito"/>
              </a:rPr>
              <a:t>N</a:t>
            </a:r>
            <a:endParaRPr lang="en-ID" sz="1200" dirty="0">
              <a:latin typeface="Carlito"/>
              <a:cs typeface="Carlito"/>
            </a:endParaRPr>
          </a:p>
          <a:p>
            <a:pPr marL="449580" indent="-192405">
              <a:lnSpc>
                <a:spcPct val="100000"/>
              </a:lnSpc>
              <a:spcBef>
                <a:spcPts val="1235"/>
              </a:spcBef>
              <a:buClr>
                <a:srgbClr val="000065"/>
              </a:buClr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lang="en-ID" sz="1800" baseline="4273" dirty="0">
                <a:latin typeface="Carlito"/>
                <a:cs typeface="Carlito"/>
              </a:rPr>
              <a:t>Supervised Learning. Data </a:t>
            </a:r>
            <a:r>
              <a:rPr lang="en-ID" sz="1800" baseline="4273" dirty="0" err="1">
                <a:latin typeface="Carlito"/>
                <a:cs typeface="Carlito"/>
              </a:rPr>
              <a:t>pelatihan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disertai</a:t>
            </a:r>
            <a:r>
              <a:rPr lang="en-ID" sz="1800" baseline="4273" dirty="0">
                <a:latin typeface="Carlito"/>
                <a:cs typeface="Carlito"/>
              </a:rPr>
              <a:t> target, </a:t>
            </a:r>
            <a:r>
              <a:rPr lang="en-ID" sz="1800" baseline="4273" dirty="0" err="1">
                <a:latin typeface="Carlito"/>
                <a:cs typeface="Carlito"/>
              </a:rPr>
              <a:t>yaitu</a:t>
            </a:r>
            <a:r>
              <a:rPr lang="en-ID" sz="1800" baseline="4273" dirty="0">
                <a:latin typeface="Carlito"/>
                <a:cs typeface="Carlito"/>
              </a:rPr>
              <a:t> {</a:t>
            </a:r>
            <a:r>
              <a:rPr lang="en-ID" sz="1800" b="1" baseline="4273" dirty="0">
                <a:latin typeface="Carlito"/>
                <a:cs typeface="Carlito"/>
              </a:rPr>
              <a:t>x</a:t>
            </a:r>
            <a:r>
              <a:rPr lang="en-ID" sz="1100" baseline="-25925" dirty="0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, </a:t>
            </a:r>
            <a:r>
              <a:rPr lang="en-ID" sz="1800" b="1" spc="-7" baseline="4273" dirty="0" err="1">
                <a:latin typeface="Carlito"/>
                <a:cs typeface="Carlito"/>
              </a:rPr>
              <a:t>t</a:t>
            </a:r>
            <a:r>
              <a:rPr lang="en-ID" sz="1100" spc="-7" baseline="-25925" dirty="0" err="1">
                <a:latin typeface="Carlito"/>
                <a:cs typeface="Carlito"/>
              </a:rPr>
              <a:t>i</a:t>
            </a:r>
            <a:r>
              <a:rPr lang="en-ID" sz="1800" spc="-7" baseline="4273" dirty="0">
                <a:latin typeface="Carlito"/>
                <a:cs typeface="Carlito"/>
              </a:rPr>
              <a:t>}, </a:t>
            </a:r>
            <a:r>
              <a:rPr lang="en-ID" sz="1800" baseline="4273" dirty="0" err="1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 = 1</a:t>
            </a:r>
            <a:r>
              <a:rPr lang="en-ID" sz="1800" spc="165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sd</a:t>
            </a:r>
            <a:endParaRPr lang="en-ID" sz="1800" baseline="4273" dirty="0">
              <a:latin typeface="Carlito"/>
              <a:cs typeface="Carlito"/>
            </a:endParaRPr>
          </a:p>
          <a:p>
            <a:pPr marL="449580" marR="517525">
              <a:lnSpc>
                <a:spcPct val="100800"/>
              </a:lnSpc>
              <a:spcBef>
                <a:spcPts val="240"/>
              </a:spcBef>
            </a:pPr>
            <a:r>
              <a:rPr lang="en-ID" sz="1200" spc="5" dirty="0">
                <a:latin typeface="Carlito"/>
                <a:cs typeface="Carlito"/>
              </a:rPr>
              <a:t>N. </a:t>
            </a:r>
            <a:r>
              <a:rPr lang="en-ID" sz="1200" dirty="0" err="1">
                <a:latin typeface="Carlito"/>
                <a:cs typeface="Carlito"/>
              </a:rPr>
              <a:t>Tujuan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pembelajaran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adalah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membangun</a:t>
            </a:r>
            <a:r>
              <a:rPr lang="en-ID" sz="1200" spc="5" dirty="0">
                <a:latin typeface="Carlito"/>
                <a:cs typeface="Carlito"/>
              </a:rPr>
              <a:t> model yang </a:t>
            </a:r>
            <a:r>
              <a:rPr lang="en-ID" sz="1200" spc="5" dirty="0" err="1">
                <a:latin typeface="Carlito"/>
                <a:cs typeface="Carlito"/>
              </a:rPr>
              <a:t>dapat</a:t>
            </a:r>
            <a:r>
              <a:rPr lang="en-ID" sz="1200" spc="5" dirty="0">
                <a:latin typeface="Carlito"/>
                <a:cs typeface="Carlito"/>
              </a:rPr>
              <a:t>  </a:t>
            </a:r>
            <a:r>
              <a:rPr lang="en-ID" sz="1200" dirty="0" err="1">
                <a:latin typeface="Carlito"/>
                <a:cs typeface="Carlito"/>
              </a:rPr>
              <a:t>menghasilkan</a:t>
            </a:r>
            <a:r>
              <a:rPr lang="en-ID" sz="1200" dirty="0">
                <a:latin typeface="Carlito"/>
                <a:cs typeface="Carlito"/>
              </a:rPr>
              <a:t> output </a:t>
            </a:r>
            <a:r>
              <a:rPr lang="en-ID" sz="1200" spc="5" dirty="0">
                <a:latin typeface="Carlito"/>
                <a:cs typeface="Carlito"/>
              </a:rPr>
              <a:t>yang </a:t>
            </a:r>
            <a:r>
              <a:rPr lang="en-ID" sz="1200" spc="5" dirty="0" err="1">
                <a:latin typeface="Carlito"/>
                <a:cs typeface="Carlito"/>
              </a:rPr>
              <a:t>benar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untuk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suatu</a:t>
            </a:r>
            <a:r>
              <a:rPr lang="en-ID" sz="1200" dirty="0">
                <a:latin typeface="Carlito"/>
                <a:cs typeface="Carlito"/>
              </a:rPr>
              <a:t> data </a:t>
            </a:r>
            <a:r>
              <a:rPr lang="en-ID" sz="1200" spc="5" dirty="0">
                <a:latin typeface="Carlito"/>
                <a:cs typeface="Carlito"/>
              </a:rPr>
              <a:t>input, </a:t>
            </a:r>
            <a:r>
              <a:rPr lang="en-ID" sz="1200" dirty="0" err="1">
                <a:latin typeface="Carlito"/>
                <a:cs typeface="Carlito"/>
              </a:rPr>
              <a:t>misal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untuk</a:t>
            </a:r>
            <a:r>
              <a:rPr lang="en-ID" sz="1200" spc="5" dirty="0">
                <a:latin typeface="Carlito"/>
                <a:cs typeface="Carlito"/>
              </a:rPr>
              <a:t>  </a:t>
            </a:r>
            <a:r>
              <a:rPr lang="en-ID" sz="1200" dirty="0" err="1">
                <a:latin typeface="Carlito"/>
                <a:cs typeface="Carlito"/>
              </a:rPr>
              <a:t>regresi</a:t>
            </a:r>
            <a:r>
              <a:rPr lang="en-ID" sz="1200" dirty="0">
                <a:latin typeface="Carlito"/>
                <a:cs typeface="Carlito"/>
              </a:rPr>
              <a:t>, </a:t>
            </a:r>
            <a:r>
              <a:rPr lang="en-ID" sz="1200" dirty="0" err="1">
                <a:latin typeface="Carlito"/>
                <a:cs typeface="Carlito"/>
              </a:rPr>
              <a:t>klasifikasian</a:t>
            </a:r>
            <a:r>
              <a:rPr lang="en-ID" sz="1200" dirty="0">
                <a:latin typeface="Carlito"/>
                <a:cs typeface="Carlito"/>
              </a:rPr>
              <a:t>, </a:t>
            </a:r>
            <a:r>
              <a:rPr lang="en-ID" sz="1200" dirty="0" err="1">
                <a:latin typeface="Carlito"/>
                <a:cs typeface="Carlito"/>
              </a:rPr>
              <a:t>regresi</a:t>
            </a:r>
            <a:r>
              <a:rPr lang="en-ID" sz="1200" dirty="0">
                <a:latin typeface="Carlito"/>
                <a:cs typeface="Carlito"/>
              </a:rPr>
              <a:t> ordinal, ranking,</a:t>
            </a:r>
            <a:r>
              <a:rPr lang="en-ID" sz="1200" spc="15" dirty="0">
                <a:latin typeface="Carlito"/>
                <a:cs typeface="Carlito"/>
              </a:rPr>
              <a:t> </a:t>
            </a:r>
            <a:r>
              <a:rPr lang="en-ID" sz="1200" spc="-5" dirty="0" err="1">
                <a:latin typeface="Carlito"/>
                <a:cs typeface="Carlito"/>
              </a:rPr>
              <a:t>dll</a:t>
            </a:r>
            <a:endParaRPr lang="en-ID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lang="en-ID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ID" sz="1100" dirty="0">
              <a:latin typeface="Carlito"/>
              <a:cs typeface="Carlito"/>
            </a:endParaRPr>
          </a:p>
          <a:p>
            <a:pPr marL="449580" marR="286385" indent="-192405">
              <a:lnSpc>
                <a:spcPct val="116199"/>
              </a:lnSpc>
              <a:buClr>
                <a:srgbClr val="000065"/>
              </a:buClr>
              <a:buFont typeface="Arial"/>
              <a:buChar char="•"/>
              <a:tabLst>
                <a:tab pos="448945" algn="l"/>
                <a:tab pos="449580" algn="l"/>
              </a:tabLst>
            </a:pPr>
            <a:r>
              <a:rPr lang="en-ID" sz="1800" spc="7" baseline="4273" dirty="0">
                <a:latin typeface="Carlito"/>
                <a:cs typeface="Carlito"/>
              </a:rPr>
              <a:t>Unsupervised </a:t>
            </a:r>
            <a:r>
              <a:rPr lang="en-ID" sz="1800" baseline="4273" dirty="0">
                <a:latin typeface="Carlito"/>
                <a:cs typeface="Carlito"/>
              </a:rPr>
              <a:t>Learning. Data </a:t>
            </a:r>
            <a:r>
              <a:rPr lang="en-ID" sz="1800" baseline="4273" dirty="0" err="1">
                <a:latin typeface="Carlito"/>
                <a:cs typeface="Carlito"/>
              </a:rPr>
              <a:t>pelatihan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tidak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aseline="4273" dirty="0" err="1">
                <a:latin typeface="Carlito"/>
                <a:cs typeface="Carlito"/>
              </a:rPr>
              <a:t>disertai</a:t>
            </a:r>
            <a:r>
              <a:rPr lang="en-ID" sz="1800" baseline="4273" dirty="0">
                <a:latin typeface="Carlito"/>
                <a:cs typeface="Carlito"/>
              </a:rPr>
              <a:t> target, </a:t>
            </a:r>
            <a:r>
              <a:rPr lang="en-ID" sz="1800" baseline="4273" dirty="0" err="1">
                <a:latin typeface="Carlito"/>
                <a:cs typeface="Carlito"/>
              </a:rPr>
              <a:t>yaitu</a:t>
            </a:r>
            <a:r>
              <a:rPr lang="en-ID" sz="1800" baseline="4273" dirty="0">
                <a:latin typeface="Carlito"/>
                <a:cs typeface="Carlito"/>
              </a:rPr>
              <a:t> </a:t>
            </a:r>
            <a:r>
              <a:rPr lang="en-ID" sz="1800" b="1" baseline="4273" dirty="0">
                <a:latin typeface="Carlito"/>
                <a:cs typeface="Carlito"/>
              </a:rPr>
              <a:t>x</a:t>
            </a:r>
            <a:r>
              <a:rPr lang="en-ID" sz="1100" baseline="-25925" dirty="0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, </a:t>
            </a:r>
            <a:r>
              <a:rPr lang="en-ID" sz="1800" baseline="4273" dirty="0" err="1">
                <a:latin typeface="Carlito"/>
                <a:cs typeface="Carlito"/>
              </a:rPr>
              <a:t>i</a:t>
            </a:r>
            <a:r>
              <a:rPr lang="en-ID" sz="1800" baseline="4273" dirty="0">
                <a:latin typeface="Carlito"/>
                <a:cs typeface="Carlito"/>
              </a:rPr>
              <a:t> = 1 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sd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>
                <a:latin typeface="Carlito"/>
                <a:cs typeface="Carlito"/>
              </a:rPr>
              <a:t>N. </a:t>
            </a:r>
            <a:r>
              <a:rPr lang="en-ID" sz="1200" spc="5" dirty="0" err="1">
                <a:latin typeface="Carlito"/>
                <a:cs typeface="Carlito"/>
              </a:rPr>
              <a:t>Tujuan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pembelajaran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adalah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membagun</a:t>
            </a:r>
            <a:r>
              <a:rPr lang="en-ID" sz="1200" spc="5" dirty="0">
                <a:latin typeface="Carlito"/>
                <a:cs typeface="Carlito"/>
              </a:rPr>
              <a:t> model yang</a:t>
            </a:r>
            <a:r>
              <a:rPr lang="en-ID" sz="1200" spc="-7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dapat</a:t>
            </a:r>
            <a:endParaRPr lang="en-ID" sz="1200" dirty="0">
              <a:latin typeface="Carlito"/>
              <a:cs typeface="Carlito"/>
            </a:endParaRPr>
          </a:p>
          <a:p>
            <a:pPr marL="449580" marR="286385">
              <a:lnSpc>
                <a:spcPct val="100800"/>
              </a:lnSpc>
            </a:pPr>
            <a:r>
              <a:rPr lang="en-ID" sz="1200" dirty="0" err="1">
                <a:latin typeface="Carlito"/>
                <a:cs typeface="Carlito"/>
              </a:rPr>
              <a:t>menemukan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komponen</a:t>
            </a:r>
            <a:r>
              <a:rPr lang="en-ID" sz="1200" dirty="0">
                <a:latin typeface="Carlito"/>
                <a:cs typeface="Carlito"/>
              </a:rPr>
              <a:t>/</a:t>
            </a:r>
            <a:r>
              <a:rPr lang="en-ID" sz="1200" dirty="0" err="1">
                <a:latin typeface="Carlito"/>
                <a:cs typeface="Carlito"/>
              </a:rPr>
              <a:t>variabel</a:t>
            </a:r>
            <a:r>
              <a:rPr lang="en-ID" sz="1200" dirty="0">
                <a:latin typeface="Carlito"/>
                <a:cs typeface="Carlito"/>
              </a:rPr>
              <a:t>/</a:t>
            </a:r>
            <a:r>
              <a:rPr lang="en-ID" sz="1200" dirty="0" err="1">
                <a:latin typeface="Carlito"/>
                <a:cs typeface="Carlito"/>
              </a:rPr>
              <a:t>fitur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spc="5" dirty="0" err="1">
                <a:latin typeface="Carlito"/>
                <a:cs typeface="Carlito"/>
              </a:rPr>
              <a:t>tersembunyi</a:t>
            </a:r>
            <a:r>
              <a:rPr lang="en-ID" sz="1200" spc="5" dirty="0">
                <a:latin typeface="Carlito"/>
                <a:cs typeface="Carlito"/>
              </a:rPr>
              <a:t> pada </a:t>
            </a:r>
            <a:r>
              <a:rPr lang="en-ID" sz="1200" dirty="0">
                <a:latin typeface="Carlito"/>
                <a:cs typeface="Carlito"/>
              </a:rPr>
              <a:t>data </a:t>
            </a:r>
            <a:r>
              <a:rPr lang="en-ID" sz="1200" dirty="0" err="1">
                <a:latin typeface="Carlito"/>
                <a:cs typeface="Carlito"/>
              </a:rPr>
              <a:t>pelatihan</a:t>
            </a:r>
            <a:r>
              <a:rPr lang="en-ID" sz="1200" dirty="0">
                <a:latin typeface="Carlito"/>
                <a:cs typeface="Carlito"/>
              </a:rPr>
              <a:t>,  </a:t>
            </a:r>
            <a:r>
              <a:rPr lang="en-ID" sz="1200" spc="5" dirty="0">
                <a:latin typeface="Carlito"/>
                <a:cs typeface="Carlito"/>
              </a:rPr>
              <a:t>yang </a:t>
            </a:r>
            <a:r>
              <a:rPr lang="en-ID" sz="1200" spc="5" dirty="0" err="1">
                <a:latin typeface="Carlito"/>
                <a:cs typeface="Carlito"/>
              </a:rPr>
              <a:t>dapat</a:t>
            </a:r>
            <a:r>
              <a:rPr lang="en-ID" sz="1200" spc="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digunakan</a:t>
            </a:r>
            <a:r>
              <a:rPr lang="en-ID" sz="1200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untuk</a:t>
            </a:r>
            <a:r>
              <a:rPr lang="en-ID" sz="1200" dirty="0">
                <a:latin typeface="Carlito"/>
                <a:cs typeface="Carlito"/>
              </a:rPr>
              <a:t>: </a:t>
            </a:r>
            <a:r>
              <a:rPr lang="en-ID" sz="1200" dirty="0" err="1">
                <a:latin typeface="Carlito"/>
                <a:cs typeface="Carlito"/>
              </a:rPr>
              <a:t>pengelompokan</a:t>
            </a:r>
            <a:r>
              <a:rPr lang="en-ID" sz="1200" dirty="0">
                <a:latin typeface="Carlito"/>
                <a:cs typeface="Carlito"/>
              </a:rPr>
              <a:t> (</a:t>
            </a:r>
            <a:r>
              <a:rPr lang="en-ID" sz="1200" i="1" dirty="0">
                <a:latin typeface="Carlito"/>
                <a:cs typeface="Carlito"/>
              </a:rPr>
              <a:t>clustering</a:t>
            </a:r>
            <a:r>
              <a:rPr lang="en-ID" sz="1200" dirty="0">
                <a:latin typeface="Carlito"/>
                <a:cs typeface="Carlito"/>
              </a:rPr>
              <a:t>), </a:t>
            </a:r>
            <a:r>
              <a:rPr lang="en-ID" sz="1200" spc="5" dirty="0" err="1">
                <a:latin typeface="Carlito"/>
                <a:cs typeface="Carlito"/>
              </a:rPr>
              <a:t>reduksi</a:t>
            </a:r>
            <a:r>
              <a:rPr lang="en-ID" sz="1200" spc="5" dirty="0">
                <a:latin typeface="Carlito"/>
                <a:cs typeface="Carlito"/>
              </a:rPr>
              <a:t>  </a:t>
            </a:r>
            <a:r>
              <a:rPr lang="en-ID" sz="1200" dirty="0" err="1">
                <a:latin typeface="Carlito"/>
                <a:cs typeface="Carlito"/>
              </a:rPr>
              <a:t>dimensi</a:t>
            </a:r>
            <a:r>
              <a:rPr lang="en-ID" sz="1200" dirty="0">
                <a:latin typeface="Carlito"/>
                <a:cs typeface="Carlito"/>
              </a:rPr>
              <a:t> (</a:t>
            </a:r>
            <a:r>
              <a:rPr lang="en-ID" sz="1200" i="1" dirty="0">
                <a:latin typeface="Carlito"/>
                <a:cs typeface="Carlito"/>
              </a:rPr>
              <a:t>dimension </a:t>
            </a:r>
            <a:r>
              <a:rPr lang="en-ID" sz="1200" i="1" spc="5" dirty="0">
                <a:latin typeface="Carlito"/>
                <a:cs typeface="Carlito"/>
              </a:rPr>
              <a:t>reduction</a:t>
            </a:r>
            <a:r>
              <a:rPr lang="en-ID" sz="1200" spc="5" dirty="0">
                <a:latin typeface="Carlito"/>
                <a:cs typeface="Carlito"/>
              </a:rPr>
              <a:t>), </a:t>
            </a:r>
            <a:r>
              <a:rPr lang="en-ID" sz="1200" dirty="0" err="1">
                <a:latin typeface="Carlito"/>
                <a:cs typeface="Carlito"/>
              </a:rPr>
              <a:t>rekomendasi</a:t>
            </a:r>
            <a:r>
              <a:rPr lang="en-ID" sz="1200" dirty="0">
                <a:latin typeface="Carlito"/>
                <a:cs typeface="Carlito"/>
              </a:rPr>
              <a:t>,</a:t>
            </a:r>
            <a:r>
              <a:rPr lang="en-ID" sz="1200" spc="15" dirty="0">
                <a:latin typeface="Carlito"/>
                <a:cs typeface="Carlito"/>
              </a:rPr>
              <a:t> </a:t>
            </a:r>
            <a:r>
              <a:rPr lang="en-ID" sz="1200" dirty="0" err="1">
                <a:latin typeface="Carlito"/>
                <a:cs typeface="Carlito"/>
              </a:rPr>
              <a:t>dll</a:t>
            </a:r>
            <a:endParaRPr lang="en-ID" sz="12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D" sz="1200" dirty="0">
              <a:latin typeface="Carlito"/>
              <a:cs typeface="Carlito"/>
            </a:endParaRPr>
          </a:p>
          <a:p>
            <a:pPr marR="311785" algn="r">
              <a:lnSpc>
                <a:spcPct val="100000"/>
              </a:lnSpc>
            </a:pPr>
            <a:r>
              <a:rPr lang="en-ID" sz="700" b="1" dirty="0">
                <a:latin typeface="Times New Roman"/>
                <a:cs typeface="Times New Roman"/>
              </a:rPr>
              <a:t>3</a:t>
            </a:r>
            <a:endParaRPr lang="en-ID"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616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2">
            <a:extLst>
              <a:ext uri="{FF2B5EF4-FFF2-40B4-BE49-F238E27FC236}">
                <a16:creationId xmlns:a16="http://schemas.microsoft.com/office/drawing/2014/main" id="{A12A9088-603B-4E8E-8E3A-FBD20CF01668}"/>
              </a:ext>
            </a:extLst>
          </p:cNvPr>
          <p:cNvSpPr txBox="1"/>
          <p:nvPr/>
        </p:nvSpPr>
        <p:spPr>
          <a:xfrm>
            <a:off x="2127503" y="2360166"/>
            <a:ext cx="72326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1770" indent="-192405">
              <a:lnSpc>
                <a:spcPct val="100000"/>
              </a:lnSpc>
              <a:spcBef>
                <a:spcPts val="114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350" spc="5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350" spc="10" dirty="0">
                <a:solidFill>
                  <a:srgbClr val="0000FF"/>
                </a:solidFill>
                <a:latin typeface="Carlito"/>
                <a:cs typeface="Carlito"/>
              </a:rPr>
              <a:t>eg</a:t>
            </a:r>
            <a:r>
              <a:rPr sz="1350" spc="-10" dirty="0">
                <a:solidFill>
                  <a:srgbClr val="0000FF"/>
                </a:solidFill>
                <a:latin typeface="Carlito"/>
                <a:cs typeface="Carlito"/>
              </a:rPr>
              <a:t>r</a:t>
            </a:r>
            <a:r>
              <a:rPr sz="1350" spc="10" dirty="0">
                <a:solidFill>
                  <a:srgbClr val="0000FF"/>
                </a:solidFill>
                <a:latin typeface="Carlito"/>
                <a:cs typeface="Carlito"/>
              </a:rPr>
              <a:t>es</a:t>
            </a:r>
            <a:r>
              <a:rPr sz="1350" dirty="0">
                <a:solidFill>
                  <a:srgbClr val="0000FF"/>
                </a:solidFill>
                <a:latin typeface="Carlito"/>
                <a:cs typeface="Carlito"/>
              </a:rPr>
              <a:t>i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4C5F2F5-D8DB-48BB-9622-327C25FCA880}"/>
              </a:ext>
            </a:extLst>
          </p:cNvPr>
          <p:cNvSpPr txBox="1"/>
          <p:nvPr/>
        </p:nvSpPr>
        <p:spPr>
          <a:xfrm>
            <a:off x="3485389" y="2802127"/>
            <a:ext cx="3619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800" i="1" spc="-5" dirty="0">
                <a:latin typeface="Carlito"/>
                <a:cs typeface="Carlito"/>
              </a:rPr>
              <a:t>i</a:t>
            </a:r>
            <a:endParaRPr sz="800">
              <a:latin typeface="Carlito"/>
              <a:cs typeface="Carlito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20C6AFEC-0D49-40B0-B3E0-BB9D034F297C}"/>
              </a:ext>
            </a:extLst>
          </p:cNvPr>
          <p:cNvSpPr txBox="1"/>
          <p:nvPr/>
        </p:nvSpPr>
        <p:spPr>
          <a:xfrm>
            <a:off x="2388107" y="2683255"/>
            <a:ext cx="261302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Times New Roman"/>
                <a:cs typeface="Times New Roman"/>
              </a:rPr>
              <a:t>– </a:t>
            </a:r>
            <a:r>
              <a:rPr sz="2025" baseline="4115" dirty="0">
                <a:latin typeface="Carlito"/>
                <a:cs typeface="Carlito"/>
              </a:rPr>
              <a:t>Nilai </a:t>
            </a:r>
            <a:r>
              <a:rPr sz="2025" spc="7" baseline="4115" dirty="0">
                <a:latin typeface="Carlito"/>
                <a:cs typeface="Carlito"/>
              </a:rPr>
              <a:t>output </a:t>
            </a:r>
            <a:r>
              <a:rPr sz="2025" b="1" i="1" baseline="4115" dirty="0">
                <a:latin typeface="Carlito"/>
                <a:cs typeface="Carlito"/>
              </a:rPr>
              <a:t>t </a:t>
            </a:r>
            <a:r>
              <a:rPr sz="2025" spc="7" baseline="4115" dirty="0">
                <a:latin typeface="Carlito"/>
                <a:cs typeface="Carlito"/>
              </a:rPr>
              <a:t>bernilai </a:t>
            </a:r>
            <a:r>
              <a:rPr sz="2025" baseline="4115" dirty="0">
                <a:latin typeface="Carlito"/>
                <a:cs typeface="Carlito"/>
              </a:rPr>
              <a:t>kontinu</a:t>
            </a:r>
            <a:r>
              <a:rPr sz="2025" spc="120" baseline="4115" dirty="0">
                <a:latin typeface="Carlito"/>
                <a:cs typeface="Carlito"/>
              </a:rPr>
              <a:t> </a:t>
            </a:r>
            <a:r>
              <a:rPr sz="2025" baseline="4115" dirty="0">
                <a:latin typeface="Carlito"/>
                <a:cs typeface="Carlito"/>
              </a:rPr>
              <a:t>(riil)</a:t>
            </a:r>
            <a:endParaRPr sz="2025" baseline="4115">
              <a:latin typeface="Carlito"/>
              <a:cs typeface="Carlito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0868EE76-D7FC-48AE-B346-759F851ED487}"/>
              </a:ext>
            </a:extLst>
          </p:cNvPr>
          <p:cNvSpPr txBox="1"/>
          <p:nvPr/>
        </p:nvSpPr>
        <p:spPr>
          <a:xfrm>
            <a:off x="2127503" y="3024630"/>
            <a:ext cx="2627630" cy="1066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23545" marR="5080" indent="-163195">
              <a:lnSpc>
                <a:spcPct val="101499"/>
              </a:lnSpc>
              <a:spcBef>
                <a:spcPts val="90"/>
              </a:spcBef>
            </a:pPr>
            <a:r>
              <a:rPr sz="2025" spc="7" baseline="2057" dirty="0">
                <a:latin typeface="Times New Roman"/>
                <a:cs typeface="Times New Roman"/>
              </a:rPr>
              <a:t>– </a:t>
            </a:r>
            <a:r>
              <a:rPr sz="1350" spc="5" dirty="0">
                <a:latin typeface="Carlito"/>
                <a:cs typeface="Carlito"/>
              </a:rPr>
              <a:t>Bertujuan memprediksi output  dengan akurat </a:t>
            </a:r>
            <a:r>
              <a:rPr sz="1350" dirty="0">
                <a:latin typeface="Carlito"/>
                <a:cs typeface="Carlito"/>
              </a:rPr>
              <a:t>untuk </a:t>
            </a:r>
            <a:r>
              <a:rPr sz="1350" spc="5" dirty="0">
                <a:latin typeface="Carlito"/>
                <a:cs typeface="Carlito"/>
              </a:rPr>
              <a:t>data</a:t>
            </a:r>
            <a:r>
              <a:rPr sz="1350" spc="-4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baru</a:t>
            </a:r>
            <a:endParaRPr sz="135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Carlito"/>
              <a:cs typeface="Carlito"/>
            </a:endParaRPr>
          </a:p>
          <a:p>
            <a:pPr marL="191770" indent="-192405">
              <a:lnSpc>
                <a:spcPct val="100000"/>
              </a:lnSpc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350" dirty="0">
                <a:solidFill>
                  <a:srgbClr val="0000FF"/>
                </a:solidFill>
                <a:latin typeface="Carlito"/>
                <a:cs typeface="Carlito"/>
              </a:rPr>
              <a:t>Klasifikasi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78F25A35-7E1E-4881-9EF2-644AA89A764F}"/>
              </a:ext>
            </a:extLst>
          </p:cNvPr>
          <p:cNvSpPr txBox="1"/>
          <p:nvPr/>
        </p:nvSpPr>
        <p:spPr>
          <a:xfrm>
            <a:off x="2388107" y="4179822"/>
            <a:ext cx="2684780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Times New Roman"/>
                <a:cs typeface="Times New Roman"/>
              </a:rPr>
              <a:t>– </a:t>
            </a:r>
            <a:r>
              <a:rPr sz="2025" baseline="4115" dirty="0">
                <a:latin typeface="Carlito"/>
                <a:cs typeface="Carlito"/>
              </a:rPr>
              <a:t>Nilai </a:t>
            </a:r>
            <a:r>
              <a:rPr sz="2025" spc="7" baseline="4115" dirty="0">
                <a:latin typeface="Carlito"/>
                <a:cs typeface="Carlito"/>
              </a:rPr>
              <a:t>output </a:t>
            </a:r>
            <a:r>
              <a:rPr sz="2025" b="1" i="1" baseline="4115" dirty="0">
                <a:latin typeface="Carlito"/>
                <a:cs typeface="Carlito"/>
              </a:rPr>
              <a:t>t </a:t>
            </a:r>
            <a:r>
              <a:rPr sz="2025" spc="7" baseline="4115" dirty="0">
                <a:latin typeface="Carlito"/>
                <a:cs typeface="Carlito"/>
              </a:rPr>
              <a:t>bernilai </a:t>
            </a:r>
            <a:r>
              <a:rPr sz="2025" baseline="4115" dirty="0">
                <a:latin typeface="Carlito"/>
                <a:cs typeface="Carlito"/>
              </a:rPr>
              <a:t>diskrit</a:t>
            </a:r>
            <a:r>
              <a:rPr sz="2025" spc="104" baseline="4115" dirty="0">
                <a:latin typeface="Carlito"/>
                <a:cs typeface="Carlito"/>
              </a:rPr>
              <a:t> </a:t>
            </a:r>
            <a:r>
              <a:rPr sz="2025" spc="7" baseline="4115" dirty="0">
                <a:latin typeface="Carlito"/>
                <a:cs typeface="Carlito"/>
              </a:rPr>
              <a:t>(kelas)</a:t>
            </a:r>
            <a:endParaRPr sz="2025" baseline="4115">
              <a:latin typeface="Carlito"/>
              <a:cs typeface="Carlito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BDDDF943-573F-4216-A0D5-23299290CF8C}"/>
              </a:ext>
            </a:extLst>
          </p:cNvPr>
          <p:cNvSpPr txBox="1"/>
          <p:nvPr/>
        </p:nvSpPr>
        <p:spPr>
          <a:xfrm>
            <a:off x="2388109" y="4239755"/>
            <a:ext cx="2708275" cy="72453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R="482600" algn="ctr">
              <a:lnSpc>
                <a:spcPct val="100000"/>
              </a:lnSpc>
              <a:spcBef>
                <a:spcPts val="555"/>
              </a:spcBef>
            </a:pPr>
            <a:r>
              <a:rPr sz="800" i="1" spc="-5" dirty="0">
                <a:latin typeface="Carlito"/>
                <a:cs typeface="Carlito"/>
              </a:rPr>
              <a:t>i</a:t>
            </a:r>
            <a:endParaRPr sz="8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650">
              <a:latin typeface="Carlito"/>
              <a:cs typeface="Carlito"/>
            </a:endParaRPr>
          </a:p>
          <a:p>
            <a:pPr marL="162560" marR="5080" indent="-163195">
              <a:lnSpc>
                <a:spcPct val="101499"/>
              </a:lnSpc>
            </a:pPr>
            <a:r>
              <a:rPr sz="2025" spc="7" baseline="2057" dirty="0">
                <a:latin typeface="Times New Roman"/>
                <a:cs typeface="Times New Roman"/>
              </a:rPr>
              <a:t>– </a:t>
            </a:r>
            <a:r>
              <a:rPr sz="1350" spc="5" dirty="0">
                <a:latin typeface="Carlito"/>
                <a:cs typeface="Carlito"/>
              </a:rPr>
              <a:t>Bertujuan mengklasifikasi </a:t>
            </a:r>
            <a:r>
              <a:rPr sz="1350" dirty="0">
                <a:latin typeface="Carlito"/>
                <a:cs typeface="Carlito"/>
              </a:rPr>
              <a:t>data </a:t>
            </a:r>
            <a:r>
              <a:rPr sz="1350" spc="5" dirty="0">
                <a:latin typeface="Carlito"/>
                <a:cs typeface="Carlito"/>
              </a:rPr>
              <a:t>baru  dengan</a:t>
            </a:r>
            <a:r>
              <a:rPr sz="1350" spc="-1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akurat</a:t>
            </a:r>
            <a:endParaRPr sz="1350">
              <a:latin typeface="Carlito"/>
              <a:cs typeface="Carlito"/>
            </a:endParaRPr>
          </a:p>
        </p:txBody>
      </p:sp>
      <p:grpSp>
        <p:nvGrpSpPr>
          <p:cNvPr id="15" name="object 18">
            <a:extLst>
              <a:ext uri="{FF2B5EF4-FFF2-40B4-BE49-F238E27FC236}">
                <a16:creationId xmlns:a16="http://schemas.microsoft.com/office/drawing/2014/main" id="{904A8087-2B3B-410B-9DFB-35696CFE8431}"/>
              </a:ext>
            </a:extLst>
          </p:cNvPr>
          <p:cNvGrpSpPr/>
          <p:nvPr/>
        </p:nvGrpSpPr>
        <p:grpSpPr>
          <a:xfrm>
            <a:off x="5269991" y="2235708"/>
            <a:ext cx="1652015" cy="2781303"/>
            <a:chOff x="4148327" y="5844860"/>
            <a:chExt cx="1652015" cy="2781303"/>
          </a:xfrm>
        </p:grpSpPr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BEBDBC2F-FE7A-4743-95A2-176B5ECE59D3}"/>
                </a:ext>
              </a:extLst>
            </p:cNvPr>
            <p:cNvSpPr/>
            <p:nvPr/>
          </p:nvSpPr>
          <p:spPr>
            <a:xfrm>
              <a:off x="4148327" y="7496879"/>
              <a:ext cx="1652015" cy="1129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0">
              <a:extLst>
                <a:ext uri="{FF2B5EF4-FFF2-40B4-BE49-F238E27FC236}">
                  <a16:creationId xmlns:a16="http://schemas.microsoft.com/office/drawing/2014/main" id="{9ADA2AAB-E70A-47E4-BBDB-03DB4A860C7F}"/>
                </a:ext>
              </a:extLst>
            </p:cNvPr>
            <p:cNvSpPr/>
            <p:nvPr/>
          </p:nvSpPr>
          <p:spPr>
            <a:xfrm>
              <a:off x="4148327" y="5844860"/>
              <a:ext cx="1642872" cy="124053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723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B2B7331-B08F-4F73-A88D-5F71909D8B95}"/>
              </a:ext>
            </a:extLst>
          </p:cNvPr>
          <p:cNvSpPr txBox="1"/>
          <p:nvPr/>
        </p:nvSpPr>
        <p:spPr>
          <a:xfrm>
            <a:off x="2286000" y="1905000"/>
            <a:ext cx="4742815" cy="4026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770" marR="5080" indent="-192405">
              <a:lnSpc>
                <a:spcPct val="103600"/>
              </a:lnSpc>
              <a:spcBef>
                <a:spcPts val="90"/>
              </a:spcBef>
              <a:buClr>
                <a:srgbClr val="000065"/>
              </a:buClr>
              <a:buFont typeface="Arial"/>
              <a:buChar char="•"/>
              <a:tabLst>
                <a:tab pos="191770" algn="l"/>
                <a:tab pos="192405" algn="l"/>
              </a:tabLst>
            </a:pPr>
            <a:r>
              <a:rPr sz="1100" spc="20" dirty="0">
                <a:latin typeface="Carlito"/>
                <a:cs typeface="Carlito"/>
              </a:rPr>
              <a:t>Model </a:t>
            </a:r>
            <a:r>
              <a:rPr sz="1100" spc="10" dirty="0">
                <a:latin typeface="Carlito"/>
                <a:cs typeface="Carlito"/>
              </a:rPr>
              <a:t>linear </a:t>
            </a:r>
            <a:r>
              <a:rPr sz="1100" spc="15" dirty="0">
                <a:latin typeface="Carlito"/>
                <a:cs typeface="Carlito"/>
              </a:rPr>
              <a:t>adalah kombinasi </a:t>
            </a:r>
            <a:r>
              <a:rPr sz="1100" spc="10" dirty="0">
                <a:latin typeface="Carlito"/>
                <a:cs typeface="Carlito"/>
              </a:rPr>
              <a:t>linear </a:t>
            </a:r>
            <a:r>
              <a:rPr sz="1100" spc="15" dirty="0">
                <a:latin typeface="Carlito"/>
                <a:cs typeface="Carlito"/>
              </a:rPr>
              <a:t>dari </a:t>
            </a:r>
            <a:r>
              <a:rPr sz="1100" spc="10" dirty="0">
                <a:latin typeface="Carlito"/>
                <a:cs typeface="Carlito"/>
              </a:rPr>
              <a:t>fungsi </a:t>
            </a:r>
            <a:r>
              <a:rPr sz="1100" spc="15" dirty="0">
                <a:latin typeface="Carlito"/>
                <a:cs typeface="Carlito"/>
              </a:rPr>
              <a:t>nonlinear dari variabel input  (fungsi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basis):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BA1DEB5B-6607-4E3B-A433-AAD2DFDE362B}"/>
              </a:ext>
            </a:extLst>
          </p:cNvPr>
          <p:cNvSpPr txBox="1"/>
          <p:nvPr/>
        </p:nvSpPr>
        <p:spPr>
          <a:xfrm>
            <a:off x="2360868" y="2889775"/>
            <a:ext cx="420687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  <a:tabLst>
                <a:tab pos="4149725" algn="l"/>
              </a:tabLst>
            </a:pPr>
            <a:r>
              <a:rPr sz="1100" spc="10" dirty="0">
                <a:latin typeface="Carlito"/>
                <a:cs typeface="Carlito"/>
              </a:rPr>
              <a:t>di</a:t>
            </a:r>
            <a:r>
              <a:rPr sz="1100" spc="15" dirty="0">
                <a:latin typeface="Carlito"/>
                <a:cs typeface="Carlito"/>
              </a:rPr>
              <a:t>m</a:t>
            </a:r>
            <a:r>
              <a:rPr sz="1100" spc="20" dirty="0">
                <a:latin typeface="Carlito"/>
                <a:cs typeface="Carlito"/>
              </a:rPr>
              <a:t>a</a:t>
            </a:r>
            <a:r>
              <a:rPr sz="1100" spc="15" dirty="0">
                <a:latin typeface="Carlito"/>
                <a:cs typeface="Carlito"/>
              </a:rPr>
              <a:t>na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b="1" spc="15" dirty="0">
                <a:latin typeface="Carlito"/>
                <a:cs typeface="Carlito"/>
              </a:rPr>
              <a:t>x</a:t>
            </a:r>
            <a:r>
              <a:rPr sz="1100" b="1" spc="5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=</a:t>
            </a:r>
            <a:r>
              <a:rPr sz="1100" spc="10" dirty="0">
                <a:latin typeface="Carlito"/>
                <a:cs typeface="Carlito"/>
              </a:rPr>
              <a:t> (</a:t>
            </a:r>
            <a:r>
              <a:rPr sz="1100" i="1" spc="15" dirty="0">
                <a:latin typeface="Carlito"/>
                <a:cs typeface="Carlito"/>
              </a:rPr>
              <a:t>x</a:t>
            </a:r>
            <a:r>
              <a:rPr sz="1100" i="1" spc="85" dirty="0">
                <a:latin typeface="Carlito"/>
                <a:cs typeface="Carlito"/>
              </a:rPr>
              <a:t> </a:t>
            </a:r>
            <a:r>
              <a:rPr sz="1100" i="1" spc="5" dirty="0">
                <a:latin typeface="Carlito"/>
                <a:cs typeface="Carlito"/>
              </a:rPr>
              <a:t>,</a:t>
            </a:r>
            <a:r>
              <a:rPr sz="1100" i="1" spc="20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x</a:t>
            </a:r>
            <a:r>
              <a:rPr sz="1100" i="1" spc="70" dirty="0">
                <a:latin typeface="Carlito"/>
                <a:cs typeface="Carlito"/>
              </a:rPr>
              <a:t> </a:t>
            </a:r>
            <a:r>
              <a:rPr sz="1100" i="1" spc="5" dirty="0">
                <a:latin typeface="Carlito"/>
                <a:cs typeface="Carlito"/>
              </a:rPr>
              <a:t>,</a:t>
            </a:r>
            <a:r>
              <a:rPr sz="1100" i="1" spc="20" dirty="0">
                <a:latin typeface="Carlito"/>
                <a:cs typeface="Carlito"/>
              </a:rPr>
              <a:t> </a:t>
            </a:r>
            <a:r>
              <a:rPr sz="1100" i="1" spc="5" dirty="0">
                <a:latin typeface="Carlito"/>
                <a:cs typeface="Carlito"/>
              </a:rPr>
              <a:t>...,</a:t>
            </a:r>
            <a:r>
              <a:rPr sz="1100" i="1" spc="20" dirty="0">
                <a:latin typeface="Carlito"/>
                <a:cs typeface="Carlito"/>
              </a:rPr>
              <a:t> </a:t>
            </a:r>
            <a:r>
              <a:rPr sz="1100" i="1" spc="15" dirty="0">
                <a:latin typeface="Carlito"/>
                <a:cs typeface="Carlito"/>
              </a:rPr>
              <a:t>x</a:t>
            </a:r>
            <a:r>
              <a:rPr sz="1100" i="1" dirty="0">
                <a:latin typeface="Carlito"/>
                <a:cs typeface="Carlito"/>
              </a:rPr>
              <a:t> </a:t>
            </a:r>
            <a:r>
              <a:rPr sz="1100" i="1" spc="-9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)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9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a</a:t>
            </a:r>
            <a:r>
              <a:rPr sz="1100" spc="25" dirty="0">
                <a:latin typeface="Carlito"/>
                <a:cs typeface="Carlito"/>
              </a:rPr>
              <a:t>d</a:t>
            </a:r>
            <a:r>
              <a:rPr sz="1100" spc="10" dirty="0">
                <a:latin typeface="Carlito"/>
                <a:cs typeface="Carlito"/>
              </a:rPr>
              <a:t>a</a:t>
            </a:r>
            <a:r>
              <a:rPr sz="1100" spc="5" dirty="0">
                <a:latin typeface="Carlito"/>
                <a:cs typeface="Carlito"/>
              </a:rPr>
              <a:t>l</a:t>
            </a:r>
            <a:r>
              <a:rPr sz="1100" spc="10" dirty="0">
                <a:latin typeface="Carlito"/>
                <a:cs typeface="Carlito"/>
              </a:rPr>
              <a:t>a</a:t>
            </a:r>
            <a:r>
              <a:rPr sz="1100" spc="15" dirty="0">
                <a:latin typeface="Carlito"/>
                <a:cs typeface="Carlito"/>
              </a:rPr>
              <a:t>h v</a:t>
            </a:r>
            <a:r>
              <a:rPr sz="1100" spc="20" dirty="0">
                <a:latin typeface="Carlito"/>
                <a:cs typeface="Carlito"/>
              </a:rPr>
              <a:t>a</a:t>
            </a:r>
            <a:r>
              <a:rPr sz="1100" spc="10" dirty="0">
                <a:latin typeface="Carlito"/>
                <a:cs typeface="Carlito"/>
              </a:rPr>
              <a:t>r</a:t>
            </a:r>
            <a:r>
              <a:rPr sz="1100" spc="-5" dirty="0">
                <a:latin typeface="Carlito"/>
                <a:cs typeface="Carlito"/>
              </a:rPr>
              <a:t>i</a:t>
            </a:r>
            <a:r>
              <a:rPr sz="1100" spc="20" dirty="0">
                <a:latin typeface="Carlito"/>
                <a:cs typeface="Carlito"/>
              </a:rPr>
              <a:t>a</a:t>
            </a:r>
            <a:r>
              <a:rPr sz="1100" spc="15" dirty="0">
                <a:latin typeface="Carlito"/>
                <a:cs typeface="Carlito"/>
              </a:rPr>
              <a:t>b</a:t>
            </a:r>
            <a:r>
              <a:rPr sz="1100" spc="25" dirty="0">
                <a:latin typeface="Carlito"/>
                <a:cs typeface="Carlito"/>
              </a:rPr>
              <a:t>e</a:t>
            </a:r>
            <a:r>
              <a:rPr sz="1100" spc="5" dirty="0">
                <a:latin typeface="Carlito"/>
                <a:cs typeface="Carlito"/>
              </a:rPr>
              <a:t>l </a:t>
            </a:r>
            <a:r>
              <a:rPr sz="1100" spc="-5" dirty="0">
                <a:latin typeface="Carlito"/>
                <a:cs typeface="Carlito"/>
              </a:rPr>
              <a:t>i</a:t>
            </a:r>
            <a:r>
              <a:rPr sz="1100" spc="25" dirty="0">
                <a:latin typeface="Carlito"/>
                <a:cs typeface="Carlito"/>
              </a:rPr>
              <a:t>n</a:t>
            </a:r>
            <a:r>
              <a:rPr sz="1100" spc="10" dirty="0">
                <a:latin typeface="Carlito"/>
                <a:cs typeface="Carlito"/>
              </a:rPr>
              <a:t>put,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d</a:t>
            </a:r>
            <a:r>
              <a:rPr sz="1100" spc="10" dirty="0">
                <a:latin typeface="Carlito"/>
                <a:cs typeface="Carlito"/>
              </a:rPr>
              <a:t>a</a:t>
            </a:r>
            <a:r>
              <a:rPr sz="1100" spc="15" dirty="0">
                <a:latin typeface="Carlito"/>
                <a:cs typeface="Carlito"/>
              </a:rPr>
              <a:t>n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b="1" spc="25" dirty="0">
                <a:latin typeface="Carlito"/>
                <a:cs typeface="Carlito"/>
              </a:rPr>
              <a:t>w</a:t>
            </a:r>
            <a:r>
              <a:rPr sz="1100" b="1" spc="2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=</a:t>
            </a:r>
            <a:r>
              <a:rPr sz="1100" spc="10" dirty="0">
                <a:latin typeface="Carlito"/>
                <a:cs typeface="Carlito"/>
              </a:rPr>
              <a:t> (</a:t>
            </a:r>
            <a:r>
              <a:rPr sz="1100" i="1" spc="25" dirty="0">
                <a:latin typeface="Carlito"/>
                <a:cs typeface="Carlito"/>
              </a:rPr>
              <a:t>w</a:t>
            </a:r>
            <a:r>
              <a:rPr sz="1100" i="1" dirty="0">
                <a:latin typeface="Carlito"/>
                <a:cs typeface="Carlito"/>
              </a:rPr>
              <a:t>  </a:t>
            </a:r>
            <a:r>
              <a:rPr sz="1100" i="1" spc="-95" dirty="0">
                <a:latin typeface="Carlito"/>
                <a:cs typeface="Carlito"/>
              </a:rPr>
              <a:t> </a:t>
            </a:r>
            <a:r>
              <a:rPr sz="1100" i="1" spc="25" dirty="0">
                <a:latin typeface="Carlito"/>
                <a:cs typeface="Carlito"/>
              </a:rPr>
              <a:t>w</a:t>
            </a:r>
            <a:r>
              <a:rPr sz="1100" i="1" dirty="0">
                <a:latin typeface="Carlito"/>
                <a:cs typeface="Carlito"/>
              </a:rPr>
              <a:t>  </a:t>
            </a:r>
            <a:r>
              <a:rPr sz="1100" i="1" spc="10" dirty="0">
                <a:latin typeface="Carlito"/>
                <a:cs typeface="Carlito"/>
              </a:rPr>
              <a:t> </a:t>
            </a:r>
            <a:r>
              <a:rPr sz="1100" i="1" spc="5" dirty="0">
                <a:latin typeface="Carlito"/>
                <a:cs typeface="Carlito"/>
              </a:rPr>
              <a:t>..., </a:t>
            </a:r>
            <a:r>
              <a:rPr sz="1100" i="1" spc="25" dirty="0">
                <a:latin typeface="Carlito"/>
                <a:cs typeface="Carlito"/>
              </a:rPr>
              <a:t>w</a:t>
            </a:r>
            <a:r>
              <a:rPr sz="1100" i="1" dirty="0">
                <a:latin typeface="Carlito"/>
                <a:cs typeface="Carlito"/>
              </a:rPr>
              <a:t>	</a:t>
            </a:r>
            <a:r>
              <a:rPr sz="1100" spc="10" dirty="0">
                <a:latin typeface="Carlito"/>
                <a:cs typeface="Carlito"/>
              </a:rPr>
              <a:t>)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2539470-9BA5-49D6-865E-1C33B8DFFA77}"/>
              </a:ext>
            </a:extLst>
          </p:cNvPr>
          <p:cNvSpPr txBox="1"/>
          <p:nvPr/>
        </p:nvSpPr>
        <p:spPr>
          <a:xfrm>
            <a:off x="2360856" y="3090384"/>
            <a:ext cx="24352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00" spc="15" dirty="0">
                <a:latin typeface="Carlito"/>
                <a:cs typeface="Carlito"/>
              </a:rPr>
              <a:t>adalah parameter, </a:t>
            </a:r>
            <a:r>
              <a:rPr sz="1200" b="1" i="1" spc="-10" dirty="0">
                <a:latin typeface="Symbol"/>
                <a:cs typeface="Symbol"/>
              </a:rPr>
              <a:t></a:t>
            </a:r>
            <a:r>
              <a:rPr sz="1100" spc="-10" dirty="0">
                <a:latin typeface="Carlito"/>
                <a:cs typeface="Carlito"/>
              </a:rPr>
              <a:t>(</a:t>
            </a:r>
            <a:r>
              <a:rPr sz="1100" b="1" i="1" spc="-10" dirty="0">
                <a:latin typeface="Carlito"/>
                <a:cs typeface="Carlito"/>
              </a:rPr>
              <a:t>x</a:t>
            </a:r>
            <a:r>
              <a:rPr sz="1100" spc="-10" dirty="0">
                <a:latin typeface="Carlito"/>
                <a:cs typeface="Carlito"/>
              </a:rPr>
              <a:t>) </a:t>
            </a:r>
            <a:r>
              <a:rPr sz="1100" spc="15" dirty="0">
                <a:latin typeface="Carlito"/>
                <a:cs typeface="Carlito"/>
              </a:rPr>
              <a:t>= </a:t>
            </a:r>
            <a:r>
              <a:rPr sz="1100" spc="-15" dirty="0">
                <a:latin typeface="Carlito"/>
                <a:cs typeface="Carlito"/>
              </a:rPr>
              <a:t>(</a:t>
            </a:r>
            <a:r>
              <a:rPr sz="1200" i="1" spc="-15" dirty="0">
                <a:latin typeface="Symbol"/>
                <a:cs typeface="Symbol"/>
              </a:rPr>
              <a:t>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Carlito"/>
                <a:cs typeface="Carlito"/>
              </a:rPr>
              <a:t>(</a:t>
            </a:r>
            <a:r>
              <a:rPr sz="1100" b="1" i="1" spc="10" dirty="0">
                <a:latin typeface="Carlito"/>
                <a:cs typeface="Carlito"/>
              </a:rPr>
              <a:t>x</a:t>
            </a:r>
            <a:r>
              <a:rPr sz="1100" i="1" spc="10" dirty="0">
                <a:latin typeface="Carlito"/>
                <a:cs typeface="Carlito"/>
              </a:rPr>
              <a:t>) </a:t>
            </a:r>
            <a:r>
              <a:rPr sz="1200" i="1" spc="-35" dirty="0">
                <a:latin typeface="Symbol"/>
                <a:cs typeface="Symbol"/>
              </a:rPr>
              <a:t>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Carlito"/>
                <a:cs typeface="Carlito"/>
              </a:rPr>
              <a:t>(</a:t>
            </a:r>
            <a:r>
              <a:rPr sz="1100" b="1" i="1" spc="10" dirty="0">
                <a:latin typeface="Carlito"/>
                <a:cs typeface="Carlito"/>
              </a:rPr>
              <a:t>x</a:t>
            </a:r>
            <a:r>
              <a:rPr sz="1100" i="1" spc="10" dirty="0">
                <a:latin typeface="Carlito"/>
                <a:cs typeface="Carlito"/>
              </a:rPr>
              <a:t>) </a:t>
            </a:r>
            <a:r>
              <a:rPr sz="1100" i="1" spc="5" dirty="0">
                <a:latin typeface="Carlito"/>
                <a:cs typeface="Carlito"/>
              </a:rPr>
              <a:t>...,</a:t>
            </a:r>
            <a:r>
              <a:rPr sz="1100" i="1" spc="80" dirty="0">
                <a:latin typeface="Carlito"/>
                <a:cs typeface="Carlito"/>
              </a:rPr>
              <a:t> </a:t>
            </a:r>
            <a:r>
              <a:rPr sz="1200" i="1" spc="-35" dirty="0">
                <a:latin typeface="Symbol"/>
                <a:cs typeface="Symbol"/>
              </a:rPr>
              <a:t>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A8C394FC-DBED-4FAD-8DA8-2129EC214514}"/>
              </a:ext>
            </a:extLst>
          </p:cNvPr>
          <p:cNvSpPr txBox="1"/>
          <p:nvPr/>
        </p:nvSpPr>
        <p:spPr>
          <a:xfrm>
            <a:off x="2132268" y="3299172"/>
            <a:ext cx="4946015" cy="148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105"/>
              </a:spcBef>
            </a:pPr>
            <a:r>
              <a:rPr sz="1200" i="1" spc="-5" dirty="0">
                <a:latin typeface="Symbol"/>
                <a:cs typeface="Symbol"/>
              </a:rPr>
              <a:t></a:t>
            </a:r>
            <a:r>
              <a:rPr sz="975" i="1" spc="-7" baseline="-34188" dirty="0">
                <a:latin typeface="Carlito"/>
                <a:cs typeface="Carlito"/>
              </a:rPr>
              <a:t>j</a:t>
            </a:r>
            <a:r>
              <a:rPr sz="1100" i="1" spc="-5" dirty="0">
                <a:latin typeface="Carlito"/>
                <a:cs typeface="Carlito"/>
              </a:rPr>
              <a:t>(</a:t>
            </a:r>
            <a:r>
              <a:rPr sz="1100" b="1" i="1" spc="-5" dirty="0">
                <a:latin typeface="Carlito"/>
                <a:cs typeface="Carlito"/>
              </a:rPr>
              <a:t>x</a:t>
            </a:r>
            <a:r>
              <a:rPr sz="1100" i="1" spc="-5" dirty="0">
                <a:latin typeface="Carlito"/>
                <a:cs typeface="Carlito"/>
              </a:rPr>
              <a:t>)</a:t>
            </a:r>
            <a:r>
              <a:rPr sz="1100" spc="-5" dirty="0">
                <a:latin typeface="Carlito"/>
                <a:cs typeface="Carlito"/>
              </a:rPr>
              <a:t>, </a:t>
            </a:r>
            <a:r>
              <a:rPr sz="1100" i="1" spc="30" dirty="0">
                <a:latin typeface="Carlito"/>
                <a:cs typeface="Carlito"/>
              </a:rPr>
              <a:t>M </a:t>
            </a:r>
            <a:r>
              <a:rPr sz="1100" spc="15" dirty="0">
                <a:latin typeface="Carlito"/>
                <a:cs typeface="Carlito"/>
              </a:rPr>
              <a:t>adalah jumlah </a:t>
            </a:r>
            <a:r>
              <a:rPr sz="1100" spc="10" dirty="0">
                <a:latin typeface="Carlito"/>
                <a:cs typeface="Carlito"/>
              </a:rPr>
              <a:t>total </a:t>
            </a:r>
            <a:r>
              <a:rPr sz="1100" spc="15" dirty="0">
                <a:latin typeface="Carlito"/>
                <a:cs typeface="Carlito"/>
              </a:rPr>
              <a:t>parameter dari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20" dirty="0">
                <a:latin typeface="Carlito"/>
                <a:cs typeface="Carlito"/>
              </a:rPr>
              <a:t>model</a:t>
            </a: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 dirty="0">
              <a:latin typeface="Carlito"/>
              <a:cs typeface="Carlito"/>
            </a:endParaRPr>
          </a:p>
          <a:p>
            <a:pPr marL="229870" indent="-192405">
              <a:lnSpc>
                <a:spcPct val="100000"/>
              </a:lnSpc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650" spc="22" baseline="5050" dirty="0">
                <a:latin typeface="Carlito"/>
                <a:cs typeface="Carlito"/>
              </a:rPr>
              <a:t>Biasanya, </a:t>
            </a:r>
            <a:r>
              <a:rPr sz="1800" i="1" spc="-7" baseline="4629" dirty="0">
                <a:latin typeface="Symbol"/>
                <a:cs typeface="Symbol"/>
              </a:rPr>
              <a:t></a:t>
            </a:r>
            <a:r>
              <a:rPr sz="975" i="1" spc="-7" baseline="-25641" dirty="0">
                <a:latin typeface="Carlito"/>
                <a:cs typeface="Carlito"/>
              </a:rPr>
              <a:t>0</a:t>
            </a:r>
            <a:r>
              <a:rPr sz="1650" i="1" spc="-7" baseline="5050" dirty="0">
                <a:latin typeface="Carlito"/>
                <a:cs typeface="Carlito"/>
              </a:rPr>
              <a:t>(</a:t>
            </a:r>
            <a:r>
              <a:rPr sz="1650" b="1" i="1" spc="-7" baseline="5050" dirty="0">
                <a:latin typeface="Carlito"/>
                <a:cs typeface="Carlito"/>
              </a:rPr>
              <a:t>x</a:t>
            </a:r>
            <a:r>
              <a:rPr sz="1650" i="1" spc="-7" baseline="5050" dirty="0">
                <a:latin typeface="Carlito"/>
                <a:cs typeface="Carlito"/>
              </a:rPr>
              <a:t>) </a:t>
            </a:r>
            <a:r>
              <a:rPr sz="1650" i="1" spc="22" baseline="5050" dirty="0">
                <a:latin typeface="Carlito"/>
                <a:cs typeface="Carlito"/>
              </a:rPr>
              <a:t>= </a:t>
            </a:r>
            <a:r>
              <a:rPr sz="1650" i="1" spc="15" baseline="5050" dirty="0">
                <a:latin typeface="Carlito"/>
                <a:cs typeface="Carlito"/>
              </a:rPr>
              <a:t>1, </a:t>
            </a:r>
            <a:r>
              <a:rPr sz="1650" spc="22" baseline="5050" dirty="0">
                <a:latin typeface="Carlito"/>
                <a:cs typeface="Carlito"/>
              </a:rPr>
              <a:t>sehingga </a:t>
            </a:r>
            <a:r>
              <a:rPr sz="1650" spc="7" baseline="5050" dirty="0">
                <a:latin typeface="Carlito"/>
                <a:cs typeface="Carlito"/>
              </a:rPr>
              <a:t>w</a:t>
            </a:r>
            <a:r>
              <a:rPr sz="975" spc="7" baseline="-25641" dirty="0">
                <a:latin typeface="Carlito"/>
                <a:cs typeface="Carlito"/>
              </a:rPr>
              <a:t>0 </a:t>
            </a:r>
            <a:r>
              <a:rPr sz="1650" spc="22" baseline="5050" dirty="0">
                <a:latin typeface="Carlito"/>
                <a:cs typeface="Carlito"/>
              </a:rPr>
              <a:t>berfungsi sebagai</a:t>
            </a:r>
            <a:r>
              <a:rPr sz="1650" spc="7" baseline="5050" dirty="0">
                <a:latin typeface="Carlito"/>
                <a:cs typeface="Carlito"/>
              </a:rPr>
              <a:t> </a:t>
            </a:r>
            <a:r>
              <a:rPr sz="1650" spc="15" baseline="5050" dirty="0">
                <a:latin typeface="Carlito"/>
                <a:cs typeface="Carlito"/>
              </a:rPr>
              <a:t>bias</a:t>
            </a:r>
            <a:endParaRPr sz="1650" baseline="50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0065"/>
              </a:buClr>
              <a:buFont typeface="Arial"/>
              <a:buChar char="•"/>
            </a:pPr>
            <a:endParaRPr sz="1400" dirty="0">
              <a:latin typeface="Carlito"/>
              <a:cs typeface="Carlito"/>
            </a:endParaRPr>
          </a:p>
          <a:p>
            <a:pPr marL="229870" marR="208279" indent="-192405">
              <a:lnSpc>
                <a:spcPct val="101899"/>
              </a:lnSpc>
              <a:buClr>
                <a:srgbClr val="000065"/>
              </a:buClr>
              <a:buFont typeface="Arial"/>
              <a:buChar char="•"/>
              <a:tabLst>
                <a:tab pos="229870" algn="l"/>
                <a:tab pos="230504" algn="l"/>
              </a:tabLst>
            </a:pPr>
            <a:r>
              <a:rPr sz="1100" spc="20" dirty="0">
                <a:latin typeface="Carlito"/>
                <a:cs typeface="Carlito"/>
              </a:rPr>
              <a:t>Ada </a:t>
            </a:r>
            <a:r>
              <a:rPr sz="1100" spc="15" dirty="0">
                <a:latin typeface="Carlito"/>
                <a:cs typeface="Carlito"/>
              </a:rPr>
              <a:t>banyak </a:t>
            </a:r>
            <a:r>
              <a:rPr sz="1100" spc="10" dirty="0">
                <a:latin typeface="Carlito"/>
                <a:cs typeface="Carlito"/>
              </a:rPr>
              <a:t>pilihan </a:t>
            </a:r>
            <a:r>
              <a:rPr sz="1100" spc="15" dirty="0">
                <a:latin typeface="Carlito"/>
                <a:cs typeface="Carlito"/>
              </a:rPr>
              <a:t>yang mungkin untuk fungsi </a:t>
            </a:r>
            <a:r>
              <a:rPr sz="1100" spc="10" dirty="0">
                <a:latin typeface="Carlito"/>
                <a:cs typeface="Carlito"/>
              </a:rPr>
              <a:t>basis </a:t>
            </a:r>
            <a:r>
              <a:rPr sz="1200" i="1" spc="-5" dirty="0">
                <a:latin typeface="Symbol"/>
                <a:cs typeface="Symbol"/>
              </a:rPr>
              <a:t></a:t>
            </a:r>
            <a:r>
              <a:rPr sz="1100" i="1" spc="-5" dirty="0">
                <a:latin typeface="Carlito"/>
                <a:cs typeface="Carlito"/>
              </a:rPr>
              <a:t>(</a:t>
            </a:r>
            <a:r>
              <a:rPr sz="1100" b="1" i="1" spc="-5" dirty="0">
                <a:latin typeface="Carlito"/>
                <a:cs typeface="Carlito"/>
              </a:rPr>
              <a:t>x</a:t>
            </a:r>
            <a:r>
              <a:rPr sz="1100" i="1" spc="-5" dirty="0">
                <a:latin typeface="Carlito"/>
                <a:cs typeface="Carlito"/>
              </a:rPr>
              <a:t>), </a:t>
            </a:r>
            <a:r>
              <a:rPr sz="1100" spc="15" dirty="0">
                <a:latin typeface="Carlito"/>
                <a:cs typeface="Carlito"/>
              </a:rPr>
              <a:t>misal </a:t>
            </a:r>
            <a:r>
              <a:rPr sz="1100" spc="10" dirty="0">
                <a:latin typeface="Carlito"/>
                <a:cs typeface="Carlito"/>
              </a:rPr>
              <a:t>fungsi linear,  </a:t>
            </a:r>
            <a:r>
              <a:rPr sz="1100" spc="15" dirty="0">
                <a:latin typeface="Carlito"/>
                <a:cs typeface="Carlito"/>
              </a:rPr>
              <a:t>fungsi </a:t>
            </a:r>
            <a:r>
              <a:rPr sz="1100" spc="10" dirty="0">
                <a:latin typeface="Carlito"/>
                <a:cs typeface="Carlito"/>
              </a:rPr>
              <a:t>polinomial, fungsi </a:t>
            </a:r>
            <a:r>
              <a:rPr sz="1100" spc="15" dirty="0">
                <a:latin typeface="Carlito"/>
                <a:cs typeface="Carlito"/>
              </a:rPr>
              <a:t>gaussian, </a:t>
            </a:r>
            <a:r>
              <a:rPr sz="1100" spc="10" dirty="0">
                <a:latin typeface="Carlito"/>
                <a:cs typeface="Carlito"/>
              </a:rPr>
              <a:t>fungsi </a:t>
            </a:r>
            <a:r>
              <a:rPr sz="1100" spc="15" dirty="0">
                <a:latin typeface="Carlito"/>
                <a:cs typeface="Carlito"/>
              </a:rPr>
              <a:t>sigmoidal,</a:t>
            </a:r>
            <a:r>
              <a:rPr sz="1100" spc="20" dirty="0">
                <a:latin typeface="Carlito"/>
                <a:cs typeface="Carlito"/>
              </a:rPr>
              <a:t> </a:t>
            </a:r>
            <a:r>
              <a:rPr sz="1100" spc="10" dirty="0">
                <a:latin typeface="Carlito"/>
                <a:cs typeface="Carlito"/>
              </a:rPr>
              <a:t>dll</a:t>
            </a: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50" dirty="0">
              <a:latin typeface="Carlito"/>
              <a:cs typeface="Carlito"/>
            </a:endParaRPr>
          </a:p>
          <a:p>
            <a:pPr marR="17780" algn="r"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</p:txBody>
      </p:sp>
      <p:grpSp>
        <p:nvGrpSpPr>
          <p:cNvPr id="7" name="object 15">
            <a:extLst>
              <a:ext uri="{FF2B5EF4-FFF2-40B4-BE49-F238E27FC236}">
                <a16:creationId xmlns:a16="http://schemas.microsoft.com/office/drawing/2014/main" id="{AD5E4E5E-549F-40ED-91A5-5B5934EBEA2E}"/>
              </a:ext>
            </a:extLst>
          </p:cNvPr>
          <p:cNvGrpSpPr/>
          <p:nvPr/>
        </p:nvGrpSpPr>
        <p:grpSpPr>
          <a:xfrm>
            <a:off x="3361627" y="2299098"/>
            <a:ext cx="2415540" cy="486156"/>
            <a:chOff x="2202180" y="2002856"/>
            <a:chExt cx="2415540" cy="486156"/>
          </a:xfrm>
        </p:grpSpPr>
        <p:sp>
          <p:nvSpPr>
            <p:cNvPr id="8" name="object 16">
              <a:extLst>
                <a:ext uri="{FF2B5EF4-FFF2-40B4-BE49-F238E27FC236}">
                  <a16:creationId xmlns:a16="http://schemas.microsoft.com/office/drawing/2014/main" id="{6CED97D6-7944-44B6-8A92-EEEF5FE784DC}"/>
                </a:ext>
              </a:extLst>
            </p:cNvPr>
            <p:cNvSpPr/>
            <p:nvPr/>
          </p:nvSpPr>
          <p:spPr>
            <a:xfrm>
              <a:off x="2944368" y="2002856"/>
              <a:ext cx="281939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7">
              <a:extLst>
                <a:ext uri="{FF2B5EF4-FFF2-40B4-BE49-F238E27FC236}">
                  <a16:creationId xmlns:a16="http://schemas.microsoft.com/office/drawing/2014/main" id="{46F13D59-86F4-455F-80FB-A4D16C51B0FD}"/>
                </a:ext>
              </a:extLst>
            </p:cNvPr>
            <p:cNvSpPr/>
            <p:nvPr/>
          </p:nvSpPr>
          <p:spPr>
            <a:xfrm>
              <a:off x="2773680" y="2219264"/>
              <a:ext cx="106680" cy="36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8">
              <a:extLst>
                <a:ext uri="{FF2B5EF4-FFF2-40B4-BE49-F238E27FC236}">
                  <a16:creationId xmlns:a16="http://schemas.microsoft.com/office/drawing/2014/main" id="{7FCB11BC-2EEF-4629-8D80-CDFC34E8CE02}"/>
                </a:ext>
              </a:extLst>
            </p:cNvPr>
            <p:cNvSpPr/>
            <p:nvPr/>
          </p:nvSpPr>
          <p:spPr>
            <a:xfrm>
              <a:off x="4059936" y="2136968"/>
              <a:ext cx="557784" cy="1813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9">
              <a:extLst>
                <a:ext uri="{FF2B5EF4-FFF2-40B4-BE49-F238E27FC236}">
                  <a16:creationId xmlns:a16="http://schemas.microsoft.com/office/drawing/2014/main" id="{DE194085-E264-4239-811A-7A89E2DDD660}"/>
                </a:ext>
              </a:extLst>
            </p:cNvPr>
            <p:cNvSpPr/>
            <p:nvPr/>
          </p:nvSpPr>
          <p:spPr>
            <a:xfrm>
              <a:off x="3895344" y="2219264"/>
              <a:ext cx="108203" cy="365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0">
              <a:extLst>
                <a:ext uri="{FF2B5EF4-FFF2-40B4-BE49-F238E27FC236}">
                  <a16:creationId xmlns:a16="http://schemas.microsoft.com/office/drawing/2014/main" id="{9860B578-AC5F-49BA-A264-2339C0C69394}"/>
                </a:ext>
              </a:extLst>
            </p:cNvPr>
            <p:cNvSpPr/>
            <p:nvPr/>
          </p:nvSpPr>
          <p:spPr>
            <a:xfrm>
              <a:off x="2520696" y="2158304"/>
              <a:ext cx="179831" cy="16002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21">
              <a:extLst>
                <a:ext uri="{FF2B5EF4-FFF2-40B4-BE49-F238E27FC236}">
                  <a16:creationId xmlns:a16="http://schemas.microsoft.com/office/drawing/2014/main" id="{B3BE57BE-1FD8-4607-8FE7-105EF7B6103D}"/>
                </a:ext>
              </a:extLst>
            </p:cNvPr>
            <p:cNvSpPr/>
            <p:nvPr/>
          </p:nvSpPr>
          <p:spPr>
            <a:xfrm>
              <a:off x="2202180" y="2158304"/>
              <a:ext cx="275844" cy="1600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22">
              <a:extLst>
                <a:ext uri="{FF2B5EF4-FFF2-40B4-BE49-F238E27FC236}">
                  <a16:creationId xmlns:a16="http://schemas.microsoft.com/office/drawing/2014/main" id="{986A7C68-BFB8-4B4A-8FE4-47F1F36B4890}"/>
                </a:ext>
              </a:extLst>
            </p:cNvPr>
            <p:cNvSpPr/>
            <p:nvPr/>
          </p:nvSpPr>
          <p:spPr>
            <a:xfrm>
              <a:off x="2979419" y="2127824"/>
              <a:ext cx="214884" cy="222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8D15DE97-66E7-452B-A656-7069346D3495}"/>
                </a:ext>
              </a:extLst>
            </p:cNvPr>
            <p:cNvSpPr/>
            <p:nvPr/>
          </p:nvSpPr>
          <p:spPr>
            <a:xfrm>
              <a:off x="2973324" y="2391476"/>
              <a:ext cx="217931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4">
              <a:extLst>
                <a:ext uri="{FF2B5EF4-FFF2-40B4-BE49-F238E27FC236}">
                  <a16:creationId xmlns:a16="http://schemas.microsoft.com/office/drawing/2014/main" id="{408D7BE9-DE2A-4F2B-89A8-5FF0946F5F0E}"/>
                </a:ext>
              </a:extLst>
            </p:cNvPr>
            <p:cNvSpPr/>
            <p:nvPr/>
          </p:nvSpPr>
          <p:spPr>
            <a:xfrm>
              <a:off x="3268980" y="2158304"/>
              <a:ext cx="554736" cy="16611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05893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33">
            <a:extLst>
              <a:ext uri="{FF2B5EF4-FFF2-40B4-BE49-F238E27FC236}">
                <a16:creationId xmlns:a16="http://schemas.microsoft.com/office/drawing/2014/main" id="{11DB8ABB-F900-4DA2-8FD4-FDB6D8D7637F}"/>
              </a:ext>
            </a:extLst>
          </p:cNvPr>
          <p:cNvSpPr txBox="1"/>
          <p:nvPr/>
        </p:nvSpPr>
        <p:spPr>
          <a:xfrm>
            <a:off x="2545086" y="2527807"/>
            <a:ext cx="4566285" cy="22249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Carlito"/>
                <a:cs typeface="Carlito"/>
              </a:rPr>
              <a:t>kita menggunakan </a:t>
            </a:r>
            <a:r>
              <a:rPr sz="1350" dirty="0">
                <a:latin typeface="Carlito"/>
                <a:cs typeface="Carlito"/>
              </a:rPr>
              <a:t>polinomial </a:t>
            </a:r>
            <a:r>
              <a:rPr sz="1200" i="1" spc="-35" dirty="0">
                <a:latin typeface="Symbol"/>
                <a:cs typeface="Symbol"/>
              </a:rPr>
              <a:t>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Carlito"/>
                <a:cs typeface="Carlito"/>
              </a:rPr>
              <a:t>(x) </a:t>
            </a:r>
            <a:r>
              <a:rPr sz="1100" i="1" spc="15" dirty="0">
                <a:latin typeface="Carlito"/>
                <a:cs typeface="Carlito"/>
              </a:rPr>
              <a:t>= x </a:t>
            </a:r>
            <a:r>
              <a:rPr sz="1350" spc="5" dirty="0">
                <a:latin typeface="Carlito"/>
                <a:cs typeface="Carlito"/>
              </a:rPr>
              <a:t>sebagai </a:t>
            </a:r>
            <a:r>
              <a:rPr sz="1350" dirty="0">
                <a:latin typeface="Carlito"/>
                <a:cs typeface="Carlito"/>
              </a:rPr>
              <a:t>fungsi basis, </a:t>
            </a:r>
            <a:r>
              <a:rPr sz="1350" spc="5" dirty="0">
                <a:latin typeface="Carlito"/>
                <a:cs typeface="Carlito"/>
              </a:rPr>
              <a:t>dan</a:t>
            </a:r>
            <a:r>
              <a:rPr sz="1350" spc="-130" dirty="0">
                <a:latin typeface="Carlito"/>
                <a:cs typeface="Carlito"/>
              </a:rPr>
              <a:t> </a:t>
            </a:r>
            <a:r>
              <a:rPr sz="1350" spc="10" dirty="0">
                <a:latin typeface="Carlito"/>
                <a:cs typeface="Carlito"/>
              </a:rPr>
              <a:t>M</a:t>
            </a:r>
            <a:endParaRPr sz="1350">
              <a:latin typeface="Carlito"/>
              <a:cs typeface="Carlito"/>
            </a:endParaRPr>
          </a:p>
        </p:txBody>
      </p:sp>
      <p:sp>
        <p:nvSpPr>
          <p:cNvPr id="14" name="object 34">
            <a:extLst>
              <a:ext uri="{FF2B5EF4-FFF2-40B4-BE49-F238E27FC236}">
                <a16:creationId xmlns:a16="http://schemas.microsoft.com/office/drawing/2014/main" id="{4B46314E-994A-422F-AD8E-2EF9B38C4CCC}"/>
              </a:ext>
            </a:extLst>
          </p:cNvPr>
          <p:cNvSpPr txBox="1"/>
          <p:nvPr/>
        </p:nvSpPr>
        <p:spPr>
          <a:xfrm>
            <a:off x="2545093" y="2664967"/>
            <a:ext cx="3996054" cy="5435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2275" algn="ctr">
              <a:lnSpc>
                <a:spcPct val="100000"/>
              </a:lnSpc>
              <a:spcBef>
                <a:spcPts val="110"/>
              </a:spcBef>
            </a:pPr>
            <a:r>
              <a:rPr sz="650" i="1" dirty="0">
                <a:latin typeface="Carlito"/>
                <a:cs typeface="Carlito"/>
              </a:rPr>
              <a:t>j</a:t>
            </a:r>
            <a:endParaRPr sz="650" dirty="0">
              <a:latin typeface="Carlito"/>
              <a:cs typeface="Carlito"/>
            </a:endParaRPr>
          </a:p>
          <a:p>
            <a:pPr marR="5080">
              <a:lnSpc>
                <a:spcPts val="1639"/>
              </a:lnSpc>
              <a:spcBef>
                <a:spcPts val="55"/>
              </a:spcBef>
            </a:pPr>
            <a:r>
              <a:rPr sz="1350" spc="5" dirty="0">
                <a:latin typeface="Carlito"/>
                <a:cs typeface="Carlito"/>
              </a:rPr>
              <a:t>= M-1, maka bentuk umum </a:t>
            </a:r>
            <a:r>
              <a:rPr sz="1350" dirty="0">
                <a:latin typeface="Carlito"/>
                <a:cs typeface="Carlito"/>
              </a:rPr>
              <a:t>dari </a:t>
            </a:r>
            <a:r>
              <a:rPr sz="1350" spc="5" dirty="0">
                <a:latin typeface="Carlito"/>
                <a:cs typeface="Carlito"/>
              </a:rPr>
              <a:t>regresi linear sederhana  tersebut</a:t>
            </a:r>
            <a:r>
              <a:rPr sz="135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adalah: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15" name="object 35">
            <a:extLst>
              <a:ext uri="{FF2B5EF4-FFF2-40B4-BE49-F238E27FC236}">
                <a16:creationId xmlns:a16="http://schemas.microsoft.com/office/drawing/2014/main" id="{154E523E-CA13-4154-A020-FF62281B887C}"/>
              </a:ext>
            </a:extLst>
          </p:cNvPr>
          <p:cNvSpPr/>
          <p:nvPr/>
        </p:nvSpPr>
        <p:spPr>
          <a:xfrm>
            <a:off x="3086101" y="3328415"/>
            <a:ext cx="3436620" cy="466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6">
            <a:extLst>
              <a:ext uri="{FF2B5EF4-FFF2-40B4-BE49-F238E27FC236}">
                <a16:creationId xmlns:a16="http://schemas.microsoft.com/office/drawing/2014/main" id="{F4355B11-4DD7-4B39-B38E-D27644772CBB}"/>
              </a:ext>
            </a:extLst>
          </p:cNvPr>
          <p:cNvSpPr txBox="1"/>
          <p:nvPr/>
        </p:nvSpPr>
        <p:spPr>
          <a:xfrm>
            <a:off x="2354580" y="1211340"/>
            <a:ext cx="4645660" cy="13417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03530" algn="ctr">
              <a:lnSpc>
                <a:spcPct val="100000"/>
              </a:lnSpc>
              <a:spcBef>
                <a:spcPts val="905"/>
              </a:spcBef>
            </a:pPr>
            <a:r>
              <a:rPr sz="2250" spc="10" dirty="0">
                <a:latin typeface="Carlito"/>
                <a:cs typeface="Carlito"/>
              </a:rPr>
              <a:t>Regresi Linear</a:t>
            </a:r>
            <a:r>
              <a:rPr sz="2250" spc="-20" dirty="0">
                <a:latin typeface="Carlito"/>
                <a:cs typeface="Carlito"/>
              </a:rPr>
              <a:t> </a:t>
            </a:r>
            <a:r>
              <a:rPr sz="2250" spc="10" dirty="0">
                <a:latin typeface="Carlito"/>
                <a:cs typeface="Carlito"/>
              </a:rPr>
              <a:t>Sederhana</a:t>
            </a:r>
            <a:endParaRPr sz="2250" dirty="0">
              <a:latin typeface="Carlito"/>
              <a:cs typeface="Carlito"/>
            </a:endParaRPr>
          </a:p>
          <a:p>
            <a:pPr marL="313690" algn="ctr">
              <a:lnSpc>
                <a:spcPct val="100000"/>
              </a:lnSpc>
              <a:spcBef>
                <a:spcPts val="375"/>
              </a:spcBef>
            </a:pPr>
            <a:r>
              <a:rPr sz="1000" spc="5" dirty="0">
                <a:latin typeface="Carlito"/>
                <a:cs typeface="Carlito"/>
              </a:rPr>
              <a:t>Fungsi Basis Polinomial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 marL="189865" marR="5080" indent="-190500">
              <a:lnSpc>
                <a:spcPct val="101499"/>
              </a:lnSpc>
              <a:spcBef>
                <a:spcPts val="770"/>
              </a:spcBef>
              <a:buClr>
                <a:srgbClr val="000065"/>
              </a:buClr>
              <a:buFont typeface="Arial"/>
              <a:buChar char="•"/>
              <a:tabLst>
                <a:tab pos="189865" algn="l"/>
                <a:tab pos="190500" algn="l"/>
              </a:tabLst>
            </a:pPr>
            <a:r>
              <a:rPr sz="1350" spc="5" dirty="0">
                <a:latin typeface="Carlito"/>
                <a:cs typeface="Carlito"/>
              </a:rPr>
              <a:t>Regresi linear sederhana (</a:t>
            </a:r>
            <a:r>
              <a:rPr sz="1350" i="1" spc="5" dirty="0">
                <a:latin typeface="Carlito"/>
                <a:cs typeface="Carlito"/>
              </a:rPr>
              <a:t>simple linear regression</a:t>
            </a:r>
            <a:r>
              <a:rPr sz="1350" spc="5" dirty="0">
                <a:latin typeface="Carlito"/>
                <a:cs typeface="Carlito"/>
              </a:rPr>
              <a:t>) adalah  masalah regresi dengan variabel </a:t>
            </a:r>
            <a:r>
              <a:rPr sz="1350" dirty="0">
                <a:latin typeface="Carlito"/>
                <a:cs typeface="Carlito"/>
              </a:rPr>
              <a:t>input </a:t>
            </a:r>
            <a:r>
              <a:rPr sz="1350" i="1" spc="5" dirty="0">
                <a:latin typeface="Carlito"/>
                <a:cs typeface="Carlito"/>
              </a:rPr>
              <a:t>x </a:t>
            </a:r>
            <a:r>
              <a:rPr sz="1350" spc="5" dirty="0">
                <a:latin typeface="Carlito"/>
                <a:cs typeface="Carlito"/>
              </a:rPr>
              <a:t>berdimensi </a:t>
            </a:r>
            <a:r>
              <a:rPr sz="1350" dirty="0">
                <a:latin typeface="Carlito"/>
                <a:cs typeface="Carlito"/>
              </a:rPr>
              <a:t>satu.</a:t>
            </a:r>
            <a:r>
              <a:rPr sz="1350" spc="15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Misal</a:t>
            </a:r>
            <a:endParaRPr sz="135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57534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C9B98E5E-BEB4-4614-AE70-2B409FA37751}"/>
              </a:ext>
            </a:extLst>
          </p:cNvPr>
          <p:cNvSpPr txBox="1"/>
          <p:nvPr/>
        </p:nvSpPr>
        <p:spPr>
          <a:xfrm>
            <a:off x="1524000" y="1066800"/>
            <a:ext cx="5649595" cy="3668825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8755" algn="ctr">
              <a:lnSpc>
                <a:spcPct val="100000"/>
              </a:lnSpc>
              <a:spcBef>
                <a:spcPts val="245"/>
              </a:spcBef>
            </a:pPr>
            <a:r>
              <a:rPr sz="2250" spc="10" dirty="0">
                <a:latin typeface="Carlito"/>
                <a:cs typeface="Carlito"/>
              </a:rPr>
              <a:t>Regresi Linear</a:t>
            </a:r>
            <a:r>
              <a:rPr sz="2250" spc="-15" dirty="0">
                <a:latin typeface="Carlito"/>
                <a:cs typeface="Carlito"/>
              </a:rPr>
              <a:t> </a:t>
            </a:r>
            <a:r>
              <a:rPr sz="2250" spc="10" dirty="0">
                <a:latin typeface="Carlito"/>
                <a:cs typeface="Carlito"/>
              </a:rPr>
              <a:t>Sederhana</a:t>
            </a:r>
            <a:endParaRPr sz="2250" dirty="0">
              <a:latin typeface="Carlito"/>
              <a:cs typeface="Carlito"/>
            </a:endParaRPr>
          </a:p>
          <a:p>
            <a:pPr marL="206375" algn="ctr">
              <a:lnSpc>
                <a:spcPct val="100000"/>
              </a:lnSpc>
              <a:spcBef>
                <a:spcPts val="375"/>
              </a:spcBef>
            </a:pPr>
            <a:r>
              <a:rPr sz="1000" spc="5" dirty="0">
                <a:latin typeface="Carlito"/>
                <a:cs typeface="Carlito"/>
              </a:rPr>
              <a:t>Polynomial Curve Fitting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Carlito"/>
              <a:cs typeface="Carlito"/>
            </a:endParaRPr>
          </a:p>
          <a:p>
            <a:pPr marL="2843530">
              <a:lnSpc>
                <a:spcPct val="100000"/>
              </a:lnSpc>
              <a:spcBef>
                <a:spcPts val="5"/>
              </a:spcBef>
            </a:pPr>
            <a:r>
              <a:rPr sz="1100" spc="15" dirty="0">
                <a:latin typeface="Carlito"/>
                <a:cs typeface="Carlito"/>
              </a:rPr>
              <a:t>Diberikan data </a:t>
            </a:r>
            <a:r>
              <a:rPr sz="1100" spc="10" dirty="0">
                <a:latin typeface="Carlito"/>
                <a:cs typeface="Carlito"/>
              </a:rPr>
              <a:t>pelatihan </a:t>
            </a:r>
            <a:r>
              <a:rPr sz="1100" spc="5" dirty="0">
                <a:latin typeface="Carlito"/>
                <a:cs typeface="Carlito"/>
              </a:rPr>
              <a:t>{</a:t>
            </a:r>
            <a:r>
              <a:rPr sz="1100" i="1" spc="5" dirty="0">
                <a:latin typeface="Carlito"/>
                <a:cs typeface="Carlito"/>
              </a:rPr>
              <a:t>x</a:t>
            </a:r>
            <a:r>
              <a:rPr sz="975" i="1" spc="7" baseline="-29914" dirty="0">
                <a:latin typeface="Carlito"/>
                <a:cs typeface="Carlito"/>
              </a:rPr>
              <a:t>i</a:t>
            </a:r>
            <a:r>
              <a:rPr sz="1100" i="1" spc="5" dirty="0">
                <a:latin typeface="Carlito"/>
                <a:cs typeface="Carlito"/>
              </a:rPr>
              <a:t>, </a:t>
            </a:r>
            <a:r>
              <a:rPr sz="1100" i="1" spc="10" dirty="0">
                <a:latin typeface="Carlito"/>
                <a:cs typeface="Carlito"/>
              </a:rPr>
              <a:t>t</a:t>
            </a:r>
            <a:r>
              <a:rPr sz="975" i="1" spc="15" baseline="-29914" dirty="0">
                <a:latin typeface="Carlito"/>
                <a:cs typeface="Carlito"/>
              </a:rPr>
              <a:t>i</a:t>
            </a:r>
            <a:r>
              <a:rPr sz="1100" i="1" spc="10" dirty="0">
                <a:latin typeface="Carlito"/>
                <a:cs typeface="Carlito"/>
              </a:rPr>
              <a:t>} </a:t>
            </a:r>
            <a:r>
              <a:rPr sz="1100" i="1" spc="5" dirty="0">
                <a:latin typeface="Carlito"/>
                <a:cs typeface="Carlito"/>
              </a:rPr>
              <a:t>, i </a:t>
            </a:r>
            <a:r>
              <a:rPr sz="1100" i="1" spc="15" dirty="0">
                <a:latin typeface="Carlito"/>
                <a:cs typeface="Carlito"/>
              </a:rPr>
              <a:t>= 1 </a:t>
            </a:r>
            <a:r>
              <a:rPr sz="1100" i="1" spc="20" dirty="0">
                <a:latin typeface="Carlito"/>
                <a:cs typeface="Carlito"/>
              </a:rPr>
              <a:t>sd</a:t>
            </a:r>
            <a:r>
              <a:rPr sz="1100" i="1" spc="-95" dirty="0">
                <a:latin typeface="Carlito"/>
                <a:cs typeface="Carlito"/>
              </a:rPr>
              <a:t> </a:t>
            </a:r>
            <a:r>
              <a:rPr sz="1100" i="1" spc="20" dirty="0">
                <a:latin typeface="Carlito"/>
                <a:cs typeface="Carlito"/>
              </a:rPr>
              <a:t>N</a:t>
            </a:r>
            <a:endParaRPr sz="1100" dirty="0">
              <a:latin typeface="Carlito"/>
              <a:cs typeface="Carlito"/>
            </a:endParaRPr>
          </a:p>
          <a:p>
            <a:pPr marL="3014345" marR="559435" indent="-192405" algn="just">
              <a:lnSpc>
                <a:spcPct val="103600"/>
              </a:lnSpc>
              <a:spcBef>
                <a:spcPts val="1090"/>
              </a:spcBef>
              <a:buClr>
                <a:srgbClr val="000065"/>
              </a:buClr>
              <a:buFont typeface="Arial"/>
              <a:buChar char="•"/>
              <a:tabLst>
                <a:tab pos="3014980" algn="l"/>
              </a:tabLst>
            </a:pPr>
            <a:r>
              <a:rPr sz="1100" spc="15" dirty="0">
                <a:latin typeface="Carlito"/>
                <a:cs typeface="Carlito"/>
              </a:rPr>
              <a:t>Masalah: bagaimana mendapatkan  kurva polinomial yang cocok untuk  data </a:t>
            </a:r>
            <a:r>
              <a:rPr sz="1100" spc="10" dirty="0">
                <a:latin typeface="Carlito"/>
                <a:cs typeface="Carlito"/>
              </a:rPr>
              <a:t>pelatihan</a:t>
            </a:r>
            <a:r>
              <a:rPr sz="1100" spc="15" dirty="0">
                <a:latin typeface="Carlito"/>
                <a:cs typeface="Carlito"/>
              </a:rPr>
              <a:t> tersebut</a:t>
            </a:r>
            <a:endParaRPr sz="1100" dirty="0">
              <a:latin typeface="Carlito"/>
              <a:cs typeface="Carlito"/>
            </a:endParaRPr>
          </a:p>
          <a:p>
            <a:pPr marL="3014345" marR="405130" indent="-192405">
              <a:lnSpc>
                <a:spcPct val="103600"/>
              </a:lnSpc>
              <a:spcBef>
                <a:spcPts val="805"/>
              </a:spcBef>
              <a:buClr>
                <a:srgbClr val="000065"/>
              </a:buClr>
              <a:buFont typeface="Arial"/>
              <a:buChar char="•"/>
              <a:tabLst>
                <a:tab pos="3014345" algn="l"/>
                <a:tab pos="3014980" algn="l"/>
              </a:tabLst>
            </a:pPr>
            <a:r>
              <a:rPr sz="1100" spc="10" dirty="0">
                <a:latin typeface="Carlito"/>
                <a:cs typeface="Carlito"/>
              </a:rPr>
              <a:t>Solusi: </a:t>
            </a:r>
            <a:r>
              <a:rPr sz="1100" spc="15" dirty="0">
                <a:latin typeface="Carlito"/>
                <a:cs typeface="Carlito"/>
              </a:rPr>
              <a:t>mencari kurva polinomial yang  </a:t>
            </a:r>
            <a:r>
              <a:rPr sz="1100" spc="10" dirty="0">
                <a:latin typeface="Carlito"/>
                <a:cs typeface="Carlito"/>
              </a:rPr>
              <a:t>memiliki </a:t>
            </a:r>
            <a:r>
              <a:rPr sz="1100" spc="15" dirty="0">
                <a:latin typeface="Carlito"/>
                <a:cs typeface="Carlito"/>
              </a:rPr>
              <a:t>kesalahan </a:t>
            </a:r>
            <a:r>
              <a:rPr sz="1100" spc="10" dirty="0">
                <a:latin typeface="Carlito"/>
                <a:cs typeface="Carlito"/>
              </a:rPr>
              <a:t>(</a:t>
            </a:r>
            <a:r>
              <a:rPr sz="1100" i="1" spc="10" dirty="0">
                <a:latin typeface="Carlito"/>
                <a:cs typeface="Carlito"/>
              </a:rPr>
              <a:t>error</a:t>
            </a:r>
            <a:r>
              <a:rPr sz="1100" spc="10" dirty="0">
                <a:latin typeface="Carlito"/>
                <a:cs typeface="Carlito"/>
              </a:rPr>
              <a:t>) terkecil  </a:t>
            </a:r>
            <a:r>
              <a:rPr sz="1100" spc="15" dirty="0">
                <a:latin typeface="Carlito"/>
                <a:cs typeface="Carlito"/>
              </a:rPr>
              <a:t>pada data </a:t>
            </a:r>
            <a:r>
              <a:rPr sz="1100" spc="10" dirty="0">
                <a:latin typeface="Carlito"/>
                <a:cs typeface="Carlito"/>
              </a:rPr>
              <a:t>pelatihan</a:t>
            </a:r>
            <a:r>
              <a:rPr sz="1100" dirty="0">
                <a:latin typeface="Carlito"/>
                <a:cs typeface="Carlito"/>
              </a:rPr>
              <a:t> </a:t>
            </a:r>
            <a:r>
              <a:rPr sz="1100" spc="15" dirty="0">
                <a:latin typeface="Carlito"/>
                <a:cs typeface="Carlito"/>
              </a:rPr>
              <a:t>tersebut</a:t>
            </a:r>
            <a:endParaRPr sz="1100" dirty="0">
              <a:latin typeface="Carlito"/>
              <a:cs typeface="Carlito"/>
            </a:endParaRPr>
          </a:p>
          <a:p>
            <a:pPr marL="3014345" marR="728980" indent="-192405">
              <a:lnSpc>
                <a:spcPct val="103600"/>
              </a:lnSpc>
              <a:spcBef>
                <a:spcPts val="815"/>
              </a:spcBef>
              <a:buClr>
                <a:srgbClr val="000065"/>
              </a:buClr>
              <a:buFont typeface="Arial"/>
              <a:buChar char="•"/>
              <a:tabLst>
                <a:tab pos="3014345" algn="l"/>
                <a:tab pos="3014980" algn="l"/>
              </a:tabLst>
            </a:pPr>
            <a:r>
              <a:rPr sz="1100" spc="10" dirty="0">
                <a:latin typeface="Carlito"/>
                <a:cs typeface="Carlito"/>
              </a:rPr>
              <a:t>Persoalan ini </a:t>
            </a:r>
            <a:r>
              <a:rPr sz="1100" spc="15" dirty="0">
                <a:latin typeface="Carlito"/>
                <a:cs typeface="Carlito"/>
              </a:rPr>
              <a:t>sering juga </a:t>
            </a:r>
            <a:r>
              <a:rPr sz="1100" spc="10" dirty="0">
                <a:latin typeface="Carlito"/>
                <a:cs typeface="Carlito"/>
              </a:rPr>
              <a:t>disebut  </a:t>
            </a:r>
            <a:r>
              <a:rPr sz="1100" spc="15" dirty="0">
                <a:latin typeface="Carlito"/>
                <a:cs typeface="Carlito"/>
              </a:rPr>
              <a:t>sebagai </a:t>
            </a:r>
            <a:r>
              <a:rPr sz="1100" i="1" spc="15" dirty="0">
                <a:latin typeface="Carlito"/>
                <a:cs typeface="Carlito"/>
              </a:rPr>
              <a:t>polynomial </a:t>
            </a:r>
            <a:r>
              <a:rPr sz="1100" i="1" spc="10" dirty="0">
                <a:latin typeface="Carlito"/>
                <a:cs typeface="Carlito"/>
              </a:rPr>
              <a:t>curve</a:t>
            </a:r>
            <a:r>
              <a:rPr sz="1100" i="1" spc="-35" dirty="0">
                <a:latin typeface="Carlito"/>
                <a:cs typeface="Carlito"/>
              </a:rPr>
              <a:t> </a:t>
            </a:r>
            <a:r>
              <a:rPr sz="1100" i="1" spc="10" dirty="0">
                <a:latin typeface="Carlito"/>
                <a:cs typeface="Carlito"/>
              </a:rPr>
              <a:t>fitting</a:t>
            </a: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200" dirty="0">
              <a:latin typeface="Carlito"/>
              <a:cs typeface="Carlito"/>
            </a:endParaRPr>
          </a:p>
          <a:p>
            <a:pPr marR="311785" algn="r">
              <a:lnSpc>
                <a:spcPct val="100000"/>
              </a:lnSpc>
              <a:spcBef>
                <a:spcPts val="5"/>
              </a:spcBef>
            </a:pPr>
            <a:endParaRPr sz="800" dirty="0">
              <a:latin typeface="Times New Roman"/>
              <a:cs typeface="Times New Roman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1B4C179-CDFB-4E4C-B9E7-0F51CF488EAA}"/>
              </a:ext>
            </a:extLst>
          </p:cNvPr>
          <p:cNvSpPr/>
          <p:nvPr/>
        </p:nvSpPr>
        <p:spPr>
          <a:xfrm>
            <a:off x="1828800" y="2057400"/>
            <a:ext cx="2258568" cy="2061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7626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13">
            <a:extLst>
              <a:ext uri="{FF2B5EF4-FFF2-40B4-BE49-F238E27FC236}">
                <a16:creationId xmlns:a16="http://schemas.microsoft.com/office/drawing/2014/main" id="{4DBB394C-FC33-42E5-903E-2A0913A0E684}"/>
              </a:ext>
            </a:extLst>
          </p:cNvPr>
          <p:cNvSpPr txBox="1"/>
          <p:nvPr/>
        </p:nvSpPr>
        <p:spPr>
          <a:xfrm>
            <a:off x="2133600" y="1676400"/>
            <a:ext cx="5649595" cy="3471784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8755" algn="ctr">
              <a:lnSpc>
                <a:spcPct val="100000"/>
              </a:lnSpc>
              <a:spcBef>
                <a:spcPts val="245"/>
              </a:spcBef>
            </a:pPr>
            <a:r>
              <a:rPr sz="2250" spc="10" dirty="0">
                <a:latin typeface="Carlito"/>
                <a:cs typeface="Carlito"/>
              </a:rPr>
              <a:t>Regresi Linear</a:t>
            </a:r>
            <a:r>
              <a:rPr sz="2250" spc="-15" dirty="0">
                <a:latin typeface="Carlito"/>
                <a:cs typeface="Carlito"/>
              </a:rPr>
              <a:t> </a:t>
            </a:r>
            <a:r>
              <a:rPr sz="2250" spc="10" dirty="0">
                <a:latin typeface="Carlito"/>
                <a:cs typeface="Carlito"/>
              </a:rPr>
              <a:t>Sederhana</a:t>
            </a:r>
            <a:endParaRPr sz="2250" dirty="0">
              <a:latin typeface="Carlito"/>
              <a:cs typeface="Carlito"/>
            </a:endParaRPr>
          </a:p>
          <a:p>
            <a:pPr marL="207645" algn="ctr">
              <a:lnSpc>
                <a:spcPct val="100000"/>
              </a:lnSpc>
              <a:spcBef>
                <a:spcPts val="375"/>
              </a:spcBef>
            </a:pPr>
            <a:r>
              <a:rPr sz="1000" spc="5" dirty="0">
                <a:latin typeface="Carlito"/>
                <a:cs typeface="Carlito"/>
              </a:rPr>
              <a:t>Fungsi</a:t>
            </a:r>
            <a:r>
              <a:rPr sz="1000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Error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Carlito"/>
              <a:cs typeface="Carlito"/>
            </a:endParaRPr>
          </a:p>
          <a:p>
            <a:pPr marL="3034030" marR="651510" indent="-192405">
              <a:lnSpc>
                <a:spcPct val="101200"/>
              </a:lnSpc>
              <a:buClr>
                <a:srgbClr val="000065"/>
              </a:buClr>
              <a:buFont typeface="Arial"/>
              <a:buChar char="•"/>
              <a:tabLst>
                <a:tab pos="3034030" algn="l"/>
                <a:tab pos="3034665" algn="l"/>
              </a:tabLst>
            </a:pPr>
            <a:r>
              <a:rPr sz="1350" dirty="0">
                <a:latin typeface="Carlito"/>
                <a:cs typeface="Carlito"/>
              </a:rPr>
              <a:t>Salah satu </a:t>
            </a:r>
            <a:r>
              <a:rPr sz="1350" spc="5" dirty="0">
                <a:latin typeface="Carlito"/>
                <a:cs typeface="Carlito"/>
              </a:rPr>
              <a:t>fungsi error yang  sering digunakan adalah  </a:t>
            </a:r>
            <a:r>
              <a:rPr sz="1350" dirty="0">
                <a:latin typeface="Carlito"/>
                <a:cs typeface="Carlito"/>
              </a:rPr>
              <a:t>fungsi </a:t>
            </a:r>
            <a:r>
              <a:rPr sz="1350" i="1" spc="5" dirty="0">
                <a:latin typeface="Carlito"/>
                <a:cs typeface="Carlito"/>
              </a:rPr>
              <a:t>sum-of-squares error  </a:t>
            </a:r>
            <a:r>
              <a:rPr sz="1350" dirty="0">
                <a:latin typeface="Carlito"/>
                <a:cs typeface="Carlito"/>
              </a:rPr>
              <a:t>sbb:</a:t>
            </a:r>
          </a:p>
          <a:p>
            <a:pPr>
              <a:lnSpc>
                <a:spcPct val="100000"/>
              </a:lnSpc>
              <a:buClr>
                <a:srgbClr val="000065"/>
              </a:buClr>
              <a:buFont typeface="Arial"/>
              <a:buChar char="•"/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000065"/>
              </a:buClr>
              <a:buFont typeface="Arial"/>
              <a:buChar char="•"/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65"/>
              </a:buClr>
              <a:buFont typeface="Arial"/>
              <a:buChar char="•"/>
            </a:pPr>
            <a:endParaRPr sz="1050" dirty="0">
              <a:latin typeface="Carlito"/>
              <a:cs typeface="Carlito"/>
            </a:endParaRPr>
          </a:p>
          <a:p>
            <a:pPr marL="3034030" marR="476884" indent="-192405">
              <a:lnSpc>
                <a:spcPct val="101299"/>
              </a:lnSpc>
              <a:buClr>
                <a:srgbClr val="000065"/>
              </a:buClr>
              <a:buFont typeface="Arial"/>
              <a:buChar char="•"/>
              <a:tabLst>
                <a:tab pos="3034030" algn="l"/>
                <a:tab pos="3034665" algn="l"/>
              </a:tabLst>
            </a:pPr>
            <a:r>
              <a:rPr sz="1350" dirty="0">
                <a:latin typeface="Carlito"/>
                <a:cs typeface="Carlito"/>
              </a:rPr>
              <a:t>Salah satu </a:t>
            </a:r>
            <a:r>
              <a:rPr sz="1350" spc="5" dirty="0">
                <a:latin typeface="Carlito"/>
                <a:cs typeface="Carlito"/>
              </a:rPr>
              <a:t>metode yang  digunakan </a:t>
            </a:r>
            <a:r>
              <a:rPr sz="1350" dirty="0">
                <a:latin typeface="Carlito"/>
                <a:cs typeface="Carlito"/>
              </a:rPr>
              <a:t>untuk </a:t>
            </a:r>
            <a:r>
              <a:rPr sz="1350" spc="5" dirty="0">
                <a:latin typeface="Carlito"/>
                <a:cs typeface="Carlito"/>
              </a:rPr>
              <a:t>mencari </a:t>
            </a:r>
            <a:r>
              <a:rPr sz="1350" dirty="0">
                <a:latin typeface="Carlito"/>
                <a:cs typeface="Carlito"/>
              </a:rPr>
              <a:t>nilai  </a:t>
            </a:r>
            <a:r>
              <a:rPr sz="1350" b="1" spc="5" dirty="0">
                <a:latin typeface="Carlito"/>
                <a:cs typeface="Carlito"/>
              </a:rPr>
              <a:t>w </a:t>
            </a:r>
            <a:r>
              <a:rPr sz="1350" spc="5" dirty="0">
                <a:latin typeface="Carlito"/>
                <a:cs typeface="Carlito"/>
              </a:rPr>
              <a:t>yang meminimumkan  </a:t>
            </a:r>
            <a:r>
              <a:rPr sz="1350" dirty="0">
                <a:latin typeface="Carlito"/>
                <a:cs typeface="Carlito"/>
              </a:rPr>
              <a:t>fungsi error </a:t>
            </a:r>
            <a:r>
              <a:rPr sz="1350" spc="5" dirty="0">
                <a:latin typeface="Carlito"/>
                <a:cs typeface="Carlito"/>
              </a:rPr>
              <a:t>adalah metode  kuadrat terkecil (</a:t>
            </a:r>
            <a:r>
              <a:rPr sz="1350" i="1" spc="5" dirty="0">
                <a:latin typeface="Carlito"/>
                <a:cs typeface="Carlito"/>
              </a:rPr>
              <a:t>least  squares</a:t>
            </a:r>
            <a:r>
              <a:rPr sz="1350" spc="5" dirty="0">
                <a:latin typeface="Carlito"/>
                <a:cs typeface="Carlito"/>
              </a:rPr>
              <a:t>)</a:t>
            </a:r>
            <a:endParaRPr sz="1350" dirty="0">
              <a:latin typeface="Carlito"/>
              <a:cs typeface="Carlito"/>
            </a:endParaRPr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5A1ECE85-162A-40A7-A3F1-0AD731A7A1B5}"/>
              </a:ext>
            </a:extLst>
          </p:cNvPr>
          <p:cNvSpPr/>
          <p:nvPr/>
        </p:nvSpPr>
        <p:spPr>
          <a:xfrm>
            <a:off x="2438400" y="2743200"/>
            <a:ext cx="2258568" cy="18105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CAB3BA83-4853-4440-847D-9509D742559B}"/>
              </a:ext>
            </a:extLst>
          </p:cNvPr>
          <p:cNvSpPr/>
          <p:nvPr/>
        </p:nvSpPr>
        <p:spPr>
          <a:xfrm>
            <a:off x="5257863" y="3412292"/>
            <a:ext cx="1964436" cy="435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40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673660D-F214-448D-B311-1F39A233B0BC}"/>
              </a:ext>
            </a:extLst>
          </p:cNvPr>
          <p:cNvSpPr/>
          <p:nvPr/>
        </p:nvSpPr>
        <p:spPr>
          <a:xfrm>
            <a:off x="4495800" y="3271752"/>
            <a:ext cx="623315" cy="1335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D5F974-BD74-46C3-B559-7AACE7CEC07B}"/>
              </a:ext>
            </a:extLst>
          </p:cNvPr>
          <p:cNvSpPr/>
          <p:nvPr/>
        </p:nvSpPr>
        <p:spPr>
          <a:xfrm>
            <a:off x="1714204" y="3329787"/>
            <a:ext cx="2407920" cy="13350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4502655-F7A3-4462-A30C-332325FD0CDC}"/>
              </a:ext>
            </a:extLst>
          </p:cNvPr>
          <p:cNvSpPr/>
          <p:nvPr/>
        </p:nvSpPr>
        <p:spPr>
          <a:xfrm>
            <a:off x="5410200" y="3271752"/>
            <a:ext cx="1027176" cy="13350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F41AEFF-DDBD-454E-BB6A-D1429E8B769B}"/>
              </a:ext>
            </a:extLst>
          </p:cNvPr>
          <p:cNvSpPr txBox="1"/>
          <p:nvPr/>
        </p:nvSpPr>
        <p:spPr>
          <a:xfrm>
            <a:off x="1524000" y="1295400"/>
            <a:ext cx="5649595" cy="3671903"/>
          </a:xfrm>
          <a:prstGeom prst="rect">
            <a:avLst/>
          </a:prstGeom>
          <a:ln w="3175">
            <a:solidFill>
              <a:srgbClr val="C0C0C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8755" algn="ctr">
              <a:lnSpc>
                <a:spcPct val="100000"/>
              </a:lnSpc>
              <a:spcBef>
                <a:spcPts val="245"/>
              </a:spcBef>
            </a:pPr>
            <a:r>
              <a:rPr sz="2250" spc="10" dirty="0">
                <a:latin typeface="Carlito"/>
                <a:cs typeface="Carlito"/>
              </a:rPr>
              <a:t>Regresi Linear</a:t>
            </a:r>
            <a:r>
              <a:rPr sz="2250" spc="-15" dirty="0">
                <a:latin typeface="Carlito"/>
                <a:cs typeface="Carlito"/>
              </a:rPr>
              <a:t> </a:t>
            </a:r>
            <a:r>
              <a:rPr sz="2250" spc="10" dirty="0">
                <a:latin typeface="Carlito"/>
                <a:cs typeface="Carlito"/>
              </a:rPr>
              <a:t>Sederhana</a:t>
            </a:r>
            <a:endParaRPr sz="2250" dirty="0">
              <a:latin typeface="Carlito"/>
              <a:cs typeface="Carlito"/>
            </a:endParaRPr>
          </a:p>
          <a:p>
            <a:pPr marL="209550" algn="ctr">
              <a:lnSpc>
                <a:spcPct val="100000"/>
              </a:lnSpc>
              <a:spcBef>
                <a:spcPts val="375"/>
              </a:spcBef>
            </a:pPr>
            <a:r>
              <a:rPr sz="1000" spc="10" dirty="0">
                <a:latin typeface="Carlito"/>
                <a:cs typeface="Carlito"/>
              </a:rPr>
              <a:t>Metode Kuadrat</a:t>
            </a:r>
            <a:r>
              <a:rPr sz="1000" spc="-10" dirty="0">
                <a:latin typeface="Carlito"/>
                <a:cs typeface="Carlito"/>
              </a:rPr>
              <a:t> </a:t>
            </a:r>
            <a:r>
              <a:rPr sz="1000" spc="5" dirty="0">
                <a:latin typeface="Carlito"/>
                <a:cs typeface="Carlito"/>
              </a:rPr>
              <a:t>Terkecil</a:t>
            </a:r>
            <a:endParaRPr sz="1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000" dirty="0">
              <a:latin typeface="Carlito"/>
              <a:cs typeface="Carlito"/>
            </a:endParaRPr>
          </a:p>
          <a:p>
            <a:pPr marL="641350" marR="428625" indent="-192405">
              <a:lnSpc>
                <a:spcPct val="101499"/>
              </a:lnSpc>
              <a:spcBef>
                <a:spcPts val="765"/>
              </a:spcBef>
              <a:buClr>
                <a:srgbClr val="000065"/>
              </a:buClr>
              <a:buFont typeface="Arial"/>
              <a:buChar char="•"/>
              <a:tabLst>
                <a:tab pos="641350" algn="l"/>
                <a:tab pos="641985" algn="l"/>
              </a:tabLst>
            </a:pPr>
            <a:r>
              <a:rPr sz="1350" spc="5" dirty="0">
                <a:latin typeface="Carlito"/>
                <a:cs typeface="Carlito"/>
              </a:rPr>
              <a:t>Setelah penurunan </a:t>
            </a:r>
            <a:r>
              <a:rPr sz="1350" i="1" spc="5" dirty="0">
                <a:latin typeface="Carlito"/>
                <a:cs typeface="Carlito"/>
              </a:rPr>
              <a:t>E(</a:t>
            </a:r>
            <a:r>
              <a:rPr sz="1350" b="1" i="1" spc="5" dirty="0">
                <a:latin typeface="Carlito"/>
                <a:cs typeface="Carlito"/>
              </a:rPr>
              <a:t>w</a:t>
            </a:r>
            <a:r>
              <a:rPr sz="1350" i="1" spc="5" dirty="0">
                <a:latin typeface="Carlito"/>
                <a:cs typeface="Carlito"/>
              </a:rPr>
              <a:t>) </a:t>
            </a:r>
            <a:r>
              <a:rPr sz="1350" spc="5" dirty="0">
                <a:latin typeface="Carlito"/>
                <a:cs typeface="Carlito"/>
              </a:rPr>
              <a:t>terhadap </a:t>
            </a:r>
            <a:r>
              <a:rPr sz="1350" b="1" i="1" spc="5" dirty="0">
                <a:latin typeface="Carlito"/>
                <a:cs typeface="Carlito"/>
              </a:rPr>
              <a:t>w</a:t>
            </a:r>
            <a:r>
              <a:rPr sz="1350" spc="5" dirty="0">
                <a:latin typeface="Carlito"/>
                <a:cs typeface="Carlito"/>
              </a:rPr>
              <a:t>, maka persoalan penentuan  </a:t>
            </a:r>
            <a:r>
              <a:rPr sz="1350" dirty="0">
                <a:latin typeface="Carlito"/>
                <a:cs typeface="Carlito"/>
              </a:rPr>
              <a:t>nilai </a:t>
            </a:r>
            <a:r>
              <a:rPr sz="1350" spc="5" dirty="0">
                <a:latin typeface="Carlito"/>
                <a:cs typeface="Carlito"/>
              </a:rPr>
              <a:t>parameter </a:t>
            </a:r>
            <a:r>
              <a:rPr sz="1350" b="1" i="1" spc="5" dirty="0">
                <a:latin typeface="Carlito"/>
                <a:cs typeface="Carlito"/>
              </a:rPr>
              <a:t>w </a:t>
            </a:r>
            <a:r>
              <a:rPr sz="1350" spc="5" dirty="0">
                <a:latin typeface="Carlito"/>
                <a:cs typeface="Carlito"/>
              </a:rPr>
              <a:t>menjadi persoalan penentuan </a:t>
            </a:r>
            <a:r>
              <a:rPr sz="1350" dirty="0">
                <a:latin typeface="Carlito"/>
                <a:cs typeface="Carlito"/>
              </a:rPr>
              <a:t>solusi sistem  </a:t>
            </a:r>
            <a:r>
              <a:rPr sz="1350" spc="5" dirty="0">
                <a:latin typeface="Carlito"/>
                <a:cs typeface="Carlito"/>
              </a:rPr>
              <a:t>persamaan</a:t>
            </a:r>
            <a:r>
              <a:rPr sz="1350" dirty="0">
                <a:latin typeface="Carlito"/>
                <a:cs typeface="Carlito"/>
              </a:rPr>
              <a:t> </a:t>
            </a:r>
            <a:r>
              <a:rPr sz="1350" spc="5" dirty="0">
                <a:latin typeface="Carlito"/>
                <a:cs typeface="Carlito"/>
              </a:rPr>
              <a:t>linear:</a:t>
            </a:r>
            <a:endParaRPr sz="1350" dirty="0">
              <a:latin typeface="Carlito"/>
              <a:cs typeface="Carlito"/>
            </a:endParaRPr>
          </a:p>
          <a:p>
            <a:pPr marL="2606040">
              <a:lnSpc>
                <a:spcPct val="100000"/>
              </a:lnSpc>
              <a:spcBef>
                <a:spcPts val="350"/>
              </a:spcBef>
            </a:pPr>
            <a:r>
              <a:rPr sz="1350" spc="15" dirty="0">
                <a:latin typeface="Carlito"/>
                <a:cs typeface="Carlito"/>
              </a:rPr>
              <a:t>A</a:t>
            </a:r>
            <a:r>
              <a:rPr sz="1350" b="1" spc="15" dirty="0">
                <a:latin typeface="Carlito"/>
                <a:cs typeface="Carlito"/>
              </a:rPr>
              <a:t>w </a:t>
            </a:r>
            <a:r>
              <a:rPr sz="1350" spc="5" dirty="0">
                <a:latin typeface="Carlito"/>
                <a:cs typeface="Carlito"/>
              </a:rPr>
              <a:t>=</a:t>
            </a:r>
            <a:r>
              <a:rPr sz="1350" spc="-15" dirty="0">
                <a:latin typeface="Carlito"/>
                <a:cs typeface="Carlito"/>
              </a:rPr>
              <a:t> </a:t>
            </a:r>
            <a:r>
              <a:rPr sz="1350" b="1" dirty="0">
                <a:latin typeface="Carlito"/>
                <a:cs typeface="Carlito"/>
              </a:rPr>
              <a:t>t</a:t>
            </a:r>
            <a:endParaRPr sz="1350" dirty="0">
              <a:latin typeface="Carlito"/>
              <a:cs typeface="Carlito"/>
            </a:endParaRPr>
          </a:p>
          <a:p>
            <a:pPr marL="705485">
              <a:lnSpc>
                <a:spcPct val="100000"/>
              </a:lnSpc>
              <a:spcBef>
                <a:spcPts val="350"/>
              </a:spcBef>
            </a:pPr>
            <a:r>
              <a:rPr sz="1350" spc="5" dirty="0">
                <a:latin typeface="Carlito"/>
                <a:cs typeface="Carlito"/>
              </a:rPr>
              <a:t>dimana</a:t>
            </a:r>
            <a:endParaRPr sz="135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3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 dirty="0">
              <a:latin typeface="Carlito"/>
              <a:cs typeface="Carlito"/>
            </a:endParaRPr>
          </a:p>
          <a:p>
            <a:pPr marR="311785" algn="r">
              <a:lnSpc>
                <a:spcPct val="100000"/>
              </a:lnSpc>
            </a:pPr>
            <a:endParaRPr sz="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979738"/>
      </p:ext>
    </p:extLst>
  </p:cSld>
  <p:clrMapOvr>
    <a:masterClrMapping/>
  </p:clrMapOvr>
</p:sld>
</file>

<file path=ppt/theme/theme1.xml><?xml version="1.0" encoding="utf-8"?>
<a:theme xmlns:a="http://schemas.openxmlformats.org/drawingml/2006/main" name="0-Blanko-PPT-sesi-1 Baru (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0-Blanko-PPT-sesi-1 Baru (3)</Template>
  <TotalTime>78</TotalTime>
  <Words>832</Words>
  <Application>Microsoft Office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Carlito</vt:lpstr>
      <vt:lpstr>OpenSymbol</vt:lpstr>
      <vt:lpstr>Symbol</vt:lpstr>
      <vt:lpstr>Times New Roman</vt:lpstr>
      <vt:lpstr>0-Blanko-PPT-sesi-1 Baru (3)</vt:lpstr>
      <vt:lpstr>Jefry Sunupurwa Asri, S.Kom, M.Kom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Mulyo.W</dc:creator>
  <cp:lastModifiedBy>Jefry Sunupurwa Asri</cp:lastModifiedBy>
  <cp:revision>20</cp:revision>
  <dcterms:created xsi:type="dcterms:W3CDTF">2019-09-17T08:27:08Z</dcterms:created>
  <dcterms:modified xsi:type="dcterms:W3CDTF">2021-04-15T05:57:52Z</dcterms:modified>
</cp:coreProperties>
</file>