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jpg"/>
  <Override PartName="/ppt/media/image13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Model Linear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7">
            <a:extLst>
              <a:ext uri="{FF2B5EF4-FFF2-40B4-BE49-F238E27FC236}">
                <a16:creationId xmlns:a16="http://schemas.microsoft.com/office/drawing/2014/main" id="{BE7382D0-1EB8-4B85-B68F-CDE993275E5E}"/>
              </a:ext>
            </a:extLst>
          </p:cNvPr>
          <p:cNvSpPr txBox="1"/>
          <p:nvPr/>
        </p:nvSpPr>
        <p:spPr>
          <a:xfrm>
            <a:off x="4557774" y="1725169"/>
            <a:ext cx="2018030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1770" indent="-192405">
              <a:lnSpc>
                <a:spcPct val="100000"/>
              </a:lnSpc>
              <a:spcBef>
                <a:spcPts val="14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650" spc="22" baseline="5050" dirty="0">
                <a:latin typeface="Carlito"/>
                <a:cs typeface="Carlito"/>
              </a:rPr>
              <a:t>Diberikan data pembelajaran</a:t>
            </a:r>
            <a:r>
              <a:rPr sz="1650" spc="-37" baseline="5050" dirty="0">
                <a:latin typeface="Carlito"/>
                <a:cs typeface="Carlito"/>
              </a:rPr>
              <a:t> </a:t>
            </a:r>
            <a:r>
              <a:rPr sz="1650" b="1" i="1" spc="22" baseline="5050" dirty="0">
                <a:latin typeface="Carlito"/>
                <a:cs typeface="Carlito"/>
              </a:rPr>
              <a:t>x</a:t>
            </a:r>
            <a:endParaRPr sz="1650" baseline="5050">
              <a:latin typeface="Carlito"/>
              <a:cs typeface="Carlito"/>
            </a:endParaRPr>
          </a:p>
        </p:txBody>
      </p:sp>
      <p:sp>
        <p:nvSpPr>
          <p:cNvPr id="4" name="object 20">
            <a:extLst>
              <a:ext uri="{FF2B5EF4-FFF2-40B4-BE49-F238E27FC236}">
                <a16:creationId xmlns:a16="http://schemas.microsoft.com/office/drawing/2014/main" id="{D2AE88E6-5620-4F41-8AF9-ED7D5DE9C257}"/>
              </a:ext>
            </a:extLst>
          </p:cNvPr>
          <p:cNvSpPr txBox="1"/>
          <p:nvPr/>
        </p:nvSpPr>
        <p:spPr>
          <a:xfrm>
            <a:off x="4749799" y="1923288"/>
            <a:ext cx="198818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100" spc="20" dirty="0">
                <a:latin typeface="Carlito"/>
                <a:cs typeface="Carlito"/>
              </a:rPr>
              <a:t>dan </a:t>
            </a:r>
            <a:r>
              <a:rPr sz="1100" i="1" spc="10" dirty="0">
                <a:latin typeface="Carlito"/>
                <a:cs typeface="Carlito"/>
              </a:rPr>
              <a:t>t </a:t>
            </a:r>
            <a:r>
              <a:rPr sz="1100" spc="5" dirty="0">
                <a:latin typeface="Carlito"/>
                <a:cs typeface="Carlito"/>
              </a:rPr>
              <a:t>, </a:t>
            </a:r>
            <a:r>
              <a:rPr sz="1100" spc="15" dirty="0">
                <a:latin typeface="Carlito"/>
                <a:cs typeface="Carlito"/>
              </a:rPr>
              <a:t>dimana </a:t>
            </a:r>
            <a:r>
              <a:rPr sz="1100" i="1" spc="10" dirty="0">
                <a:latin typeface="Carlito"/>
                <a:cs typeface="Carlito"/>
              </a:rPr>
              <a:t>t </a:t>
            </a:r>
            <a:r>
              <a:rPr sz="1100" i="1" spc="15" dirty="0">
                <a:latin typeface="Carlito"/>
                <a:cs typeface="Carlito"/>
              </a:rPr>
              <a:t>= +1 </a:t>
            </a:r>
            <a:r>
              <a:rPr sz="1100" spc="15" dirty="0">
                <a:latin typeface="Carlito"/>
                <a:cs typeface="Carlito"/>
              </a:rPr>
              <a:t>untuk</a:t>
            </a:r>
            <a:r>
              <a:rPr sz="1100" spc="16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kelas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0EFAE568-C89F-41B2-BCB0-6B22EAB2A02E}"/>
              </a:ext>
            </a:extLst>
          </p:cNvPr>
          <p:cNvSpPr txBox="1"/>
          <p:nvPr/>
        </p:nvSpPr>
        <p:spPr>
          <a:xfrm>
            <a:off x="4724400" y="2133600"/>
            <a:ext cx="1634489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1100" i="1" spc="5" dirty="0">
                <a:latin typeface="Carlito"/>
                <a:cs typeface="Carlito"/>
              </a:rPr>
              <a:t>C</a:t>
            </a:r>
            <a:r>
              <a:rPr sz="975" i="1" spc="7" baseline="-29914" dirty="0">
                <a:latin typeface="Carlito"/>
                <a:cs typeface="Carlito"/>
              </a:rPr>
              <a:t>1 </a:t>
            </a:r>
            <a:r>
              <a:rPr sz="1100" spc="20" dirty="0">
                <a:latin typeface="Carlito"/>
                <a:cs typeface="Carlito"/>
              </a:rPr>
              <a:t>dan </a:t>
            </a:r>
            <a:r>
              <a:rPr sz="1100" i="1" dirty="0">
                <a:latin typeface="Carlito"/>
                <a:cs typeface="Carlito"/>
              </a:rPr>
              <a:t>t</a:t>
            </a:r>
            <a:r>
              <a:rPr sz="975" i="1" baseline="-29914" dirty="0">
                <a:latin typeface="Carlito"/>
                <a:cs typeface="Carlito"/>
              </a:rPr>
              <a:t>n </a:t>
            </a:r>
            <a:r>
              <a:rPr sz="1100" i="1" spc="15" dirty="0">
                <a:latin typeface="Carlito"/>
                <a:cs typeface="Carlito"/>
              </a:rPr>
              <a:t>= </a:t>
            </a:r>
            <a:r>
              <a:rPr sz="1100" i="1" spc="10" dirty="0">
                <a:latin typeface="Carlito"/>
                <a:cs typeface="Carlito"/>
              </a:rPr>
              <a:t>-1 </a:t>
            </a:r>
            <a:r>
              <a:rPr sz="1100" spc="15" dirty="0">
                <a:latin typeface="Carlito"/>
                <a:cs typeface="Carlito"/>
              </a:rPr>
              <a:t>untuk </a:t>
            </a:r>
            <a:r>
              <a:rPr sz="1100" spc="10" dirty="0">
                <a:latin typeface="Carlito"/>
                <a:cs typeface="Carlito"/>
              </a:rPr>
              <a:t>kelas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C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24">
            <a:extLst>
              <a:ext uri="{FF2B5EF4-FFF2-40B4-BE49-F238E27FC236}">
                <a16:creationId xmlns:a16="http://schemas.microsoft.com/office/drawing/2014/main" id="{DC1146B6-0614-4D0D-ACB8-6B64E4477A0E}"/>
              </a:ext>
            </a:extLst>
          </p:cNvPr>
          <p:cNvSpPr txBox="1"/>
          <p:nvPr/>
        </p:nvSpPr>
        <p:spPr>
          <a:xfrm>
            <a:off x="4749798" y="2444496"/>
            <a:ext cx="1898650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arlito"/>
                <a:cs typeface="Carlito"/>
              </a:rPr>
              <a:t>Untuk </a:t>
            </a:r>
            <a:r>
              <a:rPr sz="1100" spc="10" dirty="0">
                <a:latin typeface="Carlito"/>
                <a:cs typeface="Carlito"/>
              </a:rPr>
              <a:t>setiap </a:t>
            </a:r>
            <a:r>
              <a:rPr sz="1100" spc="15" dirty="0">
                <a:latin typeface="Carlito"/>
                <a:cs typeface="Carlito"/>
              </a:rPr>
              <a:t>vektor </a:t>
            </a:r>
            <a:r>
              <a:rPr sz="1100" b="1" i="1" spc="15" dirty="0">
                <a:latin typeface="Carlito"/>
                <a:cs typeface="Carlito"/>
              </a:rPr>
              <a:t>x </a:t>
            </a:r>
            <a:r>
              <a:rPr sz="1100" spc="10" dirty="0">
                <a:latin typeface="Carlito"/>
                <a:cs typeface="Carlito"/>
              </a:rPr>
              <a:t>di kelas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C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27">
            <a:extLst>
              <a:ext uri="{FF2B5EF4-FFF2-40B4-BE49-F238E27FC236}">
                <a16:creationId xmlns:a16="http://schemas.microsoft.com/office/drawing/2014/main" id="{4BFF6F35-98CD-4C65-BC49-F11038BB8F61}"/>
              </a:ext>
            </a:extLst>
          </p:cNvPr>
          <p:cNvSpPr txBox="1"/>
          <p:nvPr/>
        </p:nvSpPr>
        <p:spPr>
          <a:xfrm>
            <a:off x="4724387" y="2763012"/>
            <a:ext cx="1977389" cy="299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9525">
              <a:lnSpc>
                <a:spcPct val="100000"/>
              </a:lnSpc>
              <a:spcBef>
                <a:spcPts val="110"/>
              </a:spcBef>
            </a:pPr>
            <a:r>
              <a:rPr sz="650" i="1" dirty="0">
                <a:latin typeface="Carlito"/>
                <a:cs typeface="Carlito"/>
              </a:rPr>
              <a:t>n</a:t>
            </a:r>
            <a:endParaRPr sz="65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100" spc="15" dirty="0">
                <a:latin typeface="Carlito"/>
                <a:cs typeface="Carlito"/>
              </a:rPr>
              <a:t>untuk </a:t>
            </a:r>
            <a:r>
              <a:rPr sz="1100" spc="10" dirty="0">
                <a:latin typeface="Carlito"/>
                <a:cs typeface="Carlito"/>
              </a:rPr>
              <a:t>setiap </a:t>
            </a:r>
            <a:r>
              <a:rPr sz="1100" spc="15" dirty="0">
                <a:latin typeface="Carlito"/>
                <a:cs typeface="Carlito"/>
              </a:rPr>
              <a:t>vektor </a:t>
            </a:r>
            <a:r>
              <a:rPr sz="1100" b="1" i="1" spc="10" dirty="0">
                <a:latin typeface="Carlito"/>
                <a:cs typeface="Carlito"/>
              </a:rPr>
              <a:t>x</a:t>
            </a:r>
            <a:r>
              <a:rPr sz="975" i="1" spc="15" baseline="-29914" dirty="0">
                <a:latin typeface="Carlito"/>
                <a:cs typeface="Carlito"/>
              </a:rPr>
              <a:t>n </a:t>
            </a:r>
            <a:r>
              <a:rPr sz="1100" spc="10" dirty="0">
                <a:latin typeface="Carlito"/>
                <a:cs typeface="Carlito"/>
              </a:rPr>
              <a:t>di kelas</a:t>
            </a:r>
            <a:r>
              <a:rPr sz="1100" spc="-5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C</a:t>
            </a:r>
            <a:r>
              <a:rPr sz="975" spc="15" baseline="-29914" dirty="0">
                <a:latin typeface="Carlito"/>
                <a:cs typeface="Carlito"/>
              </a:rPr>
              <a:t>2</a:t>
            </a:r>
            <a:endParaRPr sz="975" baseline="-29914">
              <a:latin typeface="Carlito"/>
              <a:cs typeface="Carlito"/>
            </a:endParaRPr>
          </a:p>
        </p:txBody>
      </p:sp>
      <p:sp>
        <p:nvSpPr>
          <p:cNvPr id="8" name="object 29">
            <a:extLst>
              <a:ext uri="{FF2B5EF4-FFF2-40B4-BE49-F238E27FC236}">
                <a16:creationId xmlns:a16="http://schemas.microsoft.com/office/drawing/2014/main" id="{727EDF3E-8BD8-4045-820E-7C8AAAF5C0CC}"/>
              </a:ext>
            </a:extLst>
          </p:cNvPr>
          <p:cNvSpPr txBox="1"/>
          <p:nvPr/>
        </p:nvSpPr>
        <p:spPr>
          <a:xfrm>
            <a:off x="4724388" y="3064205"/>
            <a:ext cx="1650364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latin typeface="Carlito"/>
                <a:cs typeface="Carlito"/>
              </a:rPr>
              <a:t>akan </a:t>
            </a:r>
            <a:r>
              <a:rPr sz="1100" spc="20" dirty="0">
                <a:latin typeface="Carlito"/>
                <a:cs typeface="Carlito"/>
              </a:rPr>
              <a:t>membuat </a:t>
            </a:r>
            <a:r>
              <a:rPr sz="1100" b="1" i="1" spc="-5" dirty="0">
                <a:latin typeface="Carlito"/>
                <a:cs typeface="Carlito"/>
              </a:rPr>
              <a:t>w</a:t>
            </a:r>
            <a:r>
              <a:rPr sz="975" i="1" spc="-7" baseline="29914" dirty="0">
                <a:latin typeface="Carlito"/>
                <a:cs typeface="Carlito"/>
              </a:rPr>
              <a:t>T</a:t>
            </a:r>
            <a:r>
              <a:rPr sz="1200" b="1" i="1" spc="-5" dirty="0">
                <a:latin typeface="Symbol"/>
                <a:cs typeface="Symbol"/>
              </a:rPr>
              <a:t></a:t>
            </a:r>
            <a:r>
              <a:rPr sz="1100" i="1" spc="-5" dirty="0">
                <a:latin typeface="Carlito"/>
                <a:cs typeface="Carlito"/>
              </a:rPr>
              <a:t>(</a:t>
            </a:r>
            <a:r>
              <a:rPr sz="1100" b="1" i="1" spc="-5" dirty="0">
                <a:latin typeface="Carlito"/>
                <a:cs typeface="Carlito"/>
              </a:rPr>
              <a:t>x </a:t>
            </a:r>
            <a:r>
              <a:rPr sz="1100" i="1" spc="10" dirty="0">
                <a:latin typeface="Carlito"/>
                <a:cs typeface="Carlito"/>
              </a:rPr>
              <a:t>) </a:t>
            </a:r>
            <a:r>
              <a:rPr sz="1100" i="1" spc="15" dirty="0">
                <a:latin typeface="Carlito"/>
                <a:cs typeface="Carlito"/>
              </a:rPr>
              <a:t>&lt;</a:t>
            </a:r>
            <a:r>
              <a:rPr sz="1100" i="1" spc="50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32">
            <a:extLst>
              <a:ext uri="{FF2B5EF4-FFF2-40B4-BE49-F238E27FC236}">
                <a16:creationId xmlns:a16="http://schemas.microsoft.com/office/drawing/2014/main" id="{BE2E6560-0473-41BA-97B3-24B28FD9A181}"/>
              </a:ext>
            </a:extLst>
          </p:cNvPr>
          <p:cNvSpPr txBox="1"/>
          <p:nvPr/>
        </p:nvSpPr>
        <p:spPr>
          <a:xfrm>
            <a:off x="4749795" y="3493008"/>
            <a:ext cx="1768475" cy="299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14629" algn="r">
              <a:lnSpc>
                <a:spcPct val="100000"/>
              </a:lnSpc>
              <a:spcBef>
                <a:spcPts val="110"/>
              </a:spcBef>
            </a:pPr>
            <a:r>
              <a:rPr sz="650" i="1" dirty="0">
                <a:latin typeface="Carlito"/>
                <a:cs typeface="Carlito"/>
              </a:rPr>
              <a:t>n</a:t>
            </a:r>
            <a:endParaRPr sz="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latin typeface="Carlito"/>
                <a:cs typeface="Carlito"/>
              </a:rPr>
              <a:t>diklasifikasi </a:t>
            </a:r>
            <a:r>
              <a:rPr sz="1100" spc="15" dirty="0">
                <a:latin typeface="Carlito"/>
                <a:cs typeface="Carlito"/>
              </a:rPr>
              <a:t>dengan benar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jika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B0459DD9-BA24-4277-AB11-B418A0A0EA5B}"/>
              </a:ext>
            </a:extLst>
          </p:cNvPr>
          <p:cNvSpPr txBox="1"/>
          <p:nvPr/>
        </p:nvSpPr>
        <p:spPr>
          <a:xfrm>
            <a:off x="4724395" y="3759149"/>
            <a:ext cx="80581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100" b="1" i="1" spc="-5" dirty="0">
                <a:latin typeface="Carlito"/>
                <a:cs typeface="Carlito"/>
              </a:rPr>
              <a:t>w</a:t>
            </a:r>
            <a:r>
              <a:rPr sz="975" i="1" spc="-7" baseline="29914" dirty="0">
                <a:latin typeface="Carlito"/>
                <a:cs typeface="Carlito"/>
              </a:rPr>
              <a:t>T</a:t>
            </a:r>
            <a:r>
              <a:rPr sz="1200" b="1" i="1" spc="-5" dirty="0">
                <a:latin typeface="Symbol"/>
                <a:cs typeface="Symbol"/>
              </a:rPr>
              <a:t></a:t>
            </a:r>
            <a:r>
              <a:rPr sz="1100" i="1" spc="-5" dirty="0">
                <a:latin typeface="Carlito"/>
                <a:cs typeface="Carlito"/>
              </a:rPr>
              <a:t>(</a:t>
            </a:r>
            <a:r>
              <a:rPr sz="1100" b="1" i="1" spc="-5" dirty="0">
                <a:latin typeface="Carlito"/>
                <a:cs typeface="Carlito"/>
              </a:rPr>
              <a:t>x </a:t>
            </a:r>
            <a:r>
              <a:rPr sz="1100" i="1" spc="10" dirty="0">
                <a:latin typeface="Carlito"/>
                <a:cs typeface="Carlito"/>
              </a:rPr>
              <a:t>) t </a:t>
            </a:r>
            <a:r>
              <a:rPr sz="1100" i="1" spc="15" dirty="0">
                <a:latin typeface="Carlito"/>
                <a:cs typeface="Carlito"/>
              </a:rPr>
              <a:t>&gt;</a:t>
            </a:r>
            <a:r>
              <a:rPr sz="1100" i="1" spc="25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1" name="object 35">
            <a:extLst>
              <a:ext uri="{FF2B5EF4-FFF2-40B4-BE49-F238E27FC236}">
                <a16:creationId xmlns:a16="http://schemas.microsoft.com/office/drawing/2014/main" id="{600DF8C9-EC46-4C2A-BAAE-DBE920E3D9CC}"/>
              </a:ext>
            </a:extLst>
          </p:cNvPr>
          <p:cNvGrpSpPr/>
          <p:nvPr/>
        </p:nvGrpSpPr>
        <p:grpSpPr>
          <a:xfrm>
            <a:off x="2974276" y="2150874"/>
            <a:ext cx="1122045" cy="1237615"/>
            <a:chOff x="1795208" y="6466652"/>
            <a:chExt cx="1122045" cy="1237615"/>
          </a:xfrm>
        </p:grpSpPr>
        <p:sp>
          <p:nvSpPr>
            <p:cNvPr id="12" name="object 36">
              <a:extLst>
                <a:ext uri="{FF2B5EF4-FFF2-40B4-BE49-F238E27FC236}">
                  <a16:creationId xmlns:a16="http://schemas.microsoft.com/office/drawing/2014/main" id="{7FE6EB78-BADD-4B91-9A7B-4247DEBFD979}"/>
                </a:ext>
              </a:extLst>
            </p:cNvPr>
            <p:cNvSpPr/>
            <p:nvPr/>
          </p:nvSpPr>
          <p:spPr>
            <a:xfrm>
              <a:off x="2904743" y="73261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7">
              <a:extLst>
                <a:ext uri="{FF2B5EF4-FFF2-40B4-BE49-F238E27FC236}">
                  <a16:creationId xmlns:a16="http://schemas.microsoft.com/office/drawing/2014/main" id="{ED003662-1B37-449A-8E05-06A995EC199D}"/>
                </a:ext>
              </a:extLst>
            </p:cNvPr>
            <p:cNvSpPr/>
            <p:nvPr/>
          </p:nvSpPr>
          <p:spPr>
            <a:xfrm>
              <a:off x="2904743" y="73261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8">
              <a:extLst>
                <a:ext uri="{FF2B5EF4-FFF2-40B4-BE49-F238E27FC236}">
                  <a16:creationId xmlns:a16="http://schemas.microsoft.com/office/drawing/2014/main" id="{610FDE41-A8C5-440A-A437-E34FC01C7F2E}"/>
                </a:ext>
              </a:extLst>
            </p:cNvPr>
            <p:cNvSpPr/>
            <p:nvPr/>
          </p:nvSpPr>
          <p:spPr>
            <a:xfrm>
              <a:off x="1796795" y="6955856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4383" y="0"/>
                  </a:moveTo>
                  <a:lnTo>
                    <a:pt x="14787" y="2119"/>
                  </a:lnTo>
                  <a:lnTo>
                    <a:pt x="7048" y="7810"/>
                  </a:lnTo>
                  <a:lnTo>
                    <a:pt x="1881" y="16073"/>
                  </a:lnTo>
                  <a:lnTo>
                    <a:pt x="0" y="25907"/>
                  </a:lnTo>
                  <a:lnTo>
                    <a:pt x="1881" y="36385"/>
                  </a:lnTo>
                  <a:lnTo>
                    <a:pt x="7048" y="44576"/>
                  </a:lnTo>
                  <a:lnTo>
                    <a:pt x="14787" y="49910"/>
                  </a:lnTo>
                  <a:lnTo>
                    <a:pt x="24383" y="51815"/>
                  </a:lnTo>
                  <a:lnTo>
                    <a:pt x="34861" y="49910"/>
                  </a:lnTo>
                  <a:lnTo>
                    <a:pt x="43052" y="44576"/>
                  </a:lnTo>
                  <a:lnTo>
                    <a:pt x="48386" y="36385"/>
                  </a:lnTo>
                  <a:lnTo>
                    <a:pt x="50291" y="25907"/>
                  </a:lnTo>
                  <a:lnTo>
                    <a:pt x="48386" y="16073"/>
                  </a:lnTo>
                  <a:lnTo>
                    <a:pt x="43052" y="7810"/>
                  </a:lnTo>
                  <a:lnTo>
                    <a:pt x="34861" y="2119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39">
              <a:extLst>
                <a:ext uri="{FF2B5EF4-FFF2-40B4-BE49-F238E27FC236}">
                  <a16:creationId xmlns:a16="http://schemas.microsoft.com/office/drawing/2014/main" id="{D7C2EC10-BE22-4944-A1F6-22C9EF75063A}"/>
                </a:ext>
              </a:extLst>
            </p:cNvPr>
            <p:cNvSpPr/>
            <p:nvPr/>
          </p:nvSpPr>
          <p:spPr>
            <a:xfrm>
              <a:off x="1796795" y="6955856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4383" y="0"/>
                  </a:moveTo>
                  <a:lnTo>
                    <a:pt x="14787" y="2119"/>
                  </a:lnTo>
                  <a:lnTo>
                    <a:pt x="7048" y="7810"/>
                  </a:lnTo>
                  <a:lnTo>
                    <a:pt x="1881" y="16073"/>
                  </a:lnTo>
                  <a:lnTo>
                    <a:pt x="0" y="25907"/>
                  </a:lnTo>
                  <a:lnTo>
                    <a:pt x="1881" y="36385"/>
                  </a:lnTo>
                  <a:lnTo>
                    <a:pt x="7048" y="44576"/>
                  </a:lnTo>
                  <a:lnTo>
                    <a:pt x="14787" y="49910"/>
                  </a:lnTo>
                  <a:lnTo>
                    <a:pt x="24383" y="51815"/>
                  </a:lnTo>
                  <a:lnTo>
                    <a:pt x="34861" y="49910"/>
                  </a:lnTo>
                  <a:lnTo>
                    <a:pt x="43052" y="44576"/>
                  </a:lnTo>
                  <a:lnTo>
                    <a:pt x="48386" y="36385"/>
                  </a:lnTo>
                  <a:lnTo>
                    <a:pt x="50291" y="25907"/>
                  </a:lnTo>
                  <a:lnTo>
                    <a:pt x="48386" y="16073"/>
                  </a:lnTo>
                  <a:lnTo>
                    <a:pt x="43052" y="7810"/>
                  </a:lnTo>
                  <a:lnTo>
                    <a:pt x="34861" y="2119"/>
                  </a:lnTo>
                  <a:lnTo>
                    <a:pt x="2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0">
              <a:extLst>
                <a:ext uri="{FF2B5EF4-FFF2-40B4-BE49-F238E27FC236}">
                  <a16:creationId xmlns:a16="http://schemas.microsoft.com/office/drawing/2014/main" id="{40E6275F-E249-44DF-9906-AA1209D297F6}"/>
                </a:ext>
              </a:extLst>
            </p:cNvPr>
            <p:cNvSpPr/>
            <p:nvPr/>
          </p:nvSpPr>
          <p:spPr>
            <a:xfrm>
              <a:off x="1981199" y="691623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383" y="0"/>
                  </a:moveTo>
                  <a:lnTo>
                    <a:pt x="14787" y="1881"/>
                  </a:lnTo>
                  <a:lnTo>
                    <a:pt x="7048" y="7048"/>
                  </a:lnTo>
                  <a:lnTo>
                    <a:pt x="1881" y="14787"/>
                  </a:lnTo>
                  <a:lnTo>
                    <a:pt x="0" y="24383"/>
                  </a:lnTo>
                  <a:lnTo>
                    <a:pt x="1881" y="34861"/>
                  </a:lnTo>
                  <a:lnTo>
                    <a:pt x="7048" y="43052"/>
                  </a:lnTo>
                  <a:lnTo>
                    <a:pt x="14787" y="48386"/>
                  </a:lnTo>
                  <a:lnTo>
                    <a:pt x="24383" y="50291"/>
                  </a:lnTo>
                  <a:lnTo>
                    <a:pt x="34861" y="48386"/>
                  </a:lnTo>
                  <a:lnTo>
                    <a:pt x="43052" y="43052"/>
                  </a:lnTo>
                  <a:lnTo>
                    <a:pt x="48386" y="34861"/>
                  </a:lnTo>
                  <a:lnTo>
                    <a:pt x="50291" y="24383"/>
                  </a:lnTo>
                  <a:lnTo>
                    <a:pt x="48386" y="14787"/>
                  </a:lnTo>
                  <a:lnTo>
                    <a:pt x="43052" y="7048"/>
                  </a:lnTo>
                  <a:lnTo>
                    <a:pt x="34861" y="188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1">
              <a:extLst>
                <a:ext uri="{FF2B5EF4-FFF2-40B4-BE49-F238E27FC236}">
                  <a16:creationId xmlns:a16="http://schemas.microsoft.com/office/drawing/2014/main" id="{5125747D-9D10-49D0-9B3B-5E4BA5BDAE63}"/>
                </a:ext>
              </a:extLst>
            </p:cNvPr>
            <p:cNvSpPr/>
            <p:nvPr/>
          </p:nvSpPr>
          <p:spPr>
            <a:xfrm>
              <a:off x="1981199" y="691623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383" y="0"/>
                  </a:moveTo>
                  <a:lnTo>
                    <a:pt x="14787" y="1881"/>
                  </a:lnTo>
                  <a:lnTo>
                    <a:pt x="7048" y="7048"/>
                  </a:lnTo>
                  <a:lnTo>
                    <a:pt x="1881" y="14787"/>
                  </a:lnTo>
                  <a:lnTo>
                    <a:pt x="0" y="24383"/>
                  </a:lnTo>
                  <a:lnTo>
                    <a:pt x="1881" y="34861"/>
                  </a:lnTo>
                  <a:lnTo>
                    <a:pt x="7048" y="43052"/>
                  </a:lnTo>
                  <a:lnTo>
                    <a:pt x="14787" y="48386"/>
                  </a:lnTo>
                  <a:lnTo>
                    <a:pt x="24383" y="50291"/>
                  </a:lnTo>
                  <a:lnTo>
                    <a:pt x="34861" y="48386"/>
                  </a:lnTo>
                  <a:lnTo>
                    <a:pt x="43052" y="43052"/>
                  </a:lnTo>
                  <a:lnTo>
                    <a:pt x="48386" y="34861"/>
                  </a:lnTo>
                  <a:lnTo>
                    <a:pt x="50291" y="24383"/>
                  </a:lnTo>
                  <a:lnTo>
                    <a:pt x="48386" y="14787"/>
                  </a:lnTo>
                  <a:lnTo>
                    <a:pt x="43052" y="7048"/>
                  </a:lnTo>
                  <a:lnTo>
                    <a:pt x="34861" y="1881"/>
                  </a:lnTo>
                  <a:lnTo>
                    <a:pt x="2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2">
              <a:extLst>
                <a:ext uri="{FF2B5EF4-FFF2-40B4-BE49-F238E27FC236}">
                  <a16:creationId xmlns:a16="http://schemas.microsoft.com/office/drawing/2014/main" id="{E83D87DF-AE8F-43CA-A678-871C1B09A866}"/>
                </a:ext>
              </a:extLst>
            </p:cNvPr>
            <p:cNvSpPr/>
            <p:nvPr/>
          </p:nvSpPr>
          <p:spPr>
            <a:xfrm>
              <a:off x="1940051" y="7387148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504" y="49910"/>
                  </a:lnTo>
                  <a:lnTo>
                    <a:pt x="43243" y="44576"/>
                  </a:lnTo>
                  <a:lnTo>
                    <a:pt x="48410" y="36385"/>
                  </a:lnTo>
                  <a:lnTo>
                    <a:pt x="50291" y="25907"/>
                  </a:lnTo>
                  <a:lnTo>
                    <a:pt x="48410" y="16073"/>
                  </a:lnTo>
                  <a:lnTo>
                    <a:pt x="43243" y="7810"/>
                  </a:lnTo>
                  <a:lnTo>
                    <a:pt x="35504" y="211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3">
              <a:extLst>
                <a:ext uri="{FF2B5EF4-FFF2-40B4-BE49-F238E27FC236}">
                  <a16:creationId xmlns:a16="http://schemas.microsoft.com/office/drawing/2014/main" id="{9F41CBC0-B129-4E26-A702-C33120D960AB}"/>
                </a:ext>
              </a:extLst>
            </p:cNvPr>
            <p:cNvSpPr/>
            <p:nvPr/>
          </p:nvSpPr>
          <p:spPr>
            <a:xfrm>
              <a:off x="1940051" y="7387148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504" y="49910"/>
                  </a:lnTo>
                  <a:lnTo>
                    <a:pt x="43243" y="44576"/>
                  </a:lnTo>
                  <a:lnTo>
                    <a:pt x="48410" y="36385"/>
                  </a:lnTo>
                  <a:lnTo>
                    <a:pt x="50291" y="25907"/>
                  </a:lnTo>
                  <a:lnTo>
                    <a:pt x="48410" y="16073"/>
                  </a:lnTo>
                  <a:lnTo>
                    <a:pt x="43243" y="7810"/>
                  </a:lnTo>
                  <a:lnTo>
                    <a:pt x="35504" y="2119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4">
              <a:extLst>
                <a:ext uri="{FF2B5EF4-FFF2-40B4-BE49-F238E27FC236}">
                  <a16:creationId xmlns:a16="http://schemas.microsoft.com/office/drawing/2014/main" id="{2BA76148-C519-4CFF-9D1C-50F7B587F414}"/>
                </a:ext>
              </a:extLst>
            </p:cNvPr>
            <p:cNvSpPr/>
            <p:nvPr/>
          </p:nvSpPr>
          <p:spPr>
            <a:xfrm>
              <a:off x="1918715" y="7100636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5430" y="1881"/>
                  </a:lnTo>
                  <a:lnTo>
                    <a:pt x="7238" y="7048"/>
                  </a:lnTo>
                  <a:lnTo>
                    <a:pt x="1904" y="14787"/>
                  </a:lnTo>
                  <a:lnTo>
                    <a:pt x="0" y="24383"/>
                  </a:lnTo>
                  <a:lnTo>
                    <a:pt x="1904" y="34861"/>
                  </a:lnTo>
                  <a:lnTo>
                    <a:pt x="7238" y="43052"/>
                  </a:lnTo>
                  <a:lnTo>
                    <a:pt x="15430" y="48386"/>
                  </a:lnTo>
                  <a:lnTo>
                    <a:pt x="25907" y="50291"/>
                  </a:lnTo>
                  <a:lnTo>
                    <a:pt x="36385" y="48386"/>
                  </a:lnTo>
                  <a:lnTo>
                    <a:pt x="44576" y="43052"/>
                  </a:lnTo>
                  <a:lnTo>
                    <a:pt x="49910" y="34861"/>
                  </a:lnTo>
                  <a:lnTo>
                    <a:pt x="51815" y="24383"/>
                  </a:lnTo>
                  <a:lnTo>
                    <a:pt x="49910" y="14787"/>
                  </a:lnTo>
                  <a:lnTo>
                    <a:pt x="44576" y="7048"/>
                  </a:lnTo>
                  <a:lnTo>
                    <a:pt x="36385" y="188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5">
              <a:extLst>
                <a:ext uri="{FF2B5EF4-FFF2-40B4-BE49-F238E27FC236}">
                  <a16:creationId xmlns:a16="http://schemas.microsoft.com/office/drawing/2014/main" id="{6DBC68E9-A686-44B2-8BB2-D16D7D9FFB52}"/>
                </a:ext>
              </a:extLst>
            </p:cNvPr>
            <p:cNvSpPr/>
            <p:nvPr/>
          </p:nvSpPr>
          <p:spPr>
            <a:xfrm>
              <a:off x="1918715" y="7100636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5430" y="1881"/>
                  </a:lnTo>
                  <a:lnTo>
                    <a:pt x="7238" y="7048"/>
                  </a:lnTo>
                  <a:lnTo>
                    <a:pt x="1904" y="14787"/>
                  </a:lnTo>
                  <a:lnTo>
                    <a:pt x="0" y="24383"/>
                  </a:lnTo>
                  <a:lnTo>
                    <a:pt x="1904" y="34861"/>
                  </a:lnTo>
                  <a:lnTo>
                    <a:pt x="7238" y="43052"/>
                  </a:lnTo>
                  <a:lnTo>
                    <a:pt x="15430" y="48386"/>
                  </a:lnTo>
                  <a:lnTo>
                    <a:pt x="25907" y="50291"/>
                  </a:lnTo>
                  <a:lnTo>
                    <a:pt x="36385" y="48386"/>
                  </a:lnTo>
                  <a:lnTo>
                    <a:pt x="44576" y="43052"/>
                  </a:lnTo>
                  <a:lnTo>
                    <a:pt x="49910" y="34861"/>
                  </a:lnTo>
                  <a:lnTo>
                    <a:pt x="51815" y="24383"/>
                  </a:lnTo>
                  <a:lnTo>
                    <a:pt x="49910" y="14787"/>
                  </a:lnTo>
                  <a:lnTo>
                    <a:pt x="44576" y="7048"/>
                  </a:lnTo>
                  <a:lnTo>
                    <a:pt x="36385" y="1881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6">
              <a:extLst>
                <a:ext uri="{FF2B5EF4-FFF2-40B4-BE49-F238E27FC236}">
                  <a16:creationId xmlns:a16="http://schemas.microsoft.com/office/drawing/2014/main" id="{0DD5EBCA-9699-435B-BE68-ECE2951210E2}"/>
                </a:ext>
              </a:extLst>
            </p:cNvPr>
            <p:cNvSpPr/>
            <p:nvPr/>
          </p:nvSpPr>
          <p:spPr>
            <a:xfrm>
              <a:off x="2063495" y="7222556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4383" y="0"/>
                  </a:moveTo>
                  <a:lnTo>
                    <a:pt x="14787" y="2119"/>
                  </a:lnTo>
                  <a:lnTo>
                    <a:pt x="7048" y="7810"/>
                  </a:lnTo>
                  <a:lnTo>
                    <a:pt x="1881" y="16073"/>
                  </a:lnTo>
                  <a:lnTo>
                    <a:pt x="0" y="25907"/>
                  </a:lnTo>
                  <a:lnTo>
                    <a:pt x="1881" y="36385"/>
                  </a:lnTo>
                  <a:lnTo>
                    <a:pt x="7048" y="44576"/>
                  </a:lnTo>
                  <a:lnTo>
                    <a:pt x="14787" y="49910"/>
                  </a:lnTo>
                  <a:lnTo>
                    <a:pt x="24383" y="51815"/>
                  </a:lnTo>
                  <a:lnTo>
                    <a:pt x="34861" y="49910"/>
                  </a:lnTo>
                  <a:lnTo>
                    <a:pt x="43052" y="44576"/>
                  </a:lnTo>
                  <a:lnTo>
                    <a:pt x="48386" y="36385"/>
                  </a:lnTo>
                  <a:lnTo>
                    <a:pt x="50291" y="25907"/>
                  </a:lnTo>
                  <a:lnTo>
                    <a:pt x="48386" y="16073"/>
                  </a:lnTo>
                  <a:lnTo>
                    <a:pt x="43052" y="7810"/>
                  </a:lnTo>
                  <a:lnTo>
                    <a:pt x="34861" y="2119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7">
              <a:extLst>
                <a:ext uri="{FF2B5EF4-FFF2-40B4-BE49-F238E27FC236}">
                  <a16:creationId xmlns:a16="http://schemas.microsoft.com/office/drawing/2014/main" id="{B15092B0-CCFE-49AA-A381-E5D775D60BE4}"/>
                </a:ext>
              </a:extLst>
            </p:cNvPr>
            <p:cNvSpPr/>
            <p:nvPr/>
          </p:nvSpPr>
          <p:spPr>
            <a:xfrm>
              <a:off x="2063495" y="7222556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4383" y="0"/>
                  </a:moveTo>
                  <a:lnTo>
                    <a:pt x="14787" y="2119"/>
                  </a:lnTo>
                  <a:lnTo>
                    <a:pt x="7048" y="7810"/>
                  </a:lnTo>
                  <a:lnTo>
                    <a:pt x="1881" y="16073"/>
                  </a:lnTo>
                  <a:lnTo>
                    <a:pt x="0" y="25907"/>
                  </a:lnTo>
                  <a:lnTo>
                    <a:pt x="1881" y="36385"/>
                  </a:lnTo>
                  <a:lnTo>
                    <a:pt x="7048" y="44576"/>
                  </a:lnTo>
                  <a:lnTo>
                    <a:pt x="14787" y="49910"/>
                  </a:lnTo>
                  <a:lnTo>
                    <a:pt x="24383" y="51815"/>
                  </a:lnTo>
                  <a:lnTo>
                    <a:pt x="34861" y="49910"/>
                  </a:lnTo>
                  <a:lnTo>
                    <a:pt x="43052" y="44576"/>
                  </a:lnTo>
                  <a:lnTo>
                    <a:pt x="48386" y="36385"/>
                  </a:lnTo>
                  <a:lnTo>
                    <a:pt x="50291" y="25907"/>
                  </a:lnTo>
                  <a:lnTo>
                    <a:pt x="48386" y="16073"/>
                  </a:lnTo>
                  <a:lnTo>
                    <a:pt x="43052" y="7810"/>
                  </a:lnTo>
                  <a:lnTo>
                    <a:pt x="34861" y="2119"/>
                  </a:lnTo>
                  <a:lnTo>
                    <a:pt x="2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8">
              <a:extLst>
                <a:ext uri="{FF2B5EF4-FFF2-40B4-BE49-F238E27FC236}">
                  <a16:creationId xmlns:a16="http://schemas.microsoft.com/office/drawing/2014/main" id="{37DE7EEE-493F-4007-9981-1AE551896E22}"/>
                </a:ext>
              </a:extLst>
            </p:cNvPr>
            <p:cNvSpPr/>
            <p:nvPr/>
          </p:nvSpPr>
          <p:spPr>
            <a:xfrm>
              <a:off x="2144267" y="7387148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6073" y="2119"/>
                  </a:lnTo>
                  <a:lnTo>
                    <a:pt x="7810" y="7810"/>
                  </a:lnTo>
                  <a:lnTo>
                    <a:pt x="2119" y="16073"/>
                  </a:lnTo>
                  <a:lnTo>
                    <a:pt x="0" y="25907"/>
                  </a:lnTo>
                  <a:lnTo>
                    <a:pt x="2119" y="36385"/>
                  </a:lnTo>
                  <a:lnTo>
                    <a:pt x="7810" y="44576"/>
                  </a:lnTo>
                  <a:lnTo>
                    <a:pt x="16073" y="49910"/>
                  </a:lnTo>
                  <a:lnTo>
                    <a:pt x="25907" y="51815"/>
                  </a:lnTo>
                  <a:lnTo>
                    <a:pt x="36385" y="49910"/>
                  </a:lnTo>
                  <a:lnTo>
                    <a:pt x="44576" y="44576"/>
                  </a:lnTo>
                  <a:lnTo>
                    <a:pt x="49910" y="36385"/>
                  </a:lnTo>
                  <a:lnTo>
                    <a:pt x="51815" y="25907"/>
                  </a:lnTo>
                  <a:lnTo>
                    <a:pt x="49910" y="16073"/>
                  </a:lnTo>
                  <a:lnTo>
                    <a:pt x="44576" y="7810"/>
                  </a:lnTo>
                  <a:lnTo>
                    <a:pt x="36385" y="211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9">
              <a:extLst>
                <a:ext uri="{FF2B5EF4-FFF2-40B4-BE49-F238E27FC236}">
                  <a16:creationId xmlns:a16="http://schemas.microsoft.com/office/drawing/2014/main" id="{38BBC826-4271-4070-89A6-185BFA6DD3A7}"/>
                </a:ext>
              </a:extLst>
            </p:cNvPr>
            <p:cNvSpPr/>
            <p:nvPr/>
          </p:nvSpPr>
          <p:spPr>
            <a:xfrm>
              <a:off x="2144267" y="7387148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6073" y="2119"/>
                  </a:lnTo>
                  <a:lnTo>
                    <a:pt x="7810" y="7810"/>
                  </a:lnTo>
                  <a:lnTo>
                    <a:pt x="2119" y="16073"/>
                  </a:lnTo>
                  <a:lnTo>
                    <a:pt x="0" y="25907"/>
                  </a:lnTo>
                  <a:lnTo>
                    <a:pt x="2119" y="36385"/>
                  </a:lnTo>
                  <a:lnTo>
                    <a:pt x="7810" y="44576"/>
                  </a:lnTo>
                  <a:lnTo>
                    <a:pt x="16073" y="49910"/>
                  </a:lnTo>
                  <a:lnTo>
                    <a:pt x="25907" y="51815"/>
                  </a:lnTo>
                  <a:lnTo>
                    <a:pt x="36385" y="49910"/>
                  </a:lnTo>
                  <a:lnTo>
                    <a:pt x="44576" y="44576"/>
                  </a:lnTo>
                  <a:lnTo>
                    <a:pt x="49910" y="36385"/>
                  </a:lnTo>
                  <a:lnTo>
                    <a:pt x="51815" y="25907"/>
                  </a:lnTo>
                  <a:lnTo>
                    <a:pt x="49910" y="16073"/>
                  </a:lnTo>
                  <a:lnTo>
                    <a:pt x="44576" y="7810"/>
                  </a:lnTo>
                  <a:lnTo>
                    <a:pt x="36385" y="2119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0">
              <a:extLst>
                <a:ext uri="{FF2B5EF4-FFF2-40B4-BE49-F238E27FC236}">
                  <a16:creationId xmlns:a16="http://schemas.microsoft.com/office/drawing/2014/main" id="{FA362FCA-4230-4091-AD7C-A267CF38A41C}"/>
                </a:ext>
              </a:extLst>
            </p:cNvPr>
            <p:cNvSpPr/>
            <p:nvPr/>
          </p:nvSpPr>
          <p:spPr>
            <a:xfrm>
              <a:off x="2679191" y="70594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504"/>
                  </a:lnTo>
                  <a:lnTo>
                    <a:pt x="7238" y="43243"/>
                  </a:lnTo>
                  <a:lnTo>
                    <a:pt x="15430" y="48410"/>
                  </a:lnTo>
                  <a:lnTo>
                    <a:pt x="25907" y="50291"/>
                  </a:lnTo>
                  <a:lnTo>
                    <a:pt x="35504" y="48410"/>
                  </a:lnTo>
                  <a:lnTo>
                    <a:pt x="43243" y="43243"/>
                  </a:lnTo>
                  <a:lnTo>
                    <a:pt x="48410" y="35504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1">
              <a:extLst>
                <a:ext uri="{FF2B5EF4-FFF2-40B4-BE49-F238E27FC236}">
                  <a16:creationId xmlns:a16="http://schemas.microsoft.com/office/drawing/2014/main" id="{83992859-E3F3-4A3B-AB17-303D31B6ED2D}"/>
                </a:ext>
              </a:extLst>
            </p:cNvPr>
            <p:cNvSpPr/>
            <p:nvPr/>
          </p:nvSpPr>
          <p:spPr>
            <a:xfrm>
              <a:off x="2679191" y="70594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504"/>
                  </a:lnTo>
                  <a:lnTo>
                    <a:pt x="7238" y="43243"/>
                  </a:lnTo>
                  <a:lnTo>
                    <a:pt x="15430" y="48410"/>
                  </a:lnTo>
                  <a:lnTo>
                    <a:pt x="25907" y="50291"/>
                  </a:lnTo>
                  <a:lnTo>
                    <a:pt x="35504" y="48410"/>
                  </a:lnTo>
                  <a:lnTo>
                    <a:pt x="43243" y="43243"/>
                  </a:lnTo>
                  <a:lnTo>
                    <a:pt x="48410" y="35504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2">
              <a:extLst>
                <a:ext uri="{FF2B5EF4-FFF2-40B4-BE49-F238E27FC236}">
                  <a16:creationId xmlns:a16="http://schemas.microsoft.com/office/drawing/2014/main" id="{09AAA678-5EE9-4AFC-82D9-052A83393A39}"/>
                </a:ext>
              </a:extLst>
            </p:cNvPr>
            <p:cNvSpPr/>
            <p:nvPr/>
          </p:nvSpPr>
          <p:spPr>
            <a:xfrm>
              <a:off x="2083307" y="7059488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504"/>
                  </a:lnTo>
                  <a:lnTo>
                    <a:pt x="7238" y="43243"/>
                  </a:lnTo>
                  <a:lnTo>
                    <a:pt x="15430" y="48410"/>
                  </a:lnTo>
                  <a:lnTo>
                    <a:pt x="25907" y="50291"/>
                  </a:lnTo>
                  <a:lnTo>
                    <a:pt x="35742" y="48410"/>
                  </a:lnTo>
                  <a:lnTo>
                    <a:pt x="44005" y="43243"/>
                  </a:lnTo>
                  <a:lnTo>
                    <a:pt x="49696" y="35504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3">
              <a:extLst>
                <a:ext uri="{FF2B5EF4-FFF2-40B4-BE49-F238E27FC236}">
                  <a16:creationId xmlns:a16="http://schemas.microsoft.com/office/drawing/2014/main" id="{5C9201E3-6FC8-47FE-86C6-37B64323A892}"/>
                </a:ext>
              </a:extLst>
            </p:cNvPr>
            <p:cNvSpPr/>
            <p:nvPr/>
          </p:nvSpPr>
          <p:spPr>
            <a:xfrm>
              <a:off x="2083307" y="7059488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504"/>
                  </a:lnTo>
                  <a:lnTo>
                    <a:pt x="7238" y="43243"/>
                  </a:lnTo>
                  <a:lnTo>
                    <a:pt x="15430" y="48410"/>
                  </a:lnTo>
                  <a:lnTo>
                    <a:pt x="25907" y="50291"/>
                  </a:lnTo>
                  <a:lnTo>
                    <a:pt x="35742" y="48410"/>
                  </a:lnTo>
                  <a:lnTo>
                    <a:pt x="44005" y="43243"/>
                  </a:lnTo>
                  <a:lnTo>
                    <a:pt x="49696" y="35504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4">
              <a:extLst>
                <a:ext uri="{FF2B5EF4-FFF2-40B4-BE49-F238E27FC236}">
                  <a16:creationId xmlns:a16="http://schemas.microsoft.com/office/drawing/2014/main" id="{9BCC2647-CA32-4F27-8259-80E3F0674104}"/>
                </a:ext>
              </a:extLst>
            </p:cNvPr>
            <p:cNvSpPr/>
            <p:nvPr/>
          </p:nvSpPr>
          <p:spPr>
            <a:xfrm>
              <a:off x="2412491" y="6812600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504" y="49910"/>
                  </a:lnTo>
                  <a:lnTo>
                    <a:pt x="43243" y="44576"/>
                  </a:lnTo>
                  <a:lnTo>
                    <a:pt x="48410" y="36385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5">
              <a:extLst>
                <a:ext uri="{FF2B5EF4-FFF2-40B4-BE49-F238E27FC236}">
                  <a16:creationId xmlns:a16="http://schemas.microsoft.com/office/drawing/2014/main" id="{C732BE1D-C354-4C78-8D20-B1829DB0CD92}"/>
                </a:ext>
              </a:extLst>
            </p:cNvPr>
            <p:cNvSpPr/>
            <p:nvPr/>
          </p:nvSpPr>
          <p:spPr>
            <a:xfrm>
              <a:off x="2412491" y="6812600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504" y="49910"/>
                  </a:lnTo>
                  <a:lnTo>
                    <a:pt x="43243" y="44576"/>
                  </a:lnTo>
                  <a:lnTo>
                    <a:pt x="48410" y="36385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6">
              <a:extLst>
                <a:ext uri="{FF2B5EF4-FFF2-40B4-BE49-F238E27FC236}">
                  <a16:creationId xmlns:a16="http://schemas.microsoft.com/office/drawing/2014/main" id="{24A4C1B1-513A-43AB-B42B-3B295AE07C6A}"/>
                </a:ext>
              </a:extLst>
            </p:cNvPr>
            <p:cNvSpPr/>
            <p:nvPr/>
          </p:nvSpPr>
          <p:spPr>
            <a:xfrm>
              <a:off x="2863595" y="726370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742" y="49910"/>
                  </a:lnTo>
                  <a:lnTo>
                    <a:pt x="44005" y="44576"/>
                  </a:lnTo>
                  <a:lnTo>
                    <a:pt x="49696" y="36385"/>
                  </a:lnTo>
                  <a:lnTo>
                    <a:pt x="51815" y="25907"/>
                  </a:lnTo>
                  <a:lnTo>
                    <a:pt x="49696" y="16073"/>
                  </a:lnTo>
                  <a:lnTo>
                    <a:pt x="44005" y="7810"/>
                  </a:lnTo>
                  <a:lnTo>
                    <a:pt x="35742" y="211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7">
              <a:extLst>
                <a:ext uri="{FF2B5EF4-FFF2-40B4-BE49-F238E27FC236}">
                  <a16:creationId xmlns:a16="http://schemas.microsoft.com/office/drawing/2014/main" id="{CE973304-B986-499C-A669-58311C390323}"/>
                </a:ext>
              </a:extLst>
            </p:cNvPr>
            <p:cNvSpPr/>
            <p:nvPr/>
          </p:nvSpPr>
          <p:spPr>
            <a:xfrm>
              <a:off x="2863595" y="726370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742" y="49910"/>
                  </a:lnTo>
                  <a:lnTo>
                    <a:pt x="44005" y="44576"/>
                  </a:lnTo>
                  <a:lnTo>
                    <a:pt x="49696" y="36385"/>
                  </a:lnTo>
                  <a:lnTo>
                    <a:pt x="51815" y="25907"/>
                  </a:lnTo>
                  <a:lnTo>
                    <a:pt x="49696" y="16073"/>
                  </a:lnTo>
                  <a:lnTo>
                    <a:pt x="44005" y="7810"/>
                  </a:lnTo>
                  <a:lnTo>
                    <a:pt x="35742" y="2119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8">
              <a:extLst>
                <a:ext uri="{FF2B5EF4-FFF2-40B4-BE49-F238E27FC236}">
                  <a16:creationId xmlns:a16="http://schemas.microsoft.com/office/drawing/2014/main" id="{17E29A86-4353-49E4-B1C7-729C9A9C8F5D}"/>
                </a:ext>
              </a:extLst>
            </p:cNvPr>
            <p:cNvSpPr/>
            <p:nvPr/>
          </p:nvSpPr>
          <p:spPr>
            <a:xfrm>
              <a:off x="2391155" y="6955856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742" y="49910"/>
                  </a:lnTo>
                  <a:lnTo>
                    <a:pt x="44005" y="44576"/>
                  </a:lnTo>
                  <a:lnTo>
                    <a:pt x="49696" y="36385"/>
                  </a:lnTo>
                  <a:lnTo>
                    <a:pt x="51815" y="25907"/>
                  </a:lnTo>
                  <a:lnTo>
                    <a:pt x="49696" y="16073"/>
                  </a:lnTo>
                  <a:lnTo>
                    <a:pt x="44005" y="7810"/>
                  </a:lnTo>
                  <a:lnTo>
                    <a:pt x="35742" y="211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9">
              <a:extLst>
                <a:ext uri="{FF2B5EF4-FFF2-40B4-BE49-F238E27FC236}">
                  <a16:creationId xmlns:a16="http://schemas.microsoft.com/office/drawing/2014/main" id="{290508F2-DD4B-4727-ACCF-522A6C69C6EC}"/>
                </a:ext>
              </a:extLst>
            </p:cNvPr>
            <p:cNvSpPr/>
            <p:nvPr/>
          </p:nvSpPr>
          <p:spPr>
            <a:xfrm>
              <a:off x="2391155" y="6955856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742" y="49910"/>
                  </a:lnTo>
                  <a:lnTo>
                    <a:pt x="44005" y="44576"/>
                  </a:lnTo>
                  <a:lnTo>
                    <a:pt x="49696" y="36385"/>
                  </a:lnTo>
                  <a:lnTo>
                    <a:pt x="51815" y="25907"/>
                  </a:lnTo>
                  <a:lnTo>
                    <a:pt x="49696" y="16073"/>
                  </a:lnTo>
                  <a:lnTo>
                    <a:pt x="44005" y="7810"/>
                  </a:lnTo>
                  <a:lnTo>
                    <a:pt x="35742" y="2119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0">
              <a:extLst>
                <a:ext uri="{FF2B5EF4-FFF2-40B4-BE49-F238E27FC236}">
                  <a16:creationId xmlns:a16="http://schemas.microsoft.com/office/drawing/2014/main" id="{38FBCB05-E923-4C65-92F6-F4B6F859E2A3}"/>
                </a:ext>
              </a:extLst>
            </p:cNvPr>
            <p:cNvSpPr/>
            <p:nvPr/>
          </p:nvSpPr>
          <p:spPr>
            <a:xfrm>
              <a:off x="2514599" y="7018340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742" y="49696"/>
                  </a:lnTo>
                  <a:lnTo>
                    <a:pt x="44005" y="44005"/>
                  </a:lnTo>
                  <a:lnTo>
                    <a:pt x="49696" y="35742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1">
              <a:extLst>
                <a:ext uri="{FF2B5EF4-FFF2-40B4-BE49-F238E27FC236}">
                  <a16:creationId xmlns:a16="http://schemas.microsoft.com/office/drawing/2014/main" id="{A1A1DA5D-52D6-4B0A-B54E-2BD55EB4F2E0}"/>
                </a:ext>
              </a:extLst>
            </p:cNvPr>
            <p:cNvSpPr/>
            <p:nvPr/>
          </p:nvSpPr>
          <p:spPr>
            <a:xfrm>
              <a:off x="2514599" y="7018340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742" y="49696"/>
                  </a:lnTo>
                  <a:lnTo>
                    <a:pt x="44005" y="44005"/>
                  </a:lnTo>
                  <a:lnTo>
                    <a:pt x="49696" y="35742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2">
              <a:extLst>
                <a:ext uri="{FF2B5EF4-FFF2-40B4-BE49-F238E27FC236}">
                  <a16:creationId xmlns:a16="http://schemas.microsoft.com/office/drawing/2014/main" id="{2DE7BE93-A9BF-4F84-8746-1A3A5D9E9ECD}"/>
                </a:ext>
              </a:extLst>
            </p:cNvPr>
            <p:cNvSpPr/>
            <p:nvPr/>
          </p:nvSpPr>
          <p:spPr>
            <a:xfrm>
              <a:off x="2493263" y="72027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6073" y="1904"/>
                  </a:lnTo>
                  <a:lnTo>
                    <a:pt x="7810" y="7238"/>
                  </a:lnTo>
                  <a:lnTo>
                    <a:pt x="2119" y="15430"/>
                  </a:lnTo>
                  <a:lnTo>
                    <a:pt x="0" y="25907"/>
                  </a:lnTo>
                  <a:lnTo>
                    <a:pt x="2119" y="35742"/>
                  </a:lnTo>
                  <a:lnTo>
                    <a:pt x="7810" y="44005"/>
                  </a:lnTo>
                  <a:lnTo>
                    <a:pt x="16073" y="49696"/>
                  </a:lnTo>
                  <a:lnTo>
                    <a:pt x="25907" y="51815"/>
                  </a:lnTo>
                  <a:lnTo>
                    <a:pt x="36385" y="49696"/>
                  </a:lnTo>
                  <a:lnTo>
                    <a:pt x="44576" y="44005"/>
                  </a:lnTo>
                  <a:lnTo>
                    <a:pt x="49910" y="35742"/>
                  </a:lnTo>
                  <a:lnTo>
                    <a:pt x="51815" y="25907"/>
                  </a:lnTo>
                  <a:lnTo>
                    <a:pt x="49910" y="15430"/>
                  </a:lnTo>
                  <a:lnTo>
                    <a:pt x="44576" y="7238"/>
                  </a:lnTo>
                  <a:lnTo>
                    <a:pt x="36385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3">
              <a:extLst>
                <a:ext uri="{FF2B5EF4-FFF2-40B4-BE49-F238E27FC236}">
                  <a16:creationId xmlns:a16="http://schemas.microsoft.com/office/drawing/2014/main" id="{68CD25D9-64E4-46EA-A762-1ABD6E01FCC6}"/>
                </a:ext>
              </a:extLst>
            </p:cNvPr>
            <p:cNvSpPr/>
            <p:nvPr/>
          </p:nvSpPr>
          <p:spPr>
            <a:xfrm>
              <a:off x="2493263" y="72027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25907" y="0"/>
                  </a:moveTo>
                  <a:lnTo>
                    <a:pt x="16073" y="1904"/>
                  </a:lnTo>
                  <a:lnTo>
                    <a:pt x="7810" y="7238"/>
                  </a:lnTo>
                  <a:lnTo>
                    <a:pt x="2119" y="15430"/>
                  </a:lnTo>
                  <a:lnTo>
                    <a:pt x="0" y="25907"/>
                  </a:lnTo>
                  <a:lnTo>
                    <a:pt x="2119" y="35742"/>
                  </a:lnTo>
                  <a:lnTo>
                    <a:pt x="7810" y="44005"/>
                  </a:lnTo>
                  <a:lnTo>
                    <a:pt x="16073" y="49696"/>
                  </a:lnTo>
                  <a:lnTo>
                    <a:pt x="25907" y="51815"/>
                  </a:lnTo>
                  <a:lnTo>
                    <a:pt x="36385" y="49696"/>
                  </a:lnTo>
                  <a:lnTo>
                    <a:pt x="44576" y="44005"/>
                  </a:lnTo>
                  <a:lnTo>
                    <a:pt x="49910" y="35742"/>
                  </a:lnTo>
                  <a:lnTo>
                    <a:pt x="51815" y="25907"/>
                  </a:lnTo>
                  <a:lnTo>
                    <a:pt x="49910" y="15430"/>
                  </a:lnTo>
                  <a:lnTo>
                    <a:pt x="44576" y="7238"/>
                  </a:lnTo>
                  <a:lnTo>
                    <a:pt x="36385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4">
              <a:extLst>
                <a:ext uri="{FF2B5EF4-FFF2-40B4-BE49-F238E27FC236}">
                  <a16:creationId xmlns:a16="http://schemas.microsoft.com/office/drawing/2014/main" id="{69B971BF-513D-4641-BD6A-D3139F958B45}"/>
                </a:ext>
              </a:extLst>
            </p:cNvPr>
            <p:cNvSpPr/>
            <p:nvPr/>
          </p:nvSpPr>
          <p:spPr>
            <a:xfrm>
              <a:off x="2043683" y="6466652"/>
              <a:ext cx="429895" cy="1237615"/>
            </a:xfrm>
            <a:custGeom>
              <a:avLst/>
              <a:gdLst/>
              <a:ahLst/>
              <a:cxnLst/>
              <a:rect l="l" t="t" r="r" b="b"/>
              <a:pathLst>
                <a:path w="429894" h="1237615">
                  <a:moveTo>
                    <a:pt x="18287" y="0"/>
                  </a:moveTo>
                  <a:lnTo>
                    <a:pt x="0" y="6095"/>
                  </a:lnTo>
                  <a:lnTo>
                    <a:pt x="409955" y="1237487"/>
                  </a:lnTo>
                  <a:lnTo>
                    <a:pt x="419099" y="1234439"/>
                  </a:lnTo>
                  <a:lnTo>
                    <a:pt x="429767" y="123139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C5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65">
            <a:extLst>
              <a:ext uri="{FF2B5EF4-FFF2-40B4-BE49-F238E27FC236}">
                <a16:creationId xmlns:a16="http://schemas.microsoft.com/office/drawing/2014/main" id="{279B5EDF-6653-49AF-8814-90BE3CD36D15}"/>
              </a:ext>
            </a:extLst>
          </p:cNvPr>
          <p:cNvSpPr txBox="1"/>
          <p:nvPr/>
        </p:nvSpPr>
        <p:spPr>
          <a:xfrm>
            <a:off x="2389614" y="2185744"/>
            <a:ext cx="768350" cy="28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>
              <a:lnSpc>
                <a:spcPts val="840"/>
              </a:lnSpc>
              <a:spcBef>
                <a:spcPts val="100"/>
              </a:spcBef>
            </a:pPr>
            <a:r>
              <a:rPr sz="800" b="1" i="1" spc="-10" dirty="0">
                <a:solidFill>
                  <a:srgbClr val="0099FF"/>
                </a:solidFill>
                <a:latin typeface="Carlito"/>
                <a:cs typeface="Carlito"/>
              </a:rPr>
              <a:t>w</a:t>
            </a:r>
            <a:r>
              <a:rPr sz="675" i="1" spc="-15" baseline="37037" dirty="0">
                <a:solidFill>
                  <a:srgbClr val="0099FF"/>
                </a:solidFill>
                <a:latin typeface="Carlito"/>
                <a:cs typeface="Carlito"/>
              </a:rPr>
              <a:t>T</a:t>
            </a:r>
            <a:r>
              <a:rPr sz="850" b="1" i="1" spc="-10" dirty="0">
                <a:solidFill>
                  <a:srgbClr val="0099FF"/>
                </a:solidFill>
                <a:latin typeface="Symbol"/>
                <a:cs typeface="Symbol"/>
              </a:rPr>
              <a:t></a:t>
            </a:r>
            <a:r>
              <a:rPr sz="800" i="1" spc="-10" dirty="0">
                <a:solidFill>
                  <a:srgbClr val="0099FF"/>
                </a:solidFill>
                <a:latin typeface="Carlito"/>
                <a:cs typeface="Carlito"/>
              </a:rPr>
              <a:t>(</a:t>
            </a:r>
            <a:r>
              <a:rPr sz="800" b="1" i="1" spc="-10" dirty="0">
                <a:solidFill>
                  <a:srgbClr val="0099FF"/>
                </a:solidFill>
                <a:latin typeface="Carlito"/>
                <a:cs typeface="Carlito"/>
              </a:rPr>
              <a:t>x </a:t>
            </a:r>
            <a:r>
              <a:rPr sz="800" i="1" dirty="0">
                <a:solidFill>
                  <a:srgbClr val="0099FF"/>
                </a:solidFill>
                <a:latin typeface="Carlito"/>
                <a:cs typeface="Carlito"/>
              </a:rPr>
              <a:t>) </a:t>
            </a:r>
            <a:r>
              <a:rPr sz="650" spc="15" dirty="0">
                <a:solidFill>
                  <a:srgbClr val="0099FF"/>
                </a:solidFill>
                <a:latin typeface="Carlito"/>
                <a:cs typeface="Carlito"/>
              </a:rPr>
              <a:t>&lt;</a:t>
            </a:r>
            <a:r>
              <a:rPr sz="650" spc="-35" dirty="0">
                <a:solidFill>
                  <a:srgbClr val="0099FF"/>
                </a:solidFill>
                <a:latin typeface="Carlito"/>
                <a:cs typeface="Carlito"/>
              </a:rPr>
              <a:t> </a:t>
            </a:r>
            <a:r>
              <a:rPr sz="650" spc="15" dirty="0">
                <a:solidFill>
                  <a:srgbClr val="0099FF"/>
                </a:solidFill>
                <a:latin typeface="Carlito"/>
                <a:cs typeface="Carlito"/>
              </a:rPr>
              <a:t>0</a:t>
            </a:r>
            <a:endParaRPr sz="650">
              <a:latin typeface="Carlito"/>
              <a:cs typeface="Carlito"/>
            </a:endParaRPr>
          </a:p>
          <a:p>
            <a:pPr marR="189230" algn="r">
              <a:lnSpc>
                <a:spcPts val="360"/>
              </a:lnSpc>
            </a:pPr>
            <a:r>
              <a:rPr sz="450" i="1" spc="5" dirty="0">
                <a:solidFill>
                  <a:srgbClr val="0099FF"/>
                </a:solidFill>
                <a:latin typeface="Carlito"/>
                <a:cs typeface="Carlito"/>
              </a:rPr>
              <a:t>n</a:t>
            </a:r>
            <a:endParaRPr sz="45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650" spc="5" dirty="0">
                <a:solidFill>
                  <a:srgbClr val="0099FF"/>
                </a:solidFill>
                <a:latin typeface="Carlito"/>
                <a:cs typeface="Carlito"/>
              </a:rPr>
              <a:t>(kelas </a:t>
            </a:r>
            <a:r>
              <a:rPr sz="650" dirty="0">
                <a:solidFill>
                  <a:srgbClr val="0099FF"/>
                </a:solidFill>
                <a:latin typeface="Carlito"/>
                <a:cs typeface="Carlito"/>
              </a:rPr>
              <a:t>C</a:t>
            </a:r>
            <a:r>
              <a:rPr sz="600" baseline="-34722" dirty="0">
                <a:solidFill>
                  <a:srgbClr val="0099FF"/>
                </a:solidFill>
                <a:latin typeface="Carlito"/>
                <a:cs typeface="Carlito"/>
              </a:rPr>
              <a:t>2  </a:t>
            </a:r>
            <a:r>
              <a:rPr sz="650" spc="10" dirty="0">
                <a:solidFill>
                  <a:srgbClr val="0099FF"/>
                </a:solidFill>
                <a:latin typeface="Carlito"/>
                <a:cs typeface="Carlito"/>
              </a:rPr>
              <a:t>atau t </a:t>
            </a:r>
            <a:r>
              <a:rPr sz="650" spc="15" dirty="0">
                <a:solidFill>
                  <a:srgbClr val="0099FF"/>
                </a:solidFill>
                <a:latin typeface="Carlito"/>
                <a:cs typeface="Carlito"/>
              </a:rPr>
              <a:t>=</a:t>
            </a:r>
            <a:r>
              <a:rPr sz="650" spc="-45" dirty="0">
                <a:solidFill>
                  <a:srgbClr val="0099FF"/>
                </a:solidFill>
                <a:latin typeface="Carlito"/>
                <a:cs typeface="Carlito"/>
              </a:rPr>
              <a:t> </a:t>
            </a:r>
            <a:r>
              <a:rPr sz="650" spc="10" dirty="0">
                <a:solidFill>
                  <a:srgbClr val="0099FF"/>
                </a:solidFill>
                <a:latin typeface="Carlito"/>
                <a:cs typeface="Carlito"/>
              </a:rPr>
              <a:t>-1)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2" name="object 67">
            <a:extLst>
              <a:ext uri="{FF2B5EF4-FFF2-40B4-BE49-F238E27FC236}">
                <a16:creationId xmlns:a16="http://schemas.microsoft.com/office/drawing/2014/main" id="{47E81BD1-AC11-4EB0-8F17-A23E14D4552D}"/>
              </a:ext>
            </a:extLst>
          </p:cNvPr>
          <p:cNvSpPr txBox="1"/>
          <p:nvPr/>
        </p:nvSpPr>
        <p:spPr>
          <a:xfrm>
            <a:off x="3403082" y="2241804"/>
            <a:ext cx="784860" cy="201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14"/>
              </a:spcBef>
            </a:pPr>
            <a:r>
              <a:rPr sz="450" i="1" spc="5" dirty="0">
                <a:solidFill>
                  <a:srgbClr val="650065"/>
                </a:solidFill>
                <a:latin typeface="Carlito"/>
                <a:cs typeface="Carlito"/>
              </a:rPr>
              <a:t>n</a:t>
            </a:r>
            <a:endParaRPr sz="45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650" spc="10" dirty="0">
                <a:solidFill>
                  <a:srgbClr val="650065"/>
                </a:solidFill>
                <a:latin typeface="Carlito"/>
                <a:cs typeface="Carlito"/>
              </a:rPr>
              <a:t>(kelas </a:t>
            </a:r>
            <a:r>
              <a:rPr sz="650" dirty="0">
                <a:solidFill>
                  <a:srgbClr val="650065"/>
                </a:solidFill>
                <a:latin typeface="Carlito"/>
                <a:cs typeface="Carlito"/>
              </a:rPr>
              <a:t>C</a:t>
            </a:r>
            <a:r>
              <a:rPr sz="600" baseline="-34722" dirty="0">
                <a:solidFill>
                  <a:srgbClr val="650065"/>
                </a:solidFill>
                <a:latin typeface="Carlito"/>
                <a:cs typeface="Carlito"/>
              </a:rPr>
              <a:t>1 </a:t>
            </a:r>
            <a:r>
              <a:rPr sz="650" spc="10" dirty="0">
                <a:solidFill>
                  <a:srgbClr val="650065"/>
                </a:solidFill>
                <a:latin typeface="Carlito"/>
                <a:cs typeface="Carlito"/>
              </a:rPr>
              <a:t>atau t </a:t>
            </a:r>
            <a:r>
              <a:rPr sz="650" spc="15" dirty="0">
                <a:solidFill>
                  <a:srgbClr val="650065"/>
                </a:solidFill>
                <a:latin typeface="Carlito"/>
                <a:cs typeface="Carlito"/>
              </a:rPr>
              <a:t>=</a:t>
            </a:r>
            <a:r>
              <a:rPr sz="650" spc="-50" dirty="0">
                <a:solidFill>
                  <a:srgbClr val="650065"/>
                </a:solidFill>
                <a:latin typeface="Carlito"/>
                <a:cs typeface="Carlito"/>
              </a:rPr>
              <a:t> </a:t>
            </a:r>
            <a:r>
              <a:rPr sz="650" spc="10" dirty="0">
                <a:solidFill>
                  <a:srgbClr val="650065"/>
                </a:solidFill>
                <a:latin typeface="Carlito"/>
                <a:cs typeface="Carlito"/>
              </a:rPr>
              <a:t>+1)</a:t>
            </a:r>
            <a:endParaRPr sz="650" dirty="0">
              <a:latin typeface="Carlito"/>
              <a:cs typeface="Carlito"/>
            </a:endParaRPr>
          </a:p>
        </p:txBody>
      </p:sp>
      <p:sp>
        <p:nvSpPr>
          <p:cNvPr id="43" name="object 71">
            <a:extLst>
              <a:ext uri="{FF2B5EF4-FFF2-40B4-BE49-F238E27FC236}">
                <a16:creationId xmlns:a16="http://schemas.microsoft.com/office/drawing/2014/main" id="{0767DE1F-6338-4D13-B6B1-DE79F38EFC9A}"/>
              </a:ext>
            </a:extLst>
          </p:cNvPr>
          <p:cNvSpPr txBox="1"/>
          <p:nvPr/>
        </p:nvSpPr>
        <p:spPr>
          <a:xfrm>
            <a:off x="2970275" y="1954097"/>
            <a:ext cx="504190" cy="17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840"/>
              </a:lnSpc>
              <a:spcBef>
                <a:spcPts val="100"/>
              </a:spcBef>
            </a:pPr>
            <a:r>
              <a:rPr sz="800" b="1" i="1" spc="-10" dirty="0">
                <a:solidFill>
                  <a:srgbClr val="C5000A"/>
                </a:solidFill>
                <a:latin typeface="Carlito"/>
                <a:cs typeface="Carlito"/>
              </a:rPr>
              <a:t>w</a:t>
            </a:r>
            <a:r>
              <a:rPr sz="675" i="1" spc="-15" baseline="30864" dirty="0">
                <a:solidFill>
                  <a:srgbClr val="C5000A"/>
                </a:solidFill>
                <a:latin typeface="Carlito"/>
                <a:cs typeface="Carlito"/>
              </a:rPr>
              <a:t>T</a:t>
            </a:r>
            <a:r>
              <a:rPr sz="850" b="1" i="1" spc="-10" dirty="0">
                <a:solidFill>
                  <a:srgbClr val="C5000A"/>
                </a:solidFill>
                <a:latin typeface="Symbol"/>
                <a:cs typeface="Symbol"/>
              </a:rPr>
              <a:t></a:t>
            </a:r>
            <a:r>
              <a:rPr sz="800" i="1" spc="-10" dirty="0">
                <a:solidFill>
                  <a:srgbClr val="C5000A"/>
                </a:solidFill>
                <a:latin typeface="Carlito"/>
                <a:cs typeface="Carlito"/>
              </a:rPr>
              <a:t>(</a:t>
            </a:r>
            <a:r>
              <a:rPr sz="800" b="1" i="1" spc="-10" dirty="0">
                <a:solidFill>
                  <a:srgbClr val="C5000A"/>
                </a:solidFill>
                <a:latin typeface="Carlito"/>
                <a:cs typeface="Carlito"/>
              </a:rPr>
              <a:t>x </a:t>
            </a:r>
            <a:r>
              <a:rPr sz="800" i="1" dirty="0">
                <a:solidFill>
                  <a:srgbClr val="C5000A"/>
                </a:solidFill>
                <a:latin typeface="Carlito"/>
                <a:cs typeface="Carlito"/>
              </a:rPr>
              <a:t>) </a:t>
            </a:r>
            <a:r>
              <a:rPr sz="800" b="1" dirty="0">
                <a:solidFill>
                  <a:srgbClr val="C5000A"/>
                </a:solidFill>
                <a:latin typeface="Carlito"/>
                <a:cs typeface="Carlito"/>
              </a:rPr>
              <a:t>=</a:t>
            </a:r>
            <a:r>
              <a:rPr sz="800" b="1" spc="-25" dirty="0">
                <a:solidFill>
                  <a:srgbClr val="C5000A"/>
                </a:solidFill>
                <a:latin typeface="Carlito"/>
                <a:cs typeface="Carlito"/>
              </a:rPr>
              <a:t> </a:t>
            </a:r>
            <a:r>
              <a:rPr sz="800" b="1" dirty="0">
                <a:solidFill>
                  <a:srgbClr val="C5000A"/>
                </a:solidFill>
                <a:latin typeface="Carlito"/>
                <a:cs typeface="Carlito"/>
              </a:rPr>
              <a:t>0</a:t>
            </a:r>
            <a:endParaRPr sz="800" dirty="0">
              <a:latin typeface="Carlito"/>
              <a:cs typeface="Carlito"/>
            </a:endParaRPr>
          </a:p>
          <a:p>
            <a:pPr marL="43815" algn="ctr">
              <a:lnSpc>
                <a:spcPts val="360"/>
              </a:lnSpc>
            </a:pPr>
            <a:r>
              <a:rPr sz="450" i="1" spc="5" dirty="0">
                <a:solidFill>
                  <a:srgbClr val="C5000A"/>
                </a:solidFill>
                <a:latin typeface="Carlito"/>
                <a:cs typeface="Carlito"/>
              </a:rPr>
              <a:t>n</a:t>
            </a:r>
            <a:endParaRPr sz="45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1752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F4C6FB60-098C-431F-9C59-D44EC12C7DF3}"/>
              </a:ext>
            </a:extLst>
          </p:cNvPr>
          <p:cNvSpPr txBox="1"/>
          <p:nvPr/>
        </p:nvSpPr>
        <p:spPr>
          <a:xfrm>
            <a:off x="2709163" y="1796288"/>
            <a:ext cx="218059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Carlito"/>
                <a:cs typeface="Carlito"/>
              </a:rPr>
              <a:t>Diberikan data sebagai</a:t>
            </a:r>
            <a:r>
              <a:rPr sz="1350" spc="-5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berikut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0774822D-EB02-4E7B-A0AE-07B28F6E8D1A}"/>
              </a:ext>
            </a:extLst>
          </p:cNvPr>
          <p:cNvSpPr txBox="1"/>
          <p:nvPr/>
        </p:nvSpPr>
        <p:spPr>
          <a:xfrm>
            <a:off x="2709163" y="3506216"/>
            <a:ext cx="3848735" cy="651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350" spc="5" dirty="0">
                <a:latin typeface="Carlito"/>
                <a:cs typeface="Carlito"/>
              </a:rPr>
              <a:t>Tentukan </a:t>
            </a:r>
            <a:r>
              <a:rPr sz="1350" i="1" spc="5" dirty="0">
                <a:latin typeface="Carlito"/>
                <a:cs typeface="Carlito"/>
              </a:rPr>
              <a:t>hyperplane </a:t>
            </a:r>
            <a:r>
              <a:rPr sz="1350" spc="5" dirty="0">
                <a:latin typeface="Carlito"/>
                <a:cs typeface="Carlito"/>
              </a:rPr>
              <a:t>yang menjadi </a:t>
            </a:r>
            <a:r>
              <a:rPr sz="1350" dirty="0">
                <a:latin typeface="Carlito"/>
                <a:cs typeface="Carlito"/>
              </a:rPr>
              <a:t>batas </a:t>
            </a:r>
            <a:r>
              <a:rPr sz="1350" spc="5" dirty="0">
                <a:latin typeface="Carlito"/>
                <a:cs typeface="Carlito"/>
              </a:rPr>
              <a:t>(</a:t>
            </a:r>
            <a:r>
              <a:rPr sz="1350" i="1" spc="5" dirty="0">
                <a:latin typeface="Carlito"/>
                <a:cs typeface="Carlito"/>
              </a:rPr>
              <a:t>decision  boundary</a:t>
            </a:r>
            <a:r>
              <a:rPr sz="1350" spc="5" dirty="0">
                <a:latin typeface="Carlito"/>
                <a:cs typeface="Carlito"/>
              </a:rPr>
              <a:t>) dari ke dua kelas dari data tersebut dengan  menggunakan metode</a:t>
            </a:r>
            <a:r>
              <a:rPr sz="1350" spc="-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perceptron!</a:t>
            </a:r>
            <a:endParaRPr sz="1350">
              <a:latin typeface="Carlito"/>
              <a:cs typeface="Carlito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8DAE2888-5C9D-4189-B2FF-B6FADB3AF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50871"/>
              </p:ext>
            </p:extLst>
          </p:nvPr>
        </p:nvGraphicFramePr>
        <p:xfrm>
          <a:off x="2895600" y="2209800"/>
          <a:ext cx="1413509" cy="1048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455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750" b="1" spc="7" baseline="-33333" dirty="0">
                          <a:latin typeface="Arial"/>
                          <a:cs typeface="Arial"/>
                        </a:rPr>
                        <a:t>1</a:t>
                      </a:r>
                      <a:endParaRPr sz="750" baseline="-33333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750" b="1" spc="7" baseline="-33333" dirty="0">
                          <a:latin typeface="Arial"/>
                          <a:cs typeface="Arial"/>
                        </a:rPr>
                        <a:t>2</a:t>
                      </a:r>
                      <a:endParaRPr sz="750" baseline="-33333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Kelas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(t)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+1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-1</a:t>
                      </a:r>
                    </a:p>
                  </a:txBody>
                  <a:tcPr marL="0" marR="0" marT="165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4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B4881ABA-8737-4D37-972F-05C218B96AAF}"/>
              </a:ext>
            </a:extLst>
          </p:cNvPr>
          <p:cNvSpPr txBox="1"/>
          <p:nvPr/>
        </p:nvSpPr>
        <p:spPr>
          <a:xfrm>
            <a:off x="2133600" y="2667000"/>
            <a:ext cx="313690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2437765" algn="l"/>
              </a:tabLst>
            </a:pPr>
            <a:r>
              <a:rPr sz="1350" spc="5" dirty="0">
                <a:latin typeface="Carlito"/>
                <a:cs typeface="Carlito"/>
              </a:rPr>
              <a:t>Misal </a:t>
            </a:r>
            <a:r>
              <a:rPr sz="1350" spc="85" dirty="0">
                <a:latin typeface="Alexander"/>
                <a:cs typeface="Alexander"/>
              </a:rPr>
              <a:t>ɳ </a:t>
            </a:r>
            <a:r>
              <a:rPr sz="1350" i="1" spc="5" dirty="0">
                <a:latin typeface="Carlito"/>
                <a:cs typeface="Carlito"/>
              </a:rPr>
              <a:t>= </a:t>
            </a:r>
            <a:r>
              <a:rPr sz="1350" i="1" dirty="0">
                <a:latin typeface="Carlito"/>
                <a:cs typeface="Carlito"/>
              </a:rPr>
              <a:t>1, </a:t>
            </a:r>
            <a:r>
              <a:rPr sz="1350" spc="-20" dirty="0">
                <a:latin typeface="Alexander"/>
                <a:cs typeface="Alexander"/>
              </a:rPr>
              <a:t>ɸ</a:t>
            </a:r>
            <a:r>
              <a:rPr sz="1350" i="1" spc="-20" dirty="0">
                <a:latin typeface="Carlito"/>
                <a:cs typeface="Carlito"/>
              </a:rPr>
              <a:t>(</a:t>
            </a:r>
            <a:r>
              <a:rPr sz="1350" b="1" i="1" spc="-20" dirty="0">
                <a:latin typeface="Carlito"/>
                <a:cs typeface="Carlito"/>
              </a:rPr>
              <a:t>x</a:t>
            </a:r>
            <a:r>
              <a:rPr sz="1350" i="1" spc="-20" dirty="0">
                <a:latin typeface="Carlito"/>
                <a:cs typeface="Carlito"/>
              </a:rPr>
              <a:t>) </a:t>
            </a:r>
            <a:r>
              <a:rPr sz="1350" i="1" spc="5" dirty="0">
                <a:latin typeface="Carlito"/>
                <a:cs typeface="Carlito"/>
              </a:rPr>
              <a:t>= </a:t>
            </a:r>
            <a:r>
              <a:rPr sz="1350" b="1" i="1" dirty="0">
                <a:latin typeface="Carlito"/>
                <a:cs typeface="Carlito"/>
              </a:rPr>
              <a:t>x</a:t>
            </a:r>
            <a:r>
              <a:rPr sz="1350" i="1" dirty="0">
                <a:latin typeface="Carlito"/>
                <a:cs typeface="Carlito"/>
              </a:rPr>
              <a:t>, </a:t>
            </a:r>
            <a:r>
              <a:rPr sz="1350" spc="-15" dirty="0">
                <a:latin typeface="Alexander"/>
                <a:cs typeface="Alexander"/>
              </a:rPr>
              <a:t>ɸ</a:t>
            </a:r>
            <a:r>
              <a:rPr sz="1200" i="1" spc="-22" baseline="-31250" dirty="0">
                <a:latin typeface="Carlito"/>
                <a:cs typeface="Carlito"/>
              </a:rPr>
              <a:t>0</a:t>
            </a:r>
            <a:r>
              <a:rPr sz="1350" i="1" spc="-15" dirty="0">
                <a:latin typeface="Carlito"/>
                <a:cs typeface="Carlito"/>
              </a:rPr>
              <a:t>(</a:t>
            </a:r>
            <a:r>
              <a:rPr sz="1350" b="1" i="1" spc="-15" dirty="0">
                <a:latin typeface="Carlito"/>
                <a:cs typeface="Carlito"/>
              </a:rPr>
              <a:t>x</a:t>
            </a:r>
            <a:r>
              <a:rPr sz="1350" i="1" spc="-15" dirty="0">
                <a:latin typeface="Carlito"/>
                <a:cs typeface="Carlito"/>
              </a:rPr>
              <a:t>) </a:t>
            </a:r>
            <a:r>
              <a:rPr sz="1350" i="1" spc="5" dirty="0">
                <a:latin typeface="Carlito"/>
                <a:cs typeface="Carlito"/>
              </a:rPr>
              <a:t>=</a:t>
            </a:r>
            <a:r>
              <a:rPr sz="1350" i="1" spc="30" dirty="0">
                <a:latin typeface="Carlito"/>
                <a:cs typeface="Carlito"/>
              </a:rPr>
              <a:t> </a:t>
            </a:r>
            <a:r>
              <a:rPr sz="1350" i="1" spc="5" dirty="0">
                <a:latin typeface="Carlito"/>
                <a:cs typeface="Carlito"/>
              </a:rPr>
              <a:t>1, </a:t>
            </a:r>
            <a:r>
              <a:rPr sz="1350" b="1" i="1" spc="5" dirty="0">
                <a:latin typeface="Carlito"/>
                <a:cs typeface="Carlito"/>
              </a:rPr>
              <a:t>w	</a:t>
            </a:r>
            <a:r>
              <a:rPr sz="1350" i="1" spc="5" dirty="0">
                <a:latin typeface="Carlito"/>
                <a:cs typeface="Carlito"/>
              </a:rPr>
              <a:t>= </a:t>
            </a:r>
            <a:r>
              <a:rPr sz="1350" i="1" dirty="0">
                <a:latin typeface="Carlito"/>
                <a:cs typeface="Carlito"/>
              </a:rPr>
              <a:t>(0, </a:t>
            </a:r>
            <a:r>
              <a:rPr sz="1350" i="1" spc="5" dirty="0">
                <a:latin typeface="Carlito"/>
                <a:cs typeface="Carlito"/>
              </a:rPr>
              <a:t>0,</a:t>
            </a:r>
            <a:r>
              <a:rPr sz="1350" i="1" spc="-60" dirty="0">
                <a:latin typeface="Carlito"/>
                <a:cs typeface="Carlito"/>
              </a:rPr>
              <a:t> </a:t>
            </a:r>
            <a:r>
              <a:rPr sz="1350" i="1" spc="5" dirty="0">
                <a:latin typeface="Carlito"/>
                <a:cs typeface="Carlito"/>
              </a:rPr>
              <a:t>0)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ED1D8A8B-1E7B-4172-AD7B-1A6AC844969B}"/>
              </a:ext>
            </a:extLst>
          </p:cNvPr>
          <p:cNvSpPr txBox="1"/>
          <p:nvPr/>
        </p:nvSpPr>
        <p:spPr>
          <a:xfrm>
            <a:off x="2159000" y="2996183"/>
            <a:ext cx="208661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solidFill>
                  <a:srgbClr val="000065"/>
                </a:solidFill>
                <a:latin typeface="Carlito"/>
                <a:cs typeface="Carlito"/>
              </a:rPr>
              <a:t>1) </a:t>
            </a:r>
            <a:r>
              <a:rPr sz="1350" spc="5" dirty="0">
                <a:latin typeface="Carlito"/>
                <a:cs typeface="Carlito"/>
              </a:rPr>
              <a:t>Ambil </a:t>
            </a:r>
            <a:r>
              <a:rPr sz="1350" b="1" spc="5" dirty="0">
                <a:latin typeface="Carlito"/>
                <a:cs typeface="Carlito"/>
              </a:rPr>
              <a:t>x </a:t>
            </a:r>
            <a:r>
              <a:rPr sz="1350" spc="5" dirty="0">
                <a:latin typeface="Carlito"/>
                <a:cs typeface="Carlito"/>
              </a:rPr>
              <a:t>= (1,1) dan </a:t>
            </a:r>
            <a:r>
              <a:rPr sz="1350" dirty="0">
                <a:latin typeface="Carlito"/>
                <a:cs typeface="Carlito"/>
              </a:rPr>
              <a:t>t </a:t>
            </a:r>
            <a:r>
              <a:rPr sz="1350" spc="5" dirty="0">
                <a:latin typeface="Carlito"/>
                <a:cs typeface="Carlito"/>
              </a:rPr>
              <a:t>=</a:t>
            </a:r>
            <a:r>
              <a:rPr sz="1350" spc="3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+1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6D9E48C7-C845-4CAF-8992-0A1B1925E7DA}"/>
              </a:ext>
            </a:extLst>
          </p:cNvPr>
          <p:cNvSpPr txBox="1"/>
          <p:nvPr/>
        </p:nvSpPr>
        <p:spPr>
          <a:xfrm>
            <a:off x="2351060" y="3125724"/>
            <a:ext cx="1967230" cy="35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90"/>
              </a:spcBef>
              <a:tabLst>
                <a:tab pos="1490345" algn="l"/>
              </a:tabLst>
            </a:pPr>
            <a:r>
              <a:rPr sz="800" spc="-10" dirty="0">
                <a:latin typeface="Carlito"/>
                <a:cs typeface="Carlito"/>
              </a:rPr>
              <a:t>1	1</a:t>
            </a:r>
            <a:endParaRPr sz="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latin typeface="Carlito"/>
                <a:cs typeface="Carlito"/>
              </a:rPr>
              <a:t>sebagai data</a:t>
            </a:r>
            <a:r>
              <a:rPr sz="1350" spc="-5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pembelajaran: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96FAEE28-3A19-436F-A706-C07F3E68A424}"/>
              </a:ext>
            </a:extLst>
          </p:cNvPr>
          <p:cNvSpPr txBox="1"/>
          <p:nvPr/>
        </p:nvSpPr>
        <p:spPr>
          <a:xfrm>
            <a:off x="2325664" y="3532631"/>
            <a:ext cx="13087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Carlito"/>
                <a:cs typeface="Carlito"/>
              </a:rPr>
              <a:t>w</a:t>
            </a:r>
            <a:r>
              <a:rPr sz="1050" spc="7" baseline="31746" dirty="0">
                <a:latin typeface="Carlito"/>
                <a:cs typeface="Carlito"/>
              </a:rPr>
              <a:t>(1) </a:t>
            </a:r>
            <a:r>
              <a:rPr sz="1250" dirty="0">
                <a:latin typeface="Carlito"/>
                <a:cs typeface="Carlito"/>
              </a:rPr>
              <a:t>= </a:t>
            </a:r>
            <a:r>
              <a:rPr sz="1250" b="1" dirty="0">
                <a:latin typeface="Carlito"/>
                <a:cs typeface="Carlito"/>
              </a:rPr>
              <a:t>w</a:t>
            </a:r>
            <a:r>
              <a:rPr sz="1050" baseline="31746" dirty="0">
                <a:latin typeface="Carlito"/>
                <a:cs typeface="Carlito"/>
              </a:rPr>
              <a:t>(0) </a:t>
            </a:r>
            <a:r>
              <a:rPr sz="1250" dirty="0">
                <a:latin typeface="Carlito"/>
                <a:cs typeface="Carlito"/>
              </a:rPr>
              <a:t>+ </a:t>
            </a:r>
            <a:r>
              <a:rPr sz="1250" spc="75" dirty="0">
                <a:latin typeface="Alexander"/>
                <a:cs typeface="Alexander"/>
              </a:rPr>
              <a:t>ɳ </a:t>
            </a:r>
            <a:r>
              <a:rPr sz="1250" spc="-30" dirty="0">
                <a:latin typeface="Alexander"/>
                <a:cs typeface="Alexander"/>
              </a:rPr>
              <a:t>ɸ</a:t>
            </a:r>
            <a:r>
              <a:rPr sz="1250" i="1" spc="-30" dirty="0">
                <a:latin typeface="Carlito"/>
                <a:cs typeface="Carlito"/>
              </a:rPr>
              <a:t>(</a:t>
            </a:r>
            <a:r>
              <a:rPr sz="1250" b="1" i="1" spc="-30" dirty="0">
                <a:latin typeface="Carlito"/>
                <a:cs typeface="Carlito"/>
              </a:rPr>
              <a:t>x </a:t>
            </a:r>
            <a:r>
              <a:rPr sz="1250" i="1" dirty="0">
                <a:latin typeface="Carlito"/>
                <a:cs typeface="Carlito"/>
              </a:rPr>
              <a:t>)</a:t>
            </a:r>
            <a:r>
              <a:rPr sz="1250" i="1" spc="-70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t</a:t>
            </a:r>
            <a:endParaRPr sz="1250">
              <a:latin typeface="Carlito"/>
              <a:cs typeface="Carlito"/>
            </a:endParaRPr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A21526CE-FE5A-4E6F-B767-2B1BA9D4260C}"/>
              </a:ext>
            </a:extLst>
          </p:cNvPr>
          <p:cNvSpPr txBox="1"/>
          <p:nvPr/>
        </p:nvSpPr>
        <p:spPr>
          <a:xfrm>
            <a:off x="2575521" y="3842003"/>
            <a:ext cx="13214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50" i="1" dirty="0">
                <a:latin typeface="Carlito"/>
                <a:cs typeface="Carlito"/>
              </a:rPr>
              <a:t>= </a:t>
            </a:r>
            <a:r>
              <a:rPr sz="1250" b="1" spc="5" dirty="0">
                <a:latin typeface="Carlito"/>
                <a:cs typeface="Carlito"/>
              </a:rPr>
              <a:t>w</a:t>
            </a:r>
            <a:r>
              <a:rPr sz="1050" spc="7" baseline="31746" dirty="0">
                <a:latin typeface="Carlito"/>
                <a:cs typeface="Carlito"/>
              </a:rPr>
              <a:t>(0) </a:t>
            </a:r>
            <a:r>
              <a:rPr sz="1250" dirty="0">
                <a:latin typeface="Carlito"/>
                <a:cs typeface="Carlito"/>
              </a:rPr>
              <a:t>+ </a:t>
            </a:r>
            <a:r>
              <a:rPr sz="1250" spc="75" dirty="0">
                <a:latin typeface="Alexander"/>
                <a:cs typeface="Alexander"/>
              </a:rPr>
              <a:t>ɳ </a:t>
            </a:r>
            <a:r>
              <a:rPr sz="1250" i="1" spc="-5" dirty="0">
                <a:latin typeface="Carlito"/>
                <a:cs typeface="Carlito"/>
              </a:rPr>
              <a:t>(1, </a:t>
            </a:r>
            <a:r>
              <a:rPr sz="1250" i="1" dirty="0">
                <a:latin typeface="Carlito"/>
                <a:cs typeface="Carlito"/>
              </a:rPr>
              <a:t>x , x )</a:t>
            </a:r>
            <a:r>
              <a:rPr sz="1250" i="1" spc="-45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t</a:t>
            </a:r>
            <a:endParaRPr sz="1250">
              <a:latin typeface="Carlito"/>
              <a:cs typeface="Carlito"/>
            </a:endParaRPr>
          </a:p>
        </p:txBody>
      </p:sp>
      <p:sp>
        <p:nvSpPr>
          <p:cNvPr id="8" name="object 30">
            <a:extLst>
              <a:ext uri="{FF2B5EF4-FFF2-40B4-BE49-F238E27FC236}">
                <a16:creationId xmlns:a16="http://schemas.microsoft.com/office/drawing/2014/main" id="{7A0489A1-B421-4549-A008-0AA127EAA0AD}"/>
              </a:ext>
            </a:extLst>
          </p:cNvPr>
          <p:cNvSpPr txBox="1"/>
          <p:nvPr/>
        </p:nvSpPr>
        <p:spPr>
          <a:xfrm>
            <a:off x="2325687" y="4072127"/>
            <a:ext cx="2031364" cy="11150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720"/>
              </a:spcBef>
            </a:pPr>
            <a:r>
              <a:rPr sz="1250" dirty="0">
                <a:latin typeface="Carlito"/>
                <a:cs typeface="Carlito"/>
              </a:rPr>
              <a:t>= </a:t>
            </a:r>
            <a:r>
              <a:rPr sz="1250" i="1" dirty="0">
                <a:latin typeface="Carlito"/>
                <a:cs typeface="Carlito"/>
              </a:rPr>
              <a:t>(0, </a:t>
            </a:r>
            <a:r>
              <a:rPr sz="1250" i="1" spc="-5" dirty="0">
                <a:latin typeface="Carlito"/>
                <a:cs typeface="Carlito"/>
              </a:rPr>
              <a:t>0, </a:t>
            </a:r>
            <a:r>
              <a:rPr sz="1250" i="1" dirty="0">
                <a:latin typeface="Carlito"/>
                <a:cs typeface="Carlito"/>
              </a:rPr>
              <a:t>0)</a:t>
            </a:r>
            <a:r>
              <a:rPr sz="1050" i="1" baseline="31746" dirty="0">
                <a:latin typeface="Carlito"/>
                <a:cs typeface="Carlito"/>
              </a:rPr>
              <a:t>T </a:t>
            </a:r>
            <a:r>
              <a:rPr sz="1250" i="1" dirty="0">
                <a:latin typeface="Carlito"/>
                <a:cs typeface="Carlito"/>
              </a:rPr>
              <a:t>+ </a:t>
            </a:r>
            <a:r>
              <a:rPr sz="1250" dirty="0">
                <a:latin typeface="Carlito"/>
                <a:cs typeface="Carlito"/>
              </a:rPr>
              <a:t>1 . (1, </a:t>
            </a:r>
            <a:r>
              <a:rPr sz="1250" spc="-5" dirty="0">
                <a:latin typeface="Carlito"/>
                <a:cs typeface="Carlito"/>
              </a:rPr>
              <a:t>1, </a:t>
            </a:r>
            <a:r>
              <a:rPr sz="1250" dirty="0">
                <a:latin typeface="Carlito"/>
                <a:cs typeface="Carlito"/>
              </a:rPr>
              <a:t>1)</a:t>
            </a:r>
            <a:r>
              <a:rPr sz="1050" baseline="31746" dirty="0">
                <a:latin typeface="Carlito"/>
                <a:cs typeface="Carlito"/>
              </a:rPr>
              <a:t>T </a:t>
            </a:r>
            <a:r>
              <a:rPr sz="1250" dirty="0">
                <a:latin typeface="Carlito"/>
                <a:cs typeface="Carlito"/>
              </a:rPr>
              <a:t>.</a:t>
            </a:r>
            <a:r>
              <a:rPr sz="1250" spc="-170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1</a:t>
            </a:r>
            <a:endParaRPr sz="1250">
              <a:latin typeface="Carlito"/>
              <a:cs typeface="Carlito"/>
            </a:endParaRPr>
          </a:p>
          <a:p>
            <a:pPr marL="274955">
              <a:lnSpc>
                <a:spcPct val="100000"/>
              </a:lnSpc>
              <a:spcBef>
                <a:spcPts val="625"/>
              </a:spcBef>
            </a:pPr>
            <a:r>
              <a:rPr sz="1250" dirty="0">
                <a:latin typeface="Carlito"/>
                <a:cs typeface="Carlito"/>
              </a:rPr>
              <a:t>= </a:t>
            </a:r>
            <a:r>
              <a:rPr sz="1250" spc="-5" dirty="0">
                <a:latin typeface="Carlito"/>
                <a:cs typeface="Carlito"/>
              </a:rPr>
              <a:t>(1, 1,</a:t>
            </a:r>
            <a:r>
              <a:rPr sz="1250" spc="-15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1)</a:t>
            </a:r>
            <a:r>
              <a:rPr sz="1050" baseline="31746" dirty="0">
                <a:latin typeface="Carlito"/>
                <a:cs typeface="Carlito"/>
              </a:rPr>
              <a:t>T</a:t>
            </a:r>
            <a:endParaRPr sz="1050" baseline="31746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065"/>
              </a:spcBef>
            </a:pPr>
            <a:r>
              <a:rPr sz="1350" spc="5" dirty="0">
                <a:latin typeface="Carlito"/>
                <a:cs typeface="Carlito"/>
              </a:rPr>
              <a:t>sehingga </a:t>
            </a:r>
            <a:r>
              <a:rPr sz="1350" i="1" spc="5" dirty="0">
                <a:latin typeface="Carlito"/>
                <a:cs typeface="Carlito"/>
              </a:rPr>
              <a:t>decision</a:t>
            </a:r>
            <a:r>
              <a:rPr sz="1350" i="1" spc="-35" dirty="0">
                <a:latin typeface="Carlito"/>
                <a:cs typeface="Carlito"/>
              </a:rPr>
              <a:t> </a:t>
            </a:r>
            <a:r>
              <a:rPr sz="1350" i="1" spc="5" dirty="0">
                <a:latin typeface="Carlito"/>
                <a:cs typeface="Carlito"/>
              </a:rPr>
              <a:t>boundary</a:t>
            </a:r>
            <a:endParaRPr sz="135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latin typeface="Carlito"/>
                <a:cs typeface="Carlito"/>
              </a:rPr>
              <a:t>adalah 1 + x</a:t>
            </a:r>
            <a:r>
              <a:rPr sz="1200" spc="7" baseline="-31250" dirty="0">
                <a:latin typeface="Carlito"/>
                <a:cs typeface="Carlito"/>
              </a:rPr>
              <a:t>1 </a:t>
            </a:r>
            <a:r>
              <a:rPr sz="1350" spc="5" dirty="0">
                <a:latin typeface="Carlito"/>
                <a:cs typeface="Carlito"/>
              </a:rPr>
              <a:t>+ </a:t>
            </a:r>
            <a:r>
              <a:rPr sz="1350" dirty="0">
                <a:latin typeface="Carlito"/>
                <a:cs typeface="Carlito"/>
              </a:rPr>
              <a:t>x</a:t>
            </a:r>
            <a:r>
              <a:rPr sz="1200" baseline="-31250" dirty="0">
                <a:latin typeface="Carlito"/>
                <a:cs typeface="Carlito"/>
              </a:rPr>
              <a:t>2 </a:t>
            </a:r>
            <a:r>
              <a:rPr sz="1350" spc="5" dirty="0">
                <a:latin typeface="Carlito"/>
                <a:cs typeface="Carlito"/>
              </a:rPr>
              <a:t>=</a:t>
            </a:r>
            <a:r>
              <a:rPr sz="1350" spc="-15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0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9" name="object 31">
            <a:extLst>
              <a:ext uri="{FF2B5EF4-FFF2-40B4-BE49-F238E27FC236}">
                <a16:creationId xmlns:a16="http://schemas.microsoft.com/office/drawing/2014/main" id="{5340CA6F-8623-4892-A093-98941988B63A}"/>
              </a:ext>
            </a:extLst>
          </p:cNvPr>
          <p:cNvGrpSpPr/>
          <p:nvPr/>
        </p:nvGrpSpPr>
        <p:grpSpPr>
          <a:xfrm>
            <a:off x="1745615" y="1273428"/>
            <a:ext cx="5652770" cy="3914140"/>
            <a:chOff x="554736" y="5133152"/>
            <a:chExt cx="5652770" cy="3914140"/>
          </a:xfrm>
        </p:grpSpPr>
        <p:sp>
          <p:nvSpPr>
            <p:cNvPr id="10" name="object 32">
              <a:extLst>
                <a:ext uri="{FF2B5EF4-FFF2-40B4-BE49-F238E27FC236}">
                  <a16:creationId xmlns:a16="http://schemas.microsoft.com/office/drawing/2014/main" id="{19279C91-4231-4780-AEB4-D64C1E6B8DB6}"/>
                </a:ext>
              </a:extLst>
            </p:cNvPr>
            <p:cNvSpPr/>
            <p:nvPr/>
          </p:nvSpPr>
          <p:spPr>
            <a:xfrm>
              <a:off x="3654552" y="6593144"/>
              <a:ext cx="1932431" cy="1415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3">
              <a:extLst>
                <a:ext uri="{FF2B5EF4-FFF2-40B4-BE49-F238E27FC236}">
                  <a16:creationId xmlns:a16="http://schemas.microsoft.com/office/drawing/2014/main" id="{D55892EC-A7AD-4238-9AC5-DFFA0D8A5DD4}"/>
                </a:ext>
              </a:extLst>
            </p:cNvPr>
            <p:cNvSpPr/>
            <p:nvPr/>
          </p:nvSpPr>
          <p:spPr>
            <a:xfrm>
              <a:off x="556260" y="5134676"/>
              <a:ext cx="5649595" cy="3910965"/>
            </a:xfrm>
            <a:custGeom>
              <a:avLst/>
              <a:gdLst/>
              <a:ahLst/>
              <a:cxnLst/>
              <a:rect l="l" t="t" r="r" b="b"/>
              <a:pathLst>
                <a:path w="5649595" h="3910965">
                  <a:moveTo>
                    <a:pt x="0" y="0"/>
                  </a:moveTo>
                  <a:lnTo>
                    <a:pt x="5649467" y="0"/>
                  </a:lnTo>
                  <a:lnTo>
                    <a:pt x="5649467" y="3910585"/>
                  </a:lnTo>
                  <a:lnTo>
                    <a:pt x="0" y="391058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175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D7A951A2-6DD2-4D87-93ED-2CA0F43D001D}"/>
              </a:ext>
            </a:extLst>
          </p:cNvPr>
          <p:cNvSpPr txBox="1"/>
          <p:nvPr/>
        </p:nvSpPr>
        <p:spPr>
          <a:xfrm>
            <a:off x="2851403" y="2309877"/>
            <a:ext cx="210629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solidFill>
                  <a:srgbClr val="000065"/>
                </a:solidFill>
                <a:latin typeface="Carlito"/>
                <a:cs typeface="Carlito"/>
              </a:rPr>
              <a:t>2) </a:t>
            </a:r>
            <a:r>
              <a:rPr sz="1350" spc="5" dirty="0">
                <a:latin typeface="Carlito"/>
                <a:cs typeface="Carlito"/>
              </a:rPr>
              <a:t>Ambil </a:t>
            </a:r>
            <a:r>
              <a:rPr sz="1350" b="1" spc="5" dirty="0">
                <a:latin typeface="Carlito"/>
                <a:cs typeface="Carlito"/>
              </a:rPr>
              <a:t>x </a:t>
            </a:r>
            <a:r>
              <a:rPr sz="1350" spc="5" dirty="0">
                <a:latin typeface="Carlito"/>
                <a:cs typeface="Carlito"/>
              </a:rPr>
              <a:t>= </a:t>
            </a:r>
            <a:r>
              <a:rPr sz="1350" dirty="0">
                <a:latin typeface="Carlito"/>
                <a:cs typeface="Carlito"/>
              </a:rPr>
              <a:t>(1,-1) </a:t>
            </a:r>
            <a:r>
              <a:rPr sz="1350" spc="5" dirty="0">
                <a:latin typeface="Carlito"/>
                <a:cs typeface="Carlito"/>
              </a:rPr>
              <a:t>dan </a:t>
            </a:r>
            <a:r>
              <a:rPr sz="1350" dirty="0">
                <a:latin typeface="Carlito"/>
                <a:cs typeface="Carlito"/>
              </a:rPr>
              <a:t>t </a:t>
            </a:r>
            <a:r>
              <a:rPr sz="1350" spc="5" dirty="0">
                <a:latin typeface="Carlito"/>
                <a:cs typeface="Carlito"/>
              </a:rPr>
              <a:t>=</a:t>
            </a:r>
            <a:r>
              <a:rPr sz="1350" spc="7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-1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82937557-BE5E-4A35-AF0D-7434B9598359}"/>
              </a:ext>
            </a:extLst>
          </p:cNvPr>
          <p:cNvSpPr txBox="1"/>
          <p:nvPr/>
        </p:nvSpPr>
        <p:spPr>
          <a:xfrm>
            <a:off x="3043467" y="2440940"/>
            <a:ext cx="1967230" cy="354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90"/>
              </a:spcBef>
              <a:tabLst>
                <a:tab pos="1543685" algn="l"/>
              </a:tabLst>
            </a:pPr>
            <a:r>
              <a:rPr sz="800" b="1" spc="-10" dirty="0">
                <a:latin typeface="Carlito"/>
                <a:cs typeface="Carlito"/>
              </a:rPr>
              <a:t>2	</a:t>
            </a:r>
            <a:r>
              <a:rPr sz="800" spc="-10" dirty="0">
                <a:latin typeface="Carlito"/>
                <a:cs typeface="Carlito"/>
              </a:rPr>
              <a:t>2</a:t>
            </a:r>
            <a:endParaRPr sz="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latin typeface="Carlito"/>
                <a:cs typeface="Carlito"/>
              </a:rPr>
              <a:t>sebagai data</a:t>
            </a:r>
            <a:r>
              <a:rPr sz="1350" spc="-5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pembelajaran: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755795A-0E57-4354-BC35-F15C6CDCE354}"/>
              </a:ext>
            </a:extLst>
          </p:cNvPr>
          <p:cNvSpPr txBox="1"/>
          <p:nvPr/>
        </p:nvSpPr>
        <p:spPr>
          <a:xfrm>
            <a:off x="3018072" y="2847848"/>
            <a:ext cx="13087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Carlito"/>
                <a:cs typeface="Carlito"/>
              </a:rPr>
              <a:t>w</a:t>
            </a:r>
            <a:r>
              <a:rPr sz="1050" spc="7" baseline="31746" dirty="0">
                <a:latin typeface="Carlito"/>
                <a:cs typeface="Carlito"/>
              </a:rPr>
              <a:t>(2) </a:t>
            </a:r>
            <a:r>
              <a:rPr sz="1250" dirty="0">
                <a:latin typeface="Carlito"/>
                <a:cs typeface="Carlito"/>
              </a:rPr>
              <a:t>= </a:t>
            </a:r>
            <a:r>
              <a:rPr sz="1250" b="1" dirty="0">
                <a:latin typeface="Carlito"/>
                <a:cs typeface="Carlito"/>
              </a:rPr>
              <a:t>w</a:t>
            </a:r>
            <a:r>
              <a:rPr sz="1050" baseline="31746" dirty="0">
                <a:latin typeface="Carlito"/>
                <a:cs typeface="Carlito"/>
              </a:rPr>
              <a:t>(1) </a:t>
            </a:r>
            <a:r>
              <a:rPr sz="1250" dirty="0">
                <a:latin typeface="Carlito"/>
                <a:cs typeface="Carlito"/>
              </a:rPr>
              <a:t>+ </a:t>
            </a:r>
            <a:r>
              <a:rPr sz="1250" spc="75" dirty="0">
                <a:latin typeface="Alexander"/>
                <a:cs typeface="Alexander"/>
              </a:rPr>
              <a:t>ɳ </a:t>
            </a:r>
            <a:r>
              <a:rPr sz="1250" spc="-30" dirty="0">
                <a:latin typeface="Alexander"/>
                <a:cs typeface="Alexander"/>
              </a:rPr>
              <a:t>ɸ</a:t>
            </a:r>
            <a:r>
              <a:rPr sz="1250" i="1" spc="-30" dirty="0">
                <a:latin typeface="Carlito"/>
                <a:cs typeface="Carlito"/>
              </a:rPr>
              <a:t>(</a:t>
            </a:r>
            <a:r>
              <a:rPr sz="1250" b="1" i="1" spc="-30" dirty="0">
                <a:latin typeface="Carlito"/>
                <a:cs typeface="Carlito"/>
              </a:rPr>
              <a:t>x </a:t>
            </a:r>
            <a:r>
              <a:rPr sz="1250" i="1" dirty="0">
                <a:latin typeface="Carlito"/>
                <a:cs typeface="Carlito"/>
              </a:rPr>
              <a:t>)</a:t>
            </a:r>
            <a:r>
              <a:rPr sz="1250" i="1" spc="-70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t</a:t>
            </a:r>
            <a:endParaRPr sz="1250">
              <a:latin typeface="Carlito"/>
              <a:cs typeface="Carlito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DCAA3535-F167-4DA4-AA31-5F8C6D112368}"/>
              </a:ext>
            </a:extLst>
          </p:cNvPr>
          <p:cNvSpPr txBox="1"/>
          <p:nvPr/>
        </p:nvSpPr>
        <p:spPr>
          <a:xfrm>
            <a:off x="3267928" y="3155696"/>
            <a:ext cx="13214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50" i="1" dirty="0">
                <a:latin typeface="Carlito"/>
                <a:cs typeface="Carlito"/>
              </a:rPr>
              <a:t>= </a:t>
            </a:r>
            <a:r>
              <a:rPr sz="1250" b="1" spc="5" dirty="0">
                <a:latin typeface="Carlito"/>
                <a:cs typeface="Carlito"/>
              </a:rPr>
              <a:t>w</a:t>
            </a:r>
            <a:r>
              <a:rPr sz="1050" spc="7" baseline="31746" dirty="0">
                <a:latin typeface="Carlito"/>
                <a:cs typeface="Carlito"/>
              </a:rPr>
              <a:t>(1) </a:t>
            </a:r>
            <a:r>
              <a:rPr sz="1250" dirty="0">
                <a:latin typeface="Carlito"/>
                <a:cs typeface="Carlito"/>
              </a:rPr>
              <a:t>+ </a:t>
            </a:r>
            <a:r>
              <a:rPr sz="1250" spc="75" dirty="0">
                <a:latin typeface="Alexander"/>
                <a:cs typeface="Alexander"/>
              </a:rPr>
              <a:t>ɳ </a:t>
            </a:r>
            <a:r>
              <a:rPr sz="1250" i="1" spc="-5" dirty="0">
                <a:latin typeface="Carlito"/>
                <a:cs typeface="Carlito"/>
              </a:rPr>
              <a:t>(1, </a:t>
            </a:r>
            <a:r>
              <a:rPr sz="1250" i="1" dirty="0">
                <a:latin typeface="Carlito"/>
                <a:cs typeface="Carlito"/>
              </a:rPr>
              <a:t>x , x )</a:t>
            </a:r>
            <a:r>
              <a:rPr sz="1250" i="1" spc="-45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t</a:t>
            </a:r>
            <a:endParaRPr sz="1250">
              <a:latin typeface="Carlito"/>
              <a:cs typeface="Carlito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1C622EC3-97F4-412A-8FC5-9DBBD6B70D2F}"/>
              </a:ext>
            </a:extLst>
          </p:cNvPr>
          <p:cNvSpPr txBox="1"/>
          <p:nvPr/>
        </p:nvSpPr>
        <p:spPr>
          <a:xfrm>
            <a:off x="3018096" y="3385820"/>
            <a:ext cx="2128520" cy="11163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720"/>
              </a:spcBef>
            </a:pPr>
            <a:r>
              <a:rPr sz="1250" dirty="0">
                <a:latin typeface="Carlito"/>
                <a:cs typeface="Carlito"/>
              </a:rPr>
              <a:t>= </a:t>
            </a:r>
            <a:r>
              <a:rPr sz="1250" i="1" dirty="0">
                <a:latin typeface="Carlito"/>
                <a:cs typeface="Carlito"/>
              </a:rPr>
              <a:t>(1, </a:t>
            </a:r>
            <a:r>
              <a:rPr sz="1250" i="1" spc="-5" dirty="0">
                <a:latin typeface="Carlito"/>
                <a:cs typeface="Carlito"/>
              </a:rPr>
              <a:t>1, </a:t>
            </a:r>
            <a:r>
              <a:rPr sz="1250" i="1" dirty="0">
                <a:latin typeface="Carlito"/>
                <a:cs typeface="Carlito"/>
              </a:rPr>
              <a:t>1)</a:t>
            </a:r>
            <a:r>
              <a:rPr sz="1050" i="1" baseline="31746" dirty="0">
                <a:latin typeface="Carlito"/>
                <a:cs typeface="Carlito"/>
              </a:rPr>
              <a:t>T </a:t>
            </a:r>
            <a:r>
              <a:rPr sz="1250" i="1" dirty="0">
                <a:latin typeface="Carlito"/>
                <a:cs typeface="Carlito"/>
              </a:rPr>
              <a:t>+ </a:t>
            </a:r>
            <a:r>
              <a:rPr sz="1250" dirty="0">
                <a:latin typeface="Carlito"/>
                <a:cs typeface="Carlito"/>
              </a:rPr>
              <a:t>1 . (1, </a:t>
            </a:r>
            <a:r>
              <a:rPr sz="1250" spc="-5" dirty="0">
                <a:latin typeface="Carlito"/>
                <a:cs typeface="Carlito"/>
              </a:rPr>
              <a:t>1, </a:t>
            </a:r>
            <a:r>
              <a:rPr sz="1250" dirty="0">
                <a:latin typeface="Carlito"/>
                <a:cs typeface="Carlito"/>
              </a:rPr>
              <a:t>-1)</a:t>
            </a:r>
            <a:r>
              <a:rPr sz="1050" baseline="31746" dirty="0">
                <a:latin typeface="Carlito"/>
                <a:cs typeface="Carlito"/>
              </a:rPr>
              <a:t>T </a:t>
            </a:r>
            <a:r>
              <a:rPr sz="1250" dirty="0">
                <a:latin typeface="Carlito"/>
                <a:cs typeface="Carlito"/>
              </a:rPr>
              <a:t>.</a:t>
            </a:r>
            <a:r>
              <a:rPr sz="1250" spc="-165" dirty="0">
                <a:latin typeface="Carlito"/>
                <a:cs typeface="Carlito"/>
              </a:rPr>
              <a:t> </a:t>
            </a:r>
            <a:r>
              <a:rPr sz="1250" spc="-5" dirty="0">
                <a:latin typeface="Carlito"/>
                <a:cs typeface="Carlito"/>
              </a:rPr>
              <a:t>-1</a:t>
            </a:r>
            <a:endParaRPr sz="1250">
              <a:latin typeface="Carlito"/>
              <a:cs typeface="Carlito"/>
            </a:endParaRPr>
          </a:p>
          <a:p>
            <a:pPr marL="274955">
              <a:lnSpc>
                <a:spcPct val="100000"/>
              </a:lnSpc>
              <a:spcBef>
                <a:spcPts val="625"/>
              </a:spcBef>
            </a:pPr>
            <a:r>
              <a:rPr sz="1250" dirty="0">
                <a:latin typeface="Carlito"/>
                <a:cs typeface="Carlito"/>
              </a:rPr>
              <a:t>= </a:t>
            </a:r>
            <a:r>
              <a:rPr sz="1250" spc="-5" dirty="0">
                <a:latin typeface="Carlito"/>
                <a:cs typeface="Carlito"/>
              </a:rPr>
              <a:t>(0, 0,</a:t>
            </a:r>
            <a:r>
              <a:rPr sz="1250" spc="-15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2)</a:t>
            </a:r>
            <a:r>
              <a:rPr sz="1050" baseline="31746" dirty="0">
                <a:latin typeface="Carlito"/>
                <a:cs typeface="Carlito"/>
              </a:rPr>
              <a:t>T</a:t>
            </a:r>
            <a:endParaRPr sz="1050" baseline="31746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075"/>
              </a:spcBef>
            </a:pPr>
            <a:r>
              <a:rPr sz="1350" spc="5" dirty="0">
                <a:latin typeface="Carlito"/>
                <a:cs typeface="Carlito"/>
              </a:rPr>
              <a:t>sehingga </a:t>
            </a:r>
            <a:r>
              <a:rPr sz="1350" i="1" spc="5" dirty="0">
                <a:latin typeface="Carlito"/>
                <a:cs typeface="Carlito"/>
              </a:rPr>
              <a:t>decision</a:t>
            </a:r>
            <a:r>
              <a:rPr sz="1350" i="1" spc="-25" dirty="0">
                <a:latin typeface="Carlito"/>
                <a:cs typeface="Carlito"/>
              </a:rPr>
              <a:t> </a:t>
            </a:r>
            <a:r>
              <a:rPr sz="1350" i="1" spc="5" dirty="0">
                <a:latin typeface="Carlito"/>
                <a:cs typeface="Carlito"/>
              </a:rPr>
              <a:t>boundary</a:t>
            </a:r>
            <a:endParaRPr sz="135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1350" spc="5" dirty="0">
                <a:latin typeface="Carlito"/>
                <a:cs typeface="Carlito"/>
              </a:rPr>
              <a:t>adalah </a:t>
            </a:r>
            <a:r>
              <a:rPr sz="1350" dirty="0">
                <a:latin typeface="Carlito"/>
                <a:cs typeface="Carlito"/>
              </a:rPr>
              <a:t>2x</a:t>
            </a:r>
            <a:r>
              <a:rPr sz="1200" baseline="-31250" dirty="0">
                <a:latin typeface="Carlito"/>
                <a:cs typeface="Carlito"/>
              </a:rPr>
              <a:t>2 </a:t>
            </a:r>
            <a:r>
              <a:rPr sz="1350" spc="5" dirty="0">
                <a:latin typeface="Carlito"/>
                <a:cs typeface="Carlito"/>
              </a:rPr>
              <a:t>=</a:t>
            </a:r>
            <a:r>
              <a:rPr sz="1350" spc="-5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0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8" name="object 14">
            <a:extLst>
              <a:ext uri="{FF2B5EF4-FFF2-40B4-BE49-F238E27FC236}">
                <a16:creationId xmlns:a16="http://schemas.microsoft.com/office/drawing/2014/main" id="{15A5CAE3-EB10-44D5-82CD-D43C4B839320}"/>
              </a:ext>
            </a:extLst>
          </p:cNvPr>
          <p:cNvGrpSpPr/>
          <p:nvPr/>
        </p:nvGrpSpPr>
        <p:grpSpPr>
          <a:xfrm>
            <a:off x="1981200" y="1306893"/>
            <a:ext cx="5652770" cy="3915410"/>
            <a:chOff x="554736" y="856808"/>
            <a:chExt cx="5652770" cy="3915410"/>
          </a:xfrm>
        </p:grpSpPr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7EF7931F-52C9-4750-93FF-1A3CB8574CD0}"/>
                </a:ext>
              </a:extLst>
            </p:cNvPr>
            <p:cNvSpPr/>
            <p:nvPr/>
          </p:nvSpPr>
          <p:spPr>
            <a:xfrm>
              <a:off x="3756659" y="2193356"/>
              <a:ext cx="1828800" cy="1415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76AFB015-8F59-4768-9846-FB0E57DBBA2D}"/>
                </a:ext>
              </a:extLst>
            </p:cNvPr>
            <p:cNvSpPr/>
            <p:nvPr/>
          </p:nvSpPr>
          <p:spPr>
            <a:xfrm>
              <a:off x="556260" y="858332"/>
              <a:ext cx="5649595" cy="3912235"/>
            </a:xfrm>
            <a:custGeom>
              <a:avLst/>
              <a:gdLst/>
              <a:ahLst/>
              <a:cxnLst/>
              <a:rect l="l" t="t" r="r" b="b"/>
              <a:pathLst>
                <a:path w="5649595" h="3912235">
                  <a:moveTo>
                    <a:pt x="0" y="0"/>
                  </a:moveTo>
                  <a:lnTo>
                    <a:pt x="5649467" y="0"/>
                  </a:lnTo>
                  <a:lnTo>
                    <a:pt x="5649467" y="3912107"/>
                  </a:lnTo>
                  <a:lnTo>
                    <a:pt x="0" y="391210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461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6">
            <a:extLst>
              <a:ext uri="{FF2B5EF4-FFF2-40B4-BE49-F238E27FC236}">
                <a16:creationId xmlns:a16="http://schemas.microsoft.com/office/drawing/2014/main" id="{95A7FEA8-41D1-4243-95ED-3666B4A4D283}"/>
              </a:ext>
            </a:extLst>
          </p:cNvPr>
          <p:cNvSpPr txBox="1"/>
          <p:nvPr/>
        </p:nvSpPr>
        <p:spPr>
          <a:xfrm>
            <a:off x="2133600" y="2133600"/>
            <a:ext cx="210629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solidFill>
                  <a:srgbClr val="000065"/>
                </a:solidFill>
                <a:latin typeface="Carlito"/>
                <a:cs typeface="Carlito"/>
              </a:rPr>
              <a:t>3) </a:t>
            </a:r>
            <a:r>
              <a:rPr sz="1350" spc="5" dirty="0">
                <a:latin typeface="Carlito"/>
                <a:cs typeface="Carlito"/>
              </a:rPr>
              <a:t>Ambil </a:t>
            </a:r>
            <a:r>
              <a:rPr sz="1350" b="1" spc="5" dirty="0">
                <a:latin typeface="Carlito"/>
                <a:cs typeface="Carlito"/>
              </a:rPr>
              <a:t>x </a:t>
            </a:r>
            <a:r>
              <a:rPr sz="1350" spc="5" dirty="0">
                <a:latin typeface="Carlito"/>
                <a:cs typeface="Carlito"/>
              </a:rPr>
              <a:t>= </a:t>
            </a:r>
            <a:r>
              <a:rPr sz="1350" dirty="0">
                <a:latin typeface="Carlito"/>
                <a:cs typeface="Carlito"/>
              </a:rPr>
              <a:t>(-1,1) </a:t>
            </a:r>
            <a:r>
              <a:rPr sz="1350" spc="5" dirty="0">
                <a:latin typeface="Carlito"/>
                <a:cs typeface="Carlito"/>
              </a:rPr>
              <a:t>dan </a:t>
            </a:r>
            <a:r>
              <a:rPr sz="1350" dirty="0">
                <a:latin typeface="Carlito"/>
                <a:cs typeface="Carlito"/>
              </a:rPr>
              <a:t>t </a:t>
            </a:r>
            <a:r>
              <a:rPr sz="1350" spc="5" dirty="0">
                <a:latin typeface="Carlito"/>
                <a:cs typeface="Carlito"/>
              </a:rPr>
              <a:t>=</a:t>
            </a:r>
            <a:r>
              <a:rPr sz="1350" spc="7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-1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5" name="object 27">
            <a:extLst>
              <a:ext uri="{FF2B5EF4-FFF2-40B4-BE49-F238E27FC236}">
                <a16:creationId xmlns:a16="http://schemas.microsoft.com/office/drawing/2014/main" id="{2EED7330-4384-4119-A3F8-D97DDD0F1A63}"/>
              </a:ext>
            </a:extLst>
          </p:cNvPr>
          <p:cNvSpPr txBox="1"/>
          <p:nvPr/>
        </p:nvSpPr>
        <p:spPr>
          <a:xfrm>
            <a:off x="2325661" y="2264664"/>
            <a:ext cx="1967230" cy="354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90"/>
              </a:spcBef>
              <a:tabLst>
                <a:tab pos="1543685" algn="l"/>
              </a:tabLst>
            </a:pPr>
            <a:r>
              <a:rPr sz="800" spc="-10" dirty="0">
                <a:latin typeface="Carlito"/>
                <a:cs typeface="Carlito"/>
              </a:rPr>
              <a:t>3	3</a:t>
            </a:r>
            <a:endParaRPr sz="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latin typeface="Carlito"/>
                <a:cs typeface="Carlito"/>
              </a:rPr>
              <a:t>sebagai data</a:t>
            </a:r>
            <a:r>
              <a:rPr sz="1350" spc="-5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pembelajaran: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8290FB19-B643-4F59-AD22-D10D0DBFFBEE}"/>
              </a:ext>
            </a:extLst>
          </p:cNvPr>
          <p:cNvSpPr txBox="1"/>
          <p:nvPr/>
        </p:nvSpPr>
        <p:spPr>
          <a:xfrm>
            <a:off x="2300266" y="2671571"/>
            <a:ext cx="13087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Carlito"/>
                <a:cs typeface="Carlito"/>
              </a:rPr>
              <a:t>w</a:t>
            </a:r>
            <a:r>
              <a:rPr sz="1050" spc="7" baseline="31746" dirty="0">
                <a:latin typeface="Carlito"/>
                <a:cs typeface="Carlito"/>
              </a:rPr>
              <a:t>(3) </a:t>
            </a:r>
            <a:r>
              <a:rPr sz="1250" dirty="0">
                <a:latin typeface="Carlito"/>
                <a:cs typeface="Carlito"/>
              </a:rPr>
              <a:t>= </a:t>
            </a:r>
            <a:r>
              <a:rPr sz="1250" b="1" dirty="0">
                <a:latin typeface="Carlito"/>
                <a:cs typeface="Carlito"/>
              </a:rPr>
              <a:t>w</a:t>
            </a:r>
            <a:r>
              <a:rPr sz="1050" baseline="31746" dirty="0">
                <a:latin typeface="Carlito"/>
                <a:cs typeface="Carlito"/>
              </a:rPr>
              <a:t>(2) </a:t>
            </a:r>
            <a:r>
              <a:rPr sz="1250" dirty="0">
                <a:latin typeface="Carlito"/>
                <a:cs typeface="Carlito"/>
              </a:rPr>
              <a:t>+ </a:t>
            </a:r>
            <a:r>
              <a:rPr sz="1250" spc="75" dirty="0">
                <a:latin typeface="Alexander"/>
                <a:cs typeface="Alexander"/>
              </a:rPr>
              <a:t>ɳ </a:t>
            </a:r>
            <a:r>
              <a:rPr sz="1250" spc="-30" dirty="0">
                <a:latin typeface="Alexander"/>
                <a:cs typeface="Alexander"/>
              </a:rPr>
              <a:t>ɸ</a:t>
            </a:r>
            <a:r>
              <a:rPr sz="1250" i="1" spc="-30" dirty="0">
                <a:latin typeface="Carlito"/>
                <a:cs typeface="Carlito"/>
              </a:rPr>
              <a:t>(</a:t>
            </a:r>
            <a:r>
              <a:rPr sz="1250" b="1" i="1" spc="-30" dirty="0">
                <a:latin typeface="Carlito"/>
                <a:cs typeface="Carlito"/>
              </a:rPr>
              <a:t>x </a:t>
            </a:r>
            <a:r>
              <a:rPr sz="1250" i="1" dirty="0">
                <a:latin typeface="Carlito"/>
                <a:cs typeface="Carlito"/>
              </a:rPr>
              <a:t>)</a:t>
            </a:r>
            <a:r>
              <a:rPr sz="1250" i="1" spc="-70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t</a:t>
            </a:r>
            <a:endParaRPr sz="1250">
              <a:latin typeface="Carlito"/>
              <a:cs typeface="Carlito"/>
            </a:endParaRPr>
          </a:p>
        </p:txBody>
      </p:sp>
      <p:sp>
        <p:nvSpPr>
          <p:cNvPr id="17" name="object 30">
            <a:extLst>
              <a:ext uri="{FF2B5EF4-FFF2-40B4-BE49-F238E27FC236}">
                <a16:creationId xmlns:a16="http://schemas.microsoft.com/office/drawing/2014/main" id="{8ED8C6D3-45EA-4606-B30C-DD95C1EA7135}"/>
              </a:ext>
            </a:extLst>
          </p:cNvPr>
          <p:cNvSpPr txBox="1"/>
          <p:nvPr/>
        </p:nvSpPr>
        <p:spPr>
          <a:xfrm>
            <a:off x="2550123" y="2979419"/>
            <a:ext cx="136715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50" i="1" dirty="0">
                <a:latin typeface="Carlito"/>
                <a:cs typeface="Carlito"/>
              </a:rPr>
              <a:t>= </a:t>
            </a:r>
            <a:r>
              <a:rPr sz="1250" b="1" spc="5" dirty="0">
                <a:latin typeface="Carlito"/>
                <a:cs typeface="Carlito"/>
              </a:rPr>
              <a:t>w</a:t>
            </a:r>
            <a:r>
              <a:rPr sz="1050" spc="7" baseline="31746" dirty="0">
                <a:latin typeface="Carlito"/>
                <a:cs typeface="Carlito"/>
              </a:rPr>
              <a:t>(2) </a:t>
            </a:r>
            <a:r>
              <a:rPr sz="1250" dirty="0">
                <a:latin typeface="Carlito"/>
                <a:cs typeface="Carlito"/>
              </a:rPr>
              <a:t>+ </a:t>
            </a:r>
            <a:r>
              <a:rPr sz="1250" spc="75" dirty="0">
                <a:latin typeface="Alexander"/>
                <a:cs typeface="Alexander"/>
              </a:rPr>
              <a:t>ɳ </a:t>
            </a:r>
            <a:r>
              <a:rPr sz="1250" i="1" spc="-5" dirty="0">
                <a:latin typeface="Carlito"/>
                <a:cs typeface="Carlito"/>
              </a:rPr>
              <a:t>(1, </a:t>
            </a:r>
            <a:r>
              <a:rPr sz="1250" i="1" dirty="0">
                <a:latin typeface="Carlito"/>
                <a:cs typeface="Carlito"/>
              </a:rPr>
              <a:t>x , x )</a:t>
            </a:r>
            <a:r>
              <a:rPr sz="1050" i="1" baseline="31746" dirty="0">
                <a:latin typeface="Carlito"/>
                <a:cs typeface="Carlito"/>
              </a:rPr>
              <a:t>T</a:t>
            </a:r>
            <a:r>
              <a:rPr sz="1050" i="1" spc="135" baseline="31746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t</a:t>
            </a:r>
            <a:endParaRPr sz="1250">
              <a:latin typeface="Carlito"/>
              <a:cs typeface="Carlito"/>
            </a:endParaRPr>
          </a:p>
        </p:txBody>
      </p:sp>
      <p:sp>
        <p:nvSpPr>
          <p:cNvPr id="18" name="object 32">
            <a:extLst>
              <a:ext uri="{FF2B5EF4-FFF2-40B4-BE49-F238E27FC236}">
                <a16:creationId xmlns:a16="http://schemas.microsoft.com/office/drawing/2014/main" id="{0C42E7E3-6E7E-4C07-BBF1-E620274E4619}"/>
              </a:ext>
            </a:extLst>
          </p:cNvPr>
          <p:cNvSpPr txBox="1"/>
          <p:nvPr/>
        </p:nvSpPr>
        <p:spPr>
          <a:xfrm>
            <a:off x="2300292" y="3209543"/>
            <a:ext cx="2128520" cy="11150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720"/>
              </a:spcBef>
            </a:pPr>
            <a:r>
              <a:rPr sz="1250" dirty="0">
                <a:latin typeface="Carlito"/>
                <a:cs typeface="Carlito"/>
              </a:rPr>
              <a:t>= </a:t>
            </a:r>
            <a:r>
              <a:rPr sz="1250" i="1" dirty="0">
                <a:latin typeface="Carlito"/>
                <a:cs typeface="Carlito"/>
              </a:rPr>
              <a:t>(0, </a:t>
            </a:r>
            <a:r>
              <a:rPr sz="1250" i="1" spc="-5" dirty="0">
                <a:latin typeface="Carlito"/>
                <a:cs typeface="Carlito"/>
              </a:rPr>
              <a:t>0, </a:t>
            </a:r>
            <a:r>
              <a:rPr sz="1250" i="1" dirty="0">
                <a:latin typeface="Carlito"/>
                <a:cs typeface="Carlito"/>
              </a:rPr>
              <a:t>2)</a:t>
            </a:r>
            <a:r>
              <a:rPr sz="1050" i="1" baseline="31746" dirty="0">
                <a:latin typeface="Carlito"/>
                <a:cs typeface="Carlito"/>
              </a:rPr>
              <a:t>T </a:t>
            </a:r>
            <a:r>
              <a:rPr sz="1250" i="1" dirty="0">
                <a:latin typeface="Carlito"/>
                <a:cs typeface="Carlito"/>
              </a:rPr>
              <a:t>+ </a:t>
            </a:r>
            <a:r>
              <a:rPr sz="1250" dirty="0">
                <a:latin typeface="Carlito"/>
                <a:cs typeface="Carlito"/>
              </a:rPr>
              <a:t>1 . (1, </a:t>
            </a:r>
            <a:r>
              <a:rPr sz="1250" spc="-5" dirty="0">
                <a:latin typeface="Carlito"/>
                <a:cs typeface="Carlito"/>
              </a:rPr>
              <a:t>-1, </a:t>
            </a:r>
            <a:r>
              <a:rPr sz="1250" dirty="0">
                <a:latin typeface="Carlito"/>
                <a:cs typeface="Carlito"/>
              </a:rPr>
              <a:t>1)</a:t>
            </a:r>
            <a:r>
              <a:rPr sz="1050" baseline="31746" dirty="0">
                <a:latin typeface="Carlito"/>
                <a:cs typeface="Carlito"/>
              </a:rPr>
              <a:t>T </a:t>
            </a:r>
            <a:r>
              <a:rPr sz="1250" dirty="0">
                <a:latin typeface="Carlito"/>
                <a:cs typeface="Carlito"/>
              </a:rPr>
              <a:t>.</a:t>
            </a:r>
            <a:r>
              <a:rPr sz="1250" spc="-160" dirty="0">
                <a:latin typeface="Carlito"/>
                <a:cs typeface="Carlito"/>
              </a:rPr>
              <a:t> </a:t>
            </a:r>
            <a:r>
              <a:rPr sz="1250" spc="-5" dirty="0">
                <a:latin typeface="Carlito"/>
                <a:cs typeface="Carlito"/>
              </a:rPr>
              <a:t>-1</a:t>
            </a:r>
            <a:endParaRPr sz="1250">
              <a:latin typeface="Carlito"/>
              <a:cs typeface="Carlito"/>
            </a:endParaRPr>
          </a:p>
          <a:p>
            <a:pPr marL="274955">
              <a:lnSpc>
                <a:spcPct val="100000"/>
              </a:lnSpc>
              <a:spcBef>
                <a:spcPts val="625"/>
              </a:spcBef>
            </a:pPr>
            <a:r>
              <a:rPr sz="1250" dirty="0">
                <a:latin typeface="Carlito"/>
                <a:cs typeface="Carlito"/>
              </a:rPr>
              <a:t>= </a:t>
            </a:r>
            <a:r>
              <a:rPr sz="1250" spc="-5" dirty="0">
                <a:latin typeface="Carlito"/>
                <a:cs typeface="Carlito"/>
              </a:rPr>
              <a:t>(-1, 1,</a:t>
            </a:r>
            <a:r>
              <a:rPr sz="1250" spc="-25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1)</a:t>
            </a:r>
            <a:r>
              <a:rPr sz="1050" baseline="31746" dirty="0">
                <a:latin typeface="Carlito"/>
                <a:cs typeface="Carlito"/>
              </a:rPr>
              <a:t>T</a:t>
            </a:r>
            <a:endParaRPr sz="1050" baseline="31746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065"/>
              </a:spcBef>
            </a:pPr>
            <a:r>
              <a:rPr sz="1350" spc="5" dirty="0">
                <a:latin typeface="Carlito"/>
                <a:cs typeface="Carlito"/>
              </a:rPr>
              <a:t>sehingga </a:t>
            </a:r>
            <a:r>
              <a:rPr sz="1350" i="1" spc="5" dirty="0">
                <a:latin typeface="Carlito"/>
                <a:cs typeface="Carlito"/>
              </a:rPr>
              <a:t>decision</a:t>
            </a:r>
            <a:r>
              <a:rPr sz="1350" i="1" spc="-25" dirty="0">
                <a:latin typeface="Carlito"/>
                <a:cs typeface="Carlito"/>
              </a:rPr>
              <a:t> </a:t>
            </a:r>
            <a:r>
              <a:rPr sz="1350" i="1" spc="5" dirty="0">
                <a:latin typeface="Carlito"/>
                <a:cs typeface="Carlito"/>
              </a:rPr>
              <a:t>boundary</a:t>
            </a:r>
            <a:endParaRPr sz="135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1350" spc="5" dirty="0">
                <a:latin typeface="Carlito"/>
                <a:cs typeface="Carlito"/>
              </a:rPr>
              <a:t>adalah -1 + </a:t>
            </a:r>
            <a:r>
              <a:rPr sz="1350" spc="-5" dirty="0">
                <a:latin typeface="Carlito"/>
                <a:cs typeface="Carlito"/>
              </a:rPr>
              <a:t>x</a:t>
            </a:r>
            <a:r>
              <a:rPr sz="1200" spc="-7" baseline="-31250" dirty="0">
                <a:latin typeface="Carlito"/>
                <a:cs typeface="Carlito"/>
              </a:rPr>
              <a:t>1 </a:t>
            </a:r>
            <a:r>
              <a:rPr sz="1350" spc="5" dirty="0">
                <a:latin typeface="Carlito"/>
                <a:cs typeface="Carlito"/>
              </a:rPr>
              <a:t>+ </a:t>
            </a:r>
            <a:r>
              <a:rPr sz="1350" dirty="0">
                <a:latin typeface="Carlito"/>
                <a:cs typeface="Carlito"/>
              </a:rPr>
              <a:t>x</a:t>
            </a:r>
            <a:r>
              <a:rPr sz="1200" baseline="-31250" dirty="0">
                <a:latin typeface="Carlito"/>
                <a:cs typeface="Carlito"/>
              </a:rPr>
              <a:t>2 </a:t>
            </a:r>
            <a:r>
              <a:rPr sz="1350" spc="5" dirty="0">
                <a:latin typeface="Carlito"/>
                <a:cs typeface="Carlito"/>
              </a:rPr>
              <a:t>=</a:t>
            </a:r>
            <a:r>
              <a:rPr sz="1350" spc="-12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0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19" name="object 33">
            <a:extLst>
              <a:ext uri="{FF2B5EF4-FFF2-40B4-BE49-F238E27FC236}">
                <a16:creationId xmlns:a16="http://schemas.microsoft.com/office/drawing/2014/main" id="{9FE770E4-141E-43BC-A72F-3A3A00D89097}"/>
              </a:ext>
            </a:extLst>
          </p:cNvPr>
          <p:cNvGrpSpPr/>
          <p:nvPr/>
        </p:nvGrpSpPr>
        <p:grpSpPr>
          <a:xfrm>
            <a:off x="1745615" y="1131251"/>
            <a:ext cx="5652770" cy="3914140"/>
            <a:chOff x="554736" y="5133152"/>
            <a:chExt cx="5652770" cy="3914140"/>
          </a:xfrm>
        </p:grpSpPr>
        <p:sp>
          <p:nvSpPr>
            <p:cNvPr id="20" name="object 34">
              <a:extLst>
                <a:ext uri="{FF2B5EF4-FFF2-40B4-BE49-F238E27FC236}">
                  <a16:creationId xmlns:a16="http://schemas.microsoft.com/office/drawing/2014/main" id="{5959CBFF-6911-4B9E-A515-BE8584385AEB}"/>
                </a:ext>
              </a:extLst>
            </p:cNvPr>
            <p:cNvSpPr/>
            <p:nvPr/>
          </p:nvSpPr>
          <p:spPr>
            <a:xfrm>
              <a:off x="3654552" y="6387404"/>
              <a:ext cx="2034539" cy="1415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35">
              <a:extLst>
                <a:ext uri="{FF2B5EF4-FFF2-40B4-BE49-F238E27FC236}">
                  <a16:creationId xmlns:a16="http://schemas.microsoft.com/office/drawing/2014/main" id="{9CEA4AA3-29FB-4525-912F-30E31C435B4D}"/>
                </a:ext>
              </a:extLst>
            </p:cNvPr>
            <p:cNvSpPr/>
            <p:nvPr/>
          </p:nvSpPr>
          <p:spPr>
            <a:xfrm>
              <a:off x="556260" y="5134676"/>
              <a:ext cx="5649595" cy="3910965"/>
            </a:xfrm>
            <a:custGeom>
              <a:avLst/>
              <a:gdLst/>
              <a:ahLst/>
              <a:cxnLst/>
              <a:rect l="l" t="t" r="r" b="b"/>
              <a:pathLst>
                <a:path w="5649595" h="3910965">
                  <a:moveTo>
                    <a:pt x="0" y="0"/>
                  </a:moveTo>
                  <a:lnTo>
                    <a:pt x="5649467" y="0"/>
                  </a:lnTo>
                  <a:lnTo>
                    <a:pt x="5649467" y="3910585"/>
                  </a:lnTo>
                  <a:lnTo>
                    <a:pt x="0" y="391058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36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7">
            <a:extLst>
              <a:ext uri="{FF2B5EF4-FFF2-40B4-BE49-F238E27FC236}">
                <a16:creationId xmlns:a16="http://schemas.microsoft.com/office/drawing/2014/main" id="{7BBBF742-44B6-4FF3-AA45-5218D89B7221}"/>
              </a:ext>
            </a:extLst>
          </p:cNvPr>
          <p:cNvSpPr txBox="1"/>
          <p:nvPr/>
        </p:nvSpPr>
        <p:spPr>
          <a:xfrm>
            <a:off x="3176079" y="1061386"/>
            <a:ext cx="264160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2530"/>
              </a:lnSpc>
            </a:pPr>
            <a:r>
              <a:rPr sz="2250" spc="10" dirty="0">
                <a:latin typeface="Carlito"/>
                <a:cs typeface="Carlito"/>
              </a:rPr>
              <a:t>Machine</a:t>
            </a:r>
            <a:r>
              <a:rPr sz="2250" dirty="0">
                <a:latin typeface="Carlito"/>
                <a:cs typeface="Carlito"/>
              </a:rPr>
              <a:t> </a:t>
            </a:r>
            <a:r>
              <a:rPr sz="2250" spc="10" dirty="0">
                <a:latin typeface="Carlito"/>
                <a:cs typeface="Carlito"/>
              </a:rPr>
              <a:t>Learning</a:t>
            </a:r>
            <a:endParaRPr sz="2250" dirty="0">
              <a:latin typeface="Carlito"/>
              <a:cs typeface="Carlito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AA0E9254-1137-406E-B0F8-E2ED081B927D}"/>
              </a:ext>
            </a:extLst>
          </p:cNvPr>
          <p:cNvSpPr/>
          <p:nvPr/>
        </p:nvSpPr>
        <p:spPr>
          <a:xfrm>
            <a:off x="2994723" y="1922446"/>
            <a:ext cx="2052955" cy="943610"/>
          </a:xfrm>
          <a:custGeom>
            <a:avLst/>
            <a:gdLst/>
            <a:ahLst/>
            <a:cxnLst/>
            <a:rect l="l" t="t" r="r" b="b"/>
            <a:pathLst>
              <a:path w="2052954" h="943609">
                <a:moveTo>
                  <a:pt x="204215" y="943355"/>
                </a:moveTo>
                <a:lnTo>
                  <a:pt x="0" y="943355"/>
                </a:lnTo>
                <a:lnTo>
                  <a:pt x="0" y="0"/>
                </a:lnTo>
                <a:lnTo>
                  <a:pt x="409955" y="0"/>
                </a:lnTo>
                <a:lnTo>
                  <a:pt x="409955" y="943355"/>
                </a:lnTo>
                <a:lnTo>
                  <a:pt x="204215" y="943355"/>
                </a:lnTo>
              </a:path>
              <a:path w="2052954" h="943609">
                <a:moveTo>
                  <a:pt x="1283207" y="943355"/>
                </a:moveTo>
                <a:lnTo>
                  <a:pt x="512063" y="943355"/>
                </a:lnTo>
                <a:lnTo>
                  <a:pt x="512063" y="0"/>
                </a:lnTo>
                <a:lnTo>
                  <a:pt x="2052827" y="0"/>
                </a:lnTo>
                <a:lnTo>
                  <a:pt x="2052827" y="943355"/>
                </a:lnTo>
                <a:lnTo>
                  <a:pt x="1283207" y="943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EBEE4949-BA33-4833-8148-AF7BBCF3EE2A}"/>
              </a:ext>
            </a:extLst>
          </p:cNvPr>
          <p:cNvSpPr txBox="1"/>
          <p:nvPr/>
        </p:nvSpPr>
        <p:spPr>
          <a:xfrm>
            <a:off x="4072190" y="2263312"/>
            <a:ext cx="448309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i="1" dirty="0">
                <a:latin typeface="Carlito"/>
                <a:cs typeface="Carlito"/>
              </a:rPr>
              <a:t>y(</a:t>
            </a:r>
            <a:r>
              <a:rPr sz="1350" b="1" i="1" dirty="0">
                <a:latin typeface="Carlito"/>
                <a:cs typeface="Carlito"/>
              </a:rPr>
              <a:t>x</a:t>
            </a:r>
            <a:r>
              <a:rPr sz="1350" i="1" dirty="0">
                <a:latin typeface="Carlito"/>
                <a:cs typeface="Carlito"/>
              </a:rPr>
              <a:t>,</a:t>
            </a:r>
            <a:r>
              <a:rPr sz="1350" b="1" i="1" dirty="0">
                <a:latin typeface="Carlito"/>
                <a:cs typeface="Carlito"/>
              </a:rPr>
              <a:t>w</a:t>
            </a:r>
            <a:r>
              <a:rPr sz="1350" i="1" dirty="0">
                <a:latin typeface="Carlito"/>
                <a:cs typeface="Carlito"/>
              </a:rPr>
              <a:t>)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01C34391-51CE-487B-B39E-E39F647CEEDA}"/>
              </a:ext>
            </a:extLst>
          </p:cNvPr>
          <p:cNvSpPr txBox="1"/>
          <p:nvPr/>
        </p:nvSpPr>
        <p:spPr>
          <a:xfrm>
            <a:off x="5149659" y="2244010"/>
            <a:ext cx="513715" cy="23596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220"/>
              </a:spcBef>
            </a:pPr>
            <a:r>
              <a:rPr sz="1350" i="1" dirty="0">
                <a:latin typeface="Carlito"/>
                <a:cs typeface="Carlito"/>
              </a:rPr>
              <a:t>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D0EBED70-3D8E-4C57-A531-703665DDE9D9}"/>
              </a:ext>
            </a:extLst>
          </p:cNvPr>
          <p:cNvSpPr txBox="1"/>
          <p:nvPr/>
        </p:nvSpPr>
        <p:spPr>
          <a:xfrm>
            <a:off x="3123242" y="1910964"/>
            <a:ext cx="200025" cy="930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41275" indent="-635">
              <a:lnSpc>
                <a:spcPct val="113300"/>
              </a:lnSpc>
              <a:spcBef>
                <a:spcPts val="95"/>
              </a:spcBef>
            </a:pPr>
            <a:r>
              <a:rPr sz="1350" i="1" dirty="0">
                <a:latin typeface="Carlito"/>
                <a:cs typeface="Carlito"/>
              </a:rPr>
              <a:t>x</a:t>
            </a:r>
            <a:r>
              <a:rPr sz="1200" i="1" spc="-7" baseline="-31250" dirty="0">
                <a:latin typeface="Carlito"/>
                <a:cs typeface="Carlito"/>
              </a:rPr>
              <a:t>1  </a:t>
            </a:r>
            <a:r>
              <a:rPr sz="1350" i="1" dirty="0">
                <a:latin typeface="Carlito"/>
                <a:cs typeface="Carlito"/>
              </a:rPr>
              <a:t>x</a:t>
            </a:r>
            <a:r>
              <a:rPr sz="1200" i="1" spc="-15" baseline="-31250" dirty="0">
                <a:latin typeface="Carlito"/>
                <a:cs typeface="Carlito"/>
              </a:rPr>
              <a:t>2</a:t>
            </a:r>
            <a:endParaRPr sz="1200" baseline="-31250">
              <a:latin typeface="Carlito"/>
              <a:cs typeface="Carlito"/>
            </a:endParaRPr>
          </a:p>
          <a:p>
            <a:pPr marL="25400">
              <a:lnSpc>
                <a:spcPts val="1555"/>
              </a:lnSpc>
              <a:spcBef>
                <a:spcPts val="250"/>
              </a:spcBef>
            </a:pPr>
            <a:r>
              <a:rPr sz="1350" dirty="0">
                <a:latin typeface="Carlito"/>
                <a:cs typeface="Carlito"/>
              </a:rPr>
              <a:t>:</a:t>
            </a:r>
            <a:endParaRPr sz="1350">
              <a:latin typeface="Carlito"/>
              <a:cs typeface="Carlito"/>
            </a:endParaRPr>
          </a:p>
          <a:p>
            <a:pPr marL="25400">
              <a:lnSpc>
                <a:spcPts val="1555"/>
              </a:lnSpc>
            </a:pPr>
            <a:r>
              <a:rPr sz="1350" i="1" spc="-5" dirty="0">
                <a:latin typeface="Carlito"/>
                <a:cs typeface="Carlito"/>
              </a:rPr>
              <a:t>x</a:t>
            </a:r>
            <a:r>
              <a:rPr sz="1200" i="1" spc="-7" baseline="-31250" dirty="0">
                <a:latin typeface="Carlito"/>
                <a:cs typeface="Carlito"/>
              </a:rPr>
              <a:t>D</a:t>
            </a:r>
            <a:endParaRPr sz="1200" baseline="-31250">
              <a:latin typeface="Carlito"/>
              <a:cs typeface="Carlito"/>
            </a:endParaRPr>
          </a:p>
        </p:txBody>
      </p:sp>
      <p:grpSp>
        <p:nvGrpSpPr>
          <p:cNvPr id="26" name="object 22">
            <a:extLst>
              <a:ext uri="{FF2B5EF4-FFF2-40B4-BE49-F238E27FC236}">
                <a16:creationId xmlns:a16="http://schemas.microsoft.com/office/drawing/2014/main" id="{7DEB961C-97E7-42CE-A6CC-03C833DDE3F6}"/>
              </a:ext>
            </a:extLst>
          </p:cNvPr>
          <p:cNvGrpSpPr/>
          <p:nvPr/>
        </p:nvGrpSpPr>
        <p:grpSpPr>
          <a:xfrm>
            <a:off x="2993136" y="1693782"/>
            <a:ext cx="413384" cy="192405"/>
            <a:chOff x="1991804" y="5811268"/>
            <a:chExt cx="413384" cy="192405"/>
          </a:xfrm>
        </p:grpSpPr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9D764042-D6B2-400A-9C4F-684C58B45AD5}"/>
                </a:ext>
              </a:extLst>
            </p:cNvPr>
            <p:cNvSpPr/>
            <p:nvPr/>
          </p:nvSpPr>
          <p:spPr>
            <a:xfrm>
              <a:off x="1993391" y="5812856"/>
              <a:ext cx="410209" cy="189230"/>
            </a:xfrm>
            <a:custGeom>
              <a:avLst/>
              <a:gdLst/>
              <a:ahLst/>
              <a:cxnLst/>
              <a:rect l="l" t="t" r="r" b="b"/>
              <a:pathLst>
                <a:path w="410210" h="189229">
                  <a:moveTo>
                    <a:pt x="409955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09955" y="18897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D56D8D1-3ED2-40AB-98C0-C4909434C6A7}"/>
                </a:ext>
              </a:extLst>
            </p:cNvPr>
            <p:cNvSpPr/>
            <p:nvPr/>
          </p:nvSpPr>
          <p:spPr>
            <a:xfrm>
              <a:off x="1993391" y="5812856"/>
              <a:ext cx="410209" cy="189230"/>
            </a:xfrm>
            <a:custGeom>
              <a:avLst/>
              <a:gdLst/>
              <a:ahLst/>
              <a:cxnLst/>
              <a:rect l="l" t="t" r="r" b="b"/>
              <a:pathLst>
                <a:path w="410210" h="189229">
                  <a:moveTo>
                    <a:pt x="204215" y="188975"/>
                  </a:moveTo>
                  <a:lnTo>
                    <a:pt x="0" y="188975"/>
                  </a:lnTo>
                  <a:lnTo>
                    <a:pt x="0" y="0"/>
                  </a:lnTo>
                  <a:lnTo>
                    <a:pt x="409955" y="0"/>
                  </a:lnTo>
                  <a:lnTo>
                    <a:pt x="409955" y="188975"/>
                  </a:lnTo>
                  <a:lnTo>
                    <a:pt x="204215" y="1889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10BC79E7-1E12-4659-8E0E-64FB421CCBC9}"/>
              </a:ext>
            </a:extLst>
          </p:cNvPr>
          <p:cNvSpPr txBox="1"/>
          <p:nvPr/>
        </p:nvSpPr>
        <p:spPr>
          <a:xfrm>
            <a:off x="3058731" y="1708576"/>
            <a:ext cx="29400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latin typeface="Arial"/>
                <a:cs typeface="Arial"/>
              </a:rPr>
              <a:t>I</a:t>
            </a:r>
            <a:r>
              <a:rPr sz="900" b="1" dirty="0">
                <a:latin typeface="Arial"/>
                <a:cs typeface="Arial"/>
              </a:rPr>
              <a:t>nput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26">
            <a:extLst>
              <a:ext uri="{FF2B5EF4-FFF2-40B4-BE49-F238E27FC236}">
                <a16:creationId xmlns:a16="http://schemas.microsoft.com/office/drawing/2014/main" id="{78ACDCF7-9FF4-427C-A172-F189E0231B7C}"/>
              </a:ext>
            </a:extLst>
          </p:cNvPr>
          <p:cNvGrpSpPr/>
          <p:nvPr/>
        </p:nvGrpSpPr>
        <p:grpSpPr>
          <a:xfrm>
            <a:off x="3505200" y="1693782"/>
            <a:ext cx="1544320" cy="192405"/>
            <a:chOff x="2503868" y="5811268"/>
            <a:chExt cx="1544320" cy="192405"/>
          </a:xfrm>
        </p:grpSpPr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9CC4A460-217C-4766-B329-BD72BE683362}"/>
                </a:ext>
              </a:extLst>
            </p:cNvPr>
            <p:cNvSpPr/>
            <p:nvPr/>
          </p:nvSpPr>
          <p:spPr>
            <a:xfrm>
              <a:off x="2505455" y="5812856"/>
              <a:ext cx="1541145" cy="189230"/>
            </a:xfrm>
            <a:custGeom>
              <a:avLst/>
              <a:gdLst/>
              <a:ahLst/>
              <a:cxnLst/>
              <a:rect l="l" t="t" r="r" b="b"/>
              <a:pathLst>
                <a:path w="1541145" h="189229">
                  <a:moveTo>
                    <a:pt x="1540763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1540763" y="18897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38EC509C-B09C-427D-9C85-00CAFDA71BFF}"/>
                </a:ext>
              </a:extLst>
            </p:cNvPr>
            <p:cNvSpPr/>
            <p:nvPr/>
          </p:nvSpPr>
          <p:spPr>
            <a:xfrm>
              <a:off x="2505455" y="5812856"/>
              <a:ext cx="1541145" cy="189230"/>
            </a:xfrm>
            <a:custGeom>
              <a:avLst/>
              <a:gdLst/>
              <a:ahLst/>
              <a:cxnLst/>
              <a:rect l="l" t="t" r="r" b="b"/>
              <a:pathLst>
                <a:path w="1541145" h="189229">
                  <a:moveTo>
                    <a:pt x="771143" y="188975"/>
                  </a:moveTo>
                  <a:lnTo>
                    <a:pt x="0" y="188975"/>
                  </a:lnTo>
                  <a:lnTo>
                    <a:pt x="0" y="0"/>
                  </a:lnTo>
                  <a:lnTo>
                    <a:pt x="1540763" y="0"/>
                  </a:lnTo>
                  <a:lnTo>
                    <a:pt x="1540763" y="188975"/>
                  </a:lnTo>
                  <a:lnTo>
                    <a:pt x="771143" y="1889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9">
            <a:extLst>
              <a:ext uri="{FF2B5EF4-FFF2-40B4-BE49-F238E27FC236}">
                <a16:creationId xmlns:a16="http://schemas.microsoft.com/office/drawing/2014/main" id="{BB893EEE-1F40-4CBA-9BB7-B8FABE478ED4}"/>
              </a:ext>
            </a:extLst>
          </p:cNvPr>
          <p:cNvSpPr txBox="1"/>
          <p:nvPr/>
        </p:nvSpPr>
        <p:spPr>
          <a:xfrm>
            <a:off x="3892358" y="1708576"/>
            <a:ext cx="78295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latin typeface="Arial"/>
                <a:cs typeface="Arial"/>
              </a:rPr>
              <a:t>Model/Metode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884DBD98-3C04-4F7C-B45E-8BAF4070444C}"/>
              </a:ext>
            </a:extLst>
          </p:cNvPr>
          <p:cNvSpPr/>
          <p:nvPr/>
        </p:nvSpPr>
        <p:spPr>
          <a:xfrm>
            <a:off x="5149659" y="1695370"/>
            <a:ext cx="513715" cy="189230"/>
          </a:xfrm>
          <a:custGeom>
            <a:avLst/>
            <a:gdLst/>
            <a:ahLst/>
            <a:cxnLst/>
            <a:rect l="l" t="t" r="r" b="b"/>
            <a:pathLst>
              <a:path w="513714" h="189229">
                <a:moveTo>
                  <a:pt x="513587" y="0"/>
                </a:moveTo>
                <a:lnTo>
                  <a:pt x="0" y="0"/>
                </a:lnTo>
                <a:lnTo>
                  <a:pt x="0" y="188975"/>
                </a:lnTo>
                <a:lnTo>
                  <a:pt x="513587" y="18897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9F03C3AD-0102-4FD7-9FDB-2455190A9B93}"/>
              </a:ext>
            </a:extLst>
          </p:cNvPr>
          <p:cNvSpPr txBox="1"/>
          <p:nvPr/>
        </p:nvSpPr>
        <p:spPr>
          <a:xfrm>
            <a:off x="5149659" y="1695370"/>
            <a:ext cx="513715" cy="16607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5"/>
              </a:spcBef>
            </a:pPr>
            <a:r>
              <a:rPr sz="900" b="1" dirty="0">
                <a:latin typeface="Arial"/>
                <a:cs typeface="Arial"/>
              </a:rPr>
              <a:t>Output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0B902377-72FC-4CCC-BCBC-BA69EDDAE801}"/>
              </a:ext>
            </a:extLst>
          </p:cNvPr>
          <p:cNvSpPr/>
          <p:nvPr/>
        </p:nvSpPr>
        <p:spPr>
          <a:xfrm>
            <a:off x="3404679" y="2016934"/>
            <a:ext cx="1744980" cy="754380"/>
          </a:xfrm>
          <a:custGeom>
            <a:avLst/>
            <a:gdLst/>
            <a:ahLst/>
            <a:cxnLst/>
            <a:rect l="l" t="t" r="r" b="b"/>
            <a:pathLst>
              <a:path w="1744979" h="754379">
                <a:moveTo>
                  <a:pt x="0" y="0"/>
                </a:moveTo>
                <a:lnTo>
                  <a:pt x="19026" y="5476"/>
                </a:lnTo>
                <a:lnTo>
                  <a:pt x="35623" y="19811"/>
                </a:lnTo>
                <a:lnTo>
                  <a:pt x="47363" y="39862"/>
                </a:lnTo>
                <a:lnTo>
                  <a:pt x="51815" y="62483"/>
                </a:lnTo>
                <a:lnTo>
                  <a:pt x="51815" y="313943"/>
                </a:lnTo>
                <a:lnTo>
                  <a:pt x="56268" y="337446"/>
                </a:lnTo>
                <a:lnTo>
                  <a:pt x="68008" y="357949"/>
                </a:lnTo>
                <a:lnTo>
                  <a:pt x="84605" y="372451"/>
                </a:lnTo>
                <a:lnTo>
                  <a:pt x="103631" y="377951"/>
                </a:lnTo>
                <a:lnTo>
                  <a:pt x="84605" y="383214"/>
                </a:lnTo>
                <a:lnTo>
                  <a:pt x="68008" y="397192"/>
                </a:lnTo>
                <a:lnTo>
                  <a:pt x="56268" y="417171"/>
                </a:lnTo>
                <a:lnTo>
                  <a:pt x="51815" y="440435"/>
                </a:lnTo>
                <a:lnTo>
                  <a:pt x="51815" y="691895"/>
                </a:lnTo>
                <a:lnTo>
                  <a:pt x="47363" y="715160"/>
                </a:lnTo>
                <a:lnTo>
                  <a:pt x="35623" y="735139"/>
                </a:lnTo>
                <a:lnTo>
                  <a:pt x="19026" y="749117"/>
                </a:lnTo>
                <a:lnTo>
                  <a:pt x="0" y="754379"/>
                </a:lnTo>
              </a:path>
              <a:path w="1744979" h="754379">
                <a:moveTo>
                  <a:pt x="1642871" y="227075"/>
                </a:moveTo>
                <a:lnTo>
                  <a:pt x="1661660" y="228933"/>
                </a:lnTo>
                <a:lnTo>
                  <a:pt x="1677733" y="233933"/>
                </a:lnTo>
                <a:lnTo>
                  <a:pt x="1688949" y="241220"/>
                </a:lnTo>
                <a:lnTo>
                  <a:pt x="1693163" y="249935"/>
                </a:lnTo>
                <a:lnTo>
                  <a:pt x="1693163" y="344423"/>
                </a:lnTo>
                <a:lnTo>
                  <a:pt x="1697616" y="353139"/>
                </a:lnTo>
                <a:lnTo>
                  <a:pt x="1709356" y="360425"/>
                </a:lnTo>
                <a:lnTo>
                  <a:pt x="1725953" y="365426"/>
                </a:lnTo>
                <a:lnTo>
                  <a:pt x="1744979" y="367283"/>
                </a:lnTo>
                <a:lnTo>
                  <a:pt x="1725953" y="369379"/>
                </a:lnTo>
                <a:lnTo>
                  <a:pt x="1709356" y="374903"/>
                </a:lnTo>
                <a:lnTo>
                  <a:pt x="1697616" y="382714"/>
                </a:lnTo>
                <a:lnTo>
                  <a:pt x="1693163" y="391667"/>
                </a:lnTo>
                <a:lnTo>
                  <a:pt x="1693163" y="486155"/>
                </a:lnTo>
                <a:lnTo>
                  <a:pt x="1688949" y="494228"/>
                </a:lnTo>
                <a:lnTo>
                  <a:pt x="1677733" y="501586"/>
                </a:lnTo>
                <a:lnTo>
                  <a:pt x="1661660" y="506944"/>
                </a:lnTo>
                <a:lnTo>
                  <a:pt x="1642871" y="509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7BDDE8CE-E810-4129-BEC7-FC0E2E8CEA11}"/>
              </a:ext>
            </a:extLst>
          </p:cNvPr>
          <p:cNvSpPr txBox="1"/>
          <p:nvPr/>
        </p:nvSpPr>
        <p:spPr>
          <a:xfrm>
            <a:off x="1917700" y="4427220"/>
            <a:ext cx="4178300" cy="18723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arlito"/>
                <a:cs typeface="Carlito"/>
              </a:rPr>
              <a:t>Diberikan data </a:t>
            </a:r>
            <a:r>
              <a:rPr sz="1100" spc="10" dirty="0">
                <a:latin typeface="Carlito"/>
                <a:cs typeface="Carlito"/>
              </a:rPr>
              <a:t>pelatihan (</a:t>
            </a:r>
            <a:r>
              <a:rPr sz="1100" i="1" spc="10" dirty="0">
                <a:latin typeface="Carlito"/>
                <a:cs typeface="Carlito"/>
              </a:rPr>
              <a:t>training </a:t>
            </a:r>
            <a:r>
              <a:rPr sz="1100" i="1" spc="15" dirty="0">
                <a:latin typeface="Carlito"/>
                <a:cs typeface="Carlito"/>
              </a:rPr>
              <a:t>data</a:t>
            </a:r>
            <a:r>
              <a:rPr sz="1100" spc="15" dirty="0">
                <a:latin typeface="Carlito"/>
                <a:cs typeface="Carlito"/>
              </a:rPr>
              <a:t>), yaitu </a:t>
            </a:r>
            <a:r>
              <a:rPr sz="1100" b="1" spc="10" dirty="0">
                <a:latin typeface="Carlito"/>
                <a:cs typeface="Carlito"/>
              </a:rPr>
              <a:t>x</a:t>
            </a:r>
            <a:r>
              <a:rPr sz="975" b="1" spc="15" baseline="-29914" dirty="0">
                <a:latin typeface="Carlito"/>
                <a:cs typeface="Carlito"/>
              </a:rPr>
              <a:t>i </a:t>
            </a:r>
            <a:r>
              <a:rPr sz="1100" spc="15" dirty="0">
                <a:latin typeface="Carlito"/>
                <a:cs typeface="Carlito"/>
              </a:rPr>
              <a:t>dan/atau </a:t>
            </a:r>
            <a:r>
              <a:rPr sz="1100" b="1" spc="5" dirty="0">
                <a:latin typeface="Carlito"/>
                <a:cs typeface="Carlito"/>
              </a:rPr>
              <a:t>t</a:t>
            </a:r>
            <a:r>
              <a:rPr sz="975" b="1" spc="7" baseline="-29914" dirty="0">
                <a:latin typeface="Carlito"/>
                <a:cs typeface="Carlito"/>
              </a:rPr>
              <a:t>i</a:t>
            </a:r>
            <a:r>
              <a:rPr sz="1100" b="1" spc="5" dirty="0">
                <a:latin typeface="Carlito"/>
                <a:cs typeface="Carlito"/>
              </a:rPr>
              <a:t>, </a:t>
            </a:r>
            <a:r>
              <a:rPr sz="1100" spc="5" dirty="0">
                <a:latin typeface="Carlito"/>
                <a:cs typeface="Carlito"/>
              </a:rPr>
              <a:t>i </a:t>
            </a:r>
            <a:r>
              <a:rPr sz="1100" spc="15" dirty="0">
                <a:latin typeface="Carlito"/>
                <a:cs typeface="Carlito"/>
              </a:rPr>
              <a:t>= 1 </a:t>
            </a:r>
            <a:r>
              <a:rPr sz="1100" spc="10" dirty="0">
                <a:latin typeface="Carlito"/>
                <a:cs typeface="Carlito"/>
              </a:rPr>
              <a:t>sd </a:t>
            </a:r>
            <a:r>
              <a:rPr sz="1100" spc="20" dirty="0">
                <a:latin typeface="Carlito"/>
                <a:cs typeface="Carlito"/>
              </a:rPr>
              <a:t>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E71019D5-D982-450A-AD78-51587FB09730}"/>
              </a:ext>
            </a:extLst>
          </p:cNvPr>
          <p:cNvSpPr txBox="1"/>
          <p:nvPr/>
        </p:nvSpPr>
        <p:spPr>
          <a:xfrm>
            <a:off x="1905000" y="4724400"/>
            <a:ext cx="4521200" cy="6502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9870" indent="-192405">
              <a:lnSpc>
                <a:spcPct val="100000"/>
              </a:lnSpc>
              <a:spcBef>
                <a:spcPts val="140"/>
              </a:spcBef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650" i="1" spc="22" baseline="2525" dirty="0">
                <a:latin typeface="Carlito"/>
                <a:cs typeface="Carlito"/>
              </a:rPr>
              <a:t>Preprocessing</a:t>
            </a:r>
            <a:r>
              <a:rPr sz="1650" spc="22" baseline="2525" dirty="0">
                <a:latin typeface="Carlito"/>
                <a:cs typeface="Carlito"/>
              </a:rPr>
              <a:t>: pemilihan/ekstraksi </a:t>
            </a:r>
            <a:r>
              <a:rPr sz="1650" spc="15" baseline="2525" dirty="0">
                <a:latin typeface="Carlito"/>
                <a:cs typeface="Carlito"/>
              </a:rPr>
              <a:t>fitur </a:t>
            </a:r>
            <a:r>
              <a:rPr sz="1650" spc="22" baseline="2525" dirty="0">
                <a:latin typeface="Carlito"/>
                <a:cs typeface="Carlito"/>
              </a:rPr>
              <a:t>dari </a:t>
            </a:r>
            <a:r>
              <a:rPr sz="1650" spc="15" baseline="2525" dirty="0">
                <a:latin typeface="Carlito"/>
                <a:cs typeface="Carlito"/>
              </a:rPr>
              <a:t>data, </a:t>
            </a:r>
            <a:r>
              <a:rPr sz="1650" spc="22" baseline="2525" dirty="0">
                <a:latin typeface="Carlito"/>
                <a:cs typeface="Carlito"/>
              </a:rPr>
              <a:t>misal </a:t>
            </a:r>
            <a:r>
              <a:rPr sz="1650" b="1" spc="15" baseline="2525" dirty="0">
                <a:latin typeface="Carlito"/>
                <a:cs typeface="Carlito"/>
              </a:rPr>
              <a:t>x</a:t>
            </a:r>
            <a:r>
              <a:rPr sz="975" b="1" spc="15" baseline="-25641" dirty="0">
                <a:latin typeface="Carlito"/>
                <a:cs typeface="Carlito"/>
              </a:rPr>
              <a:t>i </a:t>
            </a:r>
            <a:r>
              <a:rPr sz="1650" spc="22" baseline="2525" dirty="0">
                <a:latin typeface="Carlito"/>
                <a:cs typeface="Carlito"/>
              </a:rPr>
              <a:t>= </a:t>
            </a:r>
            <a:r>
              <a:rPr sz="1650" spc="7" baseline="2525" dirty="0">
                <a:latin typeface="Carlito"/>
                <a:cs typeface="Carlito"/>
              </a:rPr>
              <a:t>(</a:t>
            </a:r>
            <a:r>
              <a:rPr sz="1650" i="1" spc="7" baseline="2525" dirty="0">
                <a:latin typeface="Carlito"/>
                <a:cs typeface="Carlito"/>
              </a:rPr>
              <a:t>x</a:t>
            </a:r>
            <a:r>
              <a:rPr sz="975" i="1" spc="7" baseline="-25641" dirty="0">
                <a:latin typeface="Carlito"/>
                <a:cs typeface="Carlito"/>
              </a:rPr>
              <a:t>1</a:t>
            </a:r>
            <a:r>
              <a:rPr sz="1650" i="1" spc="7" baseline="2525" dirty="0">
                <a:latin typeface="Carlito"/>
                <a:cs typeface="Carlito"/>
              </a:rPr>
              <a:t>, x</a:t>
            </a:r>
            <a:r>
              <a:rPr sz="975" i="1" spc="7" baseline="-25641" dirty="0">
                <a:latin typeface="Carlito"/>
                <a:cs typeface="Carlito"/>
              </a:rPr>
              <a:t>2</a:t>
            </a:r>
            <a:r>
              <a:rPr sz="1650" i="1" spc="7" baseline="2525" dirty="0">
                <a:latin typeface="Carlito"/>
                <a:cs typeface="Carlito"/>
              </a:rPr>
              <a:t>, </a:t>
            </a:r>
            <a:r>
              <a:rPr sz="1650" i="1" baseline="2525" dirty="0">
                <a:latin typeface="Carlito"/>
                <a:cs typeface="Carlito"/>
              </a:rPr>
              <a:t>..,</a:t>
            </a:r>
            <a:r>
              <a:rPr sz="1650" i="1" spc="-67" baseline="2525" dirty="0">
                <a:latin typeface="Carlito"/>
                <a:cs typeface="Carlito"/>
              </a:rPr>
              <a:t> </a:t>
            </a:r>
            <a:r>
              <a:rPr sz="1650" i="1" spc="15" baseline="2525" dirty="0">
                <a:latin typeface="Carlito"/>
                <a:cs typeface="Carlito"/>
              </a:rPr>
              <a:t>x</a:t>
            </a:r>
            <a:r>
              <a:rPr sz="975" i="1" spc="15" baseline="-25641" dirty="0">
                <a:latin typeface="Carlito"/>
                <a:cs typeface="Carlito"/>
              </a:rPr>
              <a:t>D</a:t>
            </a:r>
            <a:r>
              <a:rPr sz="1650" spc="15" baseline="2525" dirty="0">
                <a:latin typeface="Carlito"/>
                <a:cs typeface="Carlito"/>
              </a:rPr>
              <a:t>)</a:t>
            </a:r>
            <a:endParaRPr sz="1650" baseline="2525">
              <a:latin typeface="Carlito"/>
              <a:cs typeface="Carlito"/>
            </a:endParaRPr>
          </a:p>
          <a:p>
            <a:pPr marL="229870" marR="283210" indent="-192405">
              <a:lnSpc>
                <a:spcPct val="103600"/>
              </a:lnSpc>
              <a:spcBef>
                <a:spcPts val="815"/>
              </a:spcBef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100" i="1" spc="15" dirty="0">
                <a:latin typeface="Carlito"/>
                <a:cs typeface="Carlito"/>
              </a:rPr>
              <a:t>Learning</a:t>
            </a:r>
            <a:r>
              <a:rPr sz="1100" spc="15" dirty="0">
                <a:latin typeface="Carlito"/>
                <a:cs typeface="Carlito"/>
              </a:rPr>
              <a:t>: penentuan parameter metode, </a:t>
            </a:r>
            <a:r>
              <a:rPr sz="1100" spc="10" dirty="0">
                <a:latin typeface="Carlito"/>
                <a:cs typeface="Carlito"/>
              </a:rPr>
              <a:t>misal </a:t>
            </a:r>
            <a:r>
              <a:rPr sz="1100" b="1" spc="10" dirty="0">
                <a:latin typeface="Carlito"/>
                <a:cs typeface="Carlito"/>
              </a:rPr>
              <a:t>w</a:t>
            </a:r>
            <a:r>
              <a:rPr sz="1100" spc="10" dirty="0">
                <a:latin typeface="Carlito"/>
                <a:cs typeface="Carlito"/>
              </a:rPr>
              <a:t>, </a:t>
            </a:r>
            <a:r>
              <a:rPr sz="1100" spc="15" dirty="0">
                <a:latin typeface="Carlito"/>
                <a:cs typeface="Carlito"/>
              </a:rPr>
              <a:t>berdasarkan data  pelatihan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11F85EF9-28B7-4E32-8004-EDF4D5DCEFC1}"/>
              </a:ext>
            </a:extLst>
          </p:cNvPr>
          <p:cNvSpPr txBox="1"/>
          <p:nvPr/>
        </p:nvSpPr>
        <p:spPr>
          <a:xfrm>
            <a:off x="1943100" y="5428487"/>
            <a:ext cx="4509770" cy="54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marR="5080" indent="-192405">
              <a:lnSpc>
                <a:spcPct val="103600"/>
              </a:lnSpc>
              <a:spcBef>
                <a:spcPts val="9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i="1" spc="15" dirty="0">
                <a:latin typeface="Carlito"/>
                <a:cs typeface="Carlito"/>
              </a:rPr>
              <a:t>Testing</a:t>
            </a:r>
            <a:r>
              <a:rPr sz="1100" spc="15" dirty="0">
                <a:latin typeface="Carlito"/>
                <a:cs typeface="Carlito"/>
              </a:rPr>
              <a:t>: pengujian metode </a:t>
            </a:r>
            <a:r>
              <a:rPr sz="1100" spc="20" dirty="0">
                <a:latin typeface="Carlito"/>
                <a:cs typeface="Carlito"/>
              </a:rPr>
              <a:t>dengan </a:t>
            </a:r>
            <a:r>
              <a:rPr sz="1100" spc="15" dirty="0">
                <a:latin typeface="Carlito"/>
                <a:cs typeface="Carlito"/>
              </a:rPr>
              <a:t>data baru. Data penguji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testing </a:t>
            </a:r>
            <a:r>
              <a:rPr sz="1100" i="1" spc="15" dirty="0">
                <a:latin typeface="Carlito"/>
                <a:cs typeface="Carlito"/>
              </a:rPr>
              <a:t>data</a:t>
            </a:r>
            <a:r>
              <a:rPr sz="1100" spc="15" dirty="0">
                <a:latin typeface="Carlito"/>
                <a:cs typeface="Carlito"/>
              </a:rPr>
              <a:t>)  tersebut harus dilakukan </a:t>
            </a:r>
            <a:r>
              <a:rPr sz="1100" i="1" spc="15" dirty="0">
                <a:latin typeface="Carlito"/>
                <a:cs typeface="Carlito"/>
              </a:rPr>
              <a:t>preprocessing </a:t>
            </a:r>
            <a:r>
              <a:rPr sz="1100" spc="15" dirty="0">
                <a:latin typeface="Carlito"/>
                <a:cs typeface="Carlito"/>
              </a:rPr>
              <a:t>yang sama </a:t>
            </a:r>
            <a:r>
              <a:rPr sz="1100" spc="20" dirty="0">
                <a:latin typeface="Carlito"/>
                <a:cs typeface="Carlito"/>
              </a:rPr>
              <a:t>dengan </a:t>
            </a:r>
            <a:r>
              <a:rPr sz="1100" spc="15" dirty="0">
                <a:latin typeface="Carlito"/>
                <a:cs typeface="Carlito"/>
              </a:rPr>
              <a:t>data  pembelajaran sebelum </a:t>
            </a:r>
            <a:r>
              <a:rPr sz="1100" spc="10" dirty="0">
                <a:latin typeface="Carlito"/>
                <a:cs typeface="Carlito"/>
              </a:rPr>
              <a:t>dieksekusi </a:t>
            </a:r>
            <a:r>
              <a:rPr sz="1100" spc="15" dirty="0">
                <a:latin typeface="Carlito"/>
                <a:cs typeface="Carlito"/>
              </a:rPr>
              <a:t>oleh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metode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95C77385-C50C-4F9E-96D7-8D4C62D272F9}"/>
              </a:ext>
            </a:extLst>
          </p:cNvPr>
          <p:cNvSpPr txBox="1"/>
          <p:nvPr/>
        </p:nvSpPr>
        <p:spPr>
          <a:xfrm>
            <a:off x="3874070" y="1423589"/>
            <a:ext cx="123698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Carlito"/>
                <a:cs typeface="Carlito"/>
              </a:rPr>
              <a:t>Tahapan </a:t>
            </a:r>
            <a:r>
              <a:rPr sz="1000" spc="15" dirty="0">
                <a:latin typeface="Carlito"/>
                <a:cs typeface="Carlito"/>
              </a:rPr>
              <a:t>Umum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Proses</a:t>
            </a:r>
            <a:endParaRPr sz="1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3893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6DA50-C0B3-45BE-A071-D4957C2943B9}"/>
              </a:ext>
            </a:extLst>
          </p:cNvPr>
          <p:cNvSpPr txBox="1"/>
          <p:nvPr/>
        </p:nvSpPr>
        <p:spPr>
          <a:xfrm>
            <a:off x="2286000" y="1348904"/>
            <a:ext cx="4572000" cy="425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D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D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D"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D" sz="1200" dirty="0" err="1">
                <a:latin typeface="Carlito"/>
                <a:cs typeface="Carlito"/>
              </a:rPr>
              <a:t>Diberikan</a:t>
            </a:r>
            <a:r>
              <a:rPr lang="en-ID" sz="1200" dirty="0">
                <a:latin typeface="Carlito"/>
                <a:cs typeface="Carlito"/>
              </a:rPr>
              <a:t> data </a:t>
            </a:r>
            <a:r>
              <a:rPr lang="en-ID" sz="1200" dirty="0" err="1">
                <a:latin typeface="Carlito"/>
                <a:cs typeface="Carlito"/>
              </a:rPr>
              <a:t>pelatihan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b="1" i="1" dirty="0">
                <a:latin typeface="Carlito"/>
                <a:cs typeface="Carlito"/>
              </a:rPr>
              <a:t>x</a:t>
            </a:r>
            <a:r>
              <a:rPr lang="en-ID" sz="1100" i="1" baseline="-33333" dirty="0">
                <a:latin typeface="Carlito"/>
                <a:cs typeface="Carlito"/>
              </a:rPr>
              <a:t>i </a:t>
            </a:r>
            <a:r>
              <a:rPr lang="en-ID" sz="1200" i="1" dirty="0">
                <a:latin typeface="Carlito"/>
                <a:cs typeface="Carlito"/>
              </a:rPr>
              <a:t>, </a:t>
            </a:r>
            <a:r>
              <a:rPr lang="en-ID" sz="1200" i="1" dirty="0" err="1">
                <a:latin typeface="Carlito"/>
                <a:cs typeface="Carlito"/>
              </a:rPr>
              <a:t>i</a:t>
            </a:r>
            <a:r>
              <a:rPr lang="en-ID" sz="1200" i="1" dirty="0">
                <a:latin typeface="Carlito"/>
                <a:cs typeface="Carlito"/>
              </a:rPr>
              <a:t> = 1 </a:t>
            </a:r>
            <a:r>
              <a:rPr lang="en-ID" sz="1200" i="1" dirty="0" err="1">
                <a:latin typeface="Carlito"/>
                <a:cs typeface="Carlito"/>
              </a:rPr>
              <a:t>sd</a:t>
            </a:r>
            <a:r>
              <a:rPr lang="en-ID" sz="1200" i="1" dirty="0">
                <a:latin typeface="Carlito"/>
                <a:cs typeface="Carlito"/>
              </a:rPr>
              <a:t> </a:t>
            </a:r>
            <a:r>
              <a:rPr lang="en-ID" sz="1200" i="1" spc="5" dirty="0">
                <a:latin typeface="Carlito"/>
                <a:cs typeface="Carlito"/>
              </a:rPr>
              <a:t>N, </a:t>
            </a:r>
            <a:r>
              <a:rPr lang="en-ID" sz="1200" dirty="0">
                <a:latin typeface="Carlito"/>
                <a:cs typeface="Carlito"/>
              </a:rPr>
              <a:t>dan/</a:t>
            </a:r>
            <a:r>
              <a:rPr lang="en-ID" sz="1200" dirty="0" err="1">
                <a:latin typeface="Carlito"/>
                <a:cs typeface="Carlito"/>
              </a:rPr>
              <a:t>atau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b="1" i="1" dirty="0" err="1">
                <a:latin typeface="Carlito"/>
                <a:cs typeface="Carlito"/>
              </a:rPr>
              <a:t>t</a:t>
            </a:r>
            <a:r>
              <a:rPr lang="en-ID" sz="1100" i="1" baseline="-33333" dirty="0" err="1">
                <a:latin typeface="Carlito"/>
                <a:cs typeface="Carlito"/>
              </a:rPr>
              <a:t>i</a:t>
            </a:r>
            <a:r>
              <a:rPr lang="en-ID" sz="1100" i="1" baseline="-33333" dirty="0">
                <a:latin typeface="Carlito"/>
                <a:cs typeface="Carlito"/>
              </a:rPr>
              <a:t> </a:t>
            </a:r>
            <a:r>
              <a:rPr lang="en-ID" sz="1200" i="1" dirty="0">
                <a:latin typeface="Carlito"/>
                <a:cs typeface="Carlito"/>
              </a:rPr>
              <a:t>, </a:t>
            </a:r>
            <a:r>
              <a:rPr lang="en-ID" sz="1200" i="1" dirty="0" err="1">
                <a:latin typeface="Carlito"/>
                <a:cs typeface="Carlito"/>
              </a:rPr>
              <a:t>i</a:t>
            </a:r>
            <a:r>
              <a:rPr lang="en-ID" sz="1200" i="1" dirty="0">
                <a:latin typeface="Carlito"/>
                <a:cs typeface="Carlito"/>
              </a:rPr>
              <a:t> = 1 </a:t>
            </a:r>
            <a:r>
              <a:rPr lang="en-ID" sz="1200" i="1" spc="5" dirty="0">
                <a:latin typeface="Carlito"/>
                <a:cs typeface="Carlito"/>
              </a:rPr>
              <a:t>as</a:t>
            </a:r>
            <a:r>
              <a:rPr lang="en-ID" sz="1200" i="1" spc="45" dirty="0">
                <a:latin typeface="Carlito"/>
                <a:cs typeface="Carlito"/>
              </a:rPr>
              <a:t> </a:t>
            </a:r>
            <a:r>
              <a:rPr lang="en-ID" sz="1200" i="1" dirty="0">
                <a:latin typeface="Carlito"/>
                <a:cs typeface="Carlito"/>
              </a:rPr>
              <a:t>N</a:t>
            </a:r>
            <a:endParaRPr lang="en-ID" sz="1200" dirty="0">
              <a:latin typeface="Carlito"/>
              <a:cs typeface="Carlito"/>
            </a:endParaRPr>
          </a:p>
          <a:p>
            <a:pPr marL="449580" indent="-192405">
              <a:lnSpc>
                <a:spcPct val="100000"/>
              </a:lnSpc>
              <a:spcBef>
                <a:spcPts val="1235"/>
              </a:spcBef>
              <a:buClr>
                <a:srgbClr val="000065"/>
              </a:buClr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lang="en-ID" sz="1800" baseline="4273" dirty="0">
                <a:latin typeface="Carlito"/>
                <a:cs typeface="Carlito"/>
              </a:rPr>
              <a:t>Supervised Learning. Data </a:t>
            </a:r>
            <a:r>
              <a:rPr lang="en-ID" sz="1800" baseline="4273" dirty="0" err="1">
                <a:latin typeface="Carlito"/>
                <a:cs typeface="Carlito"/>
              </a:rPr>
              <a:t>pelatihan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disertai</a:t>
            </a:r>
            <a:r>
              <a:rPr lang="en-ID" sz="1800" baseline="4273" dirty="0">
                <a:latin typeface="Carlito"/>
                <a:cs typeface="Carlito"/>
              </a:rPr>
              <a:t> target, </a:t>
            </a:r>
            <a:r>
              <a:rPr lang="en-ID" sz="1800" baseline="4273" dirty="0" err="1">
                <a:latin typeface="Carlito"/>
                <a:cs typeface="Carlito"/>
              </a:rPr>
              <a:t>yaitu</a:t>
            </a:r>
            <a:r>
              <a:rPr lang="en-ID" sz="1800" baseline="4273" dirty="0">
                <a:latin typeface="Carlito"/>
                <a:cs typeface="Carlito"/>
              </a:rPr>
              <a:t> {</a:t>
            </a:r>
            <a:r>
              <a:rPr lang="en-ID" sz="1800" b="1" baseline="4273" dirty="0">
                <a:latin typeface="Carlito"/>
                <a:cs typeface="Carlito"/>
              </a:rPr>
              <a:t>x</a:t>
            </a:r>
            <a:r>
              <a:rPr lang="en-ID" sz="1100" baseline="-25925" dirty="0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, </a:t>
            </a:r>
            <a:r>
              <a:rPr lang="en-ID" sz="1800" b="1" spc="-7" baseline="4273" dirty="0" err="1">
                <a:latin typeface="Carlito"/>
                <a:cs typeface="Carlito"/>
              </a:rPr>
              <a:t>t</a:t>
            </a:r>
            <a:r>
              <a:rPr lang="en-ID" sz="1100" spc="-7" baseline="-25925" dirty="0" err="1">
                <a:latin typeface="Carlito"/>
                <a:cs typeface="Carlito"/>
              </a:rPr>
              <a:t>i</a:t>
            </a:r>
            <a:r>
              <a:rPr lang="en-ID" sz="1800" spc="-7" baseline="4273" dirty="0">
                <a:latin typeface="Carlito"/>
                <a:cs typeface="Carlito"/>
              </a:rPr>
              <a:t>}, </a:t>
            </a:r>
            <a:r>
              <a:rPr lang="en-ID" sz="1800" baseline="4273" dirty="0" err="1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 = 1</a:t>
            </a:r>
            <a:r>
              <a:rPr lang="en-ID" sz="1800" spc="165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sd</a:t>
            </a:r>
            <a:endParaRPr lang="en-ID" sz="1800" baseline="4273" dirty="0">
              <a:latin typeface="Carlito"/>
              <a:cs typeface="Carlito"/>
            </a:endParaRPr>
          </a:p>
          <a:p>
            <a:pPr marL="449580" marR="517525">
              <a:lnSpc>
                <a:spcPct val="100800"/>
              </a:lnSpc>
              <a:spcBef>
                <a:spcPts val="240"/>
              </a:spcBef>
            </a:pPr>
            <a:r>
              <a:rPr lang="en-ID" sz="1200" spc="5" dirty="0">
                <a:latin typeface="Carlito"/>
                <a:cs typeface="Carlito"/>
              </a:rPr>
              <a:t>N. </a:t>
            </a:r>
            <a:r>
              <a:rPr lang="en-ID" sz="1200" dirty="0" err="1">
                <a:latin typeface="Carlito"/>
                <a:cs typeface="Carlito"/>
              </a:rPr>
              <a:t>Tujuan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pembelajaran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adalah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membangun</a:t>
            </a:r>
            <a:r>
              <a:rPr lang="en-ID" sz="1200" spc="5" dirty="0">
                <a:latin typeface="Carlito"/>
                <a:cs typeface="Carlito"/>
              </a:rPr>
              <a:t> model yang </a:t>
            </a:r>
            <a:r>
              <a:rPr lang="en-ID" sz="1200" spc="5" dirty="0" err="1">
                <a:latin typeface="Carlito"/>
                <a:cs typeface="Carlito"/>
              </a:rPr>
              <a:t>dapat</a:t>
            </a:r>
            <a:r>
              <a:rPr lang="en-ID" sz="1200" spc="5" dirty="0">
                <a:latin typeface="Carlito"/>
                <a:cs typeface="Carlito"/>
              </a:rPr>
              <a:t>  </a:t>
            </a:r>
            <a:r>
              <a:rPr lang="en-ID" sz="1200" dirty="0" err="1">
                <a:latin typeface="Carlito"/>
                <a:cs typeface="Carlito"/>
              </a:rPr>
              <a:t>menghasilkan</a:t>
            </a:r>
            <a:r>
              <a:rPr lang="en-ID" sz="1200" dirty="0">
                <a:latin typeface="Carlito"/>
                <a:cs typeface="Carlito"/>
              </a:rPr>
              <a:t> output </a:t>
            </a:r>
            <a:r>
              <a:rPr lang="en-ID" sz="1200" spc="5" dirty="0">
                <a:latin typeface="Carlito"/>
                <a:cs typeface="Carlito"/>
              </a:rPr>
              <a:t>yang </a:t>
            </a:r>
            <a:r>
              <a:rPr lang="en-ID" sz="1200" spc="5" dirty="0" err="1">
                <a:latin typeface="Carlito"/>
                <a:cs typeface="Carlito"/>
              </a:rPr>
              <a:t>benar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untuk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suatu</a:t>
            </a:r>
            <a:r>
              <a:rPr lang="en-ID" sz="1200" dirty="0">
                <a:latin typeface="Carlito"/>
                <a:cs typeface="Carlito"/>
              </a:rPr>
              <a:t> data </a:t>
            </a:r>
            <a:r>
              <a:rPr lang="en-ID" sz="1200" spc="5" dirty="0">
                <a:latin typeface="Carlito"/>
                <a:cs typeface="Carlito"/>
              </a:rPr>
              <a:t>input, </a:t>
            </a:r>
            <a:r>
              <a:rPr lang="en-ID" sz="1200" dirty="0" err="1">
                <a:latin typeface="Carlito"/>
                <a:cs typeface="Carlito"/>
              </a:rPr>
              <a:t>misal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untuk</a:t>
            </a:r>
            <a:r>
              <a:rPr lang="en-ID" sz="1200" spc="5" dirty="0">
                <a:latin typeface="Carlito"/>
                <a:cs typeface="Carlito"/>
              </a:rPr>
              <a:t>  </a:t>
            </a:r>
            <a:r>
              <a:rPr lang="en-ID" sz="1200" dirty="0" err="1">
                <a:latin typeface="Carlito"/>
                <a:cs typeface="Carlito"/>
              </a:rPr>
              <a:t>regresi</a:t>
            </a:r>
            <a:r>
              <a:rPr lang="en-ID" sz="1200" dirty="0">
                <a:latin typeface="Carlito"/>
                <a:cs typeface="Carlito"/>
              </a:rPr>
              <a:t>, </a:t>
            </a:r>
            <a:r>
              <a:rPr lang="en-ID" sz="1200" dirty="0" err="1">
                <a:latin typeface="Carlito"/>
                <a:cs typeface="Carlito"/>
              </a:rPr>
              <a:t>klasifikasian</a:t>
            </a:r>
            <a:r>
              <a:rPr lang="en-ID" sz="1200" dirty="0">
                <a:latin typeface="Carlito"/>
                <a:cs typeface="Carlito"/>
              </a:rPr>
              <a:t>, </a:t>
            </a:r>
            <a:r>
              <a:rPr lang="en-ID" sz="1200" dirty="0" err="1">
                <a:latin typeface="Carlito"/>
                <a:cs typeface="Carlito"/>
              </a:rPr>
              <a:t>regresi</a:t>
            </a:r>
            <a:r>
              <a:rPr lang="en-ID" sz="1200" dirty="0">
                <a:latin typeface="Carlito"/>
                <a:cs typeface="Carlito"/>
              </a:rPr>
              <a:t> ordinal, ranking,</a:t>
            </a:r>
            <a:r>
              <a:rPr lang="en-ID" sz="1200" spc="15" dirty="0">
                <a:latin typeface="Carlito"/>
                <a:cs typeface="Carlito"/>
              </a:rPr>
              <a:t> </a:t>
            </a:r>
            <a:r>
              <a:rPr lang="en-ID" sz="1200" spc="-5" dirty="0" err="1">
                <a:latin typeface="Carlito"/>
                <a:cs typeface="Carlito"/>
              </a:rPr>
              <a:t>dll</a:t>
            </a:r>
            <a:endParaRPr lang="en-ID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ID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D" sz="1100" dirty="0">
              <a:latin typeface="Carlito"/>
              <a:cs typeface="Carlito"/>
            </a:endParaRPr>
          </a:p>
          <a:p>
            <a:pPr marL="449580" marR="286385" indent="-192405">
              <a:lnSpc>
                <a:spcPct val="116199"/>
              </a:lnSpc>
              <a:buClr>
                <a:srgbClr val="000065"/>
              </a:buClr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lang="en-ID" sz="1800" spc="7" baseline="4273" dirty="0">
                <a:latin typeface="Carlito"/>
                <a:cs typeface="Carlito"/>
              </a:rPr>
              <a:t>Unsupervised </a:t>
            </a:r>
            <a:r>
              <a:rPr lang="en-ID" sz="1800" baseline="4273" dirty="0">
                <a:latin typeface="Carlito"/>
                <a:cs typeface="Carlito"/>
              </a:rPr>
              <a:t>Learning. Data </a:t>
            </a:r>
            <a:r>
              <a:rPr lang="en-ID" sz="1800" baseline="4273" dirty="0" err="1">
                <a:latin typeface="Carlito"/>
                <a:cs typeface="Carlito"/>
              </a:rPr>
              <a:t>pelatihan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tidak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disertai</a:t>
            </a:r>
            <a:r>
              <a:rPr lang="en-ID" sz="1800" baseline="4273" dirty="0">
                <a:latin typeface="Carlito"/>
                <a:cs typeface="Carlito"/>
              </a:rPr>
              <a:t> target, </a:t>
            </a:r>
            <a:r>
              <a:rPr lang="en-ID" sz="1800" baseline="4273" dirty="0" err="1">
                <a:latin typeface="Carlito"/>
                <a:cs typeface="Carlito"/>
              </a:rPr>
              <a:t>yaitu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="1" baseline="4273" dirty="0">
                <a:latin typeface="Carlito"/>
                <a:cs typeface="Carlito"/>
              </a:rPr>
              <a:t>x</a:t>
            </a:r>
            <a:r>
              <a:rPr lang="en-ID" sz="1100" baseline="-25925" dirty="0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, </a:t>
            </a:r>
            <a:r>
              <a:rPr lang="en-ID" sz="1800" baseline="4273" dirty="0" err="1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 = 1 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sd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>
                <a:latin typeface="Carlito"/>
                <a:cs typeface="Carlito"/>
              </a:rPr>
              <a:t>N. </a:t>
            </a:r>
            <a:r>
              <a:rPr lang="en-ID" sz="1200" spc="5" dirty="0" err="1">
                <a:latin typeface="Carlito"/>
                <a:cs typeface="Carlito"/>
              </a:rPr>
              <a:t>Tujuan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pembelajaran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adalah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membagun</a:t>
            </a:r>
            <a:r>
              <a:rPr lang="en-ID" sz="1200" spc="5" dirty="0">
                <a:latin typeface="Carlito"/>
                <a:cs typeface="Carlito"/>
              </a:rPr>
              <a:t> model yang</a:t>
            </a:r>
            <a:r>
              <a:rPr lang="en-ID" sz="1200" spc="-7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dapat</a:t>
            </a:r>
            <a:endParaRPr lang="en-ID" sz="1200" dirty="0">
              <a:latin typeface="Carlito"/>
              <a:cs typeface="Carlito"/>
            </a:endParaRPr>
          </a:p>
          <a:p>
            <a:pPr marL="449580" marR="286385">
              <a:lnSpc>
                <a:spcPct val="100800"/>
              </a:lnSpc>
            </a:pPr>
            <a:r>
              <a:rPr lang="en-ID" sz="1200" dirty="0" err="1">
                <a:latin typeface="Carlito"/>
                <a:cs typeface="Carlito"/>
              </a:rPr>
              <a:t>menemukan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komponen</a:t>
            </a:r>
            <a:r>
              <a:rPr lang="en-ID" sz="1200" dirty="0">
                <a:latin typeface="Carlito"/>
                <a:cs typeface="Carlito"/>
              </a:rPr>
              <a:t>/</a:t>
            </a:r>
            <a:r>
              <a:rPr lang="en-ID" sz="1200" dirty="0" err="1">
                <a:latin typeface="Carlito"/>
                <a:cs typeface="Carlito"/>
              </a:rPr>
              <a:t>variabel</a:t>
            </a:r>
            <a:r>
              <a:rPr lang="en-ID" sz="1200" dirty="0">
                <a:latin typeface="Carlito"/>
                <a:cs typeface="Carlito"/>
              </a:rPr>
              <a:t>/</a:t>
            </a:r>
            <a:r>
              <a:rPr lang="en-ID" sz="1200" dirty="0" err="1">
                <a:latin typeface="Carlito"/>
                <a:cs typeface="Carlito"/>
              </a:rPr>
              <a:t>fitur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tersembunyi</a:t>
            </a:r>
            <a:r>
              <a:rPr lang="en-ID" sz="1200" spc="5" dirty="0">
                <a:latin typeface="Carlito"/>
                <a:cs typeface="Carlito"/>
              </a:rPr>
              <a:t> pada </a:t>
            </a:r>
            <a:r>
              <a:rPr lang="en-ID" sz="1200" dirty="0">
                <a:latin typeface="Carlito"/>
                <a:cs typeface="Carlito"/>
              </a:rPr>
              <a:t>data </a:t>
            </a:r>
            <a:r>
              <a:rPr lang="en-ID" sz="1200" dirty="0" err="1">
                <a:latin typeface="Carlito"/>
                <a:cs typeface="Carlito"/>
              </a:rPr>
              <a:t>pelatihan</a:t>
            </a:r>
            <a:r>
              <a:rPr lang="en-ID" sz="1200" dirty="0">
                <a:latin typeface="Carlito"/>
                <a:cs typeface="Carlito"/>
              </a:rPr>
              <a:t>,  </a:t>
            </a:r>
            <a:r>
              <a:rPr lang="en-ID" sz="1200" spc="5" dirty="0">
                <a:latin typeface="Carlito"/>
                <a:cs typeface="Carlito"/>
              </a:rPr>
              <a:t>yang </a:t>
            </a:r>
            <a:r>
              <a:rPr lang="en-ID" sz="1200" spc="5" dirty="0" err="1">
                <a:latin typeface="Carlito"/>
                <a:cs typeface="Carlito"/>
              </a:rPr>
              <a:t>dapat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digunakan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untuk</a:t>
            </a:r>
            <a:r>
              <a:rPr lang="en-ID" sz="1200" dirty="0">
                <a:latin typeface="Carlito"/>
                <a:cs typeface="Carlito"/>
              </a:rPr>
              <a:t>: </a:t>
            </a:r>
            <a:r>
              <a:rPr lang="en-ID" sz="1200" dirty="0" err="1">
                <a:latin typeface="Carlito"/>
                <a:cs typeface="Carlito"/>
              </a:rPr>
              <a:t>pengelompokan</a:t>
            </a:r>
            <a:r>
              <a:rPr lang="en-ID" sz="1200" dirty="0">
                <a:latin typeface="Carlito"/>
                <a:cs typeface="Carlito"/>
              </a:rPr>
              <a:t> (</a:t>
            </a:r>
            <a:r>
              <a:rPr lang="en-ID" sz="1200" i="1" dirty="0">
                <a:latin typeface="Carlito"/>
                <a:cs typeface="Carlito"/>
              </a:rPr>
              <a:t>clustering</a:t>
            </a:r>
            <a:r>
              <a:rPr lang="en-ID" sz="1200" dirty="0">
                <a:latin typeface="Carlito"/>
                <a:cs typeface="Carlito"/>
              </a:rPr>
              <a:t>), </a:t>
            </a:r>
            <a:r>
              <a:rPr lang="en-ID" sz="1200" spc="5" dirty="0" err="1">
                <a:latin typeface="Carlito"/>
                <a:cs typeface="Carlito"/>
              </a:rPr>
              <a:t>reduksi</a:t>
            </a:r>
            <a:r>
              <a:rPr lang="en-ID" sz="1200" spc="5" dirty="0">
                <a:latin typeface="Carlito"/>
                <a:cs typeface="Carlito"/>
              </a:rPr>
              <a:t>  </a:t>
            </a:r>
            <a:r>
              <a:rPr lang="en-ID" sz="1200" dirty="0" err="1">
                <a:latin typeface="Carlito"/>
                <a:cs typeface="Carlito"/>
              </a:rPr>
              <a:t>dimensi</a:t>
            </a:r>
            <a:r>
              <a:rPr lang="en-ID" sz="1200" dirty="0">
                <a:latin typeface="Carlito"/>
                <a:cs typeface="Carlito"/>
              </a:rPr>
              <a:t> (</a:t>
            </a:r>
            <a:r>
              <a:rPr lang="en-ID" sz="1200" i="1" dirty="0">
                <a:latin typeface="Carlito"/>
                <a:cs typeface="Carlito"/>
              </a:rPr>
              <a:t>dimension </a:t>
            </a:r>
            <a:r>
              <a:rPr lang="en-ID" sz="1200" i="1" spc="5" dirty="0">
                <a:latin typeface="Carlito"/>
                <a:cs typeface="Carlito"/>
              </a:rPr>
              <a:t>reduction</a:t>
            </a:r>
            <a:r>
              <a:rPr lang="en-ID" sz="1200" spc="5" dirty="0">
                <a:latin typeface="Carlito"/>
                <a:cs typeface="Carlito"/>
              </a:rPr>
              <a:t>), </a:t>
            </a:r>
            <a:r>
              <a:rPr lang="en-ID" sz="1200" dirty="0" err="1">
                <a:latin typeface="Carlito"/>
                <a:cs typeface="Carlito"/>
              </a:rPr>
              <a:t>rekomendasi</a:t>
            </a:r>
            <a:r>
              <a:rPr lang="en-ID" sz="1200" dirty="0">
                <a:latin typeface="Carlito"/>
                <a:cs typeface="Carlito"/>
              </a:rPr>
              <a:t>,</a:t>
            </a:r>
            <a:r>
              <a:rPr lang="en-ID" sz="1200" spc="1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dll</a:t>
            </a:r>
            <a:endParaRPr lang="en-ID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D" sz="1200" dirty="0">
              <a:latin typeface="Carlito"/>
              <a:cs typeface="Carlito"/>
            </a:endParaRPr>
          </a:p>
          <a:p>
            <a:pPr marR="311785" algn="r">
              <a:lnSpc>
                <a:spcPct val="100000"/>
              </a:lnSpc>
            </a:pPr>
            <a:r>
              <a:rPr lang="en-ID" sz="700" b="1" dirty="0">
                <a:latin typeface="Times New Roman"/>
                <a:cs typeface="Times New Roman"/>
              </a:rPr>
              <a:t>3</a:t>
            </a:r>
            <a:endParaRPr lang="en-ID"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16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>
            <a:extLst>
              <a:ext uri="{FF2B5EF4-FFF2-40B4-BE49-F238E27FC236}">
                <a16:creationId xmlns:a16="http://schemas.microsoft.com/office/drawing/2014/main" id="{A12A9088-603B-4E8E-8E3A-FBD20CF01668}"/>
              </a:ext>
            </a:extLst>
          </p:cNvPr>
          <p:cNvSpPr txBox="1"/>
          <p:nvPr/>
        </p:nvSpPr>
        <p:spPr>
          <a:xfrm>
            <a:off x="2127503" y="2360166"/>
            <a:ext cx="72326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1770" indent="-192405">
              <a:lnSpc>
                <a:spcPct val="100000"/>
              </a:lnSpc>
              <a:spcBef>
                <a:spcPts val="114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350" spc="5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350" spc="10" dirty="0">
                <a:solidFill>
                  <a:srgbClr val="0000FF"/>
                </a:solidFill>
                <a:latin typeface="Carlito"/>
                <a:cs typeface="Carlito"/>
              </a:rPr>
              <a:t>eg</a:t>
            </a:r>
            <a:r>
              <a:rPr sz="1350" spc="-10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350" spc="10" dirty="0">
                <a:solidFill>
                  <a:srgbClr val="0000FF"/>
                </a:solidFill>
                <a:latin typeface="Carlito"/>
                <a:cs typeface="Carlito"/>
              </a:rPr>
              <a:t>es</a:t>
            </a:r>
            <a:r>
              <a:rPr sz="1350" dirty="0">
                <a:solidFill>
                  <a:srgbClr val="0000FF"/>
                </a:solidFill>
                <a:latin typeface="Carlito"/>
                <a:cs typeface="Carlito"/>
              </a:rPr>
              <a:t>i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4C5F2F5-D8DB-48BB-9622-327C25FCA880}"/>
              </a:ext>
            </a:extLst>
          </p:cNvPr>
          <p:cNvSpPr txBox="1"/>
          <p:nvPr/>
        </p:nvSpPr>
        <p:spPr>
          <a:xfrm>
            <a:off x="3485389" y="2802127"/>
            <a:ext cx="361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i="1" spc="-5" dirty="0">
                <a:latin typeface="Carlito"/>
                <a:cs typeface="Carlito"/>
              </a:rPr>
              <a:t>i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20C6AFEC-0D49-40B0-B3E0-BB9D034F297C}"/>
              </a:ext>
            </a:extLst>
          </p:cNvPr>
          <p:cNvSpPr txBox="1"/>
          <p:nvPr/>
        </p:nvSpPr>
        <p:spPr>
          <a:xfrm>
            <a:off x="2388107" y="2683255"/>
            <a:ext cx="261302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Times New Roman"/>
                <a:cs typeface="Times New Roman"/>
              </a:rPr>
              <a:t>– </a:t>
            </a:r>
            <a:r>
              <a:rPr sz="2025" baseline="4115" dirty="0">
                <a:latin typeface="Carlito"/>
                <a:cs typeface="Carlito"/>
              </a:rPr>
              <a:t>Nilai </a:t>
            </a:r>
            <a:r>
              <a:rPr sz="2025" spc="7" baseline="4115" dirty="0">
                <a:latin typeface="Carlito"/>
                <a:cs typeface="Carlito"/>
              </a:rPr>
              <a:t>output </a:t>
            </a:r>
            <a:r>
              <a:rPr sz="2025" b="1" i="1" baseline="4115" dirty="0">
                <a:latin typeface="Carlito"/>
                <a:cs typeface="Carlito"/>
              </a:rPr>
              <a:t>t </a:t>
            </a:r>
            <a:r>
              <a:rPr sz="2025" spc="7" baseline="4115" dirty="0">
                <a:latin typeface="Carlito"/>
                <a:cs typeface="Carlito"/>
              </a:rPr>
              <a:t>bernilai </a:t>
            </a:r>
            <a:r>
              <a:rPr sz="2025" baseline="4115" dirty="0">
                <a:latin typeface="Carlito"/>
                <a:cs typeface="Carlito"/>
              </a:rPr>
              <a:t>kontinu</a:t>
            </a:r>
            <a:r>
              <a:rPr sz="2025" spc="120" baseline="4115" dirty="0">
                <a:latin typeface="Carlito"/>
                <a:cs typeface="Carlito"/>
              </a:rPr>
              <a:t> </a:t>
            </a:r>
            <a:r>
              <a:rPr sz="2025" baseline="4115" dirty="0">
                <a:latin typeface="Carlito"/>
                <a:cs typeface="Carlito"/>
              </a:rPr>
              <a:t>(riil)</a:t>
            </a:r>
            <a:endParaRPr sz="2025" baseline="4115">
              <a:latin typeface="Carlito"/>
              <a:cs typeface="Carlito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868EE76-D7FC-48AE-B346-759F851ED487}"/>
              </a:ext>
            </a:extLst>
          </p:cNvPr>
          <p:cNvSpPr txBox="1"/>
          <p:nvPr/>
        </p:nvSpPr>
        <p:spPr>
          <a:xfrm>
            <a:off x="2127503" y="3024630"/>
            <a:ext cx="2627630" cy="1066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3545" marR="5080" indent="-163195">
              <a:lnSpc>
                <a:spcPct val="101499"/>
              </a:lnSpc>
              <a:spcBef>
                <a:spcPts val="90"/>
              </a:spcBef>
            </a:pPr>
            <a:r>
              <a:rPr sz="2025" spc="7" baseline="2057" dirty="0">
                <a:latin typeface="Times New Roman"/>
                <a:cs typeface="Times New Roman"/>
              </a:rPr>
              <a:t>– </a:t>
            </a:r>
            <a:r>
              <a:rPr sz="1350" spc="5" dirty="0">
                <a:latin typeface="Carlito"/>
                <a:cs typeface="Carlito"/>
              </a:rPr>
              <a:t>Bertujuan memprediksi output  dengan akurat </a:t>
            </a:r>
            <a:r>
              <a:rPr sz="1350" dirty="0">
                <a:latin typeface="Carlito"/>
                <a:cs typeface="Carlito"/>
              </a:rPr>
              <a:t>untuk </a:t>
            </a:r>
            <a:r>
              <a:rPr sz="1350" spc="5" dirty="0">
                <a:latin typeface="Carlito"/>
                <a:cs typeface="Carlito"/>
              </a:rPr>
              <a:t>data</a:t>
            </a:r>
            <a:r>
              <a:rPr sz="1350" spc="-4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baru</a:t>
            </a:r>
            <a:endParaRPr sz="13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rlito"/>
              <a:cs typeface="Carlito"/>
            </a:endParaRPr>
          </a:p>
          <a:p>
            <a:pPr marL="191770" indent="-192405">
              <a:lnSpc>
                <a:spcPct val="100000"/>
              </a:lnSpc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350" dirty="0">
                <a:solidFill>
                  <a:srgbClr val="0000FF"/>
                </a:solidFill>
                <a:latin typeface="Carlito"/>
                <a:cs typeface="Carlito"/>
              </a:rPr>
              <a:t>Klasifikasi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78F25A35-7E1E-4881-9EF2-644AA89A764F}"/>
              </a:ext>
            </a:extLst>
          </p:cNvPr>
          <p:cNvSpPr txBox="1"/>
          <p:nvPr/>
        </p:nvSpPr>
        <p:spPr>
          <a:xfrm>
            <a:off x="2388107" y="4179822"/>
            <a:ext cx="268478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Times New Roman"/>
                <a:cs typeface="Times New Roman"/>
              </a:rPr>
              <a:t>– </a:t>
            </a:r>
            <a:r>
              <a:rPr sz="2025" baseline="4115" dirty="0">
                <a:latin typeface="Carlito"/>
                <a:cs typeface="Carlito"/>
              </a:rPr>
              <a:t>Nilai </a:t>
            </a:r>
            <a:r>
              <a:rPr sz="2025" spc="7" baseline="4115" dirty="0">
                <a:latin typeface="Carlito"/>
                <a:cs typeface="Carlito"/>
              </a:rPr>
              <a:t>output </a:t>
            </a:r>
            <a:r>
              <a:rPr sz="2025" b="1" i="1" baseline="4115" dirty="0">
                <a:latin typeface="Carlito"/>
                <a:cs typeface="Carlito"/>
              </a:rPr>
              <a:t>t </a:t>
            </a:r>
            <a:r>
              <a:rPr sz="2025" spc="7" baseline="4115" dirty="0">
                <a:latin typeface="Carlito"/>
                <a:cs typeface="Carlito"/>
              </a:rPr>
              <a:t>bernilai </a:t>
            </a:r>
            <a:r>
              <a:rPr sz="2025" baseline="4115" dirty="0">
                <a:latin typeface="Carlito"/>
                <a:cs typeface="Carlito"/>
              </a:rPr>
              <a:t>diskrit</a:t>
            </a:r>
            <a:r>
              <a:rPr sz="2025" spc="104" baseline="4115" dirty="0">
                <a:latin typeface="Carlito"/>
                <a:cs typeface="Carlito"/>
              </a:rPr>
              <a:t> </a:t>
            </a:r>
            <a:r>
              <a:rPr sz="2025" spc="7" baseline="4115" dirty="0">
                <a:latin typeface="Carlito"/>
                <a:cs typeface="Carlito"/>
              </a:rPr>
              <a:t>(kelas)</a:t>
            </a:r>
            <a:endParaRPr sz="2025" baseline="4115">
              <a:latin typeface="Carlito"/>
              <a:cs typeface="Carlito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BDDDF943-573F-4216-A0D5-23299290CF8C}"/>
              </a:ext>
            </a:extLst>
          </p:cNvPr>
          <p:cNvSpPr txBox="1"/>
          <p:nvPr/>
        </p:nvSpPr>
        <p:spPr>
          <a:xfrm>
            <a:off x="2388109" y="4239755"/>
            <a:ext cx="2708275" cy="7245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482600" algn="ctr">
              <a:lnSpc>
                <a:spcPct val="100000"/>
              </a:lnSpc>
              <a:spcBef>
                <a:spcPts val="555"/>
              </a:spcBef>
            </a:pPr>
            <a:r>
              <a:rPr sz="800" i="1" spc="-5" dirty="0">
                <a:latin typeface="Carlito"/>
                <a:cs typeface="Carlito"/>
              </a:rPr>
              <a:t>i</a:t>
            </a:r>
            <a:endParaRPr sz="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650">
              <a:latin typeface="Carlito"/>
              <a:cs typeface="Carlito"/>
            </a:endParaRPr>
          </a:p>
          <a:p>
            <a:pPr marL="162560" marR="5080" indent="-163195">
              <a:lnSpc>
                <a:spcPct val="101499"/>
              </a:lnSpc>
            </a:pPr>
            <a:r>
              <a:rPr sz="2025" spc="7" baseline="2057" dirty="0">
                <a:latin typeface="Times New Roman"/>
                <a:cs typeface="Times New Roman"/>
              </a:rPr>
              <a:t>– </a:t>
            </a:r>
            <a:r>
              <a:rPr sz="1350" spc="5" dirty="0">
                <a:latin typeface="Carlito"/>
                <a:cs typeface="Carlito"/>
              </a:rPr>
              <a:t>Bertujuan mengklasifikasi </a:t>
            </a:r>
            <a:r>
              <a:rPr sz="1350" dirty="0">
                <a:latin typeface="Carlito"/>
                <a:cs typeface="Carlito"/>
              </a:rPr>
              <a:t>data </a:t>
            </a:r>
            <a:r>
              <a:rPr sz="1350" spc="5" dirty="0">
                <a:latin typeface="Carlito"/>
                <a:cs typeface="Carlito"/>
              </a:rPr>
              <a:t>baru  dengan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akurat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15" name="object 18">
            <a:extLst>
              <a:ext uri="{FF2B5EF4-FFF2-40B4-BE49-F238E27FC236}">
                <a16:creationId xmlns:a16="http://schemas.microsoft.com/office/drawing/2014/main" id="{904A8087-2B3B-410B-9DFB-35696CFE8431}"/>
              </a:ext>
            </a:extLst>
          </p:cNvPr>
          <p:cNvGrpSpPr/>
          <p:nvPr/>
        </p:nvGrpSpPr>
        <p:grpSpPr>
          <a:xfrm>
            <a:off x="5269991" y="2235708"/>
            <a:ext cx="1652015" cy="2781303"/>
            <a:chOff x="4148327" y="5844860"/>
            <a:chExt cx="1652015" cy="2781303"/>
          </a:xfrm>
        </p:grpSpPr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BEBDBC2F-FE7A-4743-95A2-176B5ECE59D3}"/>
                </a:ext>
              </a:extLst>
            </p:cNvPr>
            <p:cNvSpPr/>
            <p:nvPr/>
          </p:nvSpPr>
          <p:spPr>
            <a:xfrm>
              <a:off x="4148327" y="7496879"/>
              <a:ext cx="1652015" cy="1129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9ADA2AAB-E70A-47E4-BBDB-03DB4A860C7F}"/>
                </a:ext>
              </a:extLst>
            </p:cNvPr>
            <p:cNvSpPr/>
            <p:nvPr/>
          </p:nvSpPr>
          <p:spPr>
            <a:xfrm>
              <a:off x="4148327" y="5844860"/>
              <a:ext cx="1642872" cy="12405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723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6">
            <a:extLst>
              <a:ext uri="{FF2B5EF4-FFF2-40B4-BE49-F238E27FC236}">
                <a16:creationId xmlns:a16="http://schemas.microsoft.com/office/drawing/2014/main" id="{313E5333-BB83-454C-898F-B87B8C39EB37}"/>
              </a:ext>
            </a:extLst>
          </p:cNvPr>
          <p:cNvSpPr txBox="1"/>
          <p:nvPr/>
        </p:nvSpPr>
        <p:spPr>
          <a:xfrm>
            <a:off x="4419600" y="2362200"/>
            <a:ext cx="587375" cy="2355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b="1" i="1" spc="5" dirty="0">
                <a:latin typeface="Arial"/>
                <a:cs typeface="Arial"/>
              </a:rPr>
              <a:t>Decision Boundary</a:t>
            </a:r>
            <a:r>
              <a:rPr sz="450" b="1" i="1" spc="-45" dirty="0">
                <a:latin typeface="Arial"/>
                <a:cs typeface="Arial"/>
              </a:rPr>
              <a:t> </a:t>
            </a:r>
            <a:r>
              <a:rPr sz="450" b="1" i="1" dirty="0">
                <a:latin typeface="Arial"/>
                <a:cs typeface="Arial"/>
              </a:rPr>
              <a:t>/</a:t>
            </a:r>
            <a:endParaRPr sz="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450" b="1" i="1" spc="5" dirty="0">
                <a:latin typeface="Arial"/>
                <a:cs typeface="Arial"/>
              </a:rPr>
              <a:t>Decision</a:t>
            </a:r>
            <a:r>
              <a:rPr sz="450" b="1" i="1" spc="-15" dirty="0">
                <a:latin typeface="Arial"/>
                <a:cs typeface="Arial"/>
              </a:rPr>
              <a:t> </a:t>
            </a:r>
            <a:r>
              <a:rPr sz="450" b="1" i="1" spc="5" dirty="0">
                <a:latin typeface="Arial"/>
                <a:cs typeface="Arial"/>
              </a:rPr>
              <a:t>Surface</a:t>
            </a:r>
            <a:endParaRPr sz="450" dirty="0">
              <a:latin typeface="Arial"/>
              <a:cs typeface="Arial"/>
            </a:endParaRPr>
          </a:p>
        </p:txBody>
      </p:sp>
      <p:grpSp>
        <p:nvGrpSpPr>
          <p:cNvPr id="41" name="object 7">
            <a:extLst>
              <a:ext uri="{FF2B5EF4-FFF2-40B4-BE49-F238E27FC236}">
                <a16:creationId xmlns:a16="http://schemas.microsoft.com/office/drawing/2014/main" id="{D3EF2F85-0CB9-4B6F-9CF7-0C24CF0C6F12}"/>
              </a:ext>
            </a:extLst>
          </p:cNvPr>
          <p:cNvGrpSpPr/>
          <p:nvPr/>
        </p:nvGrpSpPr>
        <p:grpSpPr>
          <a:xfrm>
            <a:off x="3107437" y="1967992"/>
            <a:ext cx="1262380" cy="1859280"/>
            <a:chOff x="1440179" y="1914464"/>
            <a:chExt cx="1262380" cy="1859280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11DFD4A2-5F73-4215-983B-DA13F2B046F2}"/>
                </a:ext>
              </a:extLst>
            </p:cNvPr>
            <p:cNvSpPr/>
            <p:nvPr/>
          </p:nvSpPr>
          <p:spPr>
            <a:xfrm>
              <a:off x="2494787" y="304984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B1473250-6716-4F8E-ABC6-9D4128686263}"/>
                </a:ext>
              </a:extLst>
            </p:cNvPr>
            <p:cNvSpPr/>
            <p:nvPr/>
          </p:nvSpPr>
          <p:spPr>
            <a:xfrm>
              <a:off x="2494787" y="304984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0">
              <a:extLst>
                <a:ext uri="{FF2B5EF4-FFF2-40B4-BE49-F238E27FC236}">
                  <a16:creationId xmlns:a16="http://schemas.microsoft.com/office/drawing/2014/main" id="{863636AF-F89C-4DC3-A212-A87DA05EF700}"/>
                </a:ext>
              </a:extLst>
            </p:cNvPr>
            <p:cNvSpPr/>
            <p:nvPr/>
          </p:nvSpPr>
          <p:spPr>
            <a:xfrm>
              <a:off x="2433827" y="3090992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742" y="49696"/>
                  </a:lnTo>
                  <a:lnTo>
                    <a:pt x="44005" y="44005"/>
                  </a:lnTo>
                  <a:lnTo>
                    <a:pt x="49696" y="35742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297FC5E9-3C5D-454F-B6EE-82A75878EC3F}"/>
                </a:ext>
              </a:extLst>
            </p:cNvPr>
            <p:cNvSpPr/>
            <p:nvPr/>
          </p:nvSpPr>
          <p:spPr>
            <a:xfrm>
              <a:off x="2433827" y="3090992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742" y="49696"/>
                  </a:lnTo>
                  <a:lnTo>
                    <a:pt x="44005" y="44005"/>
                  </a:lnTo>
                  <a:lnTo>
                    <a:pt x="49696" y="35742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2">
              <a:extLst>
                <a:ext uri="{FF2B5EF4-FFF2-40B4-BE49-F238E27FC236}">
                  <a16:creationId xmlns:a16="http://schemas.microsoft.com/office/drawing/2014/main" id="{22F84F4A-40BB-4F00-9534-6B0FE5E7D30A}"/>
                </a:ext>
              </a:extLst>
            </p:cNvPr>
            <p:cNvSpPr/>
            <p:nvPr/>
          </p:nvSpPr>
          <p:spPr>
            <a:xfrm>
              <a:off x="2002535" y="2453960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6073" y="2119"/>
                  </a:lnTo>
                  <a:lnTo>
                    <a:pt x="7810" y="7810"/>
                  </a:lnTo>
                  <a:lnTo>
                    <a:pt x="2119" y="16073"/>
                  </a:lnTo>
                  <a:lnTo>
                    <a:pt x="0" y="25907"/>
                  </a:lnTo>
                  <a:lnTo>
                    <a:pt x="2119" y="36385"/>
                  </a:lnTo>
                  <a:lnTo>
                    <a:pt x="7810" y="44576"/>
                  </a:lnTo>
                  <a:lnTo>
                    <a:pt x="16073" y="49910"/>
                  </a:lnTo>
                  <a:lnTo>
                    <a:pt x="25907" y="51815"/>
                  </a:lnTo>
                  <a:lnTo>
                    <a:pt x="36385" y="49910"/>
                  </a:lnTo>
                  <a:lnTo>
                    <a:pt x="44576" y="44576"/>
                  </a:lnTo>
                  <a:lnTo>
                    <a:pt x="49910" y="36385"/>
                  </a:lnTo>
                  <a:lnTo>
                    <a:pt x="51815" y="25907"/>
                  </a:lnTo>
                  <a:lnTo>
                    <a:pt x="49910" y="16073"/>
                  </a:lnTo>
                  <a:lnTo>
                    <a:pt x="44576" y="7810"/>
                  </a:lnTo>
                  <a:lnTo>
                    <a:pt x="36385" y="211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C1EE0EA1-0FB9-42ED-8CF6-62AEC46EE291}"/>
                </a:ext>
              </a:extLst>
            </p:cNvPr>
            <p:cNvSpPr/>
            <p:nvPr/>
          </p:nvSpPr>
          <p:spPr>
            <a:xfrm>
              <a:off x="2002535" y="2453960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6073" y="2119"/>
                  </a:lnTo>
                  <a:lnTo>
                    <a:pt x="7810" y="7810"/>
                  </a:lnTo>
                  <a:lnTo>
                    <a:pt x="2119" y="16073"/>
                  </a:lnTo>
                  <a:lnTo>
                    <a:pt x="0" y="25907"/>
                  </a:lnTo>
                  <a:lnTo>
                    <a:pt x="2119" y="36385"/>
                  </a:lnTo>
                  <a:lnTo>
                    <a:pt x="7810" y="44576"/>
                  </a:lnTo>
                  <a:lnTo>
                    <a:pt x="16073" y="49910"/>
                  </a:lnTo>
                  <a:lnTo>
                    <a:pt x="25907" y="51815"/>
                  </a:lnTo>
                  <a:lnTo>
                    <a:pt x="36385" y="49910"/>
                  </a:lnTo>
                  <a:lnTo>
                    <a:pt x="44576" y="44576"/>
                  </a:lnTo>
                  <a:lnTo>
                    <a:pt x="49910" y="36385"/>
                  </a:lnTo>
                  <a:lnTo>
                    <a:pt x="51815" y="25907"/>
                  </a:lnTo>
                  <a:lnTo>
                    <a:pt x="49910" y="16073"/>
                  </a:lnTo>
                  <a:lnTo>
                    <a:pt x="44576" y="7810"/>
                  </a:lnTo>
                  <a:lnTo>
                    <a:pt x="36385" y="2119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DF9B85DA-7174-40D6-AB71-BD79BC3BF7A2}"/>
                </a:ext>
              </a:extLst>
            </p:cNvPr>
            <p:cNvSpPr/>
            <p:nvPr/>
          </p:nvSpPr>
          <p:spPr>
            <a:xfrm>
              <a:off x="1571243" y="2639888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6073" y="1881"/>
                  </a:lnTo>
                  <a:lnTo>
                    <a:pt x="7810" y="7048"/>
                  </a:lnTo>
                  <a:lnTo>
                    <a:pt x="2119" y="14787"/>
                  </a:lnTo>
                  <a:lnTo>
                    <a:pt x="0" y="24383"/>
                  </a:lnTo>
                  <a:lnTo>
                    <a:pt x="2119" y="34861"/>
                  </a:lnTo>
                  <a:lnTo>
                    <a:pt x="7810" y="43052"/>
                  </a:lnTo>
                  <a:lnTo>
                    <a:pt x="16073" y="48386"/>
                  </a:lnTo>
                  <a:lnTo>
                    <a:pt x="25907" y="50291"/>
                  </a:lnTo>
                  <a:lnTo>
                    <a:pt x="36385" y="48386"/>
                  </a:lnTo>
                  <a:lnTo>
                    <a:pt x="44576" y="43052"/>
                  </a:lnTo>
                  <a:lnTo>
                    <a:pt x="49910" y="34861"/>
                  </a:lnTo>
                  <a:lnTo>
                    <a:pt x="51815" y="24383"/>
                  </a:lnTo>
                  <a:lnTo>
                    <a:pt x="49910" y="14787"/>
                  </a:lnTo>
                  <a:lnTo>
                    <a:pt x="44576" y="7048"/>
                  </a:lnTo>
                  <a:lnTo>
                    <a:pt x="36385" y="188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5">
              <a:extLst>
                <a:ext uri="{FF2B5EF4-FFF2-40B4-BE49-F238E27FC236}">
                  <a16:creationId xmlns:a16="http://schemas.microsoft.com/office/drawing/2014/main" id="{AEFDBCF9-7CC7-4AE8-8529-7C3548052687}"/>
                </a:ext>
              </a:extLst>
            </p:cNvPr>
            <p:cNvSpPr/>
            <p:nvPr/>
          </p:nvSpPr>
          <p:spPr>
            <a:xfrm>
              <a:off x="1571243" y="2639888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6073" y="1881"/>
                  </a:lnTo>
                  <a:lnTo>
                    <a:pt x="7810" y="7048"/>
                  </a:lnTo>
                  <a:lnTo>
                    <a:pt x="2119" y="14787"/>
                  </a:lnTo>
                  <a:lnTo>
                    <a:pt x="0" y="24383"/>
                  </a:lnTo>
                  <a:lnTo>
                    <a:pt x="2119" y="34861"/>
                  </a:lnTo>
                  <a:lnTo>
                    <a:pt x="7810" y="43052"/>
                  </a:lnTo>
                  <a:lnTo>
                    <a:pt x="16073" y="48386"/>
                  </a:lnTo>
                  <a:lnTo>
                    <a:pt x="25907" y="50291"/>
                  </a:lnTo>
                  <a:lnTo>
                    <a:pt x="36385" y="48386"/>
                  </a:lnTo>
                  <a:lnTo>
                    <a:pt x="44576" y="43052"/>
                  </a:lnTo>
                  <a:lnTo>
                    <a:pt x="49910" y="34861"/>
                  </a:lnTo>
                  <a:lnTo>
                    <a:pt x="51815" y="24383"/>
                  </a:lnTo>
                  <a:lnTo>
                    <a:pt x="49910" y="14787"/>
                  </a:lnTo>
                  <a:lnTo>
                    <a:pt x="44576" y="7048"/>
                  </a:lnTo>
                  <a:lnTo>
                    <a:pt x="36385" y="1881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6">
              <a:extLst>
                <a:ext uri="{FF2B5EF4-FFF2-40B4-BE49-F238E27FC236}">
                  <a16:creationId xmlns:a16="http://schemas.microsoft.com/office/drawing/2014/main" id="{B12EA8BE-B1EC-4C33-AC1C-CE80782A9DAC}"/>
                </a:ext>
              </a:extLst>
            </p:cNvPr>
            <p:cNvSpPr/>
            <p:nvPr/>
          </p:nvSpPr>
          <p:spPr>
            <a:xfrm>
              <a:off x="1839467" y="259874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383" y="0"/>
                  </a:moveTo>
                  <a:lnTo>
                    <a:pt x="14787" y="1881"/>
                  </a:lnTo>
                  <a:lnTo>
                    <a:pt x="7048" y="7048"/>
                  </a:lnTo>
                  <a:lnTo>
                    <a:pt x="1881" y="14787"/>
                  </a:lnTo>
                  <a:lnTo>
                    <a:pt x="0" y="24383"/>
                  </a:lnTo>
                  <a:lnTo>
                    <a:pt x="1881" y="34861"/>
                  </a:lnTo>
                  <a:lnTo>
                    <a:pt x="7048" y="43052"/>
                  </a:lnTo>
                  <a:lnTo>
                    <a:pt x="14787" y="48386"/>
                  </a:lnTo>
                  <a:lnTo>
                    <a:pt x="24383" y="50291"/>
                  </a:lnTo>
                  <a:lnTo>
                    <a:pt x="34861" y="48386"/>
                  </a:lnTo>
                  <a:lnTo>
                    <a:pt x="43052" y="43052"/>
                  </a:lnTo>
                  <a:lnTo>
                    <a:pt x="48386" y="34861"/>
                  </a:lnTo>
                  <a:lnTo>
                    <a:pt x="50291" y="24383"/>
                  </a:lnTo>
                  <a:lnTo>
                    <a:pt x="48386" y="14787"/>
                  </a:lnTo>
                  <a:lnTo>
                    <a:pt x="43052" y="7048"/>
                  </a:lnTo>
                  <a:lnTo>
                    <a:pt x="34861" y="188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CFBB4701-B206-4F83-A092-E69D7B445ED6}"/>
                </a:ext>
              </a:extLst>
            </p:cNvPr>
            <p:cNvSpPr/>
            <p:nvPr/>
          </p:nvSpPr>
          <p:spPr>
            <a:xfrm>
              <a:off x="1839467" y="259874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383" y="0"/>
                  </a:moveTo>
                  <a:lnTo>
                    <a:pt x="14787" y="1881"/>
                  </a:lnTo>
                  <a:lnTo>
                    <a:pt x="7048" y="7048"/>
                  </a:lnTo>
                  <a:lnTo>
                    <a:pt x="1881" y="14787"/>
                  </a:lnTo>
                  <a:lnTo>
                    <a:pt x="0" y="24383"/>
                  </a:lnTo>
                  <a:lnTo>
                    <a:pt x="1881" y="34861"/>
                  </a:lnTo>
                  <a:lnTo>
                    <a:pt x="7048" y="43052"/>
                  </a:lnTo>
                  <a:lnTo>
                    <a:pt x="14787" y="48386"/>
                  </a:lnTo>
                  <a:lnTo>
                    <a:pt x="24383" y="50291"/>
                  </a:lnTo>
                  <a:lnTo>
                    <a:pt x="34861" y="48386"/>
                  </a:lnTo>
                  <a:lnTo>
                    <a:pt x="43052" y="43052"/>
                  </a:lnTo>
                  <a:lnTo>
                    <a:pt x="48386" y="34861"/>
                  </a:lnTo>
                  <a:lnTo>
                    <a:pt x="50291" y="24383"/>
                  </a:lnTo>
                  <a:lnTo>
                    <a:pt x="48386" y="14787"/>
                  </a:lnTo>
                  <a:lnTo>
                    <a:pt x="43052" y="7048"/>
                  </a:lnTo>
                  <a:lnTo>
                    <a:pt x="34861" y="1881"/>
                  </a:lnTo>
                  <a:lnTo>
                    <a:pt x="2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16EBCAA2-7313-420F-83B0-56C4E21F234D}"/>
                </a:ext>
              </a:extLst>
            </p:cNvPr>
            <p:cNvSpPr/>
            <p:nvPr/>
          </p:nvSpPr>
          <p:spPr>
            <a:xfrm>
              <a:off x="1592579" y="2453960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69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504" y="49910"/>
                  </a:lnTo>
                  <a:lnTo>
                    <a:pt x="43243" y="44576"/>
                  </a:lnTo>
                  <a:lnTo>
                    <a:pt x="48410" y="36385"/>
                  </a:lnTo>
                  <a:lnTo>
                    <a:pt x="50291" y="25907"/>
                  </a:lnTo>
                  <a:lnTo>
                    <a:pt x="48410" y="16073"/>
                  </a:lnTo>
                  <a:lnTo>
                    <a:pt x="43243" y="7810"/>
                  </a:lnTo>
                  <a:lnTo>
                    <a:pt x="35504" y="211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7DC9C28A-C278-4744-A1A9-E781C5144F99}"/>
                </a:ext>
              </a:extLst>
            </p:cNvPr>
            <p:cNvSpPr/>
            <p:nvPr/>
          </p:nvSpPr>
          <p:spPr>
            <a:xfrm>
              <a:off x="1592579" y="2453960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69">
                  <a:moveTo>
                    <a:pt x="25907" y="0"/>
                  </a:moveTo>
                  <a:lnTo>
                    <a:pt x="15430" y="2119"/>
                  </a:lnTo>
                  <a:lnTo>
                    <a:pt x="7238" y="7810"/>
                  </a:lnTo>
                  <a:lnTo>
                    <a:pt x="1904" y="16073"/>
                  </a:lnTo>
                  <a:lnTo>
                    <a:pt x="0" y="25907"/>
                  </a:lnTo>
                  <a:lnTo>
                    <a:pt x="1904" y="36385"/>
                  </a:lnTo>
                  <a:lnTo>
                    <a:pt x="7238" y="44576"/>
                  </a:lnTo>
                  <a:lnTo>
                    <a:pt x="15430" y="49910"/>
                  </a:lnTo>
                  <a:lnTo>
                    <a:pt x="25907" y="51815"/>
                  </a:lnTo>
                  <a:lnTo>
                    <a:pt x="35504" y="49910"/>
                  </a:lnTo>
                  <a:lnTo>
                    <a:pt x="43243" y="44576"/>
                  </a:lnTo>
                  <a:lnTo>
                    <a:pt x="48410" y="36385"/>
                  </a:lnTo>
                  <a:lnTo>
                    <a:pt x="50291" y="25907"/>
                  </a:lnTo>
                  <a:lnTo>
                    <a:pt x="48410" y="16073"/>
                  </a:lnTo>
                  <a:lnTo>
                    <a:pt x="43243" y="7810"/>
                  </a:lnTo>
                  <a:lnTo>
                    <a:pt x="35504" y="2119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37E3EC8A-05D9-48AA-A4B0-1FDB580D3C57}"/>
                </a:ext>
              </a:extLst>
            </p:cNvPr>
            <p:cNvSpPr/>
            <p:nvPr/>
          </p:nvSpPr>
          <p:spPr>
            <a:xfrm>
              <a:off x="1633727" y="2988884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5430" y="1881"/>
                  </a:lnTo>
                  <a:lnTo>
                    <a:pt x="7238" y="7048"/>
                  </a:lnTo>
                  <a:lnTo>
                    <a:pt x="1904" y="14787"/>
                  </a:lnTo>
                  <a:lnTo>
                    <a:pt x="0" y="24383"/>
                  </a:lnTo>
                  <a:lnTo>
                    <a:pt x="1904" y="34861"/>
                  </a:lnTo>
                  <a:lnTo>
                    <a:pt x="7238" y="43052"/>
                  </a:lnTo>
                  <a:lnTo>
                    <a:pt x="15430" y="48386"/>
                  </a:lnTo>
                  <a:lnTo>
                    <a:pt x="25907" y="50291"/>
                  </a:lnTo>
                  <a:lnTo>
                    <a:pt x="35742" y="48386"/>
                  </a:lnTo>
                  <a:lnTo>
                    <a:pt x="44005" y="43052"/>
                  </a:lnTo>
                  <a:lnTo>
                    <a:pt x="49696" y="34861"/>
                  </a:lnTo>
                  <a:lnTo>
                    <a:pt x="51815" y="24383"/>
                  </a:lnTo>
                  <a:lnTo>
                    <a:pt x="49696" y="14787"/>
                  </a:lnTo>
                  <a:lnTo>
                    <a:pt x="44005" y="7048"/>
                  </a:lnTo>
                  <a:lnTo>
                    <a:pt x="35742" y="188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427FB6DA-8FB2-43EF-B792-A70292B317EC}"/>
                </a:ext>
              </a:extLst>
            </p:cNvPr>
            <p:cNvSpPr/>
            <p:nvPr/>
          </p:nvSpPr>
          <p:spPr>
            <a:xfrm>
              <a:off x="1633727" y="2988884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69" h="50800">
                  <a:moveTo>
                    <a:pt x="25907" y="0"/>
                  </a:moveTo>
                  <a:lnTo>
                    <a:pt x="15430" y="1881"/>
                  </a:lnTo>
                  <a:lnTo>
                    <a:pt x="7238" y="7048"/>
                  </a:lnTo>
                  <a:lnTo>
                    <a:pt x="1904" y="14787"/>
                  </a:lnTo>
                  <a:lnTo>
                    <a:pt x="0" y="24383"/>
                  </a:lnTo>
                  <a:lnTo>
                    <a:pt x="1904" y="34861"/>
                  </a:lnTo>
                  <a:lnTo>
                    <a:pt x="7238" y="43052"/>
                  </a:lnTo>
                  <a:lnTo>
                    <a:pt x="15430" y="48386"/>
                  </a:lnTo>
                  <a:lnTo>
                    <a:pt x="25907" y="50291"/>
                  </a:lnTo>
                  <a:lnTo>
                    <a:pt x="35742" y="48386"/>
                  </a:lnTo>
                  <a:lnTo>
                    <a:pt x="44005" y="43052"/>
                  </a:lnTo>
                  <a:lnTo>
                    <a:pt x="49696" y="34861"/>
                  </a:lnTo>
                  <a:lnTo>
                    <a:pt x="51815" y="24383"/>
                  </a:lnTo>
                  <a:lnTo>
                    <a:pt x="49696" y="14787"/>
                  </a:lnTo>
                  <a:lnTo>
                    <a:pt x="44005" y="7048"/>
                  </a:lnTo>
                  <a:lnTo>
                    <a:pt x="35742" y="1881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2">
              <a:extLst>
                <a:ext uri="{FF2B5EF4-FFF2-40B4-BE49-F238E27FC236}">
                  <a16:creationId xmlns:a16="http://schemas.microsoft.com/office/drawing/2014/main" id="{3BAE0DD1-BA25-47F3-A792-00FAA09048F8}"/>
                </a:ext>
              </a:extLst>
            </p:cNvPr>
            <p:cNvSpPr/>
            <p:nvPr/>
          </p:nvSpPr>
          <p:spPr>
            <a:xfrm>
              <a:off x="1530095" y="3151952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6073" y="1904"/>
                  </a:lnTo>
                  <a:lnTo>
                    <a:pt x="7810" y="7238"/>
                  </a:lnTo>
                  <a:lnTo>
                    <a:pt x="2119" y="15430"/>
                  </a:lnTo>
                  <a:lnTo>
                    <a:pt x="0" y="25907"/>
                  </a:lnTo>
                  <a:lnTo>
                    <a:pt x="2119" y="36385"/>
                  </a:lnTo>
                  <a:lnTo>
                    <a:pt x="7810" y="44576"/>
                  </a:lnTo>
                  <a:lnTo>
                    <a:pt x="16073" y="49910"/>
                  </a:lnTo>
                  <a:lnTo>
                    <a:pt x="25907" y="51815"/>
                  </a:lnTo>
                  <a:lnTo>
                    <a:pt x="36385" y="49910"/>
                  </a:lnTo>
                  <a:lnTo>
                    <a:pt x="44576" y="44576"/>
                  </a:lnTo>
                  <a:lnTo>
                    <a:pt x="49910" y="36385"/>
                  </a:lnTo>
                  <a:lnTo>
                    <a:pt x="51815" y="25907"/>
                  </a:lnTo>
                  <a:lnTo>
                    <a:pt x="49910" y="15430"/>
                  </a:lnTo>
                  <a:lnTo>
                    <a:pt x="44576" y="7238"/>
                  </a:lnTo>
                  <a:lnTo>
                    <a:pt x="36385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3">
              <a:extLst>
                <a:ext uri="{FF2B5EF4-FFF2-40B4-BE49-F238E27FC236}">
                  <a16:creationId xmlns:a16="http://schemas.microsoft.com/office/drawing/2014/main" id="{D80654E4-B298-49C6-BD92-F87A9A698F77}"/>
                </a:ext>
              </a:extLst>
            </p:cNvPr>
            <p:cNvSpPr/>
            <p:nvPr/>
          </p:nvSpPr>
          <p:spPr>
            <a:xfrm>
              <a:off x="1530095" y="3151952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6073" y="1904"/>
                  </a:lnTo>
                  <a:lnTo>
                    <a:pt x="7810" y="7238"/>
                  </a:lnTo>
                  <a:lnTo>
                    <a:pt x="2119" y="15430"/>
                  </a:lnTo>
                  <a:lnTo>
                    <a:pt x="0" y="25907"/>
                  </a:lnTo>
                  <a:lnTo>
                    <a:pt x="2119" y="36385"/>
                  </a:lnTo>
                  <a:lnTo>
                    <a:pt x="7810" y="44576"/>
                  </a:lnTo>
                  <a:lnTo>
                    <a:pt x="16073" y="49910"/>
                  </a:lnTo>
                  <a:lnTo>
                    <a:pt x="25907" y="51815"/>
                  </a:lnTo>
                  <a:lnTo>
                    <a:pt x="36385" y="49910"/>
                  </a:lnTo>
                  <a:lnTo>
                    <a:pt x="44576" y="44576"/>
                  </a:lnTo>
                  <a:lnTo>
                    <a:pt x="49910" y="36385"/>
                  </a:lnTo>
                  <a:lnTo>
                    <a:pt x="51815" y="25907"/>
                  </a:lnTo>
                  <a:lnTo>
                    <a:pt x="49910" y="15430"/>
                  </a:lnTo>
                  <a:lnTo>
                    <a:pt x="44576" y="7238"/>
                  </a:lnTo>
                  <a:lnTo>
                    <a:pt x="36385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4">
              <a:extLst>
                <a:ext uri="{FF2B5EF4-FFF2-40B4-BE49-F238E27FC236}">
                  <a16:creationId xmlns:a16="http://schemas.microsoft.com/office/drawing/2014/main" id="{E3A264E8-2277-44C5-8CFF-7532755A4F0B}"/>
                </a:ext>
              </a:extLst>
            </p:cNvPr>
            <p:cNvSpPr/>
            <p:nvPr/>
          </p:nvSpPr>
          <p:spPr>
            <a:xfrm>
              <a:off x="2269235" y="27831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6073" y="1904"/>
                  </a:lnTo>
                  <a:lnTo>
                    <a:pt x="7810" y="7238"/>
                  </a:lnTo>
                  <a:lnTo>
                    <a:pt x="2119" y="15430"/>
                  </a:lnTo>
                  <a:lnTo>
                    <a:pt x="0" y="25907"/>
                  </a:lnTo>
                  <a:lnTo>
                    <a:pt x="2119" y="35742"/>
                  </a:lnTo>
                  <a:lnTo>
                    <a:pt x="7810" y="44005"/>
                  </a:lnTo>
                  <a:lnTo>
                    <a:pt x="16073" y="49696"/>
                  </a:lnTo>
                  <a:lnTo>
                    <a:pt x="25907" y="51815"/>
                  </a:lnTo>
                  <a:lnTo>
                    <a:pt x="36385" y="49696"/>
                  </a:lnTo>
                  <a:lnTo>
                    <a:pt x="44576" y="44005"/>
                  </a:lnTo>
                  <a:lnTo>
                    <a:pt x="49910" y="35742"/>
                  </a:lnTo>
                  <a:lnTo>
                    <a:pt x="51815" y="25907"/>
                  </a:lnTo>
                  <a:lnTo>
                    <a:pt x="49910" y="15430"/>
                  </a:lnTo>
                  <a:lnTo>
                    <a:pt x="44576" y="7238"/>
                  </a:lnTo>
                  <a:lnTo>
                    <a:pt x="36385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5">
              <a:extLst>
                <a:ext uri="{FF2B5EF4-FFF2-40B4-BE49-F238E27FC236}">
                  <a16:creationId xmlns:a16="http://schemas.microsoft.com/office/drawing/2014/main" id="{F5ACD18D-D7C6-423A-A668-4501B6247478}"/>
                </a:ext>
              </a:extLst>
            </p:cNvPr>
            <p:cNvSpPr/>
            <p:nvPr/>
          </p:nvSpPr>
          <p:spPr>
            <a:xfrm>
              <a:off x="2269235" y="27831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6073" y="1904"/>
                  </a:lnTo>
                  <a:lnTo>
                    <a:pt x="7810" y="7238"/>
                  </a:lnTo>
                  <a:lnTo>
                    <a:pt x="2119" y="15430"/>
                  </a:lnTo>
                  <a:lnTo>
                    <a:pt x="0" y="25907"/>
                  </a:lnTo>
                  <a:lnTo>
                    <a:pt x="2119" y="35742"/>
                  </a:lnTo>
                  <a:lnTo>
                    <a:pt x="7810" y="44005"/>
                  </a:lnTo>
                  <a:lnTo>
                    <a:pt x="16073" y="49696"/>
                  </a:lnTo>
                  <a:lnTo>
                    <a:pt x="25907" y="51815"/>
                  </a:lnTo>
                  <a:lnTo>
                    <a:pt x="36385" y="49696"/>
                  </a:lnTo>
                  <a:lnTo>
                    <a:pt x="44576" y="44005"/>
                  </a:lnTo>
                  <a:lnTo>
                    <a:pt x="49910" y="35742"/>
                  </a:lnTo>
                  <a:lnTo>
                    <a:pt x="51815" y="25907"/>
                  </a:lnTo>
                  <a:lnTo>
                    <a:pt x="49910" y="15430"/>
                  </a:lnTo>
                  <a:lnTo>
                    <a:pt x="44576" y="7238"/>
                  </a:lnTo>
                  <a:lnTo>
                    <a:pt x="36385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6">
              <a:extLst>
                <a:ext uri="{FF2B5EF4-FFF2-40B4-BE49-F238E27FC236}">
                  <a16:creationId xmlns:a16="http://schemas.microsoft.com/office/drawing/2014/main" id="{A6C536F0-5AEC-4392-8103-063A6F48C573}"/>
                </a:ext>
              </a:extLst>
            </p:cNvPr>
            <p:cNvSpPr/>
            <p:nvPr/>
          </p:nvSpPr>
          <p:spPr>
            <a:xfrm>
              <a:off x="1839467" y="2783144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69">
                  <a:moveTo>
                    <a:pt x="24383" y="0"/>
                  </a:moveTo>
                  <a:lnTo>
                    <a:pt x="14787" y="1904"/>
                  </a:lnTo>
                  <a:lnTo>
                    <a:pt x="7048" y="7238"/>
                  </a:lnTo>
                  <a:lnTo>
                    <a:pt x="1881" y="15430"/>
                  </a:lnTo>
                  <a:lnTo>
                    <a:pt x="0" y="25907"/>
                  </a:lnTo>
                  <a:lnTo>
                    <a:pt x="1881" y="35742"/>
                  </a:lnTo>
                  <a:lnTo>
                    <a:pt x="7048" y="44005"/>
                  </a:lnTo>
                  <a:lnTo>
                    <a:pt x="14787" y="49696"/>
                  </a:lnTo>
                  <a:lnTo>
                    <a:pt x="24383" y="51815"/>
                  </a:lnTo>
                  <a:lnTo>
                    <a:pt x="34861" y="49696"/>
                  </a:lnTo>
                  <a:lnTo>
                    <a:pt x="43052" y="44005"/>
                  </a:lnTo>
                  <a:lnTo>
                    <a:pt x="48386" y="35742"/>
                  </a:lnTo>
                  <a:lnTo>
                    <a:pt x="50291" y="25907"/>
                  </a:lnTo>
                  <a:lnTo>
                    <a:pt x="48386" y="15430"/>
                  </a:lnTo>
                  <a:lnTo>
                    <a:pt x="43052" y="7238"/>
                  </a:lnTo>
                  <a:lnTo>
                    <a:pt x="34861" y="190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7">
              <a:extLst>
                <a:ext uri="{FF2B5EF4-FFF2-40B4-BE49-F238E27FC236}">
                  <a16:creationId xmlns:a16="http://schemas.microsoft.com/office/drawing/2014/main" id="{90A722B0-E7EE-4E3A-8411-70C6607207B1}"/>
                </a:ext>
              </a:extLst>
            </p:cNvPr>
            <p:cNvSpPr/>
            <p:nvPr/>
          </p:nvSpPr>
          <p:spPr>
            <a:xfrm>
              <a:off x="1839467" y="2783144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69">
                  <a:moveTo>
                    <a:pt x="24383" y="0"/>
                  </a:moveTo>
                  <a:lnTo>
                    <a:pt x="14787" y="1904"/>
                  </a:lnTo>
                  <a:lnTo>
                    <a:pt x="7048" y="7238"/>
                  </a:lnTo>
                  <a:lnTo>
                    <a:pt x="1881" y="15430"/>
                  </a:lnTo>
                  <a:lnTo>
                    <a:pt x="0" y="25907"/>
                  </a:lnTo>
                  <a:lnTo>
                    <a:pt x="1881" y="35742"/>
                  </a:lnTo>
                  <a:lnTo>
                    <a:pt x="7048" y="44005"/>
                  </a:lnTo>
                  <a:lnTo>
                    <a:pt x="14787" y="49696"/>
                  </a:lnTo>
                  <a:lnTo>
                    <a:pt x="24383" y="51815"/>
                  </a:lnTo>
                  <a:lnTo>
                    <a:pt x="34861" y="49696"/>
                  </a:lnTo>
                  <a:lnTo>
                    <a:pt x="43052" y="44005"/>
                  </a:lnTo>
                  <a:lnTo>
                    <a:pt x="48386" y="35742"/>
                  </a:lnTo>
                  <a:lnTo>
                    <a:pt x="50291" y="25907"/>
                  </a:lnTo>
                  <a:lnTo>
                    <a:pt x="48386" y="15430"/>
                  </a:lnTo>
                  <a:lnTo>
                    <a:pt x="43052" y="7238"/>
                  </a:lnTo>
                  <a:lnTo>
                    <a:pt x="34861" y="1904"/>
                  </a:lnTo>
                  <a:lnTo>
                    <a:pt x="2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8">
              <a:extLst>
                <a:ext uri="{FF2B5EF4-FFF2-40B4-BE49-F238E27FC236}">
                  <a16:creationId xmlns:a16="http://schemas.microsoft.com/office/drawing/2014/main" id="{E84DCF9F-D4A7-458B-9ED6-78B6CE641A28}"/>
                </a:ext>
              </a:extLst>
            </p:cNvPr>
            <p:cNvSpPr/>
            <p:nvPr/>
          </p:nvSpPr>
          <p:spPr>
            <a:xfrm>
              <a:off x="2249423" y="3357692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504" y="49696"/>
                  </a:lnTo>
                  <a:lnTo>
                    <a:pt x="43243" y="44005"/>
                  </a:lnTo>
                  <a:lnTo>
                    <a:pt x="48410" y="35742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9">
              <a:extLst>
                <a:ext uri="{FF2B5EF4-FFF2-40B4-BE49-F238E27FC236}">
                  <a16:creationId xmlns:a16="http://schemas.microsoft.com/office/drawing/2014/main" id="{16FC054B-DFDD-4CDD-BE3E-6211FCA3C67A}"/>
                </a:ext>
              </a:extLst>
            </p:cNvPr>
            <p:cNvSpPr/>
            <p:nvPr/>
          </p:nvSpPr>
          <p:spPr>
            <a:xfrm>
              <a:off x="2249423" y="3357692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504" y="49696"/>
                  </a:lnTo>
                  <a:lnTo>
                    <a:pt x="43243" y="44005"/>
                  </a:lnTo>
                  <a:lnTo>
                    <a:pt x="48410" y="35742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0">
              <a:extLst>
                <a:ext uri="{FF2B5EF4-FFF2-40B4-BE49-F238E27FC236}">
                  <a16:creationId xmlns:a16="http://schemas.microsoft.com/office/drawing/2014/main" id="{2C89181B-8ED3-4563-89D8-06509DB427D2}"/>
                </a:ext>
              </a:extLst>
            </p:cNvPr>
            <p:cNvSpPr/>
            <p:nvPr/>
          </p:nvSpPr>
          <p:spPr>
            <a:xfrm>
              <a:off x="2455163" y="255759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504"/>
                  </a:lnTo>
                  <a:lnTo>
                    <a:pt x="7238" y="43243"/>
                  </a:lnTo>
                  <a:lnTo>
                    <a:pt x="15430" y="48410"/>
                  </a:lnTo>
                  <a:lnTo>
                    <a:pt x="25907" y="50291"/>
                  </a:lnTo>
                  <a:lnTo>
                    <a:pt x="35504" y="48410"/>
                  </a:lnTo>
                  <a:lnTo>
                    <a:pt x="43243" y="43243"/>
                  </a:lnTo>
                  <a:lnTo>
                    <a:pt x="48410" y="35504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1">
              <a:extLst>
                <a:ext uri="{FF2B5EF4-FFF2-40B4-BE49-F238E27FC236}">
                  <a16:creationId xmlns:a16="http://schemas.microsoft.com/office/drawing/2014/main" id="{4528E917-2FD8-4B20-A82A-EEDEEFB86CE8}"/>
                </a:ext>
              </a:extLst>
            </p:cNvPr>
            <p:cNvSpPr/>
            <p:nvPr/>
          </p:nvSpPr>
          <p:spPr>
            <a:xfrm>
              <a:off x="2455163" y="255759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504"/>
                  </a:lnTo>
                  <a:lnTo>
                    <a:pt x="7238" y="43243"/>
                  </a:lnTo>
                  <a:lnTo>
                    <a:pt x="15430" y="48410"/>
                  </a:lnTo>
                  <a:lnTo>
                    <a:pt x="25907" y="50291"/>
                  </a:lnTo>
                  <a:lnTo>
                    <a:pt x="35504" y="48410"/>
                  </a:lnTo>
                  <a:lnTo>
                    <a:pt x="43243" y="43243"/>
                  </a:lnTo>
                  <a:lnTo>
                    <a:pt x="48410" y="35504"/>
                  </a:lnTo>
                  <a:lnTo>
                    <a:pt x="50291" y="25907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2">
              <a:extLst>
                <a:ext uri="{FF2B5EF4-FFF2-40B4-BE49-F238E27FC236}">
                  <a16:creationId xmlns:a16="http://schemas.microsoft.com/office/drawing/2014/main" id="{41C85A0C-DED4-4AD6-B77F-87208252C059}"/>
                </a:ext>
              </a:extLst>
            </p:cNvPr>
            <p:cNvSpPr/>
            <p:nvPr/>
          </p:nvSpPr>
          <p:spPr>
            <a:xfrm>
              <a:off x="2433827" y="27831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742" y="49696"/>
                  </a:lnTo>
                  <a:lnTo>
                    <a:pt x="44005" y="44005"/>
                  </a:lnTo>
                  <a:lnTo>
                    <a:pt x="49696" y="35742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33">
              <a:extLst>
                <a:ext uri="{FF2B5EF4-FFF2-40B4-BE49-F238E27FC236}">
                  <a16:creationId xmlns:a16="http://schemas.microsoft.com/office/drawing/2014/main" id="{4220DA3C-4912-467D-8CF6-98ABF1ABC655}"/>
                </a:ext>
              </a:extLst>
            </p:cNvPr>
            <p:cNvSpPr/>
            <p:nvPr/>
          </p:nvSpPr>
          <p:spPr>
            <a:xfrm>
              <a:off x="2433827" y="2783144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25907" y="0"/>
                  </a:moveTo>
                  <a:lnTo>
                    <a:pt x="15430" y="1904"/>
                  </a:lnTo>
                  <a:lnTo>
                    <a:pt x="7238" y="7238"/>
                  </a:lnTo>
                  <a:lnTo>
                    <a:pt x="1904" y="15430"/>
                  </a:lnTo>
                  <a:lnTo>
                    <a:pt x="0" y="25907"/>
                  </a:lnTo>
                  <a:lnTo>
                    <a:pt x="1904" y="35742"/>
                  </a:lnTo>
                  <a:lnTo>
                    <a:pt x="7238" y="44005"/>
                  </a:lnTo>
                  <a:lnTo>
                    <a:pt x="15430" y="49696"/>
                  </a:lnTo>
                  <a:lnTo>
                    <a:pt x="25907" y="51815"/>
                  </a:lnTo>
                  <a:lnTo>
                    <a:pt x="35742" y="49696"/>
                  </a:lnTo>
                  <a:lnTo>
                    <a:pt x="44005" y="44005"/>
                  </a:lnTo>
                  <a:lnTo>
                    <a:pt x="49696" y="35742"/>
                  </a:lnTo>
                  <a:lnTo>
                    <a:pt x="51815" y="25907"/>
                  </a:lnTo>
                  <a:lnTo>
                    <a:pt x="49696" y="15430"/>
                  </a:lnTo>
                  <a:lnTo>
                    <a:pt x="44005" y="7238"/>
                  </a:lnTo>
                  <a:lnTo>
                    <a:pt x="35742" y="1904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34">
              <a:extLst>
                <a:ext uri="{FF2B5EF4-FFF2-40B4-BE49-F238E27FC236}">
                  <a16:creationId xmlns:a16="http://schemas.microsoft.com/office/drawing/2014/main" id="{4A2C5621-92FF-4DFD-A64F-90A8B2574428}"/>
                </a:ext>
              </a:extLst>
            </p:cNvPr>
            <p:cNvSpPr/>
            <p:nvPr/>
          </p:nvSpPr>
          <p:spPr>
            <a:xfrm>
              <a:off x="2106167" y="3151952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69">
                  <a:moveTo>
                    <a:pt x="24383" y="0"/>
                  </a:moveTo>
                  <a:lnTo>
                    <a:pt x="14787" y="1904"/>
                  </a:lnTo>
                  <a:lnTo>
                    <a:pt x="7048" y="7238"/>
                  </a:lnTo>
                  <a:lnTo>
                    <a:pt x="1881" y="15430"/>
                  </a:lnTo>
                  <a:lnTo>
                    <a:pt x="0" y="25907"/>
                  </a:lnTo>
                  <a:lnTo>
                    <a:pt x="1881" y="36385"/>
                  </a:lnTo>
                  <a:lnTo>
                    <a:pt x="7048" y="44576"/>
                  </a:lnTo>
                  <a:lnTo>
                    <a:pt x="14787" y="49910"/>
                  </a:lnTo>
                  <a:lnTo>
                    <a:pt x="24383" y="51815"/>
                  </a:lnTo>
                  <a:lnTo>
                    <a:pt x="34861" y="49910"/>
                  </a:lnTo>
                  <a:lnTo>
                    <a:pt x="43052" y="44576"/>
                  </a:lnTo>
                  <a:lnTo>
                    <a:pt x="48386" y="36385"/>
                  </a:lnTo>
                  <a:lnTo>
                    <a:pt x="50291" y="25907"/>
                  </a:lnTo>
                  <a:lnTo>
                    <a:pt x="48386" y="15430"/>
                  </a:lnTo>
                  <a:lnTo>
                    <a:pt x="43052" y="7238"/>
                  </a:lnTo>
                  <a:lnTo>
                    <a:pt x="34861" y="190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5">
              <a:extLst>
                <a:ext uri="{FF2B5EF4-FFF2-40B4-BE49-F238E27FC236}">
                  <a16:creationId xmlns:a16="http://schemas.microsoft.com/office/drawing/2014/main" id="{A8525534-B861-4265-9ADD-92EFB2808FD0}"/>
                </a:ext>
              </a:extLst>
            </p:cNvPr>
            <p:cNvSpPr/>
            <p:nvPr/>
          </p:nvSpPr>
          <p:spPr>
            <a:xfrm>
              <a:off x="2106167" y="3151952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69">
                  <a:moveTo>
                    <a:pt x="24383" y="0"/>
                  </a:moveTo>
                  <a:lnTo>
                    <a:pt x="14787" y="1904"/>
                  </a:lnTo>
                  <a:lnTo>
                    <a:pt x="7048" y="7238"/>
                  </a:lnTo>
                  <a:lnTo>
                    <a:pt x="1881" y="15430"/>
                  </a:lnTo>
                  <a:lnTo>
                    <a:pt x="0" y="25907"/>
                  </a:lnTo>
                  <a:lnTo>
                    <a:pt x="1881" y="36385"/>
                  </a:lnTo>
                  <a:lnTo>
                    <a:pt x="7048" y="44576"/>
                  </a:lnTo>
                  <a:lnTo>
                    <a:pt x="14787" y="49910"/>
                  </a:lnTo>
                  <a:lnTo>
                    <a:pt x="24383" y="51815"/>
                  </a:lnTo>
                  <a:lnTo>
                    <a:pt x="34861" y="49910"/>
                  </a:lnTo>
                  <a:lnTo>
                    <a:pt x="43052" y="44576"/>
                  </a:lnTo>
                  <a:lnTo>
                    <a:pt x="48386" y="36385"/>
                  </a:lnTo>
                  <a:lnTo>
                    <a:pt x="50291" y="25907"/>
                  </a:lnTo>
                  <a:lnTo>
                    <a:pt x="48386" y="15430"/>
                  </a:lnTo>
                  <a:lnTo>
                    <a:pt x="43052" y="7238"/>
                  </a:lnTo>
                  <a:lnTo>
                    <a:pt x="34861" y="1904"/>
                  </a:lnTo>
                  <a:lnTo>
                    <a:pt x="2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6">
              <a:extLst>
                <a:ext uri="{FF2B5EF4-FFF2-40B4-BE49-F238E27FC236}">
                  <a16:creationId xmlns:a16="http://schemas.microsoft.com/office/drawing/2014/main" id="{6912A6F2-ECC5-42DD-A3CE-253BAC66DD81}"/>
                </a:ext>
              </a:extLst>
            </p:cNvPr>
            <p:cNvSpPr/>
            <p:nvPr/>
          </p:nvSpPr>
          <p:spPr>
            <a:xfrm>
              <a:off x="2249423" y="298888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0"/>
                  </a:moveTo>
                  <a:lnTo>
                    <a:pt x="15430" y="1881"/>
                  </a:lnTo>
                  <a:lnTo>
                    <a:pt x="7238" y="7048"/>
                  </a:lnTo>
                  <a:lnTo>
                    <a:pt x="1904" y="14787"/>
                  </a:lnTo>
                  <a:lnTo>
                    <a:pt x="0" y="24383"/>
                  </a:lnTo>
                  <a:lnTo>
                    <a:pt x="1904" y="34861"/>
                  </a:lnTo>
                  <a:lnTo>
                    <a:pt x="7238" y="43052"/>
                  </a:lnTo>
                  <a:lnTo>
                    <a:pt x="15430" y="48386"/>
                  </a:lnTo>
                  <a:lnTo>
                    <a:pt x="25907" y="50291"/>
                  </a:lnTo>
                  <a:lnTo>
                    <a:pt x="35504" y="48386"/>
                  </a:lnTo>
                  <a:lnTo>
                    <a:pt x="43243" y="43052"/>
                  </a:lnTo>
                  <a:lnTo>
                    <a:pt x="48410" y="34861"/>
                  </a:lnTo>
                  <a:lnTo>
                    <a:pt x="50291" y="24383"/>
                  </a:lnTo>
                  <a:lnTo>
                    <a:pt x="48410" y="14787"/>
                  </a:lnTo>
                  <a:lnTo>
                    <a:pt x="43243" y="7048"/>
                  </a:lnTo>
                  <a:lnTo>
                    <a:pt x="35504" y="188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65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7">
              <a:extLst>
                <a:ext uri="{FF2B5EF4-FFF2-40B4-BE49-F238E27FC236}">
                  <a16:creationId xmlns:a16="http://schemas.microsoft.com/office/drawing/2014/main" id="{9D94AC16-421F-43F5-BFC5-0EC6A5484DE1}"/>
                </a:ext>
              </a:extLst>
            </p:cNvPr>
            <p:cNvSpPr/>
            <p:nvPr/>
          </p:nvSpPr>
          <p:spPr>
            <a:xfrm>
              <a:off x="2249423" y="298888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0"/>
                  </a:moveTo>
                  <a:lnTo>
                    <a:pt x="15430" y="1881"/>
                  </a:lnTo>
                  <a:lnTo>
                    <a:pt x="7238" y="7048"/>
                  </a:lnTo>
                  <a:lnTo>
                    <a:pt x="1904" y="14787"/>
                  </a:lnTo>
                  <a:lnTo>
                    <a:pt x="0" y="24383"/>
                  </a:lnTo>
                  <a:lnTo>
                    <a:pt x="1904" y="34861"/>
                  </a:lnTo>
                  <a:lnTo>
                    <a:pt x="7238" y="43052"/>
                  </a:lnTo>
                  <a:lnTo>
                    <a:pt x="15430" y="48386"/>
                  </a:lnTo>
                  <a:lnTo>
                    <a:pt x="25907" y="50291"/>
                  </a:lnTo>
                  <a:lnTo>
                    <a:pt x="35504" y="48386"/>
                  </a:lnTo>
                  <a:lnTo>
                    <a:pt x="43243" y="43052"/>
                  </a:lnTo>
                  <a:lnTo>
                    <a:pt x="48410" y="34861"/>
                  </a:lnTo>
                  <a:lnTo>
                    <a:pt x="50291" y="24383"/>
                  </a:lnTo>
                  <a:lnTo>
                    <a:pt x="48410" y="14787"/>
                  </a:lnTo>
                  <a:lnTo>
                    <a:pt x="43243" y="7048"/>
                  </a:lnTo>
                  <a:lnTo>
                    <a:pt x="35504" y="1881"/>
                  </a:lnTo>
                  <a:lnTo>
                    <a:pt x="259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8">
              <a:extLst>
                <a:ext uri="{FF2B5EF4-FFF2-40B4-BE49-F238E27FC236}">
                  <a16:creationId xmlns:a16="http://schemas.microsoft.com/office/drawing/2014/main" id="{26A445FA-C0F5-43B9-BDE8-92D0CFDF9346}"/>
                </a:ext>
              </a:extLst>
            </p:cNvPr>
            <p:cNvSpPr/>
            <p:nvPr/>
          </p:nvSpPr>
          <p:spPr>
            <a:xfrm>
              <a:off x="1440179" y="1914464"/>
              <a:ext cx="1248410" cy="1859280"/>
            </a:xfrm>
            <a:custGeom>
              <a:avLst/>
              <a:gdLst/>
              <a:ahLst/>
              <a:cxnLst/>
              <a:rect l="l" t="t" r="r" b="b"/>
              <a:pathLst>
                <a:path w="1248410" h="1859279">
                  <a:moveTo>
                    <a:pt x="1231391" y="0"/>
                  </a:moveTo>
                  <a:lnTo>
                    <a:pt x="0" y="1848611"/>
                  </a:lnTo>
                  <a:lnTo>
                    <a:pt x="9143" y="1854707"/>
                  </a:lnTo>
                  <a:lnTo>
                    <a:pt x="16763" y="1859279"/>
                  </a:lnTo>
                  <a:lnTo>
                    <a:pt x="1248155" y="12191"/>
                  </a:lnTo>
                  <a:lnTo>
                    <a:pt x="1240535" y="6095"/>
                  </a:lnTo>
                  <a:lnTo>
                    <a:pt x="1231391" y="0"/>
                  </a:lnTo>
                  <a:close/>
                </a:path>
              </a:pathLst>
            </a:custGeom>
            <a:solidFill>
              <a:srgbClr val="C5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39">
              <a:extLst>
                <a:ext uri="{FF2B5EF4-FFF2-40B4-BE49-F238E27FC236}">
                  <a16:creationId xmlns:a16="http://schemas.microsoft.com/office/drawing/2014/main" id="{A391F915-845E-4794-9A56-61B621193A66}"/>
                </a:ext>
              </a:extLst>
            </p:cNvPr>
            <p:cNvSpPr/>
            <p:nvPr/>
          </p:nvSpPr>
          <p:spPr>
            <a:xfrm>
              <a:off x="2561843" y="2261936"/>
              <a:ext cx="139065" cy="70485"/>
            </a:xfrm>
            <a:custGeom>
              <a:avLst/>
              <a:gdLst/>
              <a:ahLst/>
              <a:cxnLst/>
              <a:rect l="l" t="t" r="r" b="b"/>
              <a:pathLst>
                <a:path w="139064" h="70485">
                  <a:moveTo>
                    <a:pt x="138683" y="701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0">
              <a:extLst>
                <a:ext uri="{FF2B5EF4-FFF2-40B4-BE49-F238E27FC236}">
                  <a16:creationId xmlns:a16="http://schemas.microsoft.com/office/drawing/2014/main" id="{7B546423-C150-42C8-AD2D-24BD6C86F9CB}"/>
                </a:ext>
              </a:extLst>
            </p:cNvPr>
            <p:cNvSpPr/>
            <p:nvPr/>
          </p:nvSpPr>
          <p:spPr>
            <a:xfrm>
              <a:off x="2496311" y="2228408"/>
              <a:ext cx="96520" cy="68580"/>
            </a:xfrm>
            <a:custGeom>
              <a:avLst/>
              <a:gdLst/>
              <a:ahLst/>
              <a:cxnLst/>
              <a:rect l="l" t="t" r="r" b="b"/>
              <a:pathLst>
                <a:path w="96519" h="68580">
                  <a:moveTo>
                    <a:pt x="0" y="0"/>
                  </a:moveTo>
                  <a:lnTo>
                    <a:pt x="68579" y="68579"/>
                  </a:lnTo>
                  <a:lnTo>
                    <a:pt x="96011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41">
            <a:extLst>
              <a:ext uri="{FF2B5EF4-FFF2-40B4-BE49-F238E27FC236}">
                <a16:creationId xmlns:a16="http://schemas.microsoft.com/office/drawing/2014/main" id="{34FE2278-707B-45CA-A8EA-AB5869CE7812}"/>
              </a:ext>
            </a:extLst>
          </p:cNvPr>
          <p:cNvSpPr txBox="1"/>
          <p:nvPr/>
        </p:nvSpPr>
        <p:spPr>
          <a:xfrm>
            <a:off x="2674621" y="3738372"/>
            <a:ext cx="22097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b="1" spc="5" dirty="0">
                <a:solidFill>
                  <a:srgbClr val="0099FF"/>
                </a:solidFill>
                <a:latin typeface="Arial"/>
                <a:cs typeface="Arial"/>
              </a:rPr>
              <a:t>Kelas</a:t>
            </a:r>
            <a:r>
              <a:rPr sz="450" b="1" spc="-40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450" b="1" spc="5" dirty="0">
                <a:solidFill>
                  <a:srgbClr val="0099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42">
            <a:extLst>
              <a:ext uri="{FF2B5EF4-FFF2-40B4-BE49-F238E27FC236}">
                <a16:creationId xmlns:a16="http://schemas.microsoft.com/office/drawing/2014/main" id="{AE3E2A2D-D172-426C-AF7B-6D62A5A6160C}"/>
              </a:ext>
            </a:extLst>
          </p:cNvPr>
          <p:cNvSpPr txBox="1"/>
          <p:nvPr/>
        </p:nvSpPr>
        <p:spPr>
          <a:xfrm>
            <a:off x="3331465" y="3738372"/>
            <a:ext cx="22097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b="1" spc="5" dirty="0">
                <a:solidFill>
                  <a:srgbClr val="650065"/>
                </a:solidFill>
                <a:latin typeface="Arial"/>
                <a:cs typeface="Arial"/>
              </a:rPr>
              <a:t>Kelas</a:t>
            </a:r>
            <a:r>
              <a:rPr sz="450" b="1" spc="-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450" b="1" spc="5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9277E12F-9B18-42CD-9202-3D5D42E442E4}"/>
              </a:ext>
            </a:extLst>
          </p:cNvPr>
          <p:cNvSpPr txBox="1"/>
          <p:nvPr/>
        </p:nvSpPr>
        <p:spPr>
          <a:xfrm>
            <a:off x="5148072" y="1848612"/>
            <a:ext cx="2273935" cy="2491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marR="94615" indent="-192405">
              <a:lnSpc>
                <a:spcPct val="103600"/>
              </a:lnSpc>
              <a:spcBef>
                <a:spcPts val="9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spc="15" dirty="0">
                <a:latin typeface="Carlito"/>
                <a:cs typeface="Carlito"/>
              </a:rPr>
              <a:t>Diberikan vektor input </a:t>
            </a:r>
            <a:r>
              <a:rPr sz="1100" b="1" spc="15" dirty="0">
                <a:latin typeface="Carlito"/>
                <a:cs typeface="Carlito"/>
              </a:rPr>
              <a:t>x  </a:t>
            </a:r>
            <a:r>
              <a:rPr sz="1100" spc="15" dirty="0">
                <a:latin typeface="Carlito"/>
                <a:cs typeface="Carlito"/>
              </a:rPr>
              <a:t>berdimensi </a:t>
            </a:r>
            <a:r>
              <a:rPr sz="1100" i="1" spc="15" dirty="0">
                <a:latin typeface="Carlito"/>
                <a:cs typeface="Carlito"/>
              </a:rPr>
              <a:t>D</a:t>
            </a:r>
            <a:r>
              <a:rPr sz="1100" spc="15" dirty="0">
                <a:latin typeface="Carlito"/>
                <a:cs typeface="Carlito"/>
              </a:rPr>
              <a:t>, bagaimana  mengklasifikasikannya pada </a:t>
            </a:r>
            <a:r>
              <a:rPr sz="1100" spc="10" dirty="0">
                <a:latin typeface="Carlito"/>
                <a:cs typeface="Carlito"/>
              </a:rPr>
              <a:t>salah  </a:t>
            </a:r>
            <a:r>
              <a:rPr sz="1100" spc="15" dirty="0">
                <a:latin typeface="Carlito"/>
                <a:cs typeface="Carlito"/>
              </a:rPr>
              <a:t>satu</a:t>
            </a:r>
            <a:r>
              <a:rPr sz="1100" spc="10" dirty="0">
                <a:latin typeface="Carlito"/>
                <a:cs typeface="Carlito"/>
              </a:rPr>
              <a:t> kelas</a:t>
            </a:r>
            <a:endParaRPr sz="1100" dirty="0">
              <a:latin typeface="Carlito"/>
              <a:cs typeface="Carlito"/>
            </a:endParaRPr>
          </a:p>
          <a:p>
            <a:pPr marL="191770" marR="5080" indent="-192405">
              <a:lnSpc>
                <a:spcPct val="103899"/>
              </a:lnSpc>
              <a:spcBef>
                <a:spcPts val="80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spc="15" dirty="0">
                <a:latin typeface="Carlito"/>
                <a:cs typeface="Carlito"/>
              </a:rPr>
              <a:t>Salah </a:t>
            </a:r>
            <a:r>
              <a:rPr sz="1100" spc="10" dirty="0">
                <a:latin typeface="Carlito"/>
                <a:cs typeface="Carlito"/>
              </a:rPr>
              <a:t>satu </a:t>
            </a:r>
            <a:r>
              <a:rPr sz="1100" spc="15" dirty="0">
                <a:latin typeface="Carlito"/>
                <a:cs typeface="Carlito"/>
              </a:rPr>
              <a:t>cara adalah mencari  batas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decision </a:t>
            </a:r>
            <a:r>
              <a:rPr sz="1100" i="1" spc="15" dirty="0">
                <a:latin typeface="Carlito"/>
                <a:cs typeface="Carlito"/>
              </a:rPr>
              <a:t>boundary/decision  surface</a:t>
            </a:r>
            <a:r>
              <a:rPr sz="1100" spc="15" dirty="0">
                <a:latin typeface="Carlito"/>
                <a:cs typeface="Carlito"/>
              </a:rPr>
              <a:t>) antara area </a:t>
            </a:r>
            <a:r>
              <a:rPr sz="1100" spc="10" dirty="0">
                <a:latin typeface="Carlito"/>
                <a:cs typeface="Carlito"/>
              </a:rPr>
              <a:t>kelas (</a:t>
            </a:r>
            <a:r>
              <a:rPr sz="1100" i="1" spc="10" dirty="0">
                <a:latin typeface="Carlito"/>
                <a:cs typeface="Carlito"/>
              </a:rPr>
              <a:t>decision  region</a:t>
            </a:r>
            <a:r>
              <a:rPr sz="1100" spc="10" dirty="0">
                <a:latin typeface="Carlito"/>
                <a:cs typeface="Carlito"/>
              </a:rPr>
              <a:t>) </a:t>
            </a:r>
            <a:r>
              <a:rPr sz="1100" spc="15" dirty="0">
                <a:latin typeface="Carlito"/>
                <a:cs typeface="Carlito"/>
              </a:rPr>
              <a:t>bedasarkan data  pembelajaran</a:t>
            </a:r>
            <a:endParaRPr sz="1100" dirty="0">
              <a:latin typeface="Carlito"/>
              <a:cs typeface="Carlito"/>
            </a:endParaRPr>
          </a:p>
          <a:p>
            <a:pPr marL="191770" marR="21590" indent="-192405">
              <a:lnSpc>
                <a:spcPct val="103899"/>
              </a:lnSpc>
              <a:spcBef>
                <a:spcPts val="80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spc="15" dirty="0">
                <a:latin typeface="Carlito"/>
                <a:cs typeface="Carlito"/>
              </a:rPr>
              <a:t>Misal </a:t>
            </a:r>
            <a:r>
              <a:rPr sz="1100" spc="20" dirty="0">
                <a:latin typeface="Carlito"/>
                <a:cs typeface="Carlito"/>
              </a:rPr>
              <a:t>dengan menggunakan </a:t>
            </a:r>
            <a:r>
              <a:rPr sz="1100" spc="10" dirty="0">
                <a:latin typeface="Carlito"/>
                <a:cs typeface="Carlito"/>
              </a:rPr>
              <a:t>fungsi  linear </a:t>
            </a:r>
            <a:r>
              <a:rPr sz="1100" spc="15" dirty="0">
                <a:latin typeface="Carlito"/>
                <a:cs typeface="Carlito"/>
              </a:rPr>
              <a:t>(model </a:t>
            </a:r>
            <a:r>
              <a:rPr sz="1100" spc="10" dirty="0">
                <a:latin typeface="Carlito"/>
                <a:cs typeface="Carlito"/>
              </a:rPr>
              <a:t>linear) </a:t>
            </a:r>
            <a:r>
              <a:rPr sz="1100" spc="20" dirty="0">
                <a:latin typeface="Carlito"/>
                <a:cs typeface="Carlito"/>
              </a:rPr>
              <a:t>yang </a:t>
            </a:r>
            <a:r>
              <a:rPr sz="1100" spc="15" dirty="0">
                <a:latin typeface="Carlito"/>
                <a:cs typeface="Carlito"/>
              </a:rPr>
              <a:t>dikenal  juga </a:t>
            </a:r>
            <a:r>
              <a:rPr sz="1100" spc="20" dirty="0">
                <a:latin typeface="Carlito"/>
                <a:cs typeface="Carlito"/>
              </a:rPr>
              <a:t>dengan </a:t>
            </a:r>
            <a:r>
              <a:rPr sz="1100" spc="5" dirty="0">
                <a:latin typeface="Carlito"/>
                <a:cs typeface="Carlito"/>
              </a:rPr>
              <a:t>istilah </a:t>
            </a:r>
            <a:r>
              <a:rPr sz="1100" spc="15" dirty="0">
                <a:latin typeface="Carlito"/>
                <a:cs typeface="Carlito"/>
              </a:rPr>
              <a:t>fungsi  </a:t>
            </a:r>
            <a:r>
              <a:rPr sz="1100" spc="10" dirty="0">
                <a:latin typeface="Carlito"/>
                <a:cs typeface="Carlito"/>
              </a:rPr>
              <a:t>diskriminan </a:t>
            </a:r>
            <a:r>
              <a:rPr sz="1100" spc="15" dirty="0">
                <a:latin typeface="Carlito"/>
                <a:cs typeface="Carlito"/>
              </a:rPr>
              <a:t>(</a:t>
            </a:r>
            <a:r>
              <a:rPr sz="1100" i="1" spc="15" dirty="0">
                <a:latin typeface="Carlito"/>
                <a:cs typeface="Carlito"/>
              </a:rPr>
              <a:t>discriminant</a:t>
            </a:r>
            <a:r>
              <a:rPr sz="1100" i="1" spc="-25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function</a:t>
            </a:r>
            <a:r>
              <a:rPr sz="1100" spc="15" dirty="0">
                <a:latin typeface="Carlito"/>
                <a:cs typeface="Carlito"/>
              </a:rPr>
              <a:t>)</a:t>
            </a:r>
            <a:endParaRPr sz="11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0923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2">
            <a:extLst>
              <a:ext uri="{FF2B5EF4-FFF2-40B4-BE49-F238E27FC236}">
                <a16:creationId xmlns:a16="http://schemas.microsoft.com/office/drawing/2014/main" id="{44EED1F6-2910-4C32-84D7-4B49D27619CE}"/>
              </a:ext>
            </a:extLst>
          </p:cNvPr>
          <p:cNvSpPr txBox="1"/>
          <p:nvPr/>
        </p:nvSpPr>
        <p:spPr>
          <a:xfrm>
            <a:off x="2286000" y="1905000"/>
            <a:ext cx="478028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9865" indent="-189865">
              <a:lnSpc>
                <a:spcPct val="100000"/>
              </a:lnSpc>
              <a:spcBef>
                <a:spcPts val="815"/>
              </a:spcBef>
              <a:buClr>
                <a:srgbClr val="000065"/>
              </a:buClr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1100" spc="20" dirty="0">
                <a:latin typeface="Carlito"/>
                <a:cs typeface="Carlito"/>
              </a:rPr>
              <a:t>Model </a:t>
            </a:r>
            <a:r>
              <a:rPr sz="1100" spc="10" dirty="0">
                <a:latin typeface="Carlito"/>
                <a:cs typeface="Carlito"/>
              </a:rPr>
              <a:t>linear </a:t>
            </a:r>
            <a:r>
              <a:rPr sz="1100" spc="15" dirty="0">
                <a:latin typeface="Carlito"/>
                <a:cs typeface="Carlito"/>
              </a:rPr>
              <a:t>adalah kombinasi </a:t>
            </a:r>
            <a:r>
              <a:rPr sz="1100" spc="10" dirty="0">
                <a:latin typeface="Carlito"/>
                <a:cs typeface="Carlito"/>
              </a:rPr>
              <a:t>linear </a:t>
            </a:r>
            <a:r>
              <a:rPr sz="1100" spc="15" dirty="0">
                <a:latin typeface="Carlito"/>
                <a:cs typeface="Carlito"/>
              </a:rPr>
              <a:t>dari </a:t>
            </a:r>
            <a:r>
              <a:rPr sz="1100" spc="10" dirty="0">
                <a:latin typeface="Carlito"/>
                <a:cs typeface="Carlito"/>
              </a:rPr>
              <a:t>fungsi </a:t>
            </a:r>
            <a:r>
              <a:rPr sz="1100" spc="15" dirty="0">
                <a:latin typeface="Carlito"/>
                <a:cs typeface="Carlito"/>
              </a:rPr>
              <a:t>nonlinear dari variabel</a:t>
            </a:r>
            <a:r>
              <a:rPr sz="1100" spc="10" dirty="0">
                <a:latin typeface="Carlito"/>
                <a:cs typeface="Carlito"/>
              </a:rPr>
              <a:t> input: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" name="object 54">
            <a:extLst>
              <a:ext uri="{FF2B5EF4-FFF2-40B4-BE49-F238E27FC236}">
                <a16:creationId xmlns:a16="http://schemas.microsoft.com/office/drawing/2014/main" id="{B9DD223F-7120-4788-B367-28AB64E554B3}"/>
              </a:ext>
            </a:extLst>
          </p:cNvPr>
          <p:cNvSpPr txBox="1"/>
          <p:nvPr/>
        </p:nvSpPr>
        <p:spPr>
          <a:xfrm>
            <a:off x="2474981" y="3096767"/>
            <a:ext cx="413067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arlito"/>
                <a:cs typeface="Carlito"/>
              </a:rPr>
              <a:t>Dimana </a:t>
            </a:r>
            <a:r>
              <a:rPr sz="1100" b="1" spc="15" dirty="0">
                <a:latin typeface="Carlito"/>
                <a:cs typeface="Carlito"/>
              </a:rPr>
              <a:t>x </a:t>
            </a:r>
            <a:r>
              <a:rPr sz="1100" spc="15" dirty="0">
                <a:latin typeface="Carlito"/>
                <a:cs typeface="Carlito"/>
              </a:rPr>
              <a:t>=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x </a:t>
            </a:r>
            <a:r>
              <a:rPr sz="1100" i="1" spc="5" dirty="0">
                <a:latin typeface="Carlito"/>
                <a:cs typeface="Carlito"/>
              </a:rPr>
              <a:t>, </a:t>
            </a:r>
            <a:r>
              <a:rPr sz="1100" i="1" spc="15" dirty="0">
                <a:latin typeface="Carlito"/>
                <a:cs typeface="Carlito"/>
              </a:rPr>
              <a:t>x </a:t>
            </a:r>
            <a:r>
              <a:rPr sz="1100" i="1" spc="5" dirty="0">
                <a:latin typeface="Carlito"/>
                <a:cs typeface="Carlito"/>
              </a:rPr>
              <a:t>, ..., </a:t>
            </a:r>
            <a:r>
              <a:rPr sz="1100" i="1" spc="15" dirty="0">
                <a:latin typeface="Carlito"/>
                <a:cs typeface="Carlito"/>
              </a:rPr>
              <a:t>x </a:t>
            </a:r>
            <a:r>
              <a:rPr sz="1100" spc="10" dirty="0">
                <a:latin typeface="Carlito"/>
                <a:cs typeface="Carlito"/>
              </a:rPr>
              <a:t>) </a:t>
            </a:r>
            <a:r>
              <a:rPr sz="1100" spc="15" dirty="0">
                <a:latin typeface="Carlito"/>
                <a:cs typeface="Carlito"/>
              </a:rPr>
              <a:t>adalah </a:t>
            </a:r>
            <a:r>
              <a:rPr sz="1100" spc="10" dirty="0">
                <a:latin typeface="Carlito"/>
                <a:cs typeface="Carlito"/>
              </a:rPr>
              <a:t>variabel input, </a:t>
            </a:r>
            <a:r>
              <a:rPr sz="1100" spc="20" dirty="0">
                <a:latin typeface="Carlito"/>
                <a:cs typeface="Carlito"/>
              </a:rPr>
              <a:t>dan </a:t>
            </a:r>
            <a:r>
              <a:rPr sz="1100" b="1" spc="25" dirty="0">
                <a:latin typeface="Carlito"/>
                <a:cs typeface="Carlito"/>
              </a:rPr>
              <a:t>w </a:t>
            </a:r>
            <a:r>
              <a:rPr sz="1100" spc="15" dirty="0">
                <a:latin typeface="Carlito"/>
                <a:cs typeface="Carlito"/>
              </a:rPr>
              <a:t>=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w </a:t>
            </a:r>
            <a:r>
              <a:rPr sz="1100" i="1" spc="25" dirty="0">
                <a:latin typeface="Carlito"/>
                <a:cs typeface="Carlito"/>
              </a:rPr>
              <a:t>w </a:t>
            </a:r>
            <a:r>
              <a:rPr sz="1100" i="1" spc="5" dirty="0">
                <a:latin typeface="Carlito"/>
                <a:cs typeface="Carlito"/>
              </a:rPr>
              <a:t>..., </a:t>
            </a:r>
            <a:r>
              <a:rPr sz="1100" i="1" spc="25" dirty="0">
                <a:latin typeface="Carlito"/>
                <a:cs typeface="Carlito"/>
              </a:rPr>
              <a:t>w</a:t>
            </a:r>
            <a:r>
              <a:rPr sz="1100" i="1" spc="14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)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5" name="object 56">
            <a:extLst>
              <a:ext uri="{FF2B5EF4-FFF2-40B4-BE49-F238E27FC236}">
                <a16:creationId xmlns:a16="http://schemas.microsoft.com/office/drawing/2014/main" id="{E6F17C15-A017-4B49-B1F8-4EDB50ECC9D6}"/>
              </a:ext>
            </a:extLst>
          </p:cNvPr>
          <p:cNvSpPr txBox="1"/>
          <p:nvPr/>
        </p:nvSpPr>
        <p:spPr>
          <a:xfrm>
            <a:off x="2286000" y="3297376"/>
            <a:ext cx="4726305" cy="13493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8595" marR="5080" indent="-635">
              <a:lnSpc>
                <a:spcPct val="101899"/>
              </a:lnSpc>
              <a:spcBef>
                <a:spcPts val="75"/>
              </a:spcBef>
            </a:pPr>
            <a:r>
              <a:rPr sz="1100" spc="15" dirty="0">
                <a:latin typeface="Carlito"/>
                <a:cs typeface="Carlito"/>
              </a:rPr>
              <a:t>adalah parameter, </a:t>
            </a:r>
            <a:r>
              <a:rPr sz="1200" b="1" i="1" spc="-10" dirty="0">
                <a:latin typeface="Symbol"/>
                <a:cs typeface="Symbol"/>
              </a:rPr>
              <a:t></a:t>
            </a:r>
            <a:r>
              <a:rPr sz="1100" spc="-10" dirty="0">
                <a:latin typeface="Carlito"/>
                <a:cs typeface="Carlito"/>
              </a:rPr>
              <a:t>(</a:t>
            </a:r>
            <a:r>
              <a:rPr sz="1100" b="1" i="1" spc="-10" dirty="0">
                <a:latin typeface="Carlito"/>
                <a:cs typeface="Carlito"/>
              </a:rPr>
              <a:t>x</a:t>
            </a:r>
            <a:r>
              <a:rPr sz="1100" spc="-10" dirty="0">
                <a:latin typeface="Carlito"/>
                <a:cs typeface="Carlito"/>
              </a:rPr>
              <a:t>) </a:t>
            </a:r>
            <a:r>
              <a:rPr sz="1100" spc="15" dirty="0">
                <a:latin typeface="Carlito"/>
                <a:cs typeface="Carlito"/>
              </a:rPr>
              <a:t>adalah </a:t>
            </a:r>
            <a:r>
              <a:rPr sz="1100" i="1" spc="10" dirty="0">
                <a:latin typeface="Carlito"/>
                <a:cs typeface="Carlito"/>
              </a:rPr>
              <a:t>fungsi basis</a:t>
            </a:r>
            <a:r>
              <a:rPr sz="1100" spc="10" dirty="0">
                <a:latin typeface="Carlito"/>
                <a:cs typeface="Carlito"/>
              </a:rPr>
              <a:t>, </a:t>
            </a:r>
            <a:r>
              <a:rPr sz="1100" i="1" spc="30" dirty="0">
                <a:latin typeface="Carlito"/>
                <a:cs typeface="Carlito"/>
              </a:rPr>
              <a:t>M </a:t>
            </a:r>
            <a:r>
              <a:rPr sz="1100" spc="15" dirty="0">
                <a:latin typeface="Carlito"/>
                <a:cs typeface="Carlito"/>
              </a:rPr>
              <a:t>adalah jumlah </a:t>
            </a:r>
            <a:r>
              <a:rPr sz="1100" spc="10" dirty="0">
                <a:latin typeface="Carlito"/>
                <a:cs typeface="Carlito"/>
              </a:rPr>
              <a:t>total </a:t>
            </a:r>
            <a:r>
              <a:rPr sz="1100" spc="15" dirty="0">
                <a:latin typeface="Carlito"/>
                <a:cs typeface="Carlito"/>
              </a:rPr>
              <a:t>parameter  dari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model</a:t>
            </a: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Carlito"/>
              <a:cs typeface="Carlito"/>
            </a:endParaRPr>
          </a:p>
          <a:p>
            <a:pPr marL="189865" indent="-189865">
              <a:lnSpc>
                <a:spcPts val="1145"/>
              </a:lnSpc>
              <a:buClr>
                <a:srgbClr val="000065"/>
              </a:buClr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1650" spc="22" baseline="2525" dirty="0">
                <a:latin typeface="Carlito"/>
                <a:cs typeface="Carlito"/>
              </a:rPr>
              <a:t>Biasanya, </a:t>
            </a:r>
            <a:r>
              <a:rPr sz="1800" i="1" spc="-52" baseline="2314" dirty="0">
                <a:latin typeface="Symbol"/>
                <a:cs typeface="Symbol"/>
              </a:rPr>
              <a:t></a:t>
            </a:r>
            <a:r>
              <a:rPr sz="1800" i="1" spc="-52" baseline="2314" dirty="0">
                <a:latin typeface="Times New Roman"/>
                <a:cs typeface="Times New Roman"/>
              </a:rPr>
              <a:t> </a:t>
            </a:r>
            <a:r>
              <a:rPr sz="1650" i="1" spc="15" baseline="2525" dirty="0">
                <a:latin typeface="Carlito"/>
                <a:cs typeface="Carlito"/>
              </a:rPr>
              <a:t>(</a:t>
            </a:r>
            <a:r>
              <a:rPr sz="1650" b="1" i="1" spc="15" baseline="2525" dirty="0">
                <a:latin typeface="Carlito"/>
                <a:cs typeface="Carlito"/>
              </a:rPr>
              <a:t>x</a:t>
            </a:r>
            <a:r>
              <a:rPr sz="1650" i="1" spc="15" baseline="2525" dirty="0">
                <a:latin typeface="Carlito"/>
                <a:cs typeface="Carlito"/>
              </a:rPr>
              <a:t>) </a:t>
            </a:r>
            <a:r>
              <a:rPr sz="1650" i="1" spc="22" baseline="2525" dirty="0">
                <a:latin typeface="Carlito"/>
                <a:cs typeface="Carlito"/>
              </a:rPr>
              <a:t>= </a:t>
            </a:r>
            <a:r>
              <a:rPr sz="1650" i="1" spc="15" baseline="2525" dirty="0">
                <a:latin typeface="Carlito"/>
                <a:cs typeface="Carlito"/>
              </a:rPr>
              <a:t>1, </a:t>
            </a:r>
            <a:r>
              <a:rPr sz="1650" spc="22" baseline="2525" dirty="0">
                <a:latin typeface="Carlito"/>
                <a:cs typeface="Carlito"/>
              </a:rPr>
              <a:t>sehingga </a:t>
            </a:r>
            <a:r>
              <a:rPr sz="1650" spc="37" baseline="2525" dirty="0">
                <a:latin typeface="Carlito"/>
                <a:cs typeface="Carlito"/>
              </a:rPr>
              <a:t>w </a:t>
            </a:r>
            <a:r>
              <a:rPr sz="1650" spc="22" baseline="2525" dirty="0">
                <a:latin typeface="Carlito"/>
                <a:cs typeface="Carlito"/>
              </a:rPr>
              <a:t>berfungsi sebagai</a:t>
            </a:r>
            <a:r>
              <a:rPr sz="1650" spc="179" baseline="2525" dirty="0">
                <a:latin typeface="Carlito"/>
                <a:cs typeface="Carlito"/>
              </a:rPr>
              <a:t> </a:t>
            </a:r>
            <a:r>
              <a:rPr sz="1650" spc="15" baseline="2525" dirty="0">
                <a:latin typeface="Carlito"/>
                <a:cs typeface="Carlito"/>
              </a:rPr>
              <a:t>bias</a:t>
            </a:r>
            <a:endParaRPr sz="1650" baseline="2525" dirty="0">
              <a:latin typeface="Carlito"/>
              <a:cs typeface="Carlito"/>
            </a:endParaRPr>
          </a:p>
          <a:p>
            <a:pPr marL="852805">
              <a:lnSpc>
                <a:spcPts val="484"/>
              </a:lnSpc>
              <a:tabLst>
                <a:tab pos="1991360" algn="l"/>
              </a:tabLst>
            </a:pPr>
            <a:r>
              <a:rPr sz="650" i="1" dirty="0">
                <a:latin typeface="Carlito"/>
                <a:cs typeface="Carlito"/>
              </a:rPr>
              <a:t>0	</a:t>
            </a:r>
            <a:r>
              <a:rPr sz="650" dirty="0">
                <a:latin typeface="Carlito"/>
                <a:cs typeface="Carlito"/>
              </a:rPr>
              <a:t>0</a:t>
            </a:r>
          </a:p>
          <a:p>
            <a:pPr>
              <a:lnSpc>
                <a:spcPct val="100000"/>
              </a:lnSpc>
            </a:pPr>
            <a:endParaRPr sz="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 dirty="0">
              <a:latin typeface="Carlito"/>
              <a:cs typeface="Carlito"/>
            </a:endParaRPr>
          </a:p>
          <a:p>
            <a:pPr marL="189865" marR="27940" indent="-189865">
              <a:lnSpc>
                <a:spcPct val="101899"/>
              </a:lnSpc>
              <a:buClr>
                <a:srgbClr val="000065"/>
              </a:buClr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1100" spc="20" dirty="0">
                <a:latin typeface="Carlito"/>
                <a:cs typeface="Carlito"/>
              </a:rPr>
              <a:t>Ada </a:t>
            </a:r>
            <a:r>
              <a:rPr sz="1100" spc="15" dirty="0">
                <a:latin typeface="Carlito"/>
                <a:cs typeface="Carlito"/>
              </a:rPr>
              <a:t>banyak </a:t>
            </a:r>
            <a:r>
              <a:rPr sz="1100" spc="10" dirty="0">
                <a:latin typeface="Carlito"/>
                <a:cs typeface="Carlito"/>
              </a:rPr>
              <a:t>pilihan </a:t>
            </a:r>
            <a:r>
              <a:rPr sz="1100" spc="15" dirty="0">
                <a:latin typeface="Carlito"/>
                <a:cs typeface="Carlito"/>
              </a:rPr>
              <a:t>yang mungkin untuk fungsi </a:t>
            </a:r>
            <a:r>
              <a:rPr sz="1100" spc="10" dirty="0">
                <a:latin typeface="Carlito"/>
                <a:cs typeface="Carlito"/>
              </a:rPr>
              <a:t>basis </a:t>
            </a:r>
            <a:r>
              <a:rPr sz="1200" b="1" i="1" spc="-5" dirty="0">
                <a:latin typeface="Symbol"/>
                <a:cs typeface="Symbol"/>
              </a:rPr>
              <a:t></a:t>
            </a:r>
            <a:r>
              <a:rPr sz="1100" i="1" spc="-5" dirty="0">
                <a:latin typeface="Carlito"/>
                <a:cs typeface="Carlito"/>
              </a:rPr>
              <a:t>(</a:t>
            </a:r>
            <a:r>
              <a:rPr sz="1100" b="1" i="1" spc="-5" dirty="0">
                <a:latin typeface="Carlito"/>
                <a:cs typeface="Carlito"/>
              </a:rPr>
              <a:t>x</a:t>
            </a:r>
            <a:r>
              <a:rPr sz="1100" i="1" spc="-5" dirty="0">
                <a:latin typeface="Carlito"/>
                <a:cs typeface="Carlito"/>
              </a:rPr>
              <a:t>), </a:t>
            </a:r>
            <a:r>
              <a:rPr sz="1100" spc="10" dirty="0">
                <a:latin typeface="Carlito"/>
                <a:cs typeface="Carlito"/>
              </a:rPr>
              <a:t>misal </a:t>
            </a:r>
            <a:r>
              <a:rPr sz="1100" spc="15" dirty="0">
                <a:latin typeface="Carlito"/>
                <a:cs typeface="Carlito"/>
              </a:rPr>
              <a:t>fungsi </a:t>
            </a:r>
            <a:r>
              <a:rPr sz="1100" spc="10" dirty="0">
                <a:latin typeface="Carlito"/>
                <a:cs typeface="Carlito"/>
              </a:rPr>
              <a:t>linear,  </a:t>
            </a:r>
            <a:r>
              <a:rPr sz="1100" spc="15" dirty="0">
                <a:latin typeface="Carlito"/>
                <a:cs typeface="Carlito"/>
              </a:rPr>
              <a:t>fungsi </a:t>
            </a:r>
            <a:r>
              <a:rPr sz="1100" spc="10" dirty="0">
                <a:latin typeface="Carlito"/>
                <a:cs typeface="Carlito"/>
              </a:rPr>
              <a:t>polinomial, fungsi </a:t>
            </a:r>
            <a:r>
              <a:rPr sz="1100" spc="15" dirty="0">
                <a:latin typeface="Carlito"/>
                <a:cs typeface="Carlito"/>
              </a:rPr>
              <a:t>gaussian, </a:t>
            </a:r>
            <a:r>
              <a:rPr sz="1100" spc="10" dirty="0">
                <a:latin typeface="Carlito"/>
                <a:cs typeface="Carlito"/>
              </a:rPr>
              <a:t>fungsi </a:t>
            </a:r>
            <a:r>
              <a:rPr sz="1100" spc="15" dirty="0">
                <a:latin typeface="Carlito"/>
                <a:cs typeface="Carlito"/>
              </a:rPr>
              <a:t>sigmoidal,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dll</a:t>
            </a:r>
            <a:endParaRPr sz="1100" dirty="0">
              <a:latin typeface="Carlito"/>
              <a:cs typeface="Carlito"/>
            </a:endParaRPr>
          </a:p>
        </p:txBody>
      </p:sp>
      <p:grpSp>
        <p:nvGrpSpPr>
          <p:cNvPr id="6" name="object 57">
            <a:extLst>
              <a:ext uri="{FF2B5EF4-FFF2-40B4-BE49-F238E27FC236}">
                <a16:creationId xmlns:a16="http://schemas.microsoft.com/office/drawing/2014/main" id="{4A6F9BCF-4DFA-457E-9B9C-258893864819}"/>
              </a:ext>
            </a:extLst>
          </p:cNvPr>
          <p:cNvGrpSpPr/>
          <p:nvPr/>
        </p:nvGrpSpPr>
        <p:grpSpPr>
          <a:xfrm>
            <a:off x="3584449" y="2640077"/>
            <a:ext cx="2316480" cy="388620"/>
            <a:chOff x="2304288" y="6276152"/>
            <a:chExt cx="2316480" cy="388620"/>
          </a:xfrm>
        </p:grpSpPr>
        <p:sp>
          <p:nvSpPr>
            <p:cNvPr id="7" name="object 58">
              <a:extLst>
                <a:ext uri="{FF2B5EF4-FFF2-40B4-BE49-F238E27FC236}">
                  <a16:creationId xmlns:a16="http://schemas.microsoft.com/office/drawing/2014/main" id="{3E3ADA03-8126-4F35-B20A-C0629CBF3D3D}"/>
                </a:ext>
              </a:extLst>
            </p:cNvPr>
            <p:cNvSpPr/>
            <p:nvPr/>
          </p:nvSpPr>
          <p:spPr>
            <a:xfrm>
              <a:off x="3015996" y="6276152"/>
              <a:ext cx="269748" cy="60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9">
              <a:extLst>
                <a:ext uri="{FF2B5EF4-FFF2-40B4-BE49-F238E27FC236}">
                  <a16:creationId xmlns:a16="http://schemas.microsoft.com/office/drawing/2014/main" id="{8EA106E2-CA5D-4EEE-A760-5535A6827DBD}"/>
                </a:ext>
              </a:extLst>
            </p:cNvPr>
            <p:cNvSpPr/>
            <p:nvPr/>
          </p:nvSpPr>
          <p:spPr>
            <a:xfrm>
              <a:off x="4085844" y="6384356"/>
              <a:ext cx="534924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0">
              <a:extLst>
                <a:ext uri="{FF2B5EF4-FFF2-40B4-BE49-F238E27FC236}">
                  <a16:creationId xmlns:a16="http://schemas.microsoft.com/office/drawing/2014/main" id="{580E2509-6859-4D0D-9F03-E2B612F95929}"/>
                </a:ext>
              </a:extLst>
            </p:cNvPr>
            <p:cNvSpPr/>
            <p:nvPr/>
          </p:nvSpPr>
          <p:spPr>
            <a:xfrm>
              <a:off x="2610612" y="6401120"/>
              <a:ext cx="172212" cy="126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1">
              <a:extLst>
                <a:ext uri="{FF2B5EF4-FFF2-40B4-BE49-F238E27FC236}">
                  <a16:creationId xmlns:a16="http://schemas.microsoft.com/office/drawing/2014/main" id="{9C8FE702-4833-4850-853C-3AB165BE1E04}"/>
                </a:ext>
              </a:extLst>
            </p:cNvPr>
            <p:cNvSpPr/>
            <p:nvPr/>
          </p:nvSpPr>
          <p:spPr>
            <a:xfrm>
              <a:off x="2852928" y="6449888"/>
              <a:ext cx="103631" cy="289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2">
              <a:extLst>
                <a:ext uri="{FF2B5EF4-FFF2-40B4-BE49-F238E27FC236}">
                  <a16:creationId xmlns:a16="http://schemas.microsoft.com/office/drawing/2014/main" id="{7E9B98F3-572F-4E4E-BA6D-C77563C99FDD}"/>
                </a:ext>
              </a:extLst>
            </p:cNvPr>
            <p:cNvSpPr/>
            <p:nvPr/>
          </p:nvSpPr>
          <p:spPr>
            <a:xfrm>
              <a:off x="3927348" y="6449888"/>
              <a:ext cx="103632" cy="289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3">
              <a:extLst>
                <a:ext uri="{FF2B5EF4-FFF2-40B4-BE49-F238E27FC236}">
                  <a16:creationId xmlns:a16="http://schemas.microsoft.com/office/drawing/2014/main" id="{EBD761BC-14E0-4485-AFD2-C937B70D5F0D}"/>
                </a:ext>
              </a:extLst>
            </p:cNvPr>
            <p:cNvSpPr/>
            <p:nvPr/>
          </p:nvSpPr>
          <p:spPr>
            <a:xfrm>
              <a:off x="3326891" y="6401120"/>
              <a:ext cx="531876" cy="1310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4">
              <a:extLst>
                <a:ext uri="{FF2B5EF4-FFF2-40B4-BE49-F238E27FC236}">
                  <a16:creationId xmlns:a16="http://schemas.microsoft.com/office/drawing/2014/main" id="{61EF4DF0-1DC1-4BA2-9F04-BC5C679A7F7D}"/>
                </a:ext>
              </a:extLst>
            </p:cNvPr>
            <p:cNvSpPr/>
            <p:nvPr/>
          </p:nvSpPr>
          <p:spPr>
            <a:xfrm>
              <a:off x="2304288" y="6401120"/>
              <a:ext cx="265175" cy="1264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5">
              <a:extLst>
                <a:ext uri="{FF2B5EF4-FFF2-40B4-BE49-F238E27FC236}">
                  <a16:creationId xmlns:a16="http://schemas.microsoft.com/office/drawing/2014/main" id="{71F4E7FE-98A1-487F-BC1F-340762261D3A}"/>
                </a:ext>
              </a:extLst>
            </p:cNvPr>
            <p:cNvSpPr/>
            <p:nvPr/>
          </p:nvSpPr>
          <p:spPr>
            <a:xfrm>
              <a:off x="3044952" y="6376736"/>
              <a:ext cx="211836" cy="2880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319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99AAAF1D-7688-4B2D-AEAB-4458751D2700}"/>
              </a:ext>
            </a:extLst>
          </p:cNvPr>
          <p:cNvSpPr txBox="1"/>
          <p:nvPr/>
        </p:nvSpPr>
        <p:spPr>
          <a:xfrm>
            <a:off x="4093462" y="1522261"/>
            <a:ext cx="2259965" cy="53687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9885" marR="5080" indent="-192405">
              <a:lnSpc>
                <a:spcPct val="103600"/>
              </a:lnSpc>
              <a:spcBef>
                <a:spcPts val="755"/>
              </a:spcBef>
              <a:buClr>
                <a:srgbClr val="000065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1100" spc="15" dirty="0" err="1">
                <a:latin typeface="Carlito"/>
                <a:cs typeface="Carlito"/>
              </a:rPr>
              <a:t>Bentuk</a:t>
            </a:r>
            <a:r>
              <a:rPr sz="1100" spc="15" dirty="0">
                <a:latin typeface="Carlito"/>
                <a:cs typeface="Carlito"/>
              </a:rPr>
              <a:t> model </a:t>
            </a:r>
            <a:r>
              <a:rPr sz="1100" spc="10" dirty="0">
                <a:latin typeface="Carlito"/>
                <a:cs typeface="Carlito"/>
              </a:rPr>
              <a:t>linear </a:t>
            </a:r>
            <a:r>
              <a:rPr sz="1100" spc="20" dirty="0">
                <a:latin typeface="Carlito"/>
                <a:cs typeface="Carlito"/>
              </a:rPr>
              <a:t>yang </a:t>
            </a:r>
            <a:r>
              <a:rPr sz="1100" spc="15" dirty="0">
                <a:latin typeface="Carlito"/>
                <a:cs typeface="Carlito"/>
              </a:rPr>
              <a:t>paling  sederhana untuk </a:t>
            </a:r>
            <a:r>
              <a:rPr sz="1100" spc="10" dirty="0">
                <a:latin typeface="Carlito"/>
                <a:cs typeface="Carlito"/>
              </a:rPr>
              <a:t>fungsi  diskriminan linear: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9BA3C46-1460-48C9-AB61-1989CF4EAE45}"/>
              </a:ext>
            </a:extLst>
          </p:cNvPr>
          <p:cNvSpPr txBox="1"/>
          <p:nvPr/>
        </p:nvSpPr>
        <p:spPr>
          <a:xfrm>
            <a:off x="4944362" y="2502192"/>
            <a:ext cx="880110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1100" i="1" spc="15" dirty="0">
                <a:latin typeface="Carlito"/>
                <a:cs typeface="Carlito"/>
              </a:rPr>
              <a:t>y(</a:t>
            </a:r>
            <a:r>
              <a:rPr sz="1100" b="1" i="1" spc="15" dirty="0">
                <a:latin typeface="Carlito"/>
                <a:cs typeface="Carlito"/>
              </a:rPr>
              <a:t>x</a:t>
            </a:r>
            <a:r>
              <a:rPr sz="1100" i="1" spc="15" dirty="0">
                <a:latin typeface="Carlito"/>
                <a:cs typeface="Carlito"/>
              </a:rPr>
              <a:t>) = </a:t>
            </a:r>
            <a:r>
              <a:rPr sz="1100" b="1" i="1" spc="15" dirty="0">
                <a:latin typeface="Carlito"/>
                <a:cs typeface="Carlito"/>
              </a:rPr>
              <a:t>w</a:t>
            </a:r>
            <a:r>
              <a:rPr sz="975" i="1" spc="22" baseline="29914" dirty="0">
                <a:latin typeface="Carlito"/>
                <a:cs typeface="Carlito"/>
              </a:rPr>
              <a:t>T</a:t>
            </a:r>
            <a:r>
              <a:rPr sz="1100" b="1" i="1" spc="15" dirty="0">
                <a:latin typeface="Carlito"/>
                <a:cs typeface="Carlito"/>
              </a:rPr>
              <a:t>x </a:t>
            </a:r>
            <a:r>
              <a:rPr sz="1100" i="1" spc="15" dirty="0">
                <a:latin typeface="Carlito"/>
                <a:cs typeface="Carlito"/>
              </a:rPr>
              <a:t>+</a:t>
            </a:r>
            <a:r>
              <a:rPr sz="1100" i="1" spc="-65" dirty="0">
                <a:latin typeface="Carlito"/>
                <a:cs typeface="Carlito"/>
              </a:rPr>
              <a:t> </a:t>
            </a:r>
            <a:r>
              <a:rPr sz="1100" i="1" spc="25" dirty="0">
                <a:latin typeface="Carlito"/>
                <a:cs typeface="Carlito"/>
              </a:rPr>
              <a:t>w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C000AE1-EA73-4631-A197-D0A74DF0B3A0}"/>
              </a:ext>
            </a:extLst>
          </p:cNvPr>
          <p:cNvSpPr txBox="1"/>
          <p:nvPr/>
        </p:nvSpPr>
        <p:spPr>
          <a:xfrm>
            <a:off x="4213858" y="2762796"/>
            <a:ext cx="2612390" cy="20148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arlito"/>
                <a:cs typeface="Carlito"/>
              </a:rPr>
              <a:t>Dimana  </a:t>
            </a:r>
            <a:r>
              <a:rPr sz="1100" b="1" i="1" spc="15" dirty="0">
                <a:latin typeface="Carlito"/>
                <a:cs typeface="Carlito"/>
              </a:rPr>
              <a:t>x  </a:t>
            </a:r>
            <a:r>
              <a:rPr sz="1100" spc="15" dirty="0">
                <a:latin typeface="Carlito"/>
                <a:cs typeface="Carlito"/>
              </a:rPr>
              <a:t>adalah  </a:t>
            </a:r>
            <a:r>
              <a:rPr sz="1100" spc="10" dirty="0">
                <a:latin typeface="Carlito"/>
                <a:cs typeface="Carlito"/>
              </a:rPr>
              <a:t>vektor  input, </a:t>
            </a:r>
            <a:r>
              <a:rPr sz="1100" spc="90" dirty="0">
                <a:latin typeface="Carlito"/>
                <a:cs typeface="Carlito"/>
              </a:rPr>
              <a:t> </a:t>
            </a:r>
            <a:r>
              <a:rPr sz="1100" b="1" i="1" spc="25" dirty="0">
                <a:latin typeface="Carlito"/>
                <a:cs typeface="Carlito"/>
              </a:rPr>
              <a:t>w</a:t>
            </a:r>
            <a:endParaRPr sz="1100" dirty="0">
              <a:latin typeface="Carlito"/>
              <a:cs typeface="Carlito"/>
            </a:endParaRPr>
          </a:p>
          <a:p>
            <a:pPr marL="233045">
              <a:lnSpc>
                <a:spcPct val="100000"/>
              </a:lnSpc>
              <a:spcBef>
                <a:spcPts val="45"/>
              </a:spcBef>
            </a:pPr>
            <a:r>
              <a:rPr sz="1100" spc="15" dirty="0">
                <a:latin typeface="Carlito"/>
                <a:cs typeface="Carlito"/>
              </a:rPr>
              <a:t>adalah vektor bobot </a:t>
            </a:r>
            <a:r>
              <a:rPr sz="1100" spc="20" dirty="0">
                <a:latin typeface="Carlito"/>
                <a:cs typeface="Carlito"/>
              </a:rPr>
              <a:t>dan</a:t>
            </a:r>
            <a:r>
              <a:rPr sz="1100" spc="235" dirty="0">
                <a:latin typeface="Carlito"/>
                <a:cs typeface="Carlito"/>
              </a:rPr>
              <a:t> </a:t>
            </a:r>
            <a:r>
              <a:rPr sz="1100" i="1" spc="10" dirty="0">
                <a:latin typeface="Carlito"/>
                <a:cs typeface="Carlito"/>
              </a:rPr>
              <a:t>w</a:t>
            </a:r>
            <a:r>
              <a:rPr sz="975" i="1" spc="15" baseline="-29914" dirty="0">
                <a:latin typeface="Carlito"/>
                <a:cs typeface="Carlito"/>
              </a:rPr>
              <a:t>0  </a:t>
            </a:r>
            <a:r>
              <a:rPr sz="1100" spc="15" dirty="0">
                <a:latin typeface="Carlito"/>
                <a:cs typeface="Carlito"/>
              </a:rPr>
              <a:t>adalah</a:t>
            </a:r>
            <a:endParaRPr sz="1100" dirty="0">
              <a:latin typeface="Carlito"/>
              <a:cs typeface="Carlito"/>
            </a:endParaRPr>
          </a:p>
          <a:p>
            <a:pPr marL="233045">
              <a:lnSpc>
                <a:spcPct val="100000"/>
              </a:lnSpc>
              <a:spcBef>
                <a:spcPts val="325"/>
              </a:spcBef>
            </a:pPr>
            <a:r>
              <a:rPr sz="1100" spc="10" dirty="0">
                <a:latin typeface="Carlito"/>
                <a:cs typeface="Carlito"/>
              </a:rPr>
              <a:t>bias.</a:t>
            </a:r>
            <a:endParaRPr sz="1100" dirty="0">
              <a:latin typeface="Carlito"/>
              <a:cs typeface="Carlito"/>
            </a:endParaRPr>
          </a:p>
          <a:p>
            <a:pPr marL="229870" marR="274320" indent="-192405">
              <a:lnSpc>
                <a:spcPct val="103600"/>
              </a:lnSpc>
              <a:spcBef>
                <a:spcPts val="409"/>
              </a:spcBef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100" spc="15" dirty="0">
                <a:latin typeface="Carlito"/>
                <a:cs typeface="Carlito"/>
              </a:rPr>
              <a:t>Sehingga, </a:t>
            </a:r>
            <a:r>
              <a:rPr sz="1100" i="1" spc="15" dirty="0">
                <a:latin typeface="Carlito"/>
                <a:cs typeface="Carlito"/>
              </a:rPr>
              <a:t>decision boundary </a:t>
            </a:r>
            <a:r>
              <a:rPr sz="1100" spc="15" dirty="0">
                <a:latin typeface="Carlito"/>
                <a:cs typeface="Carlito"/>
              </a:rPr>
              <a:t>adalah  </a:t>
            </a:r>
            <a:r>
              <a:rPr sz="1100" i="1" spc="15" dirty="0">
                <a:latin typeface="Carlito"/>
                <a:cs typeface="Carlito"/>
              </a:rPr>
              <a:t>y(</a:t>
            </a:r>
            <a:r>
              <a:rPr sz="1100" b="1" i="1" spc="15" dirty="0">
                <a:latin typeface="Carlito"/>
                <a:cs typeface="Carlito"/>
              </a:rPr>
              <a:t>x</a:t>
            </a:r>
            <a:r>
              <a:rPr sz="1100" i="1" spc="15" dirty="0">
                <a:latin typeface="Carlito"/>
                <a:cs typeface="Carlito"/>
              </a:rPr>
              <a:t>)=0</a:t>
            </a:r>
            <a:r>
              <a:rPr sz="1100" spc="15" dirty="0">
                <a:latin typeface="Carlito"/>
                <a:cs typeface="Carlito"/>
              </a:rPr>
              <a:t>, yaitu suatu </a:t>
            </a:r>
            <a:r>
              <a:rPr sz="1100" i="1" spc="15" dirty="0">
                <a:latin typeface="Carlito"/>
                <a:cs typeface="Carlito"/>
              </a:rPr>
              <a:t>hyperplane  </a:t>
            </a:r>
            <a:r>
              <a:rPr sz="1100" spc="15" dirty="0">
                <a:latin typeface="Carlito"/>
                <a:cs typeface="Carlito"/>
              </a:rPr>
              <a:t>berdimensi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(D-1)</a:t>
            </a:r>
            <a:endParaRPr sz="1100" dirty="0">
              <a:latin typeface="Carlito"/>
              <a:cs typeface="Carlito"/>
            </a:endParaRPr>
          </a:p>
          <a:p>
            <a:pPr marL="229870" marR="388620" indent="-192405">
              <a:lnSpc>
                <a:spcPct val="110300"/>
              </a:lnSpc>
              <a:spcBef>
                <a:spcPts val="320"/>
              </a:spcBef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100" spc="15" dirty="0">
                <a:latin typeface="Carlito"/>
                <a:cs typeface="Carlito"/>
              </a:rPr>
              <a:t>Suatu vektor input </a:t>
            </a:r>
            <a:r>
              <a:rPr sz="1100" b="1" i="1" spc="15" dirty="0">
                <a:latin typeface="Carlito"/>
                <a:cs typeface="Carlito"/>
              </a:rPr>
              <a:t>x </a:t>
            </a:r>
            <a:r>
              <a:rPr sz="1100" spc="20" dirty="0">
                <a:latin typeface="Carlito"/>
                <a:cs typeface="Carlito"/>
              </a:rPr>
              <a:t>akan  </a:t>
            </a:r>
            <a:r>
              <a:rPr sz="1100" spc="10" dirty="0">
                <a:latin typeface="Carlito"/>
                <a:cs typeface="Carlito"/>
              </a:rPr>
              <a:t>diklasifikasikan </a:t>
            </a:r>
            <a:r>
              <a:rPr sz="1100" spc="20" dirty="0">
                <a:latin typeface="Carlito"/>
                <a:cs typeface="Carlito"/>
              </a:rPr>
              <a:t>ke </a:t>
            </a:r>
            <a:r>
              <a:rPr sz="1100" spc="15" dirty="0">
                <a:latin typeface="Carlito"/>
                <a:cs typeface="Carlito"/>
              </a:rPr>
              <a:t>kelas 1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R</a:t>
            </a:r>
            <a:r>
              <a:rPr sz="975" i="1" spc="15" baseline="-29914" dirty="0">
                <a:latin typeface="Carlito"/>
                <a:cs typeface="Carlito"/>
              </a:rPr>
              <a:t>1</a:t>
            </a:r>
            <a:r>
              <a:rPr sz="1100" spc="10" dirty="0">
                <a:latin typeface="Carlito"/>
                <a:cs typeface="Carlito"/>
              </a:rPr>
              <a:t>) jika  </a:t>
            </a:r>
            <a:r>
              <a:rPr sz="1100" i="1" dirty="0">
                <a:latin typeface="Carlito"/>
                <a:cs typeface="Carlito"/>
              </a:rPr>
              <a:t>y(</a:t>
            </a:r>
            <a:r>
              <a:rPr sz="1100" b="1" i="1" dirty="0">
                <a:latin typeface="Carlito"/>
                <a:cs typeface="Carlito"/>
              </a:rPr>
              <a:t>x</a:t>
            </a:r>
            <a:r>
              <a:rPr sz="1100" i="1" dirty="0">
                <a:latin typeface="Carlito"/>
                <a:cs typeface="Carlito"/>
              </a:rPr>
              <a:t>)</a:t>
            </a:r>
            <a:r>
              <a:rPr sz="1200" i="1" dirty="0">
                <a:latin typeface="Symbol"/>
                <a:cs typeface="Symbol"/>
              </a:rPr>
              <a:t></a:t>
            </a:r>
            <a:r>
              <a:rPr sz="1100" dirty="0">
                <a:latin typeface="Symbol"/>
                <a:cs typeface="Symbol"/>
              </a:rPr>
              <a:t>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Carlito"/>
                <a:cs typeface="Carlito"/>
              </a:rPr>
              <a:t>dan </a:t>
            </a:r>
            <a:r>
              <a:rPr sz="1100" spc="10" dirty="0">
                <a:latin typeface="Carlito"/>
                <a:cs typeface="Carlito"/>
              </a:rPr>
              <a:t>kelas </a:t>
            </a:r>
            <a:r>
              <a:rPr sz="1100" spc="15" dirty="0">
                <a:latin typeface="Carlito"/>
                <a:cs typeface="Carlito"/>
              </a:rPr>
              <a:t>2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R</a:t>
            </a:r>
            <a:r>
              <a:rPr sz="975" i="1" spc="15" baseline="-34188" dirty="0">
                <a:latin typeface="Carlito"/>
                <a:cs typeface="Carlito"/>
              </a:rPr>
              <a:t>2</a:t>
            </a:r>
            <a:r>
              <a:rPr sz="1100" spc="10" dirty="0">
                <a:latin typeface="Carlito"/>
                <a:cs typeface="Carlito"/>
              </a:rPr>
              <a:t>) jika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y(</a:t>
            </a:r>
            <a:r>
              <a:rPr sz="1100" b="1" i="1" spc="15" dirty="0">
                <a:latin typeface="Carlito"/>
                <a:cs typeface="Carlito"/>
              </a:rPr>
              <a:t>x</a:t>
            </a:r>
            <a:r>
              <a:rPr sz="1100" i="1" spc="15" dirty="0">
                <a:latin typeface="Carlito"/>
                <a:cs typeface="Carlito"/>
              </a:rPr>
              <a:t>)&lt;0</a:t>
            </a:r>
            <a:endParaRPr sz="1100" dirty="0">
              <a:latin typeface="Carlito"/>
              <a:cs typeface="Carlito"/>
            </a:endParaRPr>
          </a:p>
          <a:p>
            <a:pPr marR="17780" algn="r">
              <a:lnSpc>
                <a:spcPct val="100000"/>
              </a:lnSpc>
              <a:spcBef>
                <a:spcPts val="1010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4325C28-2210-42CA-95D0-C54D23228F33}"/>
              </a:ext>
            </a:extLst>
          </p:cNvPr>
          <p:cNvSpPr/>
          <p:nvPr/>
        </p:nvSpPr>
        <p:spPr>
          <a:xfrm>
            <a:off x="1828800" y="1828800"/>
            <a:ext cx="2156460" cy="2156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8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FC1C6793-7F57-484E-8E13-5E24431ABBE8}"/>
              </a:ext>
            </a:extLst>
          </p:cNvPr>
          <p:cNvSpPr txBox="1"/>
          <p:nvPr/>
        </p:nvSpPr>
        <p:spPr>
          <a:xfrm>
            <a:off x="4648200" y="2362200"/>
            <a:ext cx="2106295" cy="5086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65785" algn="ctr">
              <a:lnSpc>
                <a:spcPct val="100000"/>
              </a:lnSpc>
              <a:spcBef>
                <a:spcPts val="110"/>
              </a:spcBef>
            </a:pPr>
            <a:r>
              <a:rPr sz="650" i="1" dirty="0">
                <a:latin typeface="Carlito"/>
                <a:cs typeface="Carlito"/>
              </a:rPr>
              <a:t>B</a:t>
            </a:r>
            <a:endParaRPr sz="65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1100" i="1" spc="15" dirty="0">
                <a:latin typeface="Carlito"/>
                <a:cs typeface="Carlito"/>
              </a:rPr>
              <a:t>boundary </a:t>
            </a:r>
            <a:r>
              <a:rPr sz="1100" spc="15" dirty="0">
                <a:latin typeface="Carlito"/>
                <a:cs typeface="Carlito"/>
              </a:rPr>
              <a:t>(DS), </a:t>
            </a:r>
            <a:r>
              <a:rPr sz="1100" spc="20" dirty="0">
                <a:latin typeface="Carlito"/>
                <a:cs typeface="Carlito"/>
              </a:rPr>
              <a:t>maka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y(</a:t>
            </a:r>
            <a:r>
              <a:rPr sz="1100" b="1" i="1" spc="15" dirty="0">
                <a:latin typeface="Carlito"/>
                <a:cs typeface="Carlito"/>
              </a:rPr>
              <a:t>x</a:t>
            </a:r>
            <a:r>
              <a:rPr sz="975" i="1" spc="22" baseline="-34188" dirty="0">
                <a:latin typeface="Carlito"/>
                <a:cs typeface="Carlito"/>
              </a:rPr>
              <a:t>A</a:t>
            </a:r>
            <a:r>
              <a:rPr sz="1100" i="1" spc="15" dirty="0">
                <a:latin typeface="Carlito"/>
                <a:cs typeface="Carlito"/>
              </a:rPr>
              <a:t>)=y(</a:t>
            </a:r>
            <a:r>
              <a:rPr sz="1100" b="1" i="1" spc="15" dirty="0">
                <a:latin typeface="Carlito"/>
                <a:cs typeface="Carlito"/>
              </a:rPr>
              <a:t>x</a:t>
            </a:r>
            <a:r>
              <a:rPr sz="975" i="1" spc="22" baseline="-34188" dirty="0">
                <a:latin typeface="Carlito"/>
                <a:cs typeface="Carlito"/>
              </a:rPr>
              <a:t>B</a:t>
            </a:r>
            <a:r>
              <a:rPr sz="1100" i="1" spc="15" dirty="0">
                <a:latin typeface="Carlito"/>
                <a:cs typeface="Carlito"/>
              </a:rPr>
              <a:t>)=0</a:t>
            </a:r>
            <a:endParaRPr sz="11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sz="1100" spc="15" dirty="0">
                <a:latin typeface="Carlito"/>
                <a:cs typeface="Carlito"/>
              </a:rPr>
              <a:t>atau </a:t>
            </a:r>
            <a:r>
              <a:rPr sz="1100" b="1" i="1" spc="15" dirty="0">
                <a:latin typeface="Carlito"/>
                <a:cs typeface="Carlito"/>
              </a:rPr>
              <a:t>w</a:t>
            </a:r>
            <a:r>
              <a:rPr sz="975" i="1" spc="22" baseline="34188" dirty="0">
                <a:latin typeface="Carlito"/>
                <a:cs typeface="Carlito"/>
              </a:rPr>
              <a:t>T</a:t>
            </a:r>
            <a:r>
              <a:rPr sz="1100" i="1" spc="15" dirty="0">
                <a:latin typeface="Carlito"/>
                <a:cs typeface="Carlito"/>
              </a:rPr>
              <a:t>(</a:t>
            </a:r>
            <a:r>
              <a:rPr sz="1100" b="1" i="1" spc="15" dirty="0">
                <a:latin typeface="Carlito"/>
                <a:cs typeface="Carlito"/>
              </a:rPr>
              <a:t>x </a:t>
            </a:r>
            <a:r>
              <a:rPr sz="1100" i="1" spc="10" dirty="0">
                <a:latin typeface="Carlito"/>
                <a:cs typeface="Carlito"/>
              </a:rPr>
              <a:t>-</a:t>
            </a:r>
            <a:r>
              <a:rPr sz="1100" b="1" i="1" spc="10" dirty="0">
                <a:latin typeface="Carlito"/>
                <a:cs typeface="Carlito"/>
              </a:rPr>
              <a:t>x </a:t>
            </a:r>
            <a:r>
              <a:rPr sz="1100" i="1" spc="10" dirty="0">
                <a:latin typeface="Carlito"/>
                <a:cs typeface="Carlito"/>
              </a:rPr>
              <a:t>)=0</a:t>
            </a:r>
            <a:r>
              <a:rPr sz="1100" spc="10" dirty="0">
                <a:latin typeface="Carlito"/>
                <a:cs typeface="Carlito"/>
              </a:rPr>
              <a:t>, </a:t>
            </a:r>
            <a:r>
              <a:rPr sz="1100" spc="15" dirty="0">
                <a:latin typeface="Carlito"/>
                <a:cs typeface="Carlito"/>
              </a:rPr>
              <a:t>sehingga </a:t>
            </a:r>
            <a:r>
              <a:rPr sz="1100" b="1" spc="25" dirty="0">
                <a:latin typeface="Carlito"/>
                <a:cs typeface="Carlito"/>
              </a:rPr>
              <a:t>w</a:t>
            </a:r>
            <a:r>
              <a:rPr sz="1100" b="1" spc="-35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tegak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3139C84F-0D7B-42E3-9694-59342962079F}"/>
              </a:ext>
            </a:extLst>
          </p:cNvPr>
          <p:cNvSpPr txBox="1"/>
          <p:nvPr/>
        </p:nvSpPr>
        <p:spPr>
          <a:xfrm>
            <a:off x="4456189" y="2779776"/>
            <a:ext cx="2325370" cy="1654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3430">
              <a:lnSpc>
                <a:spcPct val="100000"/>
              </a:lnSpc>
              <a:spcBef>
                <a:spcPts val="110"/>
              </a:spcBef>
            </a:pPr>
            <a:r>
              <a:rPr sz="650" i="1" dirty="0">
                <a:latin typeface="Carlito"/>
                <a:cs typeface="Carlito"/>
              </a:rPr>
              <a:t>A</a:t>
            </a:r>
            <a:r>
              <a:rPr sz="650" i="1" spc="135" dirty="0">
                <a:latin typeface="Carlito"/>
                <a:cs typeface="Carlito"/>
              </a:rPr>
              <a:t> </a:t>
            </a:r>
            <a:r>
              <a:rPr sz="650" i="1" dirty="0">
                <a:latin typeface="Carlito"/>
                <a:cs typeface="Carlito"/>
              </a:rPr>
              <a:t>B</a:t>
            </a:r>
            <a:endParaRPr sz="650" dirty="0">
              <a:latin typeface="Carlito"/>
              <a:cs typeface="Carlito"/>
            </a:endParaRPr>
          </a:p>
          <a:p>
            <a:pPr marL="217170" marR="30480">
              <a:lnSpc>
                <a:spcPts val="1370"/>
              </a:lnSpc>
              <a:spcBef>
                <a:spcPts val="45"/>
              </a:spcBef>
            </a:pPr>
            <a:r>
              <a:rPr sz="1100" spc="10" dirty="0">
                <a:latin typeface="Carlito"/>
                <a:cs typeface="Carlito"/>
              </a:rPr>
              <a:t>lurus </a:t>
            </a:r>
            <a:r>
              <a:rPr sz="1100" spc="15" dirty="0">
                <a:latin typeface="Carlito"/>
                <a:cs typeface="Carlito"/>
              </a:rPr>
              <a:t>terhadap </a:t>
            </a:r>
            <a:r>
              <a:rPr sz="1100" spc="20" dirty="0">
                <a:latin typeface="Carlito"/>
                <a:cs typeface="Carlito"/>
              </a:rPr>
              <a:t>semua </a:t>
            </a:r>
            <a:r>
              <a:rPr sz="1100" spc="15" dirty="0">
                <a:latin typeface="Carlito"/>
                <a:cs typeface="Carlito"/>
              </a:rPr>
              <a:t>vektor </a:t>
            </a:r>
            <a:r>
              <a:rPr sz="1100" spc="10" dirty="0">
                <a:latin typeface="Carlito"/>
                <a:cs typeface="Carlito"/>
              </a:rPr>
              <a:t>di </a:t>
            </a:r>
            <a:r>
              <a:rPr sz="1100" spc="15" dirty="0">
                <a:latin typeface="Carlito"/>
                <a:cs typeface="Carlito"/>
              </a:rPr>
              <a:t>DS</a:t>
            </a:r>
            <a:r>
              <a:rPr sz="1100" i="1" spc="15" dirty="0">
                <a:latin typeface="Carlito"/>
                <a:cs typeface="Carlito"/>
              </a:rPr>
              <a:t>.  </a:t>
            </a:r>
            <a:r>
              <a:rPr sz="1100" spc="20" dirty="0">
                <a:latin typeface="Carlito"/>
                <a:cs typeface="Carlito"/>
              </a:rPr>
              <a:t>Dengan </a:t>
            </a:r>
            <a:r>
              <a:rPr sz="1100" spc="15" dirty="0">
                <a:latin typeface="Carlito"/>
                <a:cs typeface="Carlito"/>
              </a:rPr>
              <a:t>kata </a:t>
            </a:r>
            <a:r>
              <a:rPr sz="1100" spc="10" dirty="0">
                <a:latin typeface="Carlito"/>
                <a:cs typeface="Carlito"/>
              </a:rPr>
              <a:t>lain </a:t>
            </a:r>
            <a:r>
              <a:rPr sz="1100" b="1" spc="25" dirty="0">
                <a:latin typeface="Carlito"/>
                <a:cs typeface="Carlito"/>
              </a:rPr>
              <a:t>w </a:t>
            </a:r>
            <a:r>
              <a:rPr sz="1100" spc="15" dirty="0">
                <a:latin typeface="Carlito"/>
                <a:cs typeface="Carlito"/>
              </a:rPr>
              <a:t>menentukan  </a:t>
            </a:r>
            <a:r>
              <a:rPr sz="1100" spc="10" dirty="0">
                <a:latin typeface="Carlito"/>
                <a:cs typeface="Carlito"/>
              </a:rPr>
              <a:t>orientasi </a:t>
            </a:r>
            <a:r>
              <a:rPr sz="1100" spc="15" dirty="0">
                <a:latin typeface="Carlito"/>
                <a:cs typeface="Carlito"/>
              </a:rPr>
              <a:t>dari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DS</a:t>
            </a:r>
            <a:endParaRPr sz="1100" dirty="0">
              <a:latin typeface="Carlito"/>
              <a:cs typeface="Carlito"/>
            </a:endParaRPr>
          </a:p>
          <a:p>
            <a:pPr marL="217170">
              <a:lnSpc>
                <a:spcPct val="100000"/>
              </a:lnSpc>
              <a:spcBef>
                <a:spcPts val="395"/>
              </a:spcBef>
            </a:pPr>
            <a:r>
              <a:rPr sz="1100" spc="10" dirty="0">
                <a:latin typeface="Carlito"/>
                <a:cs typeface="Carlito"/>
              </a:rPr>
              <a:t>Jarak </a:t>
            </a:r>
            <a:r>
              <a:rPr sz="1100" spc="5" dirty="0">
                <a:latin typeface="Carlito"/>
                <a:cs typeface="Carlito"/>
              </a:rPr>
              <a:t>titik </a:t>
            </a:r>
            <a:r>
              <a:rPr sz="1100" spc="15" dirty="0">
                <a:latin typeface="Carlito"/>
                <a:cs typeface="Carlito"/>
              </a:rPr>
              <a:t>awal </a:t>
            </a:r>
            <a:r>
              <a:rPr sz="1100" spc="20" dirty="0">
                <a:latin typeface="Carlito"/>
                <a:cs typeface="Carlito"/>
              </a:rPr>
              <a:t>ke </a:t>
            </a:r>
            <a:r>
              <a:rPr sz="1100" spc="15" dirty="0">
                <a:latin typeface="Carlito"/>
                <a:cs typeface="Carlito"/>
              </a:rPr>
              <a:t>DS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adalah</a:t>
            </a:r>
            <a:endParaRPr sz="1100" dirty="0">
              <a:latin typeface="Carlito"/>
              <a:cs typeface="Carlito"/>
            </a:endParaRPr>
          </a:p>
          <a:p>
            <a:pPr marL="217170">
              <a:lnSpc>
                <a:spcPct val="100000"/>
              </a:lnSpc>
              <a:spcBef>
                <a:spcPts val="50"/>
              </a:spcBef>
            </a:pPr>
            <a:r>
              <a:rPr sz="1100" i="1" spc="10" dirty="0">
                <a:latin typeface="Carlito"/>
                <a:cs typeface="Carlito"/>
              </a:rPr>
              <a:t>-w</a:t>
            </a:r>
            <a:r>
              <a:rPr sz="975" i="1" spc="15" baseline="-29914" dirty="0">
                <a:latin typeface="Carlito"/>
                <a:cs typeface="Carlito"/>
              </a:rPr>
              <a:t>0 </a:t>
            </a:r>
            <a:r>
              <a:rPr sz="1100" i="1" spc="15" dirty="0">
                <a:latin typeface="Carlito"/>
                <a:cs typeface="Carlito"/>
              </a:rPr>
              <a:t>/||</a:t>
            </a:r>
            <a:r>
              <a:rPr sz="1100" b="1" i="1" spc="15" dirty="0">
                <a:latin typeface="Carlito"/>
                <a:cs typeface="Carlito"/>
              </a:rPr>
              <a:t>w</a:t>
            </a:r>
            <a:r>
              <a:rPr sz="1100" i="1" spc="15" dirty="0">
                <a:latin typeface="Carlito"/>
                <a:cs typeface="Carlito"/>
              </a:rPr>
              <a:t>||</a:t>
            </a:r>
            <a:r>
              <a:rPr sz="1100" spc="15" dirty="0">
                <a:latin typeface="Carlito"/>
                <a:cs typeface="Carlito"/>
              </a:rPr>
              <a:t>. </a:t>
            </a:r>
            <a:r>
              <a:rPr sz="1100" spc="20" dirty="0">
                <a:latin typeface="Carlito"/>
                <a:cs typeface="Carlito"/>
              </a:rPr>
              <a:t>Dengan </a:t>
            </a:r>
            <a:r>
              <a:rPr sz="1100" spc="15" dirty="0">
                <a:latin typeface="Carlito"/>
                <a:cs typeface="Carlito"/>
              </a:rPr>
              <a:t>kata </a:t>
            </a:r>
            <a:r>
              <a:rPr sz="1100" spc="10" dirty="0">
                <a:latin typeface="Carlito"/>
                <a:cs typeface="Carlito"/>
              </a:rPr>
              <a:t>lain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i="1" spc="10" dirty="0">
                <a:latin typeface="Carlito"/>
                <a:cs typeface="Carlito"/>
              </a:rPr>
              <a:t>w</a:t>
            </a:r>
            <a:r>
              <a:rPr sz="975" i="1" spc="15" baseline="-29914" dirty="0">
                <a:latin typeface="Carlito"/>
                <a:cs typeface="Carlito"/>
              </a:rPr>
              <a:t>0</a:t>
            </a:r>
            <a:endParaRPr sz="975" baseline="-29914" dirty="0">
              <a:latin typeface="Carlito"/>
              <a:cs typeface="Carlito"/>
            </a:endParaRPr>
          </a:p>
          <a:p>
            <a:pPr marL="217170">
              <a:lnSpc>
                <a:spcPct val="100000"/>
              </a:lnSpc>
              <a:spcBef>
                <a:spcPts val="325"/>
              </a:spcBef>
            </a:pPr>
            <a:r>
              <a:rPr sz="1100" spc="15" dirty="0">
                <a:latin typeface="Carlito"/>
                <a:cs typeface="Carlito"/>
              </a:rPr>
              <a:t>menentukan </a:t>
            </a:r>
            <a:r>
              <a:rPr sz="1100" spc="10" dirty="0">
                <a:latin typeface="Carlito"/>
                <a:cs typeface="Carlito"/>
              </a:rPr>
              <a:t>lokasi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DS.</a:t>
            </a:r>
            <a:endParaRPr sz="1100" dirty="0">
              <a:latin typeface="Carlito"/>
              <a:cs typeface="Carlito"/>
            </a:endParaRPr>
          </a:p>
          <a:p>
            <a:pPr marL="217170" marR="195580" indent="-192405">
              <a:lnSpc>
                <a:spcPct val="103600"/>
              </a:lnSpc>
              <a:spcBef>
                <a:spcPts val="409"/>
              </a:spcBef>
              <a:buClr>
                <a:srgbClr val="000065"/>
              </a:buClr>
              <a:buFont typeface="Arial"/>
              <a:buChar char="•"/>
              <a:tabLst>
                <a:tab pos="217170" algn="l"/>
                <a:tab pos="217804" algn="l"/>
              </a:tabLst>
            </a:pPr>
            <a:r>
              <a:rPr sz="1100" spc="10" dirty="0">
                <a:latin typeface="Carlito"/>
                <a:cs typeface="Carlito"/>
              </a:rPr>
              <a:t>Jarak </a:t>
            </a:r>
            <a:r>
              <a:rPr sz="1100" spc="15" dirty="0">
                <a:latin typeface="Carlito"/>
                <a:cs typeface="Carlito"/>
              </a:rPr>
              <a:t>sembarang vektor </a:t>
            </a:r>
            <a:r>
              <a:rPr sz="1100" b="1" spc="15" dirty="0">
                <a:latin typeface="Carlito"/>
                <a:cs typeface="Carlito"/>
              </a:rPr>
              <a:t>x </a:t>
            </a:r>
            <a:r>
              <a:rPr sz="1100" spc="15" dirty="0">
                <a:latin typeface="Carlito"/>
                <a:cs typeface="Carlito"/>
              </a:rPr>
              <a:t>ke </a:t>
            </a:r>
            <a:r>
              <a:rPr sz="1100" spc="20" dirty="0">
                <a:latin typeface="Carlito"/>
                <a:cs typeface="Carlito"/>
              </a:rPr>
              <a:t>DS  dan </a:t>
            </a:r>
            <a:r>
              <a:rPr sz="1100" spc="10" dirty="0">
                <a:latin typeface="Carlito"/>
                <a:cs typeface="Carlito"/>
              </a:rPr>
              <a:t>searah </a:t>
            </a:r>
            <a:r>
              <a:rPr sz="1100" b="1" spc="25" dirty="0">
                <a:latin typeface="Carlito"/>
                <a:cs typeface="Carlito"/>
              </a:rPr>
              <a:t>w </a:t>
            </a:r>
            <a:r>
              <a:rPr sz="1100" spc="15" dirty="0">
                <a:latin typeface="Carlito"/>
                <a:cs typeface="Carlito"/>
              </a:rPr>
              <a:t>adalah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y(</a:t>
            </a:r>
            <a:r>
              <a:rPr sz="1100" b="1" spc="15" dirty="0">
                <a:latin typeface="Carlito"/>
                <a:cs typeface="Carlito"/>
              </a:rPr>
              <a:t>x</a:t>
            </a:r>
            <a:r>
              <a:rPr sz="1100" spc="15" dirty="0">
                <a:latin typeface="Carlito"/>
                <a:cs typeface="Carlito"/>
              </a:rPr>
              <a:t>)/||</a:t>
            </a:r>
            <a:r>
              <a:rPr sz="1100" b="1" spc="15" dirty="0">
                <a:latin typeface="Carlito"/>
                <a:cs typeface="Carlito"/>
              </a:rPr>
              <a:t>w</a:t>
            </a:r>
            <a:r>
              <a:rPr sz="1100" spc="15" dirty="0">
                <a:latin typeface="Carlito"/>
                <a:cs typeface="Carlito"/>
              </a:rPr>
              <a:t>||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D2A799F4-6E76-4AAC-BCCA-F9AD7523126D}"/>
              </a:ext>
            </a:extLst>
          </p:cNvPr>
          <p:cNvSpPr/>
          <p:nvPr/>
        </p:nvSpPr>
        <p:spPr>
          <a:xfrm>
            <a:off x="1752600" y="2362200"/>
            <a:ext cx="2156460" cy="2156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66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7">
            <a:extLst>
              <a:ext uri="{FF2B5EF4-FFF2-40B4-BE49-F238E27FC236}">
                <a16:creationId xmlns:a16="http://schemas.microsoft.com/office/drawing/2014/main" id="{170FACC9-92C5-4612-961F-A827A29E3D7C}"/>
              </a:ext>
            </a:extLst>
          </p:cNvPr>
          <p:cNvSpPr txBox="1">
            <a:spLocks/>
          </p:cNvSpPr>
          <p:nvPr/>
        </p:nvSpPr>
        <p:spPr>
          <a:xfrm>
            <a:off x="457200" y="1247377"/>
            <a:ext cx="8534400" cy="24529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035"/>
              </a:lnSpc>
              <a:spcBef>
                <a:spcPts val="140"/>
              </a:spcBef>
            </a:pPr>
            <a:r>
              <a:rPr lang="en-ID" spc="10" dirty="0">
                <a:solidFill>
                  <a:schemeClr val="tx1"/>
                </a:solidFill>
              </a:rPr>
              <a:t>•</a:t>
            </a:r>
          </a:p>
          <a:p>
            <a:pPr marL="2927985">
              <a:lnSpc>
                <a:spcPts val="495"/>
              </a:lnSpc>
            </a:pPr>
            <a:r>
              <a:rPr lang="en-ID" sz="650" i="1" dirty="0">
                <a:solidFill>
                  <a:schemeClr val="tx1"/>
                </a:solidFill>
                <a:latin typeface="Carlito"/>
                <a:cs typeface="Carlito"/>
              </a:rPr>
              <a:t>n</a:t>
            </a:r>
            <a:r>
              <a:rPr lang="en-ID" sz="650" i="1" spc="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650" i="1" dirty="0" err="1">
                <a:solidFill>
                  <a:schemeClr val="tx1"/>
                </a:solidFill>
                <a:latin typeface="Carlito"/>
                <a:cs typeface="Carlito"/>
              </a:rPr>
              <a:t>n</a:t>
            </a:r>
            <a:endParaRPr lang="en-ID" sz="6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17170" marR="55880">
              <a:lnSpc>
                <a:spcPts val="1370"/>
              </a:lnSpc>
              <a:spcBef>
                <a:spcPts val="45"/>
              </a:spcBef>
            </a:pPr>
            <a:r>
              <a:rPr lang="en-ID" sz="2000" spc="15" dirty="0" err="1">
                <a:solidFill>
                  <a:schemeClr val="tx1"/>
                </a:solidFill>
                <a:latin typeface="Carlito"/>
                <a:cs typeface="Carlito"/>
              </a:rPr>
              <a:t>Asumsikan</a:t>
            </a:r>
            <a:r>
              <a:rPr lang="en-ID" sz="2000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2000" spc="10" dirty="0" err="1">
                <a:solidFill>
                  <a:schemeClr val="tx1"/>
                </a:solidFill>
                <a:latin typeface="Carlito"/>
                <a:cs typeface="Carlito"/>
              </a:rPr>
              <a:t>kita</a:t>
            </a:r>
            <a:r>
              <a:rPr lang="en-ID" sz="2000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2000" spc="15" dirty="0" err="1">
                <a:solidFill>
                  <a:schemeClr val="tx1"/>
                </a:solidFill>
                <a:latin typeface="Carlito"/>
                <a:cs typeface="Carlito"/>
              </a:rPr>
              <a:t>memiliki</a:t>
            </a:r>
            <a:r>
              <a:rPr lang="en-ID" sz="2000" spc="15" dirty="0">
                <a:solidFill>
                  <a:schemeClr val="tx1"/>
                </a:solidFill>
                <a:latin typeface="Carlito"/>
                <a:cs typeface="Carlito"/>
              </a:rPr>
              <a:t> data </a:t>
            </a:r>
            <a:r>
              <a:rPr lang="en-ID" sz="2000" spc="15" dirty="0" err="1">
                <a:solidFill>
                  <a:schemeClr val="tx1"/>
                </a:solidFill>
                <a:latin typeface="Carlito"/>
                <a:cs typeface="Carlito"/>
              </a:rPr>
              <a:t>pembelajaran</a:t>
            </a:r>
            <a:r>
              <a:rPr lang="en-ID" sz="2000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2000" i="1" spc="10" dirty="0">
                <a:solidFill>
                  <a:schemeClr val="tx1"/>
                </a:solidFill>
                <a:latin typeface="Carlito"/>
                <a:cs typeface="Carlito"/>
              </a:rPr>
              <a:t>{</a:t>
            </a:r>
            <a:r>
              <a:rPr lang="en-ID" sz="2000" b="1" i="1" spc="10" dirty="0">
                <a:solidFill>
                  <a:schemeClr val="tx1"/>
                </a:solidFill>
                <a:latin typeface="Carlito"/>
                <a:cs typeface="Carlito"/>
              </a:rPr>
              <a:t>x </a:t>
            </a:r>
            <a:r>
              <a:rPr lang="en-ID" sz="2000" i="1" spc="5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ID" sz="2000" b="1" i="1" spc="10" dirty="0">
                <a:solidFill>
                  <a:schemeClr val="tx1"/>
                </a:solidFill>
                <a:latin typeface="Carlito"/>
                <a:cs typeface="Carlito"/>
              </a:rPr>
              <a:t>t </a:t>
            </a:r>
            <a:r>
              <a:rPr lang="en-ID" sz="2000" i="1" spc="10" dirty="0">
                <a:solidFill>
                  <a:schemeClr val="tx1"/>
                </a:solidFill>
                <a:latin typeface="Carlito"/>
                <a:cs typeface="Carlito"/>
              </a:rPr>
              <a:t>}, </a:t>
            </a:r>
            <a:r>
              <a:rPr lang="en-ID" sz="2000" i="1" spc="15" dirty="0">
                <a:solidFill>
                  <a:schemeClr val="tx1"/>
                </a:solidFill>
                <a:latin typeface="Carlito"/>
                <a:cs typeface="Carlito"/>
              </a:rPr>
              <a:t>n = 1 </a:t>
            </a:r>
            <a:r>
              <a:rPr lang="en-ID" sz="2000" i="1" spc="15" dirty="0" err="1">
                <a:solidFill>
                  <a:schemeClr val="tx1"/>
                </a:solidFill>
                <a:latin typeface="Carlito"/>
                <a:cs typeface="Carlito"/>
              </a:rPr>
              <a:t>sd</a:t>
            </a:r>
            <a:r>
              <a:rPr lang="en-ID" sz="2000" i="1" spc="15" dirty="0">
                <a:solidFill>
                  <a:schemeClr val="tx1"/>
                </a:solidFill>
                <a:latin typeface="Carlito"/>
                <a:cs typeface="Carlito"/>
              </a:rPr>
              <a:t> N</a:t>
            </a:r>
            <a:r>
              <a:rPr lang="en-ID" sz="2000" spc="15" dirty="0">
                <a:solidFill>
                  <a:schemeClr val="tx1"/>
                </a:solidFill>
                <a:latin typeface="Carlito"/>
                <a:cs typeface="Carlito"/>
              </a:rPr>
              <a:t>. </a:t>
            </a:r>
            <a:r>
              <a:rPr lang="en-ID" sz="2000" spc="15" dirty="0" err="1">
                <a:solidFill>
                  <a:schemeClr val="tx1"/>
                </a:solidFill>
                <a:latin typeface="Carlito"/>
                <a:cs typeface="Carlito"/>
              </a:rPr>
              <a:t>Suatu</a:t>
            </a:r>
            <a:r>
              <a:rPr lang="en-ID" sz="20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2000" spc="15" dirty="0" err="1">
                <a:solidFill>
                  <a:schemeClr val="tx1"/>
                </a:solidFill>
                <a:latin typeface="Carlito"/>
                <a:cs typeface="Carlito"/>
              </a:rPr>
              <a:t>vektor</a:t>
            </a:r>
            <a:endParaRPr lang="en-ID" sz="20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17170" marR="55880">
              <a:lnSpc>
                <a:spcPts val="1370"/>
              </a:lnSpc>
              <a:spcBef>
                <a:spcPts val="45"/>
              </a:spcBef>
            </a:pP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input </a:t>
            </a:r>
            <a:r>
              <a:rPr lang="en-ID" b="1" spc="15" dirty="0">
                <a:solidFill>
                  <a:schemeClr val="tx1"/>
                </a:solidFill>
                <a:latin typeface="Carlito"/>
                <a:cs typeface="Carlito"/>
              </a:rPr>
              <a:t>x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pertama-tama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ditransformasi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20" dirty="0" err="1">
                <a:solidFill>
                  <a:schemeClr val="tx1"/>
                </a:solidFill>
                <a:latin typeface="Carlito"/>
                <a:cs typeface="Carlito"/>
              </a:rPr>
              <a:t>menggunakan</a:t>
            </a:r>
            <a:r>
              <a:rPr lang="en-ID" spc="2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suatu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transformasi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 nonlinear </a:t>
            </a:r>
            <a:r>
              <a:rPr lang="en-ID" sz="1200" i="1" spc="-15" dirty="0">
                <a:solidFill>
                  <a:schemeClr val="tx1"/>
                </a:solidFill>
                <a:latin typeface="Symbol"/>
                <a:cs typeface="Symbol"/>
              </a:rPr>
              <a:t></a:t>
            </a:r>
            <a:r>
              <a:rPr lang="en-ID" b="1" i="1" spc="-15" dirty="0">
                <a:solidFill>
                  <a:schemeClr val="tx1"/>
                </a:solidFill>
                <a:latin typeface="Carlito"/>
                <a:cs typeface="Carlito"/>
              </a:rPr>
              <a:t>.</a:t>
            </a:r>
            <a:r>
              <a:rPr lang="en-ID" i="1" spc="-15" dirty="0">
                <a:solidFill>
                  <a:schemeClr val="tx1"/>
                </a:solidFill>
                <a:latin typeface="Carlito"/>
                <a:cs typeface="Carlito"/>
              </a:rPr>
              <a:t>)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untuk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20" dirty="0" err="1">
                <a:solidFill>
                  <a:schemeClr val="tx1"/>
                </a:solidFill>
                <a:latin typeface="Carlito"/>
                <a:cs typeface="Carlito"/>
              </a:rPr>
              <a:t>membentuk</a:t>
            </a:r>
            <a:r>
              <a:rPr lang="en-ID" spc="2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vektor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0" dirty="0" err="1">
                <a:solidFill>
                  <a:schemeClr val="tx1"/>
                </a:solidFill>
                <a:latin typeface="Carlito"/>
                <a:cs typeface="Carlito"/>
              </a:rPr>
              <a:t>fitur</a:t>
            </a:r>
            <a:r>
              <a:rPr lang="en-ID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1200" i="1" spc="-20" dirty="0">
                <a:solidFill>
                  <a:schemeClr val="tx1"/>
                </a:solidFill>
                <a:latin typeface="Symbol"/>
                <a:cs typeface="Symbol"/>
              </a:rPr>
              <a:t></a:t>
            </a:r>
            <a:r>
              <a:rPr lang="en-ID" b="1" i="1" spc="-20" dirty="0">
                <a:solidFill>
                  <a:schemeClr val="tx1"/>
                </a:solidFill>
                <a:latin typeface="Carlito"/>
                <a:cs typeface="Carlito"/>
              </a:rPr>
              <a:t>x</a:t>
            </a:r>
            <a:r>
              <a:rPr lang="en-ID" sz="1200" i="1" spc="-20" dirty="0">
                <a:solidFill>
                  <a:schemeClr val="tx1"/>
                </a:solidFill>
                <a:latin typeface="Symbol"/>
                <a:cs typeface="Symbol"/>
              </a:rPr>
              <a:t></a:t>
            </a:r>
            <a:r>
              <a:rPr lang="en-ID" sz="12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yang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digunakan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untuk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 </a:t>
            </a:r>
            <a:r>
              <a:rPr lang="en-ID" spc="20" dirty="0" err="1">
                <a:solidFill>
                  <a:schemeClr val="tx1"/>
                </a:solidFill>
                <a:latin typeface="Carlito"/>
                <a:cs typeface="Carlito"/>
              </a:rPr>
              <a:t>membentuk</a:t>
            </a:r>
            <a:r>
              <a:rPr lang="en-ID" spc="20" dirty="0">
                <a:solidFill>
                  <a:schemeClr val="tx1"/>
                </a:solidFill>
                <a:latin typeface="Carlito"/>
                <a:cs typeface="Carlito"/>
              </a:rPr>
              <a:t> model </a:t>
            </a:r>
            <a:r>
              <a:rPr lang="en-ID" spc="10" dirty="0">
                <a:solidFill>
                  <a:schemeClr val="tx1"/>
                </a:solidFill>
                <a:latin typeface="Carlito"/>
                <a:cs typeface="Carlito"/>
              </a:rPr>
              <a:t>linear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dengan</a:t>
            </a:r>
            <a:r>
              <a:rPr lang="en-ID" spc="-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bentuk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endParaRPr lang="en-ID" sz="12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045970">
              <a:spcBef>
                <a:spcPts val="295"/>
              </a:spcBef>
            </a:pPr>
            <a:r>
              <a:rPr lang="en-ID" i="1" spc="15" dirty="0">
                <a:solidFill>
                  <a:schemeClr val="tx1"/>
                </a:solidFill>
                <a:latin typeface="Carlito"/>
                <a:cs typeface="Carlito"/>
              </a:rPr>
              <a:t>y(</a:t>
            </a:r>
            <a:r>
              <a:rPr lang="en-ID" b="1" i="1" spc="15" dirty="0">
                <a:solidFill>
                  <a:schemeClr val="tx1"/>
                </a:solidFill>
                <a:latin typeface="Carlito"/>
                <a:cs typeface="Carlito"/>
              </a:rPr>
              <a:t>x</a:t>
            </a:r>
            <a:r>
              <a:rPr lang="en-ID" i="1" spc="15" dirty="0">
                <a:solidFill>
                  <a:schemeClr val="tx1"/>
                </a:solidFill>
                <a:latin typeface="Carlito"/>
                <a:cs typeface="Carlito"/>
              </a:rPr>
              <a:t>) =</a:t>
            </a:r>
            <a:r>
              <a:rPr lang="en-ID" i="1" spc="-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i="1" spc="5" dirty="0">
                <a:solidFill>
                  <a:schemeClr val="tx1"/>
                </a:solidFill>
                <a:latin typeface="Carlito"/>
                <a:cs typeface="Carlito"/>
              </a:rPr>
              <a:t>f(</a:t>
            </a:r>
            <a:r>
              <a:rPr lang="en-ID" b="1" i="1" spc="5" dirty="0" err="1">
                <a:solidFill>
                  <a:schemeClr val="tx1"/>
                </a:solidFill>
                <a:latin typeface="Carlito"/>
                <a:cs typeface="Carlito"/>
              </a:rPr>
              <a:t>w</a:t>
            </a:r>
            <a:r>
              <a:rPr lang="en-ID" sz="975" i="1" spc="7" baseline="29914" dirty="0" err="1">
                <a:solidFill>
                  <a:schemeClr val="tx1"/>
                </a:solidFill>
                <a:latin typeface="Carlito"/>
                <a:cs typeface="Carlito"/>
              </a:rPr>
              <a:t>T</a:t>
            </a:r>
            <a:r>
              <a:rPr lang="en-ID" sz="1200" b="1" i="1" spc="5" dirty="0">
                <a:solidFill>
                  <a:schemeClr val="tx1"/>
                </a:solidFill>
                <a:latin typeface="Symbol"/>
                <a:cs typeface="Symbol"/>
              </a:rPr>
              <a:t></a:t>
            </a:r>
            <a:r>
              <a:rPr lang="en-ID" sz="1100" i="1" spc="5" dirty="0">
                <a:solidFill>
                  <a:schemeClr val="tx1"/>
                </a:solidFill>
                <a:latin typeface="Carlito"/>
                <a:cs typeface="Carlito"/>
              </a:rPr>
              <a:t>(</a:t>
            </a:r>
            <a:r>
              <a:rPr lang="en-ID" sz="1100" b="1" i="1" spc="5" dirty="0">
                <a:solidFill>
                  <a:schemeClr val="tx1"/>
                </a:solidFill>
                <a:latin typeface="Carlito"/>
                <a:cs typeface="Carlito"/>
              </a:rPr>
              <a:t>x</a:t>
            </a:r>
            <a:r>
              <a:rPr lang="en-ID" sz="1100" i="1" spc="5" dirty="0">
                <a:solidFill>
                  <a:schemeClr val="tx1"/>
                </a:solidFill>
                <a:latin typeface="Carlito"/>
                <a:cs typeface="Carlito"/>
              </a:rPr>
              <a:t>))</a:t>
            </a:r>
            <a:endParaRPr lang="en-ID" sz="11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20345" marR="43180">
              <a:lnSpc>
                <a:spcPct val="103600"/>
              </a:lnSpc>
              <a:spcBef>
                <a:spcPts val="390"/>
              </a:spcBef>
            </a:pP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dimana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0" dirty="0" err="1">
                <a:solidFill>
                  <a:schemeClr val="tx1"/>
                </a:solidFill>
                <a:latin typeface="Carlito"/>
                <a:cs typeface="Carlito"/>
              </a:rPr>
              <a:t>fungsi</a:t>
            </a:r>
            <a:r>
              <a:rPr lang="en-ID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0" dirty="0" err="1">
                <a:solidFill>
                  <a:schemeClr val="tx1"/>
                </a:solidFill>
                <a:latin typeface="Carlito"/>
                <a:cs typeface="Carlito"/>
              </a:rPr>
              <a:t>aktifasi</a:t>
            </a:r>
            <a:r>
              <a:rPr lang="en-ID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nonlinear </a:t>
            </a:r>
            <a:r>
              <a:rPr lang="en-ID" i="1" spc="10" dirty="0">
                <a:solidFill>
                  <a:schemeClr val="tx1"/>
                </a:solidFill>
                <a:latin typeface="Carlito"/>
                <a:cs typeface="Carlito"/>
              </a:rPr>
              <a:t>f(.)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diberikan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0" dirty="0">
                <a:solidFill>
                  <a:schemeClr val="tx1"/>
                </a:solidFill>
                <a:latin typeface="Carlito"/>
                <a:cs typeface="Carlito"/>
              </a:rPr>
              <a:t>oleh </a:t>
            </a:r>
            <a:r>
              <a:rPr lang="en-ID" spc="10" dirty="0" err="1">
                <a:solidFill>
                  <a:schemeClr val="tx1"/>
                </a:solidFill>
                <a:latin typeface="Carlito"/>
                <a:cs typeface="Carlito"/>
              </a:rPr>
              <a:t>fungsi</a:t>
            </a:r>
            <a:r>
              <a:rPr lang="en-ID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tangga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dengan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  </a:t>
            </a:r>
            <a:r>
              <a:rPr lang="en-ID" spc="15" dirty="0" err="1">
                <a:solidFill>
                  <a:schemeClr val="tx1"/>
                </a:solidFill>
                <a:latin typeface="Carlito"/>
                <a:cs typeface="Carlito"/>
              </a:rPr>
              <a:t>bentuk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</a:p>
          <a:p>
            <a:pPr marL="1818639" marR="1769110">
              <a:lnSpc>
                <a:spcPts val="1780"/>
              </a:lnSpc>
              <a:spcBef>
                <a:spcPts val="135"/>
              </a:spcBef>
            </a:pPr>
            <a:r>
              <a:rPr lang="en-ID" i="1" spc="15" dirty="0">
                <a:solidFill>
                  <a:schemeClr val="tx1"/>
                </a:solidFill>
                <a:latin typeface="Carlito"/>
                <a:cs typeface="Carlito"/>
              </a:rPr>
              <a:t>f(a)=+1 </a:t>
            </a:r>
            <a:r>
              <a:rPr lang="en-ID" i="1" spc="10" dirty="0" err="1">
                <a:solidFill>
                  <a:schemeClr val="tx1"/>
                </a:solidFill>
                <a:latin typeface="Carlito"/>
                <a:cs typeface="Carlito"/>
              </a:rPr>
              <a:t>jika</a:t>
            </a:r>
            <a:r>
              <a:rPr lang="en-ID" i="1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i="1" spc="-15" dirty="0">
                <a:solidFill>
                  <a:schemeClr val="tx1"/>
                </a:solidFill>
                <a:latin typeface="Carlito"/>
                <a:cs typeface="Carlito"/>
              </a:rPr>
              <a:t>a</a:t>
            </a:r>
            <a:r>
              <a:rPr lang="en-ID" sz="1200" i="1" spc="-15" dirty="0">
                <a:solidFill>
                  <a:schemeClr val="tx1"/>
                </a:solidFill>
                <a:latin typeface="Symbol"/>
                <a:cs typeface="Symbol"/>
              </a:rPr>
              <a:t></a:t>
            </a:r>
            <a:r>
              <a:rPr lang="en-ID" sz="1200" i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i="1" spc="15" dirty="0">
                <a:solidFill>
                  <a:schemeClr val="tx1"/>
                </a:solidFill>
                <a:latin typeface="Carlito"/>
                <a:cs typeface="Carlito"/>
              </a:rPr>
              <a:t>f(a)=-1 </a:t>
            </a:r>
            <a:r>
              <a:rPr lang="en-ID" i="1" spc="10" dirty="0" err="1">
                <a:solidFill>
                  <a:schemeClr val="tx1"/>
                </a:solidFill>
                <a:latin typeface="Carlito"/>
                <a:cs typeface="Carlito"/>
              </a:rPr>
              <a:t>jika</a:t>
            </a:r>
            <a:r>
              <a:rPr lang="en-ID" i="1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i="1" spc="15" dirty="0">
                <a:solidFill>
                  <a:schemeClr val="tx1"/>
                </a:solidFill>
                <a:latin typeface="Carlito"/>
                <a:cs typeface="Carlito"/>
              </a:rPr>
              <a:t>a&lt;0</a:t>
            </a:r>
            <a:r>
              <a:rPr lang="en-ID" spc="15" dirty="0">
                <a:solidFill>
                  <a:schemeClr val="tx1"/>
                </a:solidFill>
                <a:latin typeface="Carlito"/>
                <a:cs typeface="Carlito"/>
              </a:rPr>
              <a:t>.</a:t>
            </a:r>
            <a:endParaRPr lang="en-ID" sz="12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17170" indent="-192405">
              <a:spcBef>
                <a:spcPts val="285"/>
              </a:spcBef>
              <a:buClr>
                <a:srgbClr val="000065"/>
              </a:buClr>
              <a:buFont typeface="Arial"/>
              <a:buChar char="•"/>
              <a:tabLst>
                <a:tab pos="217170" algn="l"/>
                <a:tab pos="217804" algn="l"/>
              </a:tabLst>
            </a:pPr>
            <a:r>
              <a:rPr lang="en-ID" sz="1650" spc="22" baseline="2525" dirty="0" err="1">
                <a:solidFill>
                  <a:schemeClr val="tx1"/>
                </a:solidFill>
                <a:latin typeface="Carlito"/>
                <a:cs typeface="Carlito"/>
              </a:rPr>
              <a:t>Vektor</a:t>
            </a:r>
            <a:r>
              <a:rPr lang="en-ID" sz="1650" spc="22" baseline="25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1800" b="1" i="1" spc="-30" baseline="2314" dirty="0">
                <a:solidFill>
                  <a:schemeClr val="tx1"/>
                </a:solidFill>
                <a:latin typeface="Symbol"/>
                <a:cs typeface="Symbol"/>
              </a:rPr>
              <a:t></a:t>
            </a:r>
            <a:r>
              <a:rPr lang="en-ID" sz="1800" i="1" spc="-30" baseline="2314" dirty="0">
                <a:solidFill>
                  <a:schemeClr val="tx1"/>
                </a:solidFill>
                <a:latin typeface="Symbol"/>
                <a:cs typeface="Symbol"/>
              </a:rPr>
              <a:t></a:t>
            </a:r>
            <a:r>
              <a:rPr lang="en-ID" sz="1650" b="1" i="1" spc="-30" baseline="2525" dirty="0">
                <a:solidFill>
                  <a:schemeClr val="tx1"/>
                </a:solidFill>
                <a:latin typeface="Carlito"/>
                <a:cs typeface="Carlito"/>
              </a:rPr>
              <a:t>x</a:t>
            </a:r>
            <a:r>
              <a:rPr lang="en-ID" sz="1800" i="1" spc="-30" baseline="2314" dirty="0">
                <a:solidFill>
                  <a:schemeClr val="tx1"/>
                </a:solidFill>
                <a:latin typeface="Symbol"/>
                <a:cs typeface="Symbol"/>
              </a:rPr>
              <a:t></a:t>
            </a:r>
            <a:r>
              <a:rPr lang="en-ID" sz="1800" i="1" spc="-30" baseline="23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1650" spc="22" baseline="2525" dirty="0" err="1">
                <a:solidFill>
                  <a:schemeClr val="tx1"/>
                </a:solidFill>
                <a:latin typeface="Carlito"/>
                <a:cs typeface="Carlito"/>
              </a:rPr>
              <a:t>biasanya</a:t>
            </a:r>
            <a:r>
              <a:rPr lang="en-ID" sz="1650" spc="22" baseline="25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1650" spc="30" baseline="2525" dirty="0" err="1">
                <a:solidFill>
                  <a:schemeClr val="tx1"/>
                </a:solidFill>
                <a:latin typeface="Carlito"/>
                <a:cs typeface="Carlito"/>
              </a:rPr>
              <a:t>mengandung</a:t>
            </a:r>
            <a:r>
              <a:rPr lang="en-ID" sz="1650" spc="30" baseline="25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1650" spc="30" baseline="2525" dirty="0" err="1">
                <a:solidFill>
                  <a:schemeClr val="tx1"/>
                </a:solidFill>
                <a:latin typeface="Carlito"/>
                <a:cs typeface="Carlito"/>
              </a:rPr>
              <a:t>komponen</a:t>
            </a:r>
            <a:r>
              <a:rPr lang="en-ID" sz="1650" spc="30" baseline="25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1650" spc="22" baseline="2525" dirty="0">
                <a:solidFill>
                  <a:schemeClr val="tx1"/>
                </a:solidFill>
                <a:latin typeface="Carlito"/>
                <a:cs typeface="Carlito"/>
              </a:rPr>
              <a:t>bias</a:t>
            </a:r>
            <a:r>
              <a:rPr lang="en-ID" sz="1650" spc="-52" baseline="25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D" sz="1800" i="1" spc="-30" baseline="2314" dirty="0">
                <a:solidFill>
                  <a:schemeClr val="tx1"/>
                </a:solidFill>
                <a:latin typeface="Symbol"/>
                <a:cs typeface="Symbol"/>
              </a:rPr>
              <a:t></a:t>
            </a:r>
            <a:r>
              <a:rPr lang="en-ID" sz="1050" i="1" spc="-30" baseline="-23809" dirty="0">
                <a:solidFill>
                  <a:schemeClr val="tx1"/>
                </a:solidFill>
                <a:latin typeface="Symbol"/>
                <a:cs typeface="Symbol"/>
              </a:rPr>
              <a:t></a:t>
            </a:r>
            <a:r>
              <a:rPr lang="en-ID" sz="1800" i="1" spc="-30" baseline="2314" dirty="0">
                <a:solidFill>
                  <a:schemeClr val="tx1"/>
                </a:solidFill>
                <a:latin typeface="Symbol"/>
                <a:cs typeface="Symbol"/>
              </a:rPr>
              <a:t></a:t>
            </a:r>
            <a:r>
              <a:rPr lang="en-ID" sz="1650" b="1" i="1" spc="-30" baseline="2525" dirty="0">
                <a:solidFill>
                  <a:schemeClr val="tx1"/>
                </a:solidFill>
                <a:latin typeface="Carlito"/>
                <a:cs typeface="Carlito"/>
              </a:rPr>
              <a:t>x</a:t>
            </a:r>
            <a:r>
              <a:rPr lang="en-ID" sz="1800" i="1" spc="-30" baseline="2314" dirty="0">
                <a:solidFill>
                  <a:schemeClr val="tx1"/>
                </a:solidFill>
                <a:latin typeface="Symbol"/>
                <a:cs typeface="Symbol"/>
              </a:rPr>
              <a:t></a:t>
            </a:r>
            <a:endParaRPr lang="en-ID" sz="1800" baseline="2314" dirty="0">
              <a:solidFill>
                <a:schemeClr val="tx1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55425919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94</TotalTime>
  <Words>1167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Alexander</vt:lpstr>
      <vt:lpstr>Arial</vt:lpstr>
      <vt:lpstr>Calibri</vt:lpstr>
      <vt:lpstr>Carlito</vt:lpstr>
      <vt:lpstr>Symbol</vt:lpstr>
      <vt:lpstr>Times New Roman</vt:lpstr>
      <vt:lpstr>0-Blanko-PPT-sesi-1 Baru (3)</vt:lpstr>
      <vt:lpstr>Jefry Sunupurwa Asri, S.Kom, M.Kom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22</cp:revision>
  <dcterms:created xsi:type="dcterms:W3CDTF">2019-09-17T08:27:08Z</dcterms:created>
  <dcterms:modified xsi:type="dcterms:W3CDTF">2021-04-19T01:53:53Z</dcterms:modified>
</cp:coreProperties>
</file>