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5EED5-08E6-4A58-A47B-905614F1E559}"/>
              </a:ext>
            </a:extLst>
          </p:cNvPr>
          <p:cNvSpPr txBox="1"/>
          <p:nvPr/>
        </p:nvSpPr>
        <p:spPr>
          <a:xfrm>
            <a:off x="2362200" y="1143000"/>
            <a:ext cx="4572000" cy="9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770" marR="5080" indent="-192405">
              <a:lnSpc>
                <a:spcPct val="101499"/>
              </a:lnSpc>
              <a:spcBef>
                <a:spcPts val="77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lang="en-ID" sz="1800" spc="5" dirty="0">
                <a:latin typeface="Times New Roman"/>
                <a:cs typeface="Times New Roman"/>
              </a:rPr>
              <a:t>Neural Networks (NN), </a:t>
            </a:r>
            <a:r>
              <a:rPr lang="en-ID" sz="1800" spc="5" dirty="0" err="1">
                <a:latin typeface="Times New Roman"/>
                <a:cs typeface="Times New Roman"/>
              </a:rPr>
              <a:t>dikenal</a:t>
            </a:r>
            <a:r>
              <a:rPr lang="en-ID" sz="1800" spc="5" dirty="0">
                <a:latin typeface="Times New Roman"/>
                <a:cs typeface="Times New Roman"/>
              </a:rPr>
              <a:t> juga </a:t>
            </a:r>
            <a:r>
              <a:rPr lang="en-ID" sz="1800" spc="5" dirty="0" err="1">
                <a:latin typeface="Times New Roman"/>
                <a:cs typeface="Times New Roman"/>
              </a:rPr>
              <a:t>dengan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istilah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i="1" spc="5" dirty="0">
                <a:latin typeface="Times New Roman"/>
                <a:cs typeface="Times New Roman"/>
              </a:rPr>
              <a:t>multilayer  perceptron</a:t>
            </a:r>
            <a:r>
              <a:rPr lang="en-ID" sz="1800" spc="5" dirty="0">
                <a:latin typeface="Times New Roman"/>
                <a:cs typeface="Times New Roman"/>
              </a:rPr>
              <a:t>, </a:t>
            </a:r>
            <a:r>
              <a:rPr lang="en-ID" sz="1800" spc="5" dirty="0" err="1">
                <a:latin typeface="Times New Roman"/>
                <a:cs typeface="Times New Roman"/>
              </a:rPr>
              <a:t>memiliki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bentuk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umum</a:t>
            </a:r>
            <a:r>
              <a:rPr lang="en-ID" sz="1800" spc="-15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sbb</a:t>
            </a:r>
            <a:r>
              <a:rPr lang="en-ID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509B11F2-F282-4195-BA3E-51C53D98A763}"/>
              </a:ext>
            </a:extLst>
          </p:cNvPr>
          <p:cNvSpPr txBox="1"/>
          <p:nvPr/>
        </p:nvSpPr>
        <p:spPr>
          <a:xfrm>
            <a:off x="2732216" y="2491740"/>
            <a:ext cx="660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47BD66E7-9B31-4937-BFF0-A3E6C49BEBA2}"/>
              </a:ext>
            </a:extLst>
          </p:cNvPr>
          <p:cNvSpPr txBox="1"/>
          <p:nvPr/>
        </p:nvSpPr>
        <p:spPr>
          <a:xfrm>
            <a:off x="4344601" y="2491740"/>
            <a:ext cx="996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kj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4BD22F1-817C-4FC1-99CC-C915E7858508}"/>
              </a:ext>
            </a:extLst>
          </p:cNvPr>
          <p:cNvSpPr txBox="1"/>
          <p:nvPr/>
        </p:nvSpPr>
        <p:spPr>
          <a:xfrm>
            <a:off x="3916361" y="2296669"/>
            <a:ext cx="10344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786130" algn="l"/>
              </a:tabLst>
            </a:pPr>
            <a:r>
              <a:rPr sz="2300" spc="25" dirty="0">
                <a:latin typeface="OpenSymbol"/>
                <a:cs typeface="OpenSymbol"/>
              </a:rPr>
              <a:t>∑	∑</a:t>
            </a:r>
            <a:endParaRPr sz="2300">
              <a:latin typeface="OpenSymbol"/>
              <a:cs typeface="OpenSymbol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06E557AA-0C5E-4691-B719-2F9B921AAD67}"/>
              </a:ext>
            </a:extLst>
          </p:cNvPr>
          <p:cNvSpPr txBox="1"/>
          <p:nvPr/>
        </p:nvSpPr>
        <p:spPr>
          <a:xfrm>
            <a:off x="3981893" y="2206752"/>
            <a:ext cx="89535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95020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M	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51946166-67F3-4ECF-9D16-CF3ADC35FEF2}"/>
              </a:ext>
            </a:extLst>
          </p:cNvPr>
          <p:cNvSpPr txBox="1"/>
          <p:nvPr/>
        </p:nvSpPr>
        <p:spPr>
          <a:xfrm>
            <a:off x="5152322" y="2491740"/>
            <a:ext cx="2946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ji	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4FF2B405-C90A-4B25-B2F9-10620B707EDA}"/>
              </a:ext>
            </a:extLst>
          </p:cNvPr>
          <p:cNvSpPr txBox="1"/>
          <p:nvPr/>
        </p:nvSpPr>
        <p:spPr>
          <a:xfrm>
            <a:off x="5784777" y="2491740"/>
            <a:ext cx="1066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j0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BF210253-22F7-46EB-8990-26FEF3474D58}"/>
              </a:ext>
            </a:extLst>
          </p:cNvPr>
          <p:cNvSpPr txBox="1"/>
          <p:nvPr/>
        </p:nvSpPr>
        <p:spPr>
          <a:xfrm>
            <a:off x="6289216" y="2491740"/>
            <a:ext cx="126364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k0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6984F0FE-1E48-46E8-9ACA-D1A4FE2D5BDE}"/>
              </a:ext>
            </a:extLst>
          </p:cNvPr>
          <p:cNvSpPr txBox="1"/>
          <p:nvPr/>
        </p:nvSpPr>
        <p:spPr>
          <a:xfrm>
            <a:off x="4333933" y="2340864"/>
            <a:ext cx="211391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84225" algn="l"/>
                <a:tab pos="1418590" algn="l"/>
                <a:tab pos="1948814" algn="l"/>
              </a:tabLst>
            </a:pPr>
            <a:r>
              <a:rPr sz="950" spc="-5" dirty="0">
                <a:latin typeface="OpenSymbol"/>
                <a:cs typeface="OpenSymbol"/>
              </a:rPr>
              <a:t></a:t>
            </a:r>
            <a:r>
              <a:rPr sz="950" spc="-390" dirty="0">
                <a:latin typeface="OpenSymbol"/>
                <a:cs typeface="OpenSymbol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2</a:t>
            </a:r>
            <a:r>
              <a:rPr sz="950" spc="15" dirty="0">
                <a:latin typeface="OpenSymbol"/>
                <a:cs typeface="OpenSymbol"/>
              </a:rPr>
              <a:t>	</a:t>
            </a:r>
            <a:r>
              <a:rPr sz="950" spc="20" dirty="0">
                <a:latin typeface="OpenSymbol"/>
                <a:cs typeface="OpenSymbol"/>
              </a:rPr>
              <a:t></a:t>
            </a:r>
            <a:r>
              <a:rPr sz="950" spc="20" dirty="0">
                <a:latin typeface="Times New Roman"/>
                <a:cs typeface="Times New Roman"/>
              </a:rPr>
              <a:t>1</a:t>
            </a:r>
            <a:r>
              <a:rPr sz="950" spc="20" dirty="0">
                <a:latin typeface="OpenSymbol"/>
                <a:cs typeface="OpenSymbol"/>
              </a:rPr>
              <a:t>	</a:t>
            </a:r>
            <a:r>
              <a:rPr sz="950" spc="20" dirty="0">
                <a:latin typeface="Times New Roman"/>
                <a:cs typeface="Times New Roman"/>
              </a:rPr>
              <a:t>1</a:t>
            </a:r>
            <a:r>
              <a:rPr sz="950" spc="20" dirty="0">
                <a:latin typeface="OpenSymbol"/>
                <a:cs typeface="OpenSymbol"/>
              </a:rPr>
              <a:t>	</a:t>
            </a:r>
            <a:r>
              <a:rPr sz="950" spc="15" dirty="0">
                <a:latin typeface="OpenSymbol"/>
                <a:cs typeface="OpenSymbol"/>
              </a:rPr>
              <a:t></a:t>
            </a:r>
            <a:r>
              <a:rPr sz="950" spc="15" dirty="0">
                <a:latin typeface="Times New Roman"/>
                <a:cs typeface="Times New Roman"/>
              </a:rPr>
              <a:t>2</a:t>
            </a:r>
            <a:r>
              <a:rPr sz="950" spc="-19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OpenSymbol"/>
                <a:cs typeface="OpenSymbol"/>
              </a:rPr>
              <a:t>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48587DF8-086C-4F12-BD6B-CD1370327B56}"/>
              </a:ext>
            </a:extLst>
          </p:cNvPr>
          <p:cNvSpPr txBox="1"/>
          <p:nvPr/>
        </p:nvSpPr>
        <p:spPr>
          <a:xfrm>
            <a:off x="2628582" y="2362200"/>
            <a:ext cx="388683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64640" algn="l"/>
                <a:tab pos="1883410" algn="l"/>
                <a:tab pos="2349500" algn="l"/>
                <a:tab pos="2673985" algn="l"/>
                <a:tab pos="3281045" algn="l"/>
                <a:tab pos="3811270" algn="l"/>
              </a:tabLst>
            </a:pPr>
            <a:r>
              <a:rPr sz="1550" i="1" spc="10" dirty="0">
                <a:latin typeface="Times New Roman"/>
                <a:cs typeface="Times New Roman"/>
              </a:rPr>
              <a:t>y </a:t>
            </a:r>
            <a:r>
              <a:rPr sz="1550" i="1" spc="-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</a:t>
            </a:r>
            <a:r>
              <a:rPr sz="1550" spc="-550" dirty="0">
                <a:latin typeface="OpenSymbol"/>
                <a:cs typeface="OpenSymbol"/>
              </a:rPr>
              <a:t> </a:t>
            </a:r>
            <a:r>
              <a:rPr sz="1550" i="1" spc="10" dirty="0">
                <a:latin typeface="Times New Roman"/>
                <a:cs typeface="Times New Roman"/>
              </a:rPr>
              <a:t>x</a:t>
            </a:r>
            <a:r>
              <a:rPr sz="1550" i="1" spc="-70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,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w</a:t>
            </a:r>
            <a:r>
              <a:rPr sz="1550" i="1" spc="-2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 </a:t>
            </a:r>
            <a:r>
              <a:rPr sz="1550" spc="20" dirty="0">
                <a:latin typeface="OpenSymbol"/>
                <a:cs typeface="OpenSymbol"/>
              </a:rPr>
              <a:t>=</a:t>
            </a:r>
            <a:r>
              <a:rPr sz="1550" spc="55" dirty="0">
                <a:latin typeface="OpenSymbol"/>
                <a:cs typeface="OpenSymbol"/>
              </a:rPr>
              <a:t> </a:t>
            </a:r>
            <a:r>
              <a:rPr sz="1550" spc="-570" dirty="0">
                <a:latin typeface="OpenSymbol"/>
                <a:cs typeface="OpenSymbol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</a:t>
            </a:r>
            <a:r>
              <a:rPr sz="1550" dirty="0">
                <a:latin typeface="OpenSymbol"/>
                <a:cs typeface="OpenSymbol"/>
              </a:rPr>
              <a:t>	</a:t>
            </a:r>
            <a:r>
              <a:rPr sz="1550" i="1" spc="15" dirty="0">
                <a:latin typeface="Times New Roman"/>
                <a:cs typeface="Times New Roman"/>
              </a:rPr>
              <a:t>w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10" dirty="0">
                <a:latin typeface="Times New Roman"/>
                <a:cs typeface="Times New Roman"/>
              </a:rPr>
              <a:t>h</a:t>
            </a:r>
            <a:r>
              <a:rPr sz="1550" i="1" spc="-2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</a:t>
            </a:r>
            <a:r>
              <a:rPr sz="1550" dirty="0">
                <a:latin typeface="OpenSymbol"/>
                <a:cs typeface="OpenSymbol"/>
              </a:rPr>
              <a:t>	</a:t>
            </a:r>
            <a:r>
              <a:rPr sz="1550" i="1" spc="15" dirty="0">
                <a:latin typeface="Times New Roman"/>
                <a:cs typeface="Times New Roman"/>
              </a:rPr>
              <a:t>w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10" dirty="0">
                <a:latin typeface="Times New Roman"/>
                <a:cs typeface="Times New Roman"/>
              </a:rPr>
              <a:t>x</a:t>
            </a:r>
            <a:r>
              <a:rPr sz="1550" i="1" spc="15" dirty="0">
                <a:latin typeface="Times New Roman"/>
                <a:cs typeface="Times New Roman"/>
              </a:rPr>
              <a:t> </a:t>
            </a:r>
            <a:r>
              <a:rPr sz="1550" spc="95" dirty="0">
                <a:latin typeface="OpenSymbol"/>
                <a:cs typeface="OpenSymbol"/>
              </a:rPr>
              <a:t></a:t>
            </a:r>
            <a:r>
              <a:rPr sz="1550" i="1" spc="15" dirty="0">
                <a:latin typeface="Times New Roman"/>
                <a:cs typeface="Times New Roman"/>
              </a:rPr>
              <a:t>w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spc="-20" dirty="0">
                <a:latin typeface="OpenSymbol"/>
                <a:cs typeface="OpenSymbol"/>
              </a:rPr>
              <a:t></a:t>
            </a:r>
            <a:r>
              <a:rPr sz="1550" spc="130" dirty="0">
                <a:latin typeface="OpenSymbol"/>
                <a:cs typeface="OpenSymbol"/>
              </a:rPr>
              <a:t></a:t>
            </a:r>
            <a:r>
              <a:rPr sz="1550" i="1" spc="15" dirty="0">
                <a:latin typeface="Times New Roman"/>
                <a:cs typeface="Times New Roman"/>
              </a:rPr>
              <a:t>w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spc="5" dirty="0">
                <a:latin typeface="OpenSymbol"/>
                <a:cs typeface="OpenSymbol"/>
              </a:rPr>
              <a:t></a:t>
            </a:r>
            <a:endParaRPr sz="1550" dirty="0">
              <a:latin typeface="OpenSymbol"/>
              <a:cs typeface="OpenSymbo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B3EA2-D4CF-40CF-9382-5A29370073AA}"/>
              </a:ext>
            </a:extLst>
          </p:cNvPr>
          <p:cNvSpPr txBox="1"/>
          <p:nvPr/>
        </p:nvSpPr>
        <p:spPr>
          <a:xfrm>
            <a:off x="2362200" y="2880466"/>
            <a:ext cx="4572000" cy="2932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9870" marR="43180" indent="-635">
              <a:lnSpc>
                <a:spcPct val="122200"/>
              </a:lnSpc>
            </a:pPr>
            <a:r>
              <a:rPr lang="en-ID" sz="1800" spc="5" dirty="0" err="1">
                <a:latin typeface="Times New Roman"/>
                <a:cs typeface="Times New Roman"/>
              </a:rPr>
              <a:t>dimana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-5" dirty="0" err="1">
                <a:latin typeface="Times New Roman"/>
                <a:cs typeface="Times New Roman"/>
              </a:rPr>
              <a:t>w</a:t>
            </a:r>
            <a:r>
              <a:rPr lang="en-ID" sz="1600" spc="-7" baseline="-31250" dirty="0" err="1">
                <a:latin typeface="Times New Roman"/>
                <a:cs typeface="Times New Roman"/>
              </a:rPr>
              <a:t>kj</a:t>
            </a:r>
            <a:r>
              <a:rPr lang="en-ID" sz="1800" spc="-5" dirty="0">
                <a:latin typeface="Times New Roman"/>
                <a:cs typeface="Times New Roman"/>
              </a:rPr>
              <a:t>, </a:t>
            </a:r>
            <a:r>
              <a:rPr lang="en-ID" sz="1800" spc="-5" dirty="0" err="1">
                <a:latin typeface="Times New Roman"/>
                <a:cs typeface="Times New Roman"/>
              </a:rPr>
              <a:t>w</a:t>
            </a:r>
            <a:r>
              <a:rPr lang="en-ID" sz="1600" spc="-7" baseline="-31250" dirty="0" err="1">
                <a:latin typeface="Times New Roman"/>
                <a:cs typeface="Times New Roman"/>
              </a:rPr>
              <a:t>ji</a:t>
            </a:r>
            <a:r>
              <a:rPr lang="en-ID" sz="1600" spc="-7" baseline="-31250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adalah</a:t>
            </a:r>
            <a:r>
              <a:rPr lang="en-ID" sz="1800" spc="5" dirty="0">
                <a:latin typeface="Times New Roman"/>
                <a:cs typeface="Times New Roman"/>
              </a:rPr>
              <a:t> parameter </a:t>
            </a:r>
            <a:r>
              <a:rPr lang="en-ID" sz="1800" spc="5" dirty="0" err="1">
                <a:latin typeface="Times New Roman"/>
                <a:cs typeface="Times New Roman"/>
              </a:rPr>
              <a:t>bobot</a:t>
            </a:r>
            <a:r>
              <a:rPr lang="en-ID" sz="1800" spc="5" dirty="0">
                <a:latin typeface="Times New Roman"/>
                <a:cs typeface="Times New Roman"/>
              </a:rPr>
              <a:t>; </a:t>
            </a:r>
            <a:r>
              <a:rPr lang="en-ID" sz="1800" dirty="0">
                <a:latin typeface="Times New Roman"/>
                <a:cs typeface="Times New Roman"/>
              </a:rPr>
              <a:t>w</a:t>
            </a:r>
            <a:r>
              <a:rPr lang="en-ID" sz="1600" baseline="-31250" dirty="0">
                <a:latin typeface="Times New Roman"/>
                <a:cs typeface="Times New Roman"/>
              </a:rPr>
              <a:t>k0</a:t>
            </a:r>
            <a:r>
              <a:rPr lang="en-ID" sz="1800" dirty="0">
                <a:latin typeface="Times New Roman"/>
                <a:cs typeface="Times New Roman"/>
              </a:rPr>
              <a:t>, </a:t>
            </a:r>
            <a:r>
              <a:rPr lang="en-ID" sz="1800" spc="-5" dirty="0">
                <a:latin typeface="Times New Roman"/>
                <a:cs typeface="Times New Roman"/>
              </a:rPr>
              <a:t>w</a:t>
            </a:r>
            <a:r>
              <a:rPr lang="en-ID" sz="1600" spc="-7" baseline="-31250" dirty="0">
                <a:latin typeface="Times New Roman"/>
                <a:cs typeface="Times New Roman"/>
              </a:rPr>
              <a:t>j0 </a:t>
            </a:r>
            <a:r>
              <a:rPr lang="en-ID" sz="1800" spc="5" dirty="0" err="1">
                <a:latin typeface="Times New Roman"/>
                <a:cs typeface="Times New Roman"/>
              </a:rPr>
              <a:t>adalah</a:t>
            </a:r>
            <a:r>
              <a:rPr lang="en-ID" sz="1800" spc="5" dirty="0">
                <a:latin typeface="Times New Roman"/>
                <a:cs typeface="Times New Roman"/>
              </a:rPr>
              <a:t> parameter  bias; h(.), </a:t>
            </a:r>
            <a:r>
              <a:rPr lang="el-GR" sz="1800" spc="5" dirty="0">
                <a:latin typeface="Times New Roman"/>
                <a:cs typeface="Times New Roman"/>
              </a:rPr>
              <a:t>σ(.) </a:t>
            </a:r>
            <a:r>
              <a:rPr lang="en-ID" sz="1800" spc="5" dirty="0" err="1">
                <a:latin typeface="Times New Roman"/>
                <a:cs typeface="Times New Roman"/>
              </a:rPr>
              <a:t>adalah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fungsi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aktivasi</a:t>
            </a:r>
            <a:r>
              <a:rPr lang="en-ID" sz="1800" spc="5" dirty="0">
                <a:latin typeface="Times New Roman"/>
                <a:cs typeface="Times New Roman"/>
              </a:rPr>
              <a:t>.</a:t>
            </a:r>
            <a:endParaRPr lang="en-ID" sz="1800" dirty="0">
              <a:latin typeface="Times New Roman"/>
              <a:cs typeface="Times New Roman"/>
            </a:endParaRPr>
          </a:p>
          <a:p>
            <a:pPr marL="229870" marR="288925" indent="-192405">
              <a:lnSpc>
                <a:spcPct val="101499"/>
              </a:lnSpc>
              <a:spcBef>
                <a:spcPts val="805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lang="en-ID" sz="1800" spc="5" dirty="0" err="1">
                <a:latin typeface="Times New Roman"/>
                <a:cs typeface="Times New Roman"/>
              </a:rPr>
              <a:t>Sehingga</a:t>
            </a:r>
            <a:r>
              <a:rPr lang="en-ID" sz="1800" spc="5" dirty="0">
                <a:latin typeface="Times New Roman"/>
                <a:cs typeface="Times New Roman"/>
              </a:rPr>
              <a:t>, </a:t>
            </a:r>
            <a:r>
              <a:rPr lang="en-ID" sz="1800" spc="5" dirty="0" err="1">
                <a:latin typeface="Times New Roman"/>
                <a:cs typeface="Times New Roman"/>
              </a:rPr>
              <a:t>secara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sederhana</a:t>
            </a:r>
            <a:r>
              <a:rPr lang="en-ID" sz="1800" spc="5" dirty="0">
                <a:latin typeface="Times New Roman"/>
                <a:cs typeface="Times New Roman"/>
              </a:rPr>
              <a:t> NN </a:t>
            </a:r>
            <a:r>
              <a:rPr lang="en-ID" sz="1800" spc="5" dirty="0" err="1">
                <a:latin typeface="Times New Roman"/>
                <a:cs typeface="Times New Roman"/>
              </a:rPr>
              <a:t>adalah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suatu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fungsi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5" dirty="0">
                <a:latin typeface="Times New Roman"/>
                <a:cs typeface="Times New Roman"/>
              </a:rPr>
              <a:t>nonlinear  </a:t>
            </a:r>
            <a:r>
              <a:rPr lang="en-ID" sz="1800" spc="5" dirty="0" err="1">
                <a:latin typeface="Times New Roman"/>
                <a:cs typeface="Times New Roman"/>
              </a:rPr>
              <a:t>dari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suatu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himpunan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variabel</a:t>
            </a:r>
            <a:r>
              <a:rPr lang="en-ID" sz="1800" spc="5" dirty="0">
                <a:latin typeface="Times New Roman"/>
                <a:cs typeface="Times New Roman"/>
              </a:rPr>
              <a:t> input </a:t>
            </a:r>
            <a:r>
              <a:rPr lang="en-ID" sz="1800" dirty="0">
                <a:latin typeface="Times New Roman"/>
                <a:cs typeface="Times New Roman"/>
              </a:rPr>
              <a:t>{x</a:t>
            </a:r>
            <a:r>
              <a:rPr lang="en-ID" sz="1600" baseline="-31250" dirty="0">
                <a:latin typeface="Times New Roman"/>
                <a:cs typeface="Times New Roman"/>
              </a:rPr>
              <a:t>i</a:t>
            </a:r>
            <a:r>
              <a:rPr lang="en-ID" sz="1800" dirty="0">
                <a:latin typeface="Times New Roman"/>
                <a:cs typeface="Times New Roman"/>
              </a:rPr>
              <a:t>} </a:t>
            </a:r>
            <a:r>
              <a:rPr lang="en-ID" sz="1800" spc="5" dirty="0" err="1">
                <a:latin typeface="Times New Roman"/>
                <a:cs typeface="Times New Roman"/>
              </a:rPr>
              <a:t>ke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himpunan</a:t>
            </a:r>
            <a:r>
              <a:rPr lang="en-ID" sz="1800" spc="-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variabel</a:t>
            </a:r>
            <a:endParaRPr lang="en-ID" sz="1800" dirty="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  <a:spcBef>
                <a:spcPts val="360"/>
              </a:spcBef>
            </a:pPr>
            <a:r>
              <a:rPr lang="en-ID" sz="1800" spc="5" dirty="0">
                <a:latin typeface="Times New Roman"/>
                <a:cs typeface="Times New Roman"/>
              </a:rPr>
              <a:t>output </a:t>
            </a:r>
            <a:r>
              <a:rPr lang="en-ID" sz="1800" dirty="0">
                <a:latin typeface="Times New Roman"/>
                <a:cs typeface="Times New Roman"/>
              </a:rPr>
              <a:t>{</a:t>
            </a:r>
            <a:r>
              <a:rPr lang="en-ID" sz="1800" dirty="0" err="1">
                <a:latin typeface="Times New Roman"/>
                <a:cs typeface="Times New Roman"/>
              </a:rPr>
              <a:t>y</a:t>
            </a:r>
            <a:r>
              <a:rPr lang="en-ID" sz="1600" baseline="-31250" dirty="0" err="1">
                <a:latin typeface="Times New Roman"/>
                <a:cs typeface="Times New Roman"/>
              </a:rPr>
              <a:t>k</a:t>
            </a:r>
            <a:r>
              <a:rPr lang="en-ID" sz="1800" dirty="0">
                <a:latin typeface="Times New Roman"/>
                <a:cs typeface="Times New Roman"/>
              </a:rPr>
              <a:t>} </a:t>
            </a:r>
            <a:r>
              <a:rPr lang="en-ID" sz="1800" spc="5" dirty="0">
                <a:latin typeface="Times New Roman"/>
                <a:cs typeface="Times New Roman"/>
              </a:rPr>
              <a:t>yang </a:t>
            </a:r>
            <a:r>
              <a:rPr lang="en-ID" sz="1800" spc="5" dirty="0" err="1">
                <a:latin typeface="Times New Roman"/>
                <a:cs typeface="Times New Roman"/>
              </a:rPr>
              <a:t>dikontrol</a:t>
            </a:r>
            <a:r>
              <a:rPr lang="en-ID" sz="1800" spc="5" dirty="0">
                <a:latin typeface="Times New Roman"/>
                <a:cs typeface="Times New Roman"/>
              </a:rPr>
              <a:t> oleh parameter </a:t>
            </a:r>
            <a:r>
              <a:rPr lang="en-ID" sz="1800" spc="5" dirty="0" err="1">
                <a:latin typeface="Times New Roman"/>
                <a:cs typeface="Times New Roman"/>
              </a:rPr>
              <a:t>bobot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dirty="0">
                <a:latin typeface="Times New Roman"/>
                <a:cs typeface="Times New Roman"/>
              </a:rPr>
              <a:t>dan</a:t>
            </a:r>
            <a:r>
              <a:rPr lang="en-ID" sz="1800" spc="15" dirty="0">
                <a:latin typeface="Times New Roman"/>
                <a:cs typeface="Times New Roman"/>
              </a:rPr>
              <a:t> </a:t>
            </a:r>
            <a:r>
              <a:rPr lang="en-ID" sz="1800" spc="5" dirty="0">
                <a:latin typeface="Times New Roman"/>
                <a:cs typeface="Times New Roman"/>
              </a:rPr>
              <a:t>bias</a:t>
            </a:r>
            <a:endParaRPr lang="en-ID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60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98E90E4A-FD35-4AF7-8082-2F057B505238}"/>
              </a:ext>
            </a:extLst>
          </p:cNvPr>
          <p:cNvSpPr/>
          <p:nvPr/>
        </p:nvSpPr>
        <p:spPr>
          <a:xfrm>
            <a:off x="1109472" y="1885507"/>
            <a:ext cx="2258567" cy="217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23730B-52BB-41B2-BDA6-5D7F77B930EE}"/>
              </a:ext>
            </a:extLst>
          </p:cNvPr>
          <p:cNvSpPr txBox="1"/>
          <p:nvPr/>
        </p:nvSpPr>
        <p:spPr>
          <a:xfrm>
            <a:off x="4064000" y="1617452"/>
            <a:ext cx="71755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1770" indent="-192405">
              <a:lnSpc>
                <a:spcPct val="100000"/>
              </a:lnSpc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15" dirty="0">
                <a:latin typeface="Times New Roman"/>
                <a:cs typeface="Times New Roman"/>
              </a:rPr>
              <a:t>Tahap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1: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98909A2-2A83-43C2-BBDF-CC4EA2039E44}"/>
              </a:ext>
            </a:extLst>
          </p:cNvPr>
          <p:cNvSpPr txBox="1"/>
          <p:nvPr/>
        </p:nvSpPr>
        <p:spPr>
          <a:xfrm>
            <a:off x="4351020" y="1921510"/>
            <a:ext cx="51815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200" i="1" spc="245" dirty="0">
                <a:latin typeface="Georgia"/>
                <a:cs typeface="Georgia"/>
              </a:rPr>
              <a:t>a </a:t>
            </a:r>
            <a:r>
              <a:rPr sz="1050" i="1" spc="135" baseline="-23809" dirty="0">
                <a:latin typeface="Georgia"/>
                <a:cs typeface="Georgia"/>
              </a:rPr>
              <a:t>j</a:t>
            </a:r>
            <a:r>
              <a:rPr sz="1050" i="1" spc="457" baseline="-23809" dirty="0">
                <a:latin typeface="Georgia"/>
                <a:cs typeface="Georgia"/>
              </a:rPr>
              <a:t> </a:t>
            </a:r>
            <a:r>
              <a:rPr sz="1050" spc="420" dirty="0">
                <a:latin typeface="OpenSymbol"/>
                <a:cs typeface="OpenSymbol"/>
              </a:rPr>
              <a:t>=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E53CFBA-2C75-4514-8817-C15C8CBB37A3}"/>
              </a:ext>
            </a:extLst>
          </p:cNvPr>
          <p:cNvSpPr txBox="1"/>
          <p:nvPr/>
        </p:nvSpPr>
        <p:spPr>
          <a:xfrm>
            <a:off x="4931156" y="1891772"/>
            <a:ext cx="2444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595" dirty="0">
                <a:latin typeface="OpenSymbol"/>
                <a:cs typeface="OpenSymbol"/>
              </a:rPr>
              <a:t>∑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CC455BD-CB36-4774-AEA5-3B89339B98A6}"/>
              </a:ext>
            </a:extLst>
          </p:cNvPr>
          <p:cNvSpPr txBox="1"/>
          <p:nvPr/>
        </p:nvSpPr>
        <p:spPr>
          <a:xfrm>
            <a:off x="5001260" y="1820860"/>
            <a:ext cx="110489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00" i="1" spc="245" dirty="0">
                <a:latin typeface="Georgia"/>
                <a:cs typeface="Georgia"/>
              </a:rPr>
              <a:t>D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4A5F5D1-A4E0-40ED-9F3E-7B703C92E9AD}"/>
              </a:ext>
            </a:extLst>
          </p:cNvPr>
          <p:cNvSpPr txBox="1"/>
          <p:nvPr/>
        </p:nvSpPr>
        <p:spPr>
          <a:xfrm>
            <a:off x="5376164" y="1925300"/>
            <a:ext cx="17335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14" dirty="0">
                <a:latin typeface="OpenSymbol"/>
                <a:cs typeface="OpenSymbol"/>
              </a:rPr>
              <a:t></a:t>
            </a:r>
            <a:r>
              <a:rPr sz="650" spc="355" dirty="0">
                <a:latin typeface="Georgia"/>
                <a:cs typeface="Georgia"/>
              </a:rPr>
              <a:t>1</a:t>
            </a:r>
            <a:r>
              <a:rPr sz="650" spc="95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49405004-5ED9-4AF4-B947-3128B6463775}"/>
              </a:ext>
            </a:extLst>
          </p:cNvPr>
          <p:cNvSpPr txBox="1"/>
          <p:nvPr/>
        </p:nvSpPr>
        <p:spPr>
          <a:xfrm>
            <a:off x="5405056" y="2018980"/>
            <a:ext cx="32956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76860" algn="l"/>
              </a:tabLst>
            </a:pPr>
            <a:r>
              <a:rPr sz="700" i="1" spc="80" dirty="0">
                <a:latin typeface="Georgia"/>
                <a:cs typeface="Georgia"/>
              </a:rPr>
              <a:t>j</a:t>
            </a:r>
            <a:r>
              <a:rPr sz="700" i="1" spc="95" dirty="0">
                <a:latin typeface="Georgia"/>
                <a:cs typeface="Georgia"/>
              </a:rPr>
              <a:t>i</a:t>
            </a:r>
            <a:r>
              <a:rPr sz="700" i="1" dirty="0">
                <a:latin typeface="Georgia"/>
                <a:cs typeface="Georgia"/>
              </a:rPr>
              <a:t>	</a:t>
            </a:r>
            <a:r>
              <a:rPr sz="700" i="1" spc="95" dirty="0">
                <a:latin typeface="Georgia"/>
                <a:cs typeface="Georgia"/>
              </a:rPr>
              <a:t>i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5251113-41A5-4E02-B6B0-A8390EC34AE1}"/>
              </a:ext>
            </a:extLst>
          </p:cNvPr>
          <p:cNvSpPr txBox="1"/>
          <p:nvPr/>
        </p:nvSpPr>
        <p:spPr>
          <a:xfrm>
            <a:off x="5197855" y="1921510"/>
            <a:ext cx="8769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63855" algn="l"/>
              </a:tabLst>
            </a:pPr>
            <a:r>
              <a:rPr sz="1200" i="1" spc="355" dirty="0">
                <a:latin typeface="Georgia"/>
                <a:cs typeface="Georgia"/>
              </a:rPr>
              <a:t>w	</a:t>
            </a:r>
            <a:r>
              <a:rPr sz="1200" i="1" spc="280" dirty="0">
                <a:latin typeface="Georgia"/>
                <a:cs typeface="Georgia"/>
              </a:rPr>
              <a:t>x</a:t>
            </a:r>
            <a:r>
              <a:rPr sz="1200" i="1" spc="50" dirty="0">
                <a:latin typeface="Georgia"/>
                <a:cs typeface="Georgia"/>
              </a:rPr>
              <a:t> </a:t>
            </a:r>
            <a:r>
              <a:rPr sz="1050" spc="400" dirty="0">
                <a:latin typeface="OpenSymbol"/>
                <a:cs typeface="OpenSymbol"/>
              </a:rPr>
              <a:t></a:t>
            </a:r>
            <a:r>
              <a:rPr sz="1200" i="1" spc="400" dirty="0">
                <a:latin typeface="Georgia"/>
                <a:cs typeface="Georgia"/>
              </a:rPr>
              <a:t>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02640702-85F6-494F-9588-62F1C0F06789}"/>
              </a:ext>
            </a:extLst>
          </p:cNvPr>
          <p:cNvSpPr txBox="1"/>
          <p:nvPr/>
        </p:nvSpPr>
        <p:spPr>
          <a:xfrm>
            <a:off x="6063487" y="1925300"/>
            <a:ext cx="179070" cy="22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775"/>
              </a:lnSpc>
              <a:spcBef>
                <a:spcPts val="95"/>
              </a:spcBef>
            </a:pPr>
            <a:r>
              <a:rPr sz="650" spc="95" dirty="0">
                <a:latin typeface="OpenSymbol"/>
                <a:cs typeface="OpenSymbol"/>
              </a:rPr>
              <a:t></a:t>
            </a:r>
            <a:r>
              <a:rPr sz="650" spc="-254" dirty="0">
                <a:latin typeface="OpenSymbol"/>
                <a:cs typeface="OpenSymbol"/>
              </a:rPr>
              <a:t> </a:t>
            </a:r>
            <a:r>
              <a:rPr sz="650" spc="355" dirty="0">
                <a:latin typeface="Georgia"/>
                <a:cs typeface="Georgia"/>
              </a:rPr>
              <a:t>1</a:t>
            </a:r>
            <a:r>
              <a:rPr sz="650" spc="95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  <a:p>
            <a:pPr marL="28575">
              <a:lnSpc>
                <a:spcPts val="835"/>
              </a:lnSpc>
            </a:pPr>
            <a:r>
              <a:rPr sz="700" i="1" spc="130" dirty="0">
                <a:latin typeface="Georgia"/>
                <a:cs typeface="Georgia"/>
              </a:rPr>
              <a:t>j0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B4FAC3F4-CAB1-4E26-9185-0864FDD8F971}"/>
              </a:ext>
            </a:extLst>
          </p:cNvPr>
          <p:cNvSpPr txBox="1"/>
          <p:nvPr/>
        </p:nvSpPr>
        <p:spPr>
          <a:xfrm>
            <a:off x="4338828" y="3276346"/>
            <a:ext cx="52070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200" i="1" spc="229" dirty="0">
                <a:latin typeface="Georgia"/>
                <a:cs typeface="Georgia"/>
              </a:rPr>
              <a:t>a</a:t>
            </a:r>
            <a:r>
              <a:rPr sz="1050" i="1" spc="345" baseline="-23809" dirty="0">
                <a:latin typeface="Georgia"/>
                <a:cs typeface="Georgia"/>
              </a:rPr>
              <a:t>k</a:t>
            </a:r>
            <a:r>
              <a:rPr sz="1050" i="1" spc="877" baseline="-23809" dirty="0">
                <a:latin typeface="Georgia"/>
                <a:cs typeface="Georgia"/>
              </a:rPr>
              <a:t> </a:t>
            </a:r>
            <a:r>
              <a:rPr sz="1050" spc="409" dirty="0">
                <a:latin typeface="OpenSymbol"/>
                <a:cs typeface="OpenSymbol"/>
              </a:rPr>
              <a:t>=</a:t>
            </a:r>
            <a:endParaRPr sz="1050" dirty="0">
              <a:latin typeface="OpenSymbol"/>
              <a:cs typeface="OpenSymbo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73E7CBBF-2045-41F3-B1A4-A60BDC14CFDF}"/>
              </a:ext>
            </a:extLst>
          </p:cNvPr>
          <p:cNvSpPr txBox="1"/>
          <p:nvPr/>
        </p:nvSpPr>
        <p:spPr>
          <a:xfrm>
            <a:off x="4934204" y="3246608"/>
            <a:ext cx="24320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580" dirty="0">
                <a:latin typeface="OpenSymbol"/>
                <a:cs typeface="OpenSymbol"/>
              </a:rPr>
              <a:t>∑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0B6C95B9-5CAF-43C3-98D8-C37EAE446A1E}"/>
              </a:ext>
            </a:extLst>
          </p:cNvPr>
          <p:cNvSpPr txBox="1"/>
          <p:nvPr/>
        </p:nvSpPr>
        <p:spPr>
          <a:xfrm>
            <a:off x="4038600" y="2057400"/>
            <a:ext cx="1429385" cy="12547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505"/>
              </a:spcBef>
            </a:pPr>
            <a:r>
              <a:rPr sz="700" i="1" spc="229" dirty="0">
                <a:latin typeface="Georgia"/>
                <a:cs typeface="Georgia"/>
              </a:rPr>
              <a:t>i</a:t>
            </a:r>
            <a:r>
              <a:rPr sz="650" spc="229" dirty="0">
                <a:latin typeface="OpenSymbol"/>
                <a:cs typeface="OpenSymbol"/>
              </a:rPr>
              <a:t>=</a:t>
            </a:r>
            <a:r>
              <a:rPr sz="650" spc="229" dirty="0">
                <a:latin typeface="Georgia"/>
                <a:cs typeface="Georgia"/>
              </a:rPr>
              <a:t>1</a:t>
            </a:r>
            <a:endParaRPr sz="650">
              <a:latin typeface="Georgia"/>
              <a:cs typeface="Georgia"/>
            </a:endParaRPr>
          </a:p>
          <a:p>
            <a:pPr marL="217170" indent="-192405">
              <a:lnSpc>
                <a:spcPct val="100000"/>
              </a:lnSpc>
              <a:spcBef>
                <a:spcPts val="645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sz="1100" spc="15" dirty="0">
                <a:latin typeface="Times New Roman"/>
                <a:cs typeface="Times New Roman"/>
              </a:rPr>
              <a:t>Tahap 2:</a:t>
            </a:r>
            <a:endParaRPr sz="11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700"/>
              </a:spcBef>
            </a:pPr>
            <a:r>
              <a:rPr sz="1550" i="1" spc="35" dirty="0">
                <a:latin typeface="Trebuchet MS"/>
                <a:cs typeface="Trebuchet MS"/>
              </a:rPr>
              <a:t>z </a:t>
            </a:r>
            <a:r>
              <a:rPr sz="1350" i="1" spc="-89" baseline="-24691" dirty="0">
                <a:latin typeface="Trebuchet MS"/>
                <a:cs typeface="Trebuchet MS"/>
              </a:rPr>
              <a:t>j </a:t>
            </a:r>
            <a:r>
              <a:rPr sz="1450" spc="15" dirty="0">
                <a:latin typeface="OpenSymbol"/>
                <a:cs typeface="OpenSymbol"/>
              </a:rPr>
              <a:t>=</a:t>
            </a:r>
            <a:r>
              <a:rPr sz="1450" spc="-465" dirty="0">
                <a:latin typeface="OpenSymbol"/>
                <a:cs typeface="OpenSymbol"/>
              </a:rPr>
              <a:t> </a:t>
            </a:r>
            <a:r>
              <a:rPr sz="1550" i="1" spc="80" dirty="0">
                <a:latin typeface="Trebuchet MS"/>
                <a:cs typeface="Trebuchet MS"/>
              </a:rPr>
              <a:t>h </a:t>
            </a:r>
            <a:r>
              <a:rPr sz="1450" spc="55" dirty="0">
                <a:latin typeface="OpenSymbol"/>
                <a:cs typeface="OpenSymbol"/>
              </a:rPr>
              <a:t></a:t>
            </a:r>
            <a:r>
              <a:rPr sz="1550" i="1" spc="55" dirty="0">
                <a:latin typeface="Trebuchet MS"/>
                <a:cs typeface="Trebuchet MS"/>
              </a:rPr>
              <a:t>a </a:t>
            </a:r>
            <a:r>
              <a:rPr sz="1350" i="1" spc="-89" baseline="-24691" dirty="0">
                <a:latin typeface="Trebuchet MS"/>
                <a:cs typeface="Trebuchet MS"/>
              </a:rPr>
              <a:t>j </a:t>
            </a:r>
            <a:r>
              <a:rPr sz="1450" spc="5" dirty="0">
                <a:latin typeface="OpenSymbol"/>
                <a:cs typeface="OpenSymbol"/>
              </a:rPr>
              <a:t></a:t>
            </a:r>
            <a:endParaRPr sz="1450">
              <a:latin typeface="OpenSymbol"/>
              <a:cs typeface="OpenSymbol"/>
            </a:endParaRPr>
          </a:p>
          <a:p>
            <a:pPr marL="217170" indent="-192405">
              <a:lnSpc>
                <a:spcPct val="100000"/>
              </a:lnSpc>
              <a:spcBef>
                <a:spcPts val="1450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sz="1100" spc="15" dirty="0">
                <a:latin typeface="Times New Roman"/>
                <a:cs typeface="Times New Roman"/>
              </a:rPr>
              <a:t>Tahap 3:</a:t>
            </a:r>
            <a:endParaRPr sz="11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290"/>
              </a:spcBef>
            </a:pPr>
            <a:r>
              <a:rPr sz="700" i="1" spc="330" dirty="0">
                <a:latin typeface="Georgia"/>
                <a:cs typeface="Georgia"/>
              </a:rPr>
              <a:t>M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DEE2D881-3664-445A-A27B-F98CD0BBA27D}"/>
              </a:ext>
            </a:extLst>
          </p:cNvPr>
          <p:cNvSpPr txBox="1"/>
          <p:nvPr/>
        </p:nvSpPr>
        <p:spPr>
          <a:xfrm>
            <a:off x="5382260" y="3280135"/>
            <a:ext cx="17716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14" dirty="0">
                <a:latin typeface="OpenSymbol"/>
                <a:cs typeface="OpenSymbol"/>
              </a:rPr>
              <a:t></a:t>
            </a:r>
            <a:r>
              <a:rPr sz="650" spc="305" dirty="0">
                <a:latin typeface="Georgia"/>
                <a:cs typeface="Georgia"/>
              </a:rPr>
              <a:t>2</a:t>
            </a:r>
            <a:r>
              <a:rPr sz="650" spc="90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736AD0DD-456C-4E46-A2A4-321A3871EAA0}"/>
              </a:ext>
            </a:extLst>
          </p:cNvPr>
          <p:cNvSpPr txBox="1"/>
          <p:nvPr/>
        </p:nvSpPr>
        <p:spPr>
          <a:xfrm>
            <a:off x="5388355" y="3373815"/>
            <a:ext cx="37846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27025" algn="l"/>
              </a:tabLst>
            </a:pPr>
            <a:r>
              <a:rPr sz="700" i="1" spc="190" dirty="0">
                <a:latin typeface="Georgia"/>
                <a:cs typeface="Georgia"/>
              </a:rPr>
              <a:t>k</a:t>
            </a:r>
            <a:r>
              <a:rPr sz="700" i="1" spc="90" dirty="0">
                <a:latin typeface="Georgia"/>
                <a:cs typeface="Georgia"/>
              </a:rPr>
              <a:t>j</a:t>
            </a:r>
            <a:r>
              <a:rPr sz="700" i="1" dirty="0">
                <a:latin typeface="Georgia"/>
                <a:cs typeface="Georgia"/>
              </a:rPr>
              <a:t>	</a:t>
            </a:r>
            <a:r>
              <a:rPr sz="700" i="1" spc="90" dirty="0">
                <a:latin typeface="Georgia"/>
                <a:cs typeface="Georgia"/>
              </a:rPr>
              <a:t>j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F26C2109-2F76-4632-912A-E116C8B9677F}"/>
              </a:ext>
            </a:extLst>
          </p:cNvPr>
          <p:cNvSpPr txBox="1"/>
          <p:nvPr/>
        </p:nvSpPr>
        <p:spPr>
          <a:xfrm>
            <a:off x="5210048" y="3276346"/>
            <a:ext cx="89661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62585" algn="l"/>
              </a:tabLst>
            </a:pPr>
            <a:r>
              <a:rPr sz="1200" i="1" spc="355" dirty="0">
                <a:latin typeface="Georgia"/>
                <a:cs typeface="Georgia"/>
              </a:rPr>
              <a:t>w	</a:t>
            </a:r>
            <a:r>
              <a:rPr sz="1200" i="1" spc="290" dirty="0">
                <a:latin typeface="Georgia"/>
                <a:cs typeface="Georgia"/>
              </a:rPr>
              <a:t>z</a:t>
            </a:r>
            <a:r>
              <a:rPr sz="1200" i="1" spc="300" dirty="0">
                <a:latin typeface="Georgia"/>
                <a:cs typeface="Georgia"/>
              </a:rPr>
              <a:t> </a:t>
            </a:r>
            <a:r>
              <a:rPr sz="1050" spc="385" dirty="0">
                <a:latin typeface="OpenSymbol"/>
                <a:cs typeface="OpenSymbol"/>
              </a:rPr>
              <a:t></a:t>
            </a:r>
            <a:r>
              <a:rPr sz="1200" i="1" spc="385" dirty="0">
                <a:latin typeface="Georgia"/>
                <a:cs typeface="Georgia"/>
              </a:rPr>
              <a:t>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BE41ED50-3F3C-4A15-9E5B-C4AA63E8BF6D}"/>
              </a:ext>
            </a:extLst>
          </p:cNvPr>
          <p:cNvSpPr txBox="1"/>
          <p:nvPr/>
        </p:nvSpPr>
        <p:spPr>
          <a:xfrm>
            <a:off x="6101587" y="3280135"/>
            <a:ext cx="177165" cy="22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775"/>
              </a:lnSpc>
              <a:spcBef>
                <a:spcPts val="95"/>
              </a:spcBef>
            </a:pPr>
            <a:r>
              <a:rPr sz="650" spc="114" dirty="0">
                <a:latin typeface="OpenSymbol"/>
                <a:cs typeface="OpenSymbol"/>
              </a:rPr>
              <a:t></a:t>
            </a:r>
            <a:r>
              <a:rPr sz="650" spc="305" dirty="0">
                <a:latin typeface="Georgia"/>
                <a:cs typeface="Georgia"/>
              </a:rPr>
              <a:t>2</a:t>
            </a:r>
            <a:r>
              <a:rPr sz="650" spc="90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  <a:p>
            <a:pPr>
              <a:lnSpc>
                <a:spcPts val="835"/>
              </a:lnSpc>
            </a:pPr>
            <a:r>
              <a:rPr sz="700" i="1" spc="185" dirty="0">
                <a:latin typeface="Georgia"/>
                <a:cs typeface="Georgia"/>
              </a:rPr>
              <a:t>k0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70663CC9-A07E-4110-A751-DC5C361B45CA}"/>
              </a:ext>
            </a:extLst>
          </p:cNvPr>
          <p:cNvSpPr txBox="1"/>
          <p:nvPr/>
        </p:nvSpPr>
        <p:spPr>
          <a:xfrm>
            <a:off x="4038600" y="3413206"/>
            <a:ext cx="1470660" cy="7372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500"/>
              </a:spcBef>
            </a:pPr>
            <a:r>
              <a:rPr sz="700" i="1" spc="245" dirty="0">
                <a:latin typeface="Georgia"/>
                <a:cs typeface="Georgia"/>
              </a:rPr>
              <a:t>j</a:t>
            </a:r>
            <a:r>
              <a:rPr sz="650" spc="245" dirty="0">
                <a:latin typeface="OpenSymbol"/>
                <a:cs typeface="OpenSymbol"/>
              </a:rPr>
              <a:t>=</a:t>
            </a:r>
            <a:r>
              <a:rPr sz="650" spc="245" dirty="0">
                <a:latin typeface="Georgia"/>
                <a:cs typeface="Georgia"/>
              </a:rPr>
              <a:t>1</a:t>
            </a:r>
            <a:endParaRPr sz="650">
              <a:latin typeface="Georgia"/>
              <a:cs typeface="Georgia"/>
            </a:endParaRPr>
          </a:p>
          <a:p>
            <a:pPr marL="217170" indent="-192405">
              <a:lnSpc>
                <a:spcPct val="100000"/>
              </a:lnSpc>
              <a:spcBef>
                <a:spcPts val="630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sz="1100" spc="15" dirty="0">
                <a:latin typeface="Times New Roman"/>
                <a:cs typeface="Times New Roman"/>
              </a:rPr>
              <a:t>Tahap 4:</a:t>
            </a:r>
            <a:endParaRPr sz="11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45"/>
              </a:spcBef>
            </a:pPr>
            <a:r>
              <a:rPr sz="1550" i="1" spc="65" dirty="0">
                <a:latin typeface="Trebuchet MS"/>
                <a:cs typeface="Trebuchet MS"/>
              </a:rPr>
              <a:t>y </a:t>
            </a:r>
            <a:r>
              <a:rPr sz="1350" i="1" spc="120" baseline="-24691" dirty="0">
                <a:latin typeface="Trebuchet MS"/>
                <a:cs typeface="Trebuchet MS"/>
              </a:rPr>
              <a:t>k </a:t>
            </a:r>
            <a:r>
              <a:rPr sz="1450" spc="15" dirty="0">
                <a:latin typeface="OpenSymbol"/>
                <a:cs typeface="OpenSymbol"/>
              </a:rPr>
              <a:t>= </a:t>
            </a:r>
            <a:r>
              <a:rPr sz="1450" spc="45" dirty="0">
                <a:latin typeface="OpenSymbol"/>
                <a:cs typeface="OpenSymbol"/>
              </a:rPr>
              <a:t></a:t>
            </a:r>
            <a:r>
              <a:rPr sz="1450" spc="-645" dirty="0">
                <a:latin typeface="OpenSymbol"/>
                <a:cs typeface="OpenSymbol"/>
              </a:rPr>
              <a:t> </a:t>
            </a:r>
            <a:r>
              <a:rPr sz="1450" spc="100" dirty="0">
                <a:latin typeface="OpenSymbol"/>
                <a:cs typeface="OpenSymbol"/>
              </a:rPr>
              <a:t></a:t>
            </a:r>
            <a:r>
              <a:rPr sz="1550" i="1" spc="100" dirty="0">
                <a:latin typeface="Trebuchet MS"/>
                <a:cs typeface="Trebuchet MS"/>
              </a:rPr>
              <a:t>a</a:t>
            </a:r>
            <a:r>
              <a:rPr sz="1350" i="1" spc="150" baseline="-24691" dirty="0">
                <a:latin typeface="Trebuchet MS"/>
                <a:cs typeface="Trebuchet MS"/>
              </a:rPr>
              <a:t>k </a:t>
            </a:r>
            <a:r>
              <a:rPr sz="1450" spc="5" dirty="0">
                <a:latin typeface="OpenSymbol"/>
                <a:cs typeface="OpenSymbol"/>
              </a:rPr>
              <a:t></a:t>
            </a:r>
            <a:endParaRPr sz="145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3462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BE5C7-A1FA-4DF7-A0A2-9CF9672B163D}"/>
              </a:ext>
            </a:extLst>
          </p:cNvPr>
          <p:cNvSpPr txBox="1"/>
          <p:nvPr/>
        </p:nvSpPr>
        <p:spPr>
          <a:xfrm>
            <a:off x="2362200" y="1295400"/>
            <a:ext cx="4572000" cy="9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7170" marR="30480" indent="-192405">
              <a:lnSpc>
                <a:spcPct val="101499"/>
              </a:lnSpc>
              <a:spcBef>
                <a:spcPts val="770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lang="en-ID" sz="1800" spc="5" dirty="0" err="1">
                <a:latin typeface="Times New Roman"/>
                <a:cs typeface="Times New Roman"/>
              </a:rPr>
              <a:t>Untuk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simplifikasi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dirty="0">
                <a:latin typeface="Times New Roman"/>
                <a:cs typeface="Times New Roman"/>
              </a:rPr>
              <a:t>model, </a:t>
            </a:r>
            <a:r>
              <a:rPr lang="en-ID" sz="1800" spc="5" dirty="0" err="1">
                <a:latin typeface="Times New Roman"/>
                <a:cs typeface="Times New Roman"/>
              </a:rPr>
              <a:t>notasi</a:t>
            </a:r>
            <a:r>
              <a:rPr lang="en-ID" sz="1800" spc="5" dirty="0">
                <a:latin typeface="Times New Roman"/>
                <a:cs typeface="Times New Roman"/>
              </a:rPr>
              <a:t> parameter </a:t>
            </a:r>
            <a:r>
              <a:rPr lang="en-ID" sz="1800" spc="5" dirty="0" err="1">
                <a:latin typeface="Times New Roman"/>
                <a:cs typeface="Times New Roman"/>
              </a:rPr>
              <a:t>bobot</a:t>
            </a:r>
            <a:r>
              <a:rPr lang="en-ID" sz="1800" spc="5" dirty="0">
                <a:latin typeface="Times New Roman"/>
                <a:cs typeface="Times New Roman"/>
              </a:rPr>
              <a:t> dan </a:t>
            </a:r>
            <a:r>
              <a:rPr lang="en-ID" sz="1800" dirty="0">
                <a:latin typeface="Times New Roman"/>
                <a:cs typeface="Times New Roman"/>
              </a:rPr>
              <a:t>bias </a:t>
            </a:r>
            <a:r>
              <a:rPr lang="en-ID" sz="1800" spc="5" dirty="0" err="1">
                <a:latin typeface="Times New Roman"/>
                <a:cs typeface="Times New Roman"/>
              </a:rPr>
              <a:t>dapat</a:t>
            </a:r>
            <a:r>
              <a:rPr lang="en-ID" sz="1800" spc="5" dirty="0">
                <a:latin typeface="Times New Roman"/>
                <a:cs typeface="Times New Roman"/>
              </a:rPr>
              <a:t>  </a:t>
            </a:r>
            <a:r>
              <a:rPr lang="en-ID" sz="1800" spc="5" dirty="0" err="1">
                <a:latin typeface="Times New Roman"/>
                <a:cs typeface="Times New Roman"/>
              </a:rPr>
              <a:t>digabung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dengan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spc="5" dirty="0" err="1">
                <a:latin typeface="Times New Roman"/>
                <a:cs typeface="Times New Roman"/>
              </a:rPr>
              <a:t>membuat</a:t>
            </a:r>
            <a:r>
              <a:rPr lang="en-ID" sz="1800" spc="5" dirty="0">
                <a:latin typeface="Times New Roman"/>
                <a:cs typeface="Times New Roman"/>
              </a:rPr>
              <a:t> </a:t>
            </a:r>
            <a:r>
              <a:rPr lang="en-ID" sz="1800" dirty="0">
                <a:latin typeface="Times New Roman"/>
                <a:cs typeface="Times New Roman"/>
              </a:rPr>
              <a:t>x</a:t>
            </a:r>
            <a:r>
              <a:rPr lang="en-ID" sz="1600" baseline="-31250" dirty="0">
                <a:latin typeface="Times New Roman"/>
                <a:cs typeface="Times New Roman"/>
              </a:rPr>
              <a:t>0 </a:t>
            </a:r>
            <a:r>
              <a:rPr lang="en-ID" sz="1800" spc="5" dirty="0">
                <a:latin typeface="Times New Roman"/>
                <a:cs typeface="Times New Roman"/>
              </a:rPr>
              <a:t>= 1, </a:t>
            </a:r>
            <a:r>
              <a:rPr lang="en-ID" sz="1800" dirty="0">
                <a:latin typeface="Times New Roman"/>
                <a:cs typeface="Times New Roman"/>
              </a:rPr>
              <a:t>z</a:t>
            </a:r>
            <a:r>
              <a:rPr lang="en-ID" sz="1600" baseline="-31250" dirty="0">
                <a:latin typeface="Times New Roman"/>
                <a:cs typeface="Times New Roman"/>
              </a:rPr>
              <a:t>0 </a:t>
            </a:r>
            <a:r>
              <a:rPr lang="en-ID" sz="1800" spc="5" dirty="0">
                <a:latin typeface="Times New Roman"/>
                <a:cs typeface="Times New Roman"/>
              </a:rPr>
              <a:t>= 1</a:t>
            </a:r>
            <a:r>
              <a:rPr lang="en-ID" sz="1800" spc="-125" dirty="0">
                <a:latin typeface="Times New Roman"/>
                <a:cs typeface="Times New Roman"/>
              </a:rPr>
              <a:t> </a:t>
            </a:r>
            <a:r>
              <a:rPr lang="en-ID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ADFE59A0-7362-4800-85CE-99F1FF010D5A}"/>
              </a:ext>
            </a:extLst>
          </p:cNvPr>
          <p:cNvSpPr txBox="1"/>
          <p:nvPr/>
        </p:nvSpPr>
        <p:spPr>
          <a:xfrm>
            <a:off x="2458906" y="3566455"/>
            <a:ext cx="4445635" cy="79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algn="ctr">
              <a:lnSpc>
                <a:spcPct val="100000"/>
              </a:lnSpc>
              <a:spcBef>
                <a:spcPts val="95"/>
              </a:spcBef>
              <a:tabLst>
                <a:tab pos="883919" algn="l"/>
              </a:tabLst>
            </a:pPr>
            <a:r>
              <a:rPr sz="950" i="1" spc="25" dirty="0">
                <a:latin typeface="Times New Roman"/>
                <a:cs typeface="Times New Roman"/>
              </a:rPr>
              <a:t>j</a:t>
            </a:r>
            <a:r>
              <a:rPr sz="950" spc="25" dirty="0">
                <a:latin typeface="OpenSymbol"/>
                <a:cs typeface="OpenSymbol"/>
              </a:rPr>
              <a:t>=</a:t>
            </a:r>
            <a:r>
              <a:rPr sz="950" spc="25" dirty="0">
                <a:latin typeface="Times New Roman"/>
                <a:cs typeface="Times New Roman"/>
              </a:rPr>
              <a:t>0	</a:t>
            </a:r>
            <a:r>
              <a:rPr sz="950" i="1" spc="25" dirty="0">
                <a:latin typeface="Times New Roman"/>
                <a:cs typeface="Times New Roman"/>
              </a:rPr>
              <a:t>i</a:t>
            </a:r>
            <a:r>
              <a:rPr sz="950" spc="25" dirty="0">
                <a:latin typeface="OpenSymbol"/>
                <a:cs typeface="OpenSymbol"/>
              </a:rPr>
              <a:t>=</a:t>
            </a:r>
            <a:r>
              <a:rPr sz="950" spc="25" dirty="0">
                <a:latin typeface="Times New Roman"/>
                <a:cs typeface="Times New Roman"/>
              </a:rPr>
              <a:t>0</a:t>
            </a:r>
            <a:endParaRPr sz="950" dirty="0">
              <a:latin typeface="Times New Roman"/>
              <a:cs typeface="Times New Roman"/>
            </a:endParaRPr>
          </a:p>
          <a:p>
            <a:pPr marL="38100" marR="43180" indent="-635">
              <a:lnSpc>
                <a:spcPct val="122200"/>
              </a:lnSpc>
              <a:spcBef>
                <a:spcPts val="919"/>
              </a:spcBef>
            </a:pPr>
            <a:r>
              <a:rPr sz="1350" spc="5" dirty="0">
                <a:latin typeface="Times New Roman"/>
                <a:cs typeface="Times New Roman"/>
              </a:rPr>
              <a:t>dimana </a:t>
            </a:r>
            <a:r>
              <a:rPr sz="1350" spc="-5" dirty="0">
                <a:latin typeface="Times New Roman"/>
                <a:cs typeface="Times New Roman"/>
              </a:rPr>
              <a:t>w</a:t>
            </a:r>
            <a:r>
              <a:rPr sz="1200" spc="-7" baseline="-31250" dirty="0">
                <a:latin typeface="Times New Roman"/>
                <a:cs typeface="Times New Roman"/>
              </a:rPr>
              <a:t>kj</a:t>
            </a:r>
            <a:r>
              <a:rPr sz="1350" spc="-5" dirty="0">
                <a:latin typeface="Times New Roman"/>
                <a:cs typeface="Times New Roman"/>
              </a:rPr>
              <a:t>, w</a:t>
            </a:r>
            <a:r>
              <a:rPr sz="1200" spc="-7" baseline="-31250" dirty="0">
                <a:latin typeface="Times New Roman"/>
                <a:cs typeface="Times New Roman"/>
              </a:rPr>
              <a:t>ji </a:t>
            </a:r>
            <a:r>
              <a:rPr sz="1350" spc="5" dirty="0">
                <a:latin typeface="Times New Roman"/>
                <a:cs typeface="Times New Roman"/>
              </a:rPr>
              <a:t>adalah parameter bobot; h(.), </a:t>
            </a:r>
            <a:r>
              <a:rPr sz="1350" dirty="0">
                <a:latin typeface="Times New Roman"/>
                <a:cs typeface="Times New Roman"/>
              </a:rPr>
              <a:t>σ(.) </a:t>
            </a:r>
            <a:r>
              <a:rPr sz="1350" spc="5" dirty="0">
                <a:latin typeface="Times New Roman"/>
                <a:cs typeface="Times New Roman"/>
              </a:rPr>
              <a:t>adalah </a:t>
            </a:r>
            <a:r>
              <a:rPr sz="1350" dirty="0">
                <a:latin typeface="Times New Roman"/>
                <a:cs typeface="Times New Roman"/>
              </a:rPr>
              <a:t>fungsi  </a:t>
            </a:r>
            <a:r>
              <a:rPr sz="1350" spc="5" dirty="0">
                <a:latin typeface="Times New Roman"/>
                <a:cs typeface="Times New Roman"/>
              </a:rPr>
              <a:t>aktivasi.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916E3B28-1D80-4D1A-9260-BC738EE5FBBA}"/>
              </a:ext>
            </a:extLst>
          </p:cNvPr>
          <p:cNvSpPr txBox="1"/>
          <p:nvPr/>
        </p:nvSpPr>
        <p:spPr>
          <a:xfrm>
            <a:off x="3073910" y="3305698"/>
            <a:ext cx="660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29">
            <a:extLst>
              <a:ext uri="{FF2B5EF4-FFF2-40B4-BE49-F238E27FC236}">
                <a16:creationId xmlns:a16="http://schemas.microsoft.com/office/drawing/2014/main" id="{D0C152A4-37AE-48D6-9D7D-7E4BF64BD9DB}"/>
              </a:ext>
            </a:extLst>
          </p:cNvPr>
          <p:cNvSpPr txBox="1"/>
          <p:nvPr/>
        </p:nvSpPr>
        <p:spPr>
          <a:xfrm>
            <a:off x="4687820" y="3305698"/>
            <a:ext cx="996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/>
                <a:cs typeface="Times New Roman"/>
              </a:rPr>
              <a:t>kj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4F1EC4CE-EBE6-4675-AC59-5C181A401758}"/>
              </a:ext>
            </a:extLst>
          </p:cNvPr>
          <p:cNvSpPr txBox="1"/>
          <p:nvPr/>
        </p:nvSpPr>
        <p:spPr>
          <a:xfrm>
            <a:off x="4681724" y="3154822"/>
            <a:ext cx="1644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45" dirty="0">
                <a:latin typeface="OpenSymbol"/>
                <a:cs typeface="OpenSymbol"/>
              </a:rPr>
              <a:t></a:t>
            </a:r>
            <a:r>
              <a:rPr sz="950" spc="70" dirty="0">
                <a:latin typeface="Times New Roman"/>
                <a:cs typeface="Times New Roman"/>
              </a:rPr>
              <a:t>2</a:t>
            </a:r>
            <a:r>
              <a:rPr sz="950" spc="-5" dirty="0">
                <a:latin typeface="OpenSymbol"/>
                <a:cs typeface="OpenSymbol"/>
              </a:rPr>
              <a:t>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DE450230-221E-4798-840D-7C76933500FE}"/>
              </a:ext>
            </a:extLst>
          </p:cNvPr>
          <p:cNvSpPr txBox="1"/>
          <p:nvPr/>
        </p:nvSpPr>
        <p:spPr>
          <a:xfrm>
            <a:off x="4259579" y="3110626"/>
            <a:ext cx="103251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784225" algn="l"/>
              </a:tabLst>
            </a:pPr>
            <a:r>
              <a:rPr sz="2300" spc="25" dirty="0">
                <a:latin typeface="OpenSymbol"/>
                <a:cs typeface="OpenSymbol"/>
              </a:rPr>
              <a:t>∑	∑</a:t>
            </a:r>
            <a:endParaRPr sz="2300">
              <a:latin typeface="OpenSymbol"/>
              <a:cs typeface="OpenSymbol"/>
            </a:endParaRPr>
          </a:p>
        </p:txBody>
      </p:sp>
      <p:sp>
        <p:nvSpPr>
          <p:cNvPr id="10" name="object 33">
            <a:extLst>
              <a:ext uri="{FF2B5EF4-FFF2-40B4-BE49-F238E27FC236}">
                <a16:creationId xmlns:a16="http://schemas.microsoft.com/office/drawing/2014/main" id="{6ED34A7C-7155-4802-98CD-DC2065BCD417}"/>
              </a:ext>
            </a:extLst>
          </p:cNvPr>
          <p:cNvSpPr txBox="1"/>
          <p:nvPr/>
        </p:nvSpPr>
        <p:spPr>
          <a:xfrm>
            <a:off x="4325111" y="3020710"/>
            <a:ext cx="9010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01370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M	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34">
            <a:extLst>
              <a:ext uri="{FF2B5EF4-FFF2-40B4-BE49-F238E27FC236}">
                <a16:creationId xmlns:a16="http://schemas.microsoft.com/office/drawing/2014/main" id="{7A7E59E4-E172-41D2-827F-F16B83D32B09}"/>
              </a:ext>
            </a:extLst>
          </p:cNvPr>
          <p:cNvSpPr txBox="1"/>
          <p:nvPr/>
        </p:nvSpPr>
        <p:spPr>
          <a:xfrm>
            <a:off x="5466584" y="3154822"/>
            <a:ext cx="15875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45" dirty="0">
                <a:latin typeface="OpenSymbol"/>
                <a:cs typeface="OpenSymbol"/>
              </a:rPr>
              <a:t></a:t>
            </a:r>
            <a:r>
              <a:rPr sz="950" spc="25" dirty="0">
                <a:latin typeface="Times New Roman"/>
                <a:cs typeface="Times New Roman"/>
              </a:rPr>
              <a:t>1</a:t>
            </a:r>
            <a:r>
              <a:rPr sz="950" spc="-5" dirty="0">
                <a:latin typeface="OpenSymbol"/>
                <a:cs typeface="OpenSymbol"/>
              </a:rPr>
              <a:t>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35">
            <a:extLst>
              <a:ext uri="{FF2B5EF4-FFF2-40B4-BE49-F238E27FC236}">
                <a16:creationId xmlns:a16="http://schemas.microsoft.com/office/drawing/2014/main" id="{DD6C8908-00C8-4C32-9BCD-B998CDE8F738}"/>
              </a:ext>
            </a:extLst>
          </p:cNvPr>
          <p:cNvSpPr txBox="1"/>
          <p:nvPr/>
        </p:nvSpPr>
        <p:spPr>
          <a:xfrm>
            <a:off x="5494016" y="3305698"/>
            <a:ext cx="2965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49554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ji	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36">
            <a:extLst>
              <a:ext uri="{FF2B5EF4-FFF2-40B4-BE49-F238E27FC236}">
                <a16:creationId xmlns:a16="http://schemas.microsoft.com/office/drawing/2014/main" id="{3E176162-EFD0-4FED-81C5-B5D5CCEDCE02}"/>
              </a:ext>
            </a:extLst>
          </p:cNvPr>
          <p:cNvSpPr txBox="1"/>
          <p:nvPr/>
        </p:nvSpPr>
        <p:spPr>
          <a:xfrm>
            <a:off x="2971800" y="3176158"/>
            <a:ext cx="296672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69085" algn="l"/>
                <a:tab pos="1883410" algn="l"/>
                <a:tab pos="2353945" algn="l"/>
                <a:tab pos="2673985" algn="l"/>
              </a:tabLst>
            </a:pPr>
            <a:r>
              <a:rPr sz="1550" i="1" spc="10" dirty="0">
                <a:latin typeface="Times New Roman"/>
                <a:cs typeface="Times New Roman"/>
              </a:rPr>
              <a:t>y </a:t>
            </a:r>
            <a:r>
              <a:rPr sz="1550" spc="5" dirty="0">
                <a:latin typeface="OpenSymbol"/>
                <a:cs typeface="OpenSymbol"/>
              </a:rPr>
              <a:t></a:t>
            </a:r>
            <a:r>
              <a:rPr sz="1550" spc="-675" dirty="0">
                <a:latin typeface="OpenSymbol"/>
                <a:cs typeface="OpenSymbol"/>
              </a:rPr>
              <a:t> </a:t>
            </a:r>
            <a:r>
              <a:rPr sz="1550" i="1" spc="10" dirty="0">
                <a:latin typeface="Times New Roman"/>
                <a:cs typeface="Times New Roman"/>
              </a:rPr>
              <a:t>x </a:t>
            </a:r>
            <a:r>
              <a:rPr sz="1550" i="1" spc="5" dirty="0">
                <a:latin typeface="Times New Roman"/>
                <a:cs typeface="Times New Roman"/>
              </a:rPr>
              <a:t>, </a:t>
            </a:r>
            <a:r>
              <a:rPr sz="1550" i="1" spc="15" dirty="0">
                <a:latin typeface="Times New Roman"/>
                <a:cs typeface="Times New Roman"/>
              </a:rPr>
              <a:t>w </a:t>
            </a:r>
            <a:r>
              <a:rPr sz="1550" spc="5" dirty="0">
                <a:latin typeface="OpenSymbol"/>
                <a:cs typeface="OpenSymbol"/>
              </a:rPr>
              <a:t> </a:t>
            </a:r>
            <a:r>
              <a:rPr sz="1550" spc="20" dirty="0">
                <a:latin typeface="OpenSymbol"/>
                <a:cs typeface="OpenSymbol"/>
              </a:rPr>
              <a:t>= </a:t>
            </a:r>
            <a:r>
              <a:rPr sz="1550" spc="55" dirty="0">
                <a:latin typeface="OpenSymbol"/>
                <a:cs typeface="OpenSymbol"/>
              </a:rPr>
              <a:t></a:t>
            </a:r>
            <a:r>
              <a:rPr sz="1550" spc="-570" dirty="0">
                <a:latin typeface="OpenSymbol"/>
                <a:cs typeface="OpenSymbol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	</a:t>
            </a:r>
            <a:r>
              <a:rPr sz="1550" i="1" spc="15" dirty="0">
                <a:latin typeface="Times New Roman"/>
                <a:cs typeface="Times New Roman"/>
              </a:rPr>
              <a:t>w	</a:t>
            </a:r>
            <a:r>
              <a:rPr sz="1550" i="1" spc="10" dirty="0">
                <a:latin typeface="Times New Roman"/>
                <a:cs typeface="Times New Roman"/>
              </a:rPr>
              <a:t>h</a:t>
            </a:r>
            <a:r>
              <a:rPr sz="1550" i="1" spc="-2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OpenSymbol"/>
                <a:cs typeface="OpenSymbol"/>
              </a:rPr>
              <a:t>	</a:t>
            </a:r>
            <a:r>
              <a:rPr sz="1550" i="1" spc="15" dirty="0">
                <a:latin typeface="Times New Roman"/>
                <a:cs typeface="Times New Roman"/>
              </a:rPr>
              <a:t>w	</a:t>
            </a:r>
            <a:r>
              <a:rPr sz="1550" i="1" spc="10" dirty="0">
                <a:latin typeface="Times New Roman"/>
                <a:cs typeface="Times New Roman"/>
              </a:rPr>
              <a:t>x</a:t>
            </a:r>
            <a:r>
              <a:rPr sz="1550" i="1" spc="-1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OpenSymbol"/>
                <a:cs typeface="OpenSymbol"/>
              </a:rPr>
              <a:t></a:t>
            </a:r>
            <a:endParaRPr sz="155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25368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BB8C41F3-F071-441A-BF42-5506B6B631B4}"/>
              </a:ext>
            </a:extLst>
          </p:cNvPr>
          <p:cNvSpPr txBox="1"/>
          <p:nvPr/>
        </p:nvSpPr>
        <p:spPr>
          <a:xfrm>
            <a:off x="2133600" y="1066800"/>
            <a:ext cx="4796155" cy="631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265" marR="30480" indent="-190500">
              <a:lnSpc>
                <a:spcPct val="100000"/>
              </a:lnSpc>
              <a:spcBef>
                <a:spcPts val="110"/>
              </a:spcBef>
              <a:buClr>
                <a:srgbClr val="000065"/>
              </a:buClr>
              <a:buFont typeface="Arial"/>
              <a:buChar char="•"/>
              <a:tabLst>
                <a:tab pos="215265" algn="l"/>
                <a:tab pos="215900" algn="l"/>
              </a:tabLst>
            </a:pPr>
            <a:r>
              <a:rPr sz="1250" dirty="0">
                <a:latin typeface="Times New Roman"/>
                <a:cs typeface="Times New Roman"/>
              </a:rPr>
              <a:t>Pada </a:t>
            </a:r>
            <a:r>
              <a:rPr sz="1250" i="1" spc="-5" dirty="0">
                <a:latin typeface="Times New Roman"/>
                <a:cs typeface="Times New Roman"/>
              </a:rPr>
              <a:t>hidden units</a:t>
            </a:r>
            <a:r>
              <a:rPr sz="1250" spc="-5" dirty="0">
                <a:latin typeface="Times New Roman"/>
                <a:cs typeface="Times New Roman"/>
              </a:rPr>
              <a:t>, </a:t>
            </a:r>
            <a:r>
              <a:rPr sz="1250" dirty="0">
                <a:latin typeface="Times New Roman"/>
                <a:cs typeface="Times New Roman"/>
              </a:rPr>
              <a:t>fungsi </a:t>
            </a:r>
            <a:r>
              <a:rPr sz="1250" spc="-5" dirty="0">
                <a:latin typeface="Times New Roman"/>
                <a:cs typeface="Times New Roman"/>
              </a:rPr>
              <a:t>aktivasi </a:t>
            </a:r>
            <a:r>
              <a:rPr sz="1250" dirty="0">
                <a:latin typeface="Times New Roman"/>
                <a:cs typeface="Times New Roman"/>
              </a:rPr>
              <a:t>nonlinear </a:t>
            </a:r>
            <a:r>
              <a:rPr sz="1250" spc="-5" dirty="0">
                <a:latin typeface="Times New Roman"/>
                <a:cs typeface="Times New Roman"/>
              </a:rPr>
              <a:t>h(.) </a:t>
            </a:r>
            <a:r>
              <a:rPr sz="1250" dirty="0">
                <a:latin typeface="Times New Roman"/>
                <a:cs typeface="Times New Roman"/>
              </a:rPr>
              <a:t>yang </a:t>
            </a:r>
            <a:r>
              <a:rPr sz="1250" spc="-5" dirty="0">
                <a:latin typeface="Times New Roman"/>
                <a:cs typeface="Times New Roman"/>
              </a:rPr>
              <a:t>sering </a:t>
            </a:r>
            <a:r>
              <a:rPr sz="1250" dirty="0">
                <a:latin typeface="Times New Roman"/>
                <a:cs typeface="Times New Roman"/>
              </a:rPr>
              <a:t>digunakan  </a:t>
            </a:r>
            <a:r>
              <a:rPr sz="1250" spc="-5" dirty="0">
                <a:latin typeface="Times New Roman"/>
                <a:cs typeface="Times New Roman"/>
              </a:rPr>
              <a:t>adalah </a:t>
            </a:r>
            <a:r>
              <a:rPr sz="1250" dirty="0">
                <a:latin typeface="Times New Roman"/>
                <a:cs typeface="Times New Roman"/>
              </a:rPr>
              <a:t>fungsi </a:t>
            </a:r>
            <a:r>
              <a:rPr sz="1250" spc="-5" dirty="0">
                <a:latin typeface="Times New Roman"/>
                <a:cs typeface="Times New Roman"/>
              </a:rPr>
              <a:t>sigmoid logistik, </a:t>
            </a:r>
            <a:r>
              <a:rPr sz="1250" dirty="0">
                <a:latin typeface="Times New Roman"/>
                <a:cs typeface="Times New Roman"/>
              </a:rPr>
              <a:t>yaitu z</a:t>
            </a:r>
            <a:r>
              <a:rPr sz="1050" baseline="-31746" dirty="0">
                <a:latin typeface="Times New Roman"/>
                <a:cs typeface="Times New Roman"/>
              </a:rPr>
              <a:t>j </a:t>
            </a:r>
            <a:r>
              <a:rPr sz="1250" dirty="0">
                <a:latin typeface="Times New Roman"/>
                <a:cs typeface="Times New Roman"/>
              </a:rPr>
              <a:t>= h(a</a:t>
            </a:r>
            <a:r>
              <a:rPr sz="1050" baseline="-31746" dirty="0">
                <a:latin typeface="Times New Roman"/>
                <a:cs typeface="Times New Roman"/>
              </a:rPr>
              <a:t>j</a:t>
            </a:r>
            <a:r>
              <a:rPr sz="1250" dirty="0">
                <a:latin typeface="Times New Roman"/>
                <a:cs typeface="Times New Roman"/>
              </a:rPr>
              <a:t>) = tanh(a</a:t>
            </a:r>
            <a:r>
              <a:rPr sz="1050" baseline="-31746" dirty="0">
                <a:latin typeface="Times New Roman"/>
                <a:cs typeface="Times New Roman"/>
              </a:rPr>
              <a:t>j</a:t>
            </a:r>
            <a:r>
              <a:rPr sz="1250" dirty="0">
                <a:latin typeface="Times New Roman"/>
                <a:cs typeface="Times New Roman"/>
              </a:rPr>
              <a:t>),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dimana:</a:t>
            </a:r>
            <a:endParaRPr sz="1250" dirty="0">
              <a:latin typeface="Times New Roman"/>
              <a:cs typeface="Times New Roman"/>
            </a:endParaRPr>
          </a:p>
          <a:p>
            <a:pPr marL="857250" algn="ctr">
              <a:lnSpc>
                <a:spcPts val="1755"/>
              </a:lnSpc>
            </a:pPr>
            <a:r>
              <a:rPr sz="2250" i="1" spc="97" baseline="-27777" dirty="0">
                <a:latin typeface="Trebuchet MS"/>
                <a:cs typeface="Trebuchet MS"/>
              </a:rPr>
              <a:t>e</a:t>
            </a:r>
            <a:r>
              <a:rPr sz="900" i="1" spc="65" dirty="0">
                <a:latin typeface="Trebuchet MS"/>
                <a:cs typeface="Trebuchet MS"/>
              </a:rPr>
              <a:t>a</a:t>
            </a:r>
            <a:r>
              <a:rPr sz="2100" spc="97" baseline="-29761" dirty="0">
                <a:latin typeface="OpenSymbol"/>
                <a:cs typeface="OpenSymbol"/>
              </a:rPr>
              <a:t>−</a:t>
            </a:r>
            <a:r>
              <a:rPr sz="2250" i="1" spc="97" baseline="-27777" dirty="0">
                <a:latin typeface="Trebuchet MS"/>
                <a:cs typeface="Trebuchet MS"/>
              </a:rPr>
              <a:t>e</a:t>
            </a:r>
            <a:r>
              <a:rPr sz="850" spc="65" dirty="0">
                <a:latin typeface="OpenSymbol"/>
                <a:cs typeface="OpenSymbol"/>
              </a:rPr>
              <a:t>−</a:t>
            </a:r>
            <a:r>
              <a:rPr sz="900" i="1" spc="65" dirty="0">
                <a:latin typeface="Trebuchet MS"/>
                <a:cs typeface="Trebuchet MS"/>
              </a:rPr>
              <a:t>a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649CB14-D11A-442F-8C55-233D1DC026C4}"/>
              </a:ext>
            </a:extLst>
          </p:cNvPr>
          <p:cNvSpPr txBox="1"/>
          <p:nvPr/>
        </p:nvSpPr>
        <p:spPr>
          <a:xfrm>
            <a:off x="3618231" y="1697990"/>
            <a:ext cx="953769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00" spc="140" dirty="0">
                <a:latin typeface="Georgia"/>
                <a:cs typeface="Georgia"/>
              </a:rPr>
              <a:t>tanh</a:t>
            </a:r>
            <a:r>
              <a:rPr sz="1400" spc="140" dirty="0">
                <a:latin typeface="OpenSymbol"/>
                <a:cs typeface="OpenSymbol"/>
              </a:rPr>
              <a:t></a:t>
            </a:r>
            <a:r>
              <a:rPr sz="1500" i="1" spc="140" dirty="0">
                <a:latin typeface="Trebuchet MS"/>
                <a:cs typeface="Trebuchet MS"/>
              </a:rPr>
              <a:t>a</a:t>
            </a:r>
            <a:r>
              <a:rPr sz="1400" spc="140" dirty="0">
                <a:latin typeface="OpenSymbol"/>
                <a:cs typeface="OpenSymbol"/>
              </a:rPr>
              <a:t></a:t>
            </a:r>
            <a:r>
              <a:rPr sz="1400" spc="-40" dirty="0">
                <a:latin typeface="OpenSymbol"/>
                <a:cs typeface="OpenSymbol"/>
              </a:rPr>
              <a:t> </a:t>
            </a:r>
            <a:r>
              <a:rPr sz="1400" spc="55" dirty="0">
                <a:latin typeface="OpenSymbol"/>
                <a:cs typeface="OpenSymbol"/>
              </a:rPr>
              <a:t>=</a:t>
            </a:r>
            <a:endParaRPr sz="1400" dirty="0">
              <a:latin typeface="OpenSymbol"/>
              <a:cs typeface="OpenSymbo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828F117-3837-4D37-8F4D-795D0567CB55}"/>
              </a:ext>
            </a:extLst>
          </p:cNvPr>
          <p:cNvSpPr/>
          <p:nvPr/>
        </p:nvSpPr>
        <p:spPr>
          <a:xfrm>
            <a:off x="4666743" y="1851208"/>
            <a:ext cx="626745" cy="10795"/>
          </a:xfrm>
          <a:custGeom>
            <a:avLst/>
            <a:gdLst/>
            <a:ahLst/>
            <a:cxnLst/>
            <a:rect l="l" t="t" r="r" b="b"/>
            <a:pathLst>
              <a:path w="626745" h="10794">
                <a:moveTo>
                  <a:pt x="626363" y="0"/>
                </a:moveTo>
                <a:lnTo>
                  <a:pt x="0" y="0"/>
                </a:lnTo>
                <a:lnTo>
                  <a:pt x="0" y="10667"/>
                </a:lnTo>
                <a:lnTo>
                  <a:pt x="626363" y="10667"/>
                </a:lnTo>
                <a:lnTo>
                  <a:pt x="62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998DC62-2988-40B7-8EDE-F76DB771CDDA}"/>
              </a:ext>
            </a:extLst>
          </p:cNvPr>
          <p:cNvSpPr txBox="1"/>
          <p:nvPr/>
        </p:nvSpPr>
        <p:spPr>
          <a:xfrm>
            <a:off x="4652010" y="1761998"/>
            <a:ext cx="66738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2250" i="1" spc="97" baseline="-27777" dirty="0">
                <a:latin typeface="Trebuchet MS"/>
                <a:cs typeface="Trebuchet MS"/>
              </a:rPr>
              <a:t>e</a:t>
            </a:r>
            <a:r>
              <a:rPr sz="900" i="1" spc="65" dirty="0">
                <a:latin typeface="Trebuchet MS"/>
                <a:cs typeface="Trebuchet MS"/>
              </a:rPr>
              <a:t>a</a:t>
            </a:r>
            <a:r>
              <a:rPr sz="2100" spc="97" baseline="-29761" dirty="0">
                <a:latin typeface="OpenSymbol"/>
                <a:cs typeface="OpenSymbol"/>
              </a:rPr>
              <a:t></a:t>
            </a:r>
            <a:r>
              <a:rPr sz="2250" i="1" spc="97" baseline="-27777" dirty="0">
                <a:latin typeface="Trebuchet MS"/>
                <a:cs typeface="Trebuchet MS"/>
              </a:rPr>
              <a:t>e</a:t>
            </a:r>
            <a:r>
              <a:rPr sz="850" spc="65" dirty="0">
                <a:latin typeface="OpenSymbol"/>
                <a:cs typeface="OpenSymbol"/>
              </a:rPr>
              <a:t>−</a:t>
            </a:r>
            <a:r>
              <a:rPr sz="900" i="1" spc="65" dirty="0">
                <a:latin typeface="Trebuchet MS"/>
                <a:cs typeface="Trebuchet MS"/>
              </a:rPr>
              <a:t>a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E5DFDF8-0F4C-4629-908C-C0084BD42A95}"/>
              </a:ext>
            </a:extLst>
          </p:cNvPr>
          <p:cNvSpPr txBox="1"/>
          <p:nvPr/>
        </p:nvSpPr>
        <p:spPr>
          <a:xfrm>
            <a:off x="2285682" y="2585720"/>
            <a:ext cx="4572635" cy="1036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30480" indent="-190500">
              <a:lnSpc>
                <a:spcPct val="100800"/>
              </a:lnSpc>
              <a:spcBef>
                <a:spcPts val="95"/>
              </a:spcBef>
              <a:buClr>
                <a:srgbClr val="000065"/>
              </a:buClr>
              <a:buFont typeface="Arial"/>
              <a:buChar char="•"/>
              <a:tabLst>
                <a:tab pos="215265" algn="l"/>
                <a:tab pos="215900" algn="l"/>
              </a:tabLst>
            </a:pPr>
            <a:r>
              <a:rPr sz="1250" dirty="0">
                <a:latin typeface="Times New Roman"/>
                <a:cs typeface="Times New Roman"/>
              </a:rPr>
              <a:t>Pada </a:t>
            </a:r>
            <a:r>
              <a:rPr sz="1250" i="1" dirty="0">
                <a:latin typeface="Times New Roman"/>
                <a:cs typeface="Times New Roman"/>
              </a:rPr>
              <a:t>output </a:t>
            </a:r>
            <a:r>
              <a:rPr sz="1250" i="1" spc="-5" dirty="0">
                <a:latin typeface="Times New Roman"/>
                <a:cs typeface="Times New Roman"/>
              </a:rPr>
              <a:t>units</a:t>
            </a:r>
            <a:r>
              <a:rPr sz="1250" spc="-5" dirty="0">
                <a:latin typeface="Times New Roman"/>
                <a:cs typeface="Times New Roman"/>
              </a:rPr>
              <a:t>, </a:t>
            </a:r>
            <a:r>
              <a:rPr sz="1250" dirty="0">
                <a:latin typeface="Times New Roman"/>
                <a:cs typeface="Times New Roman"/>
              </a:rPr>
              <a:t>untuk </a:t>
            </a:r>
            <a:r>
              <a:rPr sz="1250" spc="-5" dirty="0">
                <a:latin typeface="Times New Roman"/>
                <a:cs typeface="Times New Roman"/>
              </a:rPr>
              <a:t>masalah regresi, fungsi aktivasi </a:t>
            </a:r>
            <a:r>
              <a:rPr sz="1250" dirty="0">
                <a:latin typeface="Times New Roman"/>
                <a:cs typeface="Times New Roman"/>
              </a:rPr>
              <a:t>yang biasa  digunakan </a:t>
            </a:r>
            <a:r>
              <a:rPr sz="1250" spc="-5" dirty="0">
                <a:latin typeface="Times New Roman"/>
                <a:cs typeface="Times New Roman"/>
              </a:rPr>
              <a:t>adalah fungsi identitas, </a:t>
            </a:r>
            <a:r>
              <a:rPr sz="1250" dirty="0">
                <a:latin typeface="Times New Roman"/>
                <a:cs typeface="Times New Roman"/>
              </a:rPr>
              <a:t>yaitu: </a:t>
            </a:r>
            <a:r>
              <a:rPr sz="1250" spc="10" dirty="0">
                <a:latin typeface="Times New Roman"/>
                <a:cs typeface="Times New Roman"/>
              </a:rPr>
              <a:t>y</a:t>
            </a:r>
            <a:r>
              <a:rPr sz="1050" spc="15" baseline="-31746" dirty="0">
                <a:latin typeface="Times New Roman"/>
                <a:cs typeface="Times New Roman"/>
              </a:rPr>
              <a:t>k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050" baseline="-31746" dirty="0">
                <a:latin typeface="Times New Roman"/>
                <a:cs typeface="Times New Roman"/>
              </a:rPr>
              <a:t>k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15900" marR="80645">
              <a:lnSpc>
                <a:spcPct val="100000"/>
              </a:lnSpc>
            </a:pPr>
            <a:r>
              <a:rPr sz="1250" spc="-5" dirty="0">
                <a:latin typeface="Times New Roman"/>
                <a:cs typeface="Times New Roman"/>
              </a:rPr>
              <a:t>sementara </a:t>
            </a:r>
            <a:r>
              <a:rPr sz="1250" dirty="0">
                <a:latin typeface="Times New Roman"/>
                <a:cs typeface="Times New Roman"/>
              </a:rPr>
              <a:t>untuk </a:t>
            </a:r>
            <a:r>
              <a:rPr sz="1250" spc="-10" dirty="0">
                <a:latin typeface="Times New Roman"/>
                <a:cs typeface="Times New Roman"/>
              </a:rPr>
              <a:t>masalah </a:t>
            </a:r>
            <a:r>
              <a:rPr sz="1250" spc="-5" dirty="0">
                <a:latin typeface="Times New Roman"/>
                <a:cs typeface="Times New Roman"/>
              </a:rPr>
              <a:t>klasifikasi, fungsi aktivasi </a:t>
            </a:r>
            <a:r>
              <a:rPr sz="1250" dirty="0">
                <a:latin typeface="Times New Roman"/>
                <a:cs typeface="Times New Roman"/>
              </a:rPr>
              <a:t>yang biasa  digunakan </a:t>
            </a:r>
            <a:r>
              <a:rPr sz="1250" spc="-5" dirty="0">
                <a:latin typeface="Times New Roman"/>
                <a:cs typeface="Times New Roman"/>
              </a:rPr>
              <a:t>adalah fungsi sigmoid logistik, yaitu </a:t>
            </a:r>
            <a:r>
              <a:rPr sz="1250" spc="10" dirty="0">
                <a:latin typeface="Times New Roman"/>
                <a:cs typeface="Times New Roman"/>
              </a:rPr>
              <a:t>y</a:t>
            </a:r>
            <a:r>
              <a:rPr sz="1050" spc="15" baseline="-31746" dirty="0">
                <a:latin typeface="Times New Roman"/>
                <a:cs typeface="Times New Roman"/>
              </a:rPr>
              <a:t>k </a:t>
            </a:r>
            <a:r>
              <a:rPr sz="1250" dirty="0">
                <a:latin typeface="Times New Roman"/>
                <a:cs typeface="Times New Roman"/>
              </a:rPr>
              <a:t>= σ(a</a:t>
            </a:r>
            <a:r>
              <a:rPr sz="1050" baseline="-31746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),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dimana: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2F126A9B-D8B4-4713-8496-A7039EA9196C}"/>
              </a:ext>
            </a:extLst>
          </p:cNvPr>
          <p:cNvSpPr txBox="1"/>
          <p:nvPr/>
        </p:nvSpPr>
        <p:spPr>
          <a:xfrm>
            <a:off x="3607874" y="3796718"/>
            <a:ext cx="187261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247140" algn="l"/>
                <a:tab pos="1833880" algn="l"/>
              </a:tabLst>
            </a:pPr>
            <a:r>
              <a:rPr sz="1450" spc="45" dirty="0">
                <a:latin typeface="OpenSymbol"/>
                <a:cs typeface="OpenSymbol"/>
              </a:rPr>
              <a:t></a:t>
            </a:r>
            <a:r>
              <a:rPr sz="1450" spc="-525" dirty="0">
                <a:latin typeface="OpenSymbol"/>
                <a:cs typeface="OpenSymbol"/>
              </a:rPr>
              <a:t> </a:t>
            </a:r>
            <a:r>
              <a:rPr sz="1450" spc="55" dirty="0">
                <a:latin typeface="OpenSymbol"/>
                <a:cs typeface="OpenSymbol"/>
              </a:rPr>
              <a:t></a:t>
            </a:r>
            <a:r>
              <a:rPr sz="1550" i="1" spc="55" dirty="0">
                <a:latin typeface="Trebuchet MS"/>
                <a:cs typeface="Trebuchet MS"/>
              </a:rPr>
              <a:t>a</a:t>
            </a:r>
            <a:r>
              <a:rPr sz="1550" i="1" spc="-229" dirty="0">
                <a:latin typeface="Trebuchet MS"/>
                <a:cs typeface="Trebuchet MS"/>
              </a:rPr>
              <a:t> </a:t>
            </a:r>
            <a:r>
              <a:rPr sz="1450" spc="5" dirty="0">
                <a:latin typeface="OpenSymbol"/>
                <a:cs typeface="OpenSymbol"/>
              </a:rPr>
              <a:t></a:t>
            </a:r>
            <a:r>
              <a:rPr sz="1450" spc="15" dirty="0">
                <a:latin typeface="OpenSymbol"/>
                <a:cs typeface="OpenSymbol"/>
              </a:rPr>
              <a:t> =</a:t>
            </a:r>
            <a:r>
              <a:rPr sz="2175" u="sng" spc="22" baseline="34482" dirty="0">
                <a:uFill>
                  <a:solidFill>
                    <a:srgbClr val="000000"/>
                  </a:solidFill>
                </a:uFill>
                <a:latin typeface="OpenSymbol"/>
                <a:cs typeface="OpenSymbol"/>
              </a:rPr>
              <a:t> 	</a:t>
            </a:r>
            <a:r>
              <a:rPr sz="2175" u="sng" spc="465" baseline="34482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	</a:t>
            </a:r>
            <a:endParaRPr sz="2175" baseline="34482" dirty="0">
              <a:latin typeface="Georgia"/>
              <a:cs typeface="Georgi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B464750-072A-4F06-9092-2DA7D88EC60D}"/>
              </a:ext>
            </a:extLst>
          </p:cNvPr>
          <p:cNvSpPr txBox="1"/>
          <p:nvPr/>
        </p:nvSpPr>
        <p:spPr>
          <a:xfrm>
            <a:off x="4405941" y="3932354"/>
            <a:ext cx="10433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114" dirty="0">
                <a:latin typeface="Georgia"/>
                <a:cs typeface="Georgia"/>
              </a:rPr>
              <a:t>1</a:t>
            </a:r>
            <a:r>
              <a:rPr sz="1450" spc="114" dirty="0">
                <a:latin typeface="OpenSymbol"/>
                <a:cs typeface="OpenSymbol"/>
              </a:rPr>
              <a:t></a:t>
            </a:r>
            <a:r>
              <a:rPr sz="1450" spc="114" dirty="0">
                <a:latin typeface="Georgia"/>
                <a:cs typeface="Georgia"/>
              </a:rPr>
              <a:t>exp</a:t>
            </a:r>
            <a:r>
              <a:rPr sz="1450" spc="114" dirty="0">
                <a:latin typeface="OpenSymbol"/>
                <a:cs typeface="OpenSymbol"/>
              </a:rPr>
              <a:t>−</a:t>
            </a:r>
            <a:r>
              <a:rPr sz="1550" i="1" spc="114" dirty="0">
                <a:latin typeface="Trebuchet MS"/>
                <a:cs typeface="Trebuchet MS"/>
              </a:rPr>
              <a:t>a</a:t>
            </a:r>
            <a:r>
              <a:rPr sz="1550" i="1" spc="-280" dirty="0">
                <a:latin typeface="Trebuchet MS"/>
                <a:cs typeface="Trebuchet MS"/>
              </a:rPr>
              <a:t> </a:t>
            </a:r>
            <a:r>
              <a:rPr sz="1450" spc="5" dirty="0">
                <a:latin typeface="OpenSymbol"/>
                <a:cs typeface="OpenSymbol"/>
              </a:rPr>
              <a:t></a:t>
            </a:r>
            <a:endParaRPr sz="145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7841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8">
            <a:extLst>
              <a:ext uri="{FF2B5EF4-FFF2-40B4-BE49-F238E27FC236}">
                <a16:creationId xmlns:a16="http://schemas.microsoft.com/office/drawing/2014/main" id="{8822B455-32D3-41FC-8EC0-01E3604A6D6D}"/>
              </a:ext>
            </a:extLst>
          </p:cNvPr>
          <p:cNvSpPr/>
          <p:nvPr/>
        </p:nvSpPr>
        <p:spPr>
          <a:xfrm>
            <a:off x="2210562" y="1752600"/>
            <a:ext cx="4722876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70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50A896E9-BC1F-4E5D-803F-12D84A02394E}"/>
              </a:ext>
            </a:extLst>
          </p:cNvPr>
          <p:cNvSpPr txBox="1"/>
          <p:nvPr/>
        </p:nvSpPr>
        <p:spPr>
          <a:xfrm>
            <a:off x="2209800" y="1143000"/>
            <a:ext cx="451612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Times New Roman"/>
                <a:cs typeface="Times New Roman"/>
              </a:rPr>
              <a:t>Diberikan </a:t>
            </a:r>
            <a:r>
              <a:rPr sz="1350" dirty="0">
                <a:latin typeface="Times New Roman"/>
                <a:cs typeface="Times New Roman"/>
              </a:rPr>
              <a:t>data </a:t>
            </a:r>
            <a:r>
              <a:rPr sz="1350" spc="5" dirty="0">
                <a:latin typeface="Times New Roman"/>
                <a:cs typeface="Times New Roman"/>
              </a:rPr>
              <a:t>training {x </a:t>
            </a:r>
            <a:r>
              <a:rPr sz="1350" dirty="0">
                <a:latin typeface="Times New Roman"/>
                <a:cs typeface="Times New Roman"/>
              </a:rPr>
              <a:t>, t </a:t>
            </a:r>
            <a:r>
              <a:rPr sz="1350" spc="-5" dirty="0">
                <a:latin typeface="Times New Roman"/>
                <a:cs typeface="Times New Roman"/>
              </a:rPr>
              <a:t>}, </a:t>
            </a:r>
            <a:r>
              <a:rPr sz="1350" spc="5" dirty="0">
                <a:latin typeface="Times New Roman"/>
                <a:cs typeface="Times New Roman"/>
              </a:rPr>
              <a:t>dimana n = 1, </a:t>
            </a:r>
            <a:r>
              <a:rPr sz="1350" dirty="0">
                <a:latin typeface="Times New Roman"/>
                <a:cs typeface="Times New Roman"/>
              </a:rPr>
              <a:t>..., N, dan</a:t>
            </a:r>
            <a:r>
              <a:rPr sz="1350" spc="21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struktur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FB1DD34-7A44-4FA3-99A7-DE39DB97F688}"/>
              </a:ext>
            </a:extLst>
          </p:cNvPr>
          <p:cNvSpPr txBox="1"/>
          <p:nvPr/>
        </p:nvSpPr>
        <p:spPr>
          <a:xfrm>
            <a:off x="2135505" y="1377315"/>
            <a:ext cx="4664710" cy="563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59460" algn="ctr">
              <a:lnSpc>
                <a:spcPct val="100000"/>
              </a:lnSpc>
              <a:spcBef>
                <a:spcPts val="90"/>
              </a:spcBef>
              <a:tabLst>
                <a:tab pos="185420" algn="l"/>
              </a:tabLst>
            </a:pPr>
            <a:r>
              <a:rPr sz="800" spc="-10" dirty="0">
                <a:latin typeface="Times New Roman"/>
                <a:cs typeface="Times New Roman"/>
              </a:rPr>
              <a:t>n	n</a:t>
            </a:r>
            <a:endParaRPr sz="800" dirty="0">
              <a:latin typeface="Times New Roman"/>
              <a:cs typeface="Times New Roman"/>
            </a:endParaRPr>
          </a:p>
          <a:p>
            <a:pPr marR="5080">
              <a:lnSpc>
                <a:spcPts val="1639"/>
              </a:lnSpc>
              <a:spcBef>
                <a:spcPts val="50"/>
              </a:spcBef>
            </a:pPr>
            <a:r>
              <a:rPr sz="1350" spc="5" dirty="0">
                <a:latin typeface="Times New Roman"/>
                <a:cs typeface="Times New Roman"/>
              </a:rPr>
              <a:t>neural networks </a:t>
            </a:r>
            <a:r>
              <a:rPr sz="1350" dirty="0">
                <a:latin typeface="Times New Roman"/>
                <a:cs typeface="Times New Roman"/>
              </a:rPr>
              <a:t>yang </a:t>
            </a:r>
            <a:r>
              <a:rPr sz="1350" spc="5" dirty="0">
                <a:latin typeface="Times New Roman"/>
                <a:cs typeface="Times New Roman"/>
              </a:rPr>
              <a:t>digunakan adalah jaringan 2 lapis (</a:t>
            </a:r>
            <a:r>
              <a:rPr sz="1350" i="1" spc="5" dirty="0">
                <a:latin typeface="Times New Roman"/>
                <a:cs typeface="Times New Roman"/>
              </a:rPr>
              <a:t>two-layer  network</a:t>
            </a:r>
            <a:r>
              <a:rPr sz="1350" spc="5" dirty="0">
                <a:latin typeface="Times New Roman"/>
                <a:cs typeface="Times New Roman"/>
              </a:rPr>
              <a:t>).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F864F-26A6-4AD5-99F2-E52AB5B8A705}"/>
              </a:ext>
            </a:extLst>
          </p:cNvPr>
          <p:cNvSpPr txBox="1"/>
          <p:nvPr/>
        </p:nvSpPr>
        <p:spPr>
          <a:xfrm>
            <a:off x="2275205" y="2174875"/>
            <a:ext cx="452501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865" marR="5080" indent="-190500">
              <a:lnSpc>
                <a:spcPct val="101499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1350" spc="5" dirty="0">
                <a:latin typeface="Times New Roman"/>
                <a:cs typeface="Times New Roman"/>
              </a:rPr>
              <a:t>Nilai-nilai parameter bobot diperoleh </a:t>
            </a:r>
            <a:r>
              <a:rPr sz="1350" dirty="0">
                <a:latin typeface="Times New Roman"/>
                <a:cs typeface="Times New Roman"/>
              </a:rPr>
              <a:t>dengan </a:t>
            </a:r>
            <a:r>
              <a:rPr sz="1350" spc="5" dirty="0">
                <a:latin typeface="Times New Roman"/>
                <a:cs typeface="Times New Roman"/>
              </a:rPr>
              <a:t>meminimumkan  fungsi error</a:t>
            </a:r>
            <a:r>
              <a:rPr sz="1350" dirty="0">
                <a:latin typeface="Times New Roman"/>
                <a:cs typeface="Times New Roman"/>
              </a:rPr>
              <a:t> sbb: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DAE05CF-BF65-42BB-A8D9-2693A825F628}"/>
              </a:ext>
            </a:extLst>
          </p:cNvPr>
          <p:cNvSpPr txBox="1"/>
          <p:nvPr/>
        </p:nvSpPr>
        <p:spPr>
          <a:xfrm>
            <a:off x="2819400" y="2852420"/>
            <a:ext cx="71628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500" i="1" spc="270" dirty="0">
                <a:latin typeface="Trebuchet MS"/>
                <a:cs typeface="Trebuchet MS"/>
              </a:rPr>
              <a:t>E</a:t>
            </a:r>
            <a:r>
              <a:rPr sz="1500" i="1" spc="-30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OpenSymbol"/>
                <a:cs typeface="OpenSymbol"/>
              </a:rPr>
              <a:t></a:t>
            </a:r>
            <a:r>
              <a:rPr sz="1500" i="1" spc="125" dirty="0">
                <a:latin typeface="Trebuchet MS"/>
                <a:cs typeface="Trebuchet MS"/>
              </a:rPr>
              <a:t>w</a:t>
            </a:r>
            <a:r>
              <a:rPr sz="1400" spc="125" dirty="0">
                <a:latin typeface="OpenSymbol"/>
                <a:cs typeface="OpenSymbol"/>
              </a:rPr>
              <a:t></a:t>
            </a:r>
            <a:r>
              <a:rPr sz="1400" spc="-25" dirty="0">
                <a:latin typeface="OpenSymbol"/>
                <a:cs typeface="OpenSymbol"/>
              </a:rPr>
              <a:t> </a:t>
            </a:r>
            <a:r>
              <a:rPr sz="1400" spc="55" dirty="0">
                <a:latin typeface="OpenSymbol"/>
                <a:cs typeface="OpenSymbol"/>
              </a:rPr>
              <a:t>=</a:t>
            </a:r>
            <a:endParaRPr sz="1400" dirty="0">
              <a:latin typeface="OpenSymbol"/>
              <a:cs typeface="OpenSymbo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AE1693-5E75-40FB-AF6F-B43D08C4CEA4}"/>
              </a:ext>
            </a:extLst>
          </p:cNvPr>
          <p:cNvSpPr txBox="1"/>
          <p:nvPr/>
        </p:nvSpPr>
        <p:spPr>
          <a:xfrm>
            <a:off x="3628644" y="2800914"/>
            <a:ext cx="2317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OpenSymbol"/>
                <a:cs typeface="OpenSymbol"/>
              </a:rPr>
              <a:t>∑</a:t>
            </a:r>
            <a:endParaRPr sz="2050">
              <a:latin typeface="OpenSymbol"/>
              <a:cs typeface="OpenSymbo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C887BAE-C49A-4EA1-A500-055E0AF1DC8F}"/>
              </a:ext>
            </a:extLst>
          </p:cNvPr>
          <p:cNvSpPr txBox="1"/>
          <p:nvPr/>
        </p:nvSpPr>
        <p:spPr>
          <a:xfrm>
            <a:off x="3617975" y="3091743"/>
            <a:ext cx="2520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i="1" spc="105" dirty="0">
                <a:latin typeface="Trebuchet MS"/>
                <a:cs typeface="Trebuchet MS"/>
              </a:rPr>
              <a:t>n</a:t>
            </a:r>
            <a:r>
              <a:rPr sz="850" spc="55" dirty="0">
                <a:latin typeface="OpenSymbol"/>
                <a:cs typeface="OpenSymbol"/>
              </a:rPr>
              <a:t>=</a:t>
            </a:r>
            <a:r>
              <a:rPr sz="850" spc="185" dirty="0">
                <a:latin typeface="Georgia"/>
                <a:cs typeface="Georgia"/>
              </a:rPr>
              <a:t>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00353B33-B3EE-43CF-AC77-46F765E369BA}"/>
              </a:ext>
            </a:extLst>
          </p:cNvPr>
          <p:cNvSpPr txBox="1"/>
          <p:nvPr/>
        </p:nvSpPr>
        <p:spPr>
          <a:xfrm>
            <a:off x="4053839" y="2977443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i="1" spc="6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D05D5E24-C37F-46F4-AA6A-8403CBA6EB7C}"/>
              </a:ext>
            </a:extLst>
          </p:cNvPr>
          <p:cNvSpPr txBox="1"/>
          <p:nvPr/>
        </p:nvSpPr>
        <p:spPr>
          <a:xfrm>
            <a:off x="3912108" y="2852420"/>
            <a:ext cx="78613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500" i="1" spc="270" dirty="0">
                <a:latin typeface="Trebuchet MS"/>
                <a:cs typeface="Trebuchet MS"/>
              </a:rPr>
              <a:t>E </a:t>
            </a:r>
            <a:r>
              <a:rPr sz="1400" spc="125" dirty="0">
                <a:latin typeface="OpenSymbol"/>
                <a:cs typeface="OpenSymbol"/>
              </a:rPr>
              <a:t></a:t>
            </a:r>
            <a:r>
              <a:rPr sz="1500" i="1" spc="125" dirty="0">
                <a:latin typeface="Trebuchet MS"/>
                <a:cs typeface="Trebuchet MS"/>
              </a:rPr>
              <a:t>w</a:t>
            </a:r>
            <a:r>
              <a:rPr sz="1400" spc="125" dirty="0">
                <a:latin typeface="OpenSymbol"/>
                <a:cs typeface="OpenSymbol"/>
              </a:rPr>
              <a:t></a:t>
            </a:r>
            <a:r>
              <a:rPr sz="1400" spc="-45" dirty="0">
                <a:latin typeface="OpenSymbol"/>
                <a:cs typeface="OpenSymbol"/>
              </a:rPr>
              <a:t> </a:t>
            </a:r>
            <a:r>
              <a:rPr sz="1400" spc="55" dirty="0">
                <a:latin typeface="OpenSymbol"/>
                <a:cs typeface="OpenSymbol"/>
              </a:rPr>
              <a:t>=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4F65F1BD-A0EA-4BD7-8460-A6D4FC2A0064}"/>
              </a:ext>
            </a:extLst>
          </p:cNvPr>
          <p:cNvSpPr txBox="1"/>
          <p:nvPr/>
        </p:nvSpPr>
        <p:spPr>
          <a:xfrm>
            <a:off x="4802123" y="2730506"/>
            <a:ext cx="132080" cy="5073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1400" u="sng" spc="3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400" spc="155" dirty="0"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F83D6560-0D6B-4BCD-88C9-2E72193A6237}"/>
              </a:ext>
            </a:extLst>
          </p:cNvPr>
          <p:cNvSpPr txBox="1"/>
          <p:nvPr/>
        </p:nvSpPr>
        <p:spPr>
          <a:xfrm>
            <a:off x="4971287" y="2800914"/>
            <a:ext cx="2317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OpenSymbol"/>
                <a:cs typeface="OpenSymbol"/>
              </a:rPr>
              <a:t>∑</a:t>
            </a:r>
            <a:endParaRPr sz="2050">
              <a:latin typeface="OpenSymbol"/>
              <a:cs typeface="OpenSymbol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CB91F50A-AE3F-4807-B3CE-257F4050245D}"/>
              </a:ext>
            </a:extLst>
          </p:cNvPr>
          <p:cNvSpPr txBox="1"/>
          <p:nvPr/>
        </p:nvSpPr>
        <p:spPr>
          <a:xfrm>
            <a:off x="4960619" y="3091743"/>
            <a:ext cx="2508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i="1" spc="105" dirty="0">
                <a:latin typeface="Trebuchet MS"/>
                <a:cs typeface="Trebuchet MS"/>
              </a:rPr>
              <a:t>n</a:t>
            </a:r>
            <a:r>
              <a:rPr sz="850" spc="40" dirty="0">
                <a:latin typeface="OpenSymbol"/>
                <a:cs typeface="OpenSymbol"/>
              </a:rPr>
              <a:t>=</a:t>
            </a:r>
            <a:r>
              <a:rPr sz="850" spc="185" dirty="0">
                <a:latin typeface="Georgia"/>
                <a:cs typeface="Georgia"/>
              </a:rPr>
              <a:t>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D8DDFE3-ECEB-4C63-AF53-FA790D368F8A}"/>
              </a:ext>
            </a:extLst>
          </p:cNvPr>
          <p:cNvSpPr txBox="1"/>
          <p:nvPr/>
        </p:nvSpPr>
        <p:spPr>
          <a:xfrm>
            <a:off x="3689603" y="2715315"/>
            <a:ext cx="14503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0485" algn="l"/>
              </a:tabLst>
            </a:pPr>
            <a:r>
              <a:rPr sz="900" i="1" spc="180" dirty="0">
                <a:latin typeface="Trebuchet MS"/>
                <a:cs typeface="Trebuchet MS"/>
              </a:rPr>
              <a:t>N	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862795BA-DA23-412A-B9A3-970CE5A165C2}"/>
              </a:ext>
            </a:extLst>
          </p:cNvPr>
          <p:cNvSpPr txBox="1"/>
          <p:nvPr/>
        </p:nvSpPr>
        <p:spPr>
          <a:xfrm>
            <a:off x="5650991" y="2977443"/>
            <a:ext cx="730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45795" algn="l"/>
              </a:tabLst>
            </a:pPr>
            <a:r>
              <a:rPr sz="900" i="1" spc="65" dirty="0">
                <a:latin typeface="Trebuchet MS"/>
                <a:cs typeface="Trebuchet MS"/>
              </a:rPr>
              <a:t>n	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53A26ADE-2338-4E16-8667-E3E1BC9F0AC1}"/>
              </a:ext>
            </a:extLst>
          </p:cNvPr>
          <p:cNvSpPr txBox="1"/>
          <p:nvPr/>
        </p:nvSpPr>
        <p:spPr>
          <a:xfrm>
            <a:off x="5215127" y="2852420"/>
            <a:ext cx="12668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00" spc="90" dirty="0">
                <a:latin typeface="OpenSymbol"/>
                <a:cs typeface="OpenSymbol"/>
              </a:rPr>
              <a:t>∥</a:t>
            </a:r>
            <a:r>
              <a:rPr sz="1500" i="1" spc="90" dirty="0">
                <a:latin typeface="Trebuchet MS"/>
                <a:cs typeface="Trebuchet MS"/>
              </a:rPr>
              <a:t>y</a:t>
            </a:r>
            <a:r>
              <a:rPr sz="1500" i="1" spc="-2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OpenSymbol"/>
                <a:cs typeface="OpenSymbol"/>
              </a:rPr>
              <a:t></a:t>
            </a:r>
            <a:r>
              <a:rPr sz="1400" spc="-565" dirty="0">
                <a:latin typeface="OpenSymbol"/>
                <a:cs typeface="OpenSymbol"/>
              </a:rPr>
              <a:t> </a:t>
            </a:r>
            <a:r>
              <a:rPr sz="1500" i="1" spc="80" dirty="0">
                <a:latin typeface="Trebuchet MS"/>
                <a:cs typeface="Trebuchet MS"/>
              </a:rPr>
              <a:t>x</a:t>
            </a:r>
            <a:r>
              <a:rPr sz="1500" i="1" spc="345" dirty="0">
                <a:latin typeface="Trebuchet MS"/>
                <a:cs typeface="Trebuchet MS"/>
              </a:rPr>
              <a:t> </a:t>
            </a:r>
            <a:r>
              <a:rPr sz="1500" i="1" spc="85" dirty="0">
                <a:latin typeface="Trebuchet MS"/>
                <a:cs typeface="Trebuchet MS"/>
              </a:rPr>
              <a:t>,w</a:t>
            </a:r>
            <a:r>
              <a:rPr sz="1500" i="1" spc="-3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OpenSymbol"/>
                <a:cs typeface="OpenSymbol"/>
              </a:rPr>
              <a:t>−</a:t>
            </a:r>
            <a:r>
              <a:rPr sz="1500" i="1" spc="25" dirty="0">
                <a:latin typeface="Trebuchet MS"/>
                <a:cs typeface="Trebuchet MS"/>
              </a:rPr>
              <a:t>t</a:t>
            </a:r>
            <a:r>
              <a:rPr sz="1500" i="1" spc="8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OpenSymbol"/>
                <a:cs typeface="OpenSymbol"/>
              </a:rPr>
              <a:t>∥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4A59DEE3-96DB-4DA7-A515-6EF791B3365F}"/>
              </a:ext>
            </a:extLst>
          </p:cNvPr>
          <p:cNvSpPr txBox="1"/>
          <p:nvPr/>
        </p:nvSpPr>
        <p:spPr>
          <a:xfrm>
            <a:off x="6448042" y="2848158"/>
            <a:ext cx="831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75" dirty="0">
                <a:latin typeface="Georgia"/>
                <a:cs typeface="Georgia"/>
              </a:rPr>
              <a:t>2</a:t>
            </a:r>
            <a:endParaRPr sz="8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291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2">
            <a:extLst>
              <a:ext uri="{FF2B5EF4-FFF2-40B4-BE49-F238E27FC236}">
                <a16:creationId xmlns:a16="http://schemas.microsoft.com/office/drawing/2014/main" id="{AA58718B-A929-4972-B0CC-40FED98E7106}"/>
              </a:ext>
            </a:extLst>
          </p:cNvPr>
          <p:cNvSpPr txBox="1"/>
          <p:nvPr/>
        </p:nvSpPr>
        <p:spPr>
          <a:xfrm>
            <a:off x="2704148" y="762000"/>
            <a:ext cx="3735704" cy="12439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Carlito"/>
              <a:cs typeface="Carlito"/>
            </a:endParaRPr>
          </a:p>
          <a:p>
            <a:pPr marL="229870" indent="-19240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spc="15" dirty="0">
                <a:latin typeface="Times New Roman"/>
                <a:cs typeface="Times New Roman"/>
              </a:rPr>
              <a:t>Error untuk </a:t>
            </a:r>
            <a:r>
              <a:rPr sz="1100" spc="10" dirty="0">
                <a:latin typeface="Times New Roman"/>
                <a:cs typeface="Times New Roman"/>
              </a:rPr>
              <a:t>setiap </a:t>
            </a:r>
            <a:r>
              <a:rPr sz="1100" i="1" spc="15" dirty="0">
                <a:latin typeface="Times New Roman"/>
                <a:cs typeface="Times New Roman"/>
              </a:rPr>
              <a:t>output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unit</a:t>
            </a:r>
            <a:r>
              <a:rPr sz="1100" spc="10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850"/>
              </a:spcBef>
            </a:pPr>
            <a:r>
              <a:rPr sz="1050" spc="280" dirty="0">
                <a:latin typeface="OpenSymbol"/>
                <a:cs typeface="OpenSymbol"/>
              </a:rPr>
              <a:t></a:t>
            </a:r>
            <a:r>
              <a:rPr sz="1050" i="1" spc="419" baseline="-23809" dirty="0">
                <a:latin typeface="Georgia"/>
                <a:cs typeface="Georgia"/>
              </a:rPr>
              <a:t>k </a:t>
            </a:r>
            <a:r>
              <a:rPr sz="1050" spc="420" dirty="0">
                <a:latin typeface="OpenSymbol"/>
                <a:cs typeface="OpenSymbol"/>
              </a:rPr>
              <a:t>=</a:t>
            </a:r>
            <a:r>
              <a:rPr sz="1050" spc="310" dirty="0">
                <a:latin typeface="OpenSymbol"/>
                <a:cs typeface="OpenSymbol"/>
              </a:rPr>
              <a:t> </a:t>
            </a:r>
            <a:r>
              <a:rPr sz="1200" i="1" spc="300" dirty="0">
                <a:latin typeface="Georgia"/>
                <a:cs typeface="Georgia"/>
              </a:rPr>
              <a:t>y</a:t>
            </a:r>
            <a:r>
              <a:rPr sz="1050" i="1" spc="450" baseline="-23809" dirty="0">
                <a:latin typeface="Georgia"/>
                <a:cs typeface="Georgia"/>
              </a:rPr>
              <a:t>k</a:t>
            </a:r>
            <a:r>
              <a:rPr sz="1050" spc="300" dirty="0">
                <a:latin typeface="OpenSymbol"/>
                <a:cs typeface="OpenSymbol"/>
              </a:rPr>
              <a:t>−</a:t>
            </a:r>
            <a:r>
              <a:rPr sz="1200" i="1" spc="300" dirty="0">
                <a:latin typeface="Georgia"/>
                <a:cs typeface="Georgia"/>
              </a:rPr>
              <a:t>t</a:t>
            </a:r>
            <a:r>
              <a:rPr sz="1050" i="1" spc="450" baseline="-23809" dirty="0">
                <a:latin typeface="Georgia"/>
                <a:cs typeface="Georgia"/>
              </a:rPr>
              <a:t>k</a:t>
            </a:r>
            <a:endParaRPr sz="1050" baseline="-23809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Georgia"/>
              <a:cs typeface="Georgia"/>
            </a:endParaRPr>
          </a:p>
          <a:p>
            <a:pPr marL="229870" indent="-19240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spc="15" dirty="0">
                <a:latin typeface="Times New Roman"/>
                <a:cs typeface="Times New Roman"/>
              </a:rPr>
              <a:t>Error untuk </a:t>
            </a:r>
            <a:r>
              <a:rPr sz="1100" spc="10" dirty="0">
                <a:latin typeface="Times New Roman"/>
                <a:cs typeface="Times New Roman"/>
              </a:rPr>
              <a:t>setiap </a:t>
            </a:r>
            <a:r>
              <a:rPr sz="1100" i="1" spc="15" dirty="0">
                <a:latin typeface="Times New Roman"/>
                <a:cs typeface="Times New Roman"/>
              </a:rPr>
              <a:t>hidden</a:t>
            </a:r>
            <a:r>
              <a:rPr sz="1100" i="1" spc="2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unit</a:t>
            </a:r>
            <a:r>
              <a:rPr sz="1100" spc="10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1534160">
              <a:lnSpc>
                <a:spcPct val="100000"/>
              </a:lnSpc>
              <a:spcBef>
                <a:spcPts val="280"/>
              </a:spcBef>
            </a:pPr>
            <a:r>
              <a:rPr sz="700" i="1" spc="229" dirty="0">
                <a:latin typeface="Georgia"/>
                <a:cs typeface="Georgia"/>
              </a:rPr>
              <a:t>K</a:t>
            </a:r>
            <a:endParaRPr sz="700" dirty="0">
              <a:latin typeface="Georgia"/>
              <a:cs typeface="Georgia"/>
            </a:endParaRPr>
          </a:p>
        </p:txBody>
      </p:sp>
      <p:sp>
        <p:nvSpPr>
          <p:cNvPr id="5" name="object 27">
            <a:extLst>
              <a:ext uri="{FF2B5EF4-FFF2-40B4-BE49-F238E27FC236}">
                <a16:creationId xmlns:a16="http://schemas.microsoft.com/office/drawing/2014/main" id="{4117160D-CA41-44CA-B302-173E8AE71CF8}"/>
              </a:ext>
            </a:extLst>
          </p:cNvPr>
          <p:cNvSpPr/>
          <p:nvPr/>
        </p:nvSpPr>
        <p:spPr>
          <a:xfrm>
            <a:off x="5867400" y="990600"/>
            <a:ext cx="2258567" cy="1601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8A432CE9-1988-46B7-B1A3-10865633315F}"/>
              </a:ext>
            </a:extLst>
          </p:cNvPr>
          <p:cNvSpPr txBox="1"/>
          <p:nvPr/>
        </p:nvSpPr>
        <p:spPr>
          <a:xfrm>
            <a:off x="2783840" y="2396053"/>
            <a:ext cx="1946275" cy="373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5080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15" dirty="0">
                <a:latin typeface="Times New Roman"/>
                <a:cs typeface="Times New Roman"/>
              </a:rPr>
              <a:t>Perubahan bobot pada </a:t>
            </a:r>
            <a:r>
              <a:rPr sz="1100" spc="10" dirty="0">
                <a:latin typeface="Times New Roman"/>
                <a:cs typeface="Times New Roman"/>
              </a:rPr>
              <a:t>lapisan  </a:t>
            </a:r>
            <a:r>
              <a:rPr sz="1100" spc="15" dirty="0">
                <a:latin typeface="Times New Roman"/>
                <a:cs typeface="Times New Roman"/>
              </a:rPr>
              <a:t>pertama dan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kedua: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7D68F1A7-17B7-4E33-A292-000C00961566}"/>
              </a:ext>
            </a:extLst>
          </p:cNvPr>
          <p:cNvSpPr txBox="1"/>
          <p:nvPr/>
        </p:nvSpPr>
        <p:spPr>
          <a:xfrm>
            <a:off x="4067048" y="2122449"/>
            <a:ext cx="5080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00" i="1" spc="90" dirty="0">
                <a:latin typeface="Georgia"/>
                <a:cs typeface="Georgia"/>
              </a:rPr>
              <a:t>j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0B80637A-169F-42E3-832E-0441C1A753E4}"/>
              </a:ext>
            </a:extLst>
          </p:cNvPr>
          <p:cNvSpPr txBox="1"/>
          <p:nvPr/>
        </p:nvSpPr>
        <p:spPr>
          <a:xfrm>
            <a:off x="4038092" y="2028769"/>
            <a:ext cx="908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245" dirty="0">
                <a:latin typeface="Georgia"/>
                <a:cs typeface="Georgia"/>
              </a:rPr>
              <a:t>2</a:t>
            </a:r>
            <a:endParaRPr sz="650">
              <a:latin typeface="Georgia"/>
              <a:cs typeface="Georgia"/>
            </a:endParaRPr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6E26A2AD-48BA-46B9-8B0E-693CE3284755}"/>
              </a:ext>
            </a:extLst>
          </p:cNvPr>
          <p:cNvSpPr txBox="1"/>
          <p:nvPr/>
        </p:nvSpPr>
        <p:spPr>
          <a:xfrm>
            <a:off x="4210304" y="1995241"/>
            <a:ext cx="2444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595" dirty="0">
                <a:latin typeface="OpenSymbol"/>
                <a:cs typeface="OpenSymbol"/>
              </a:rPr>
              <a:t>∑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0" name="object 31">
            <a:extLst>
              <a:ext uri="{FF2B5EF4-FFF2-40B4-BE49-F238E27FC236}">
                <a16:creationId xmlns:a16="http://schemas.microsoft.com/office/drawing/2014/main" id="{0FAD7F11-D997-4E0E-928C-F6C7862021E9}"/>
              </a:ext>
            </a:extLst>
          </p:cNvPr>
          <p:cNvSpPr txBox="1"/>
          <p:nvPr/>
        </p:nvSpPr>
        <p:spPr>
          <a:xfrm>
            <a:off x="4205732" y="2209317"/>
            <a:ext cx="26289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00" i="1" spc="215" dirty="0">
                <a:latin typeface="Georgia"/>
                <a:cs typeface="Georgia"/>
              </a:rPr>
              <a:t>k</a:t>
            </a:r>
            <a:r>
              <a:rPr sz="650" spc="245" dirty="0">
                <a:latin typeface="OpenSymbol"/>
                <a:cs typeface="OpenSymbol"/>
              </a:rPr>
              <a:t>=</a:t>
            </a:r>
            <a:r>
              <a:rPr sz="650" spc="330" dirty="0">
                <a:latin typeface="Georgia"/>
                <a:cs typeface="Georgia"/>
              </a:rPr>
              <a:t>1</a:t>
            </a:r>
            <a:endParaRPr sz="650">
              <a:latin typeface="Georgia"/>
              <a:cs typeface="Georgia"/>
            </a:endParaRPr>
          </a:p>
        </p:txBody>
      </p:sp>
      <p:sp>
        <p:nvSpPr>
          <p:cNvPr id="11" name="object 33">
            <a:extLst>
              <a:ext uri="{FF2B5EF4-FFF2-40B4-BE49-F238E27FC236}">
                <a16:creationId xmlns:a16="http://schemas.microsoft.com/office/drawing/2014/main" id="{5A72A371-263A-40BF-B28C-CBCF5A01FF96}"/>
              </a:ext>
            </a:extLst>
          </p:cNvPr>
          <p:cNvSpPr txBox="1"/>
          <p:nvPr/>
        </p:nvSpPr>
        <p:spPr>
          <a:xfrm>
            <a:off x="2971800" y="2024980"/>
            <a:ext cx="19862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521460" algn="l"/>
                <a:tab pos="1833880" algn="l"/>
              </a:tabLst>
            </a:pPr>
            <a:r>
              <a:rPr sz="1050" spc="335" dirty="0">
                <a:latin typeface="OpenSymbol"/>
                <a:cs typeface="OpenSymbol"/>
              </a:rPr>
              <a:t></a:t>
            </a:r>
            <a:r>
              <a:rPr sz="1050" spc="-280" dirty="0">
                <a:latin typeface="OpenSymbol"/>
                <a:cs typeface="OpenSymbol"/>
              </a:rPr>
              <a:t> </a:t>
            </a:r>
            <a:r>
              <a:rPr sz="1050" i="1" spc="135" baseline="-23809" dirty="0">
                <a:latin typeface="Georgia"/>
                <a:cs typeface="Georgia"/>
              </a:rPr>
              <a:t>j  </a:t>
            </a:r>
            <a:r>
              <a:rPr sz="1050" i="1" spc="240" baseline="-23809" dirty="0">
                <a:latin typeface="Georgia"/>
                <a:cs typeface="Georgia"/>
              </a:rPr>
              <a:t> </a:t>
            </a:r>
            <a:r>
              <a:rPr sz="1050" spc="420" dirty="0">
                <a:latin typeface="OpenSymbol"/>
                <a:cs typeface="OpenSymbol"/>
              </a:rPr>
              <a:t>=</a:t>
            </a:r>
            <a:r>
              <a:rPr sz="1050" spc="225" dirty="0">
                <a:latin typeface="OpenSymbol"/>
                <a:cs typeface="OpenSymbol"/>
              </a:rPr>
              <a:t> </a:t>
            </a:r>
            <a:r>
              <a:rPr sz="1050" spc="420" dirty="0">
                <a:latin typeface="OpenSymbol"/>
                <a:cs typeface="OpenSymbol"/>
              </a:rPr>
              <a:t></a:t>
            </a:r>
            <a:r>
              <a:rPr sz="1050" spc="420" dirty="0">
                <a:latin typeface="Georgia"/>
                <a:cs typeface="Georgia"/>
              </a:rPr>
              <a:t>1</a:t>
            </a:r>
            <a:r>
              <a:rPr sz="1050" spc="420" dirty="0">
                <a:latin typeface="OpenSymbol"/>
                <a:cs typeface="OpenSymbol"/>
              </a:rPr>
              <a:t>−</a:t>
            </a:r>
            <a:r>
              <a:rPr sz="1050" spc="-420" dirty="0">
                <a:latin typeface="OpenSymbol"/>
                <a:cs typeface="OpenSymbol"/>
              </a:rPr>
              <a:t> </a:t>
            </a:r>
            <a:r>
              <a:rPr sz="1200" i="1" spc="290" dirty="0">
                <a:latin typeface="Georgia"/>
                <a:cs typeface="Georgia"/>
              </a:rPr>
              <a:t>z</a:t>
            </a:r>
            <a:r>
              <a:rPr sz="1200" i="1" spc="470" dirty="0">
                <a:latin typeface="Georgia"/>
                <a:cs typeface="Georgia"/>
              </a:rPr>
              <a:t> </a:t>
            </a:r>
            <a:r>
              <a:rPr sz="1050" spc="165" dirty="0">
                <a:latin typeface="OpenSymbol"/>
                <a:cs typeface="OpenSymbol"/>
              </a:rPr>
              <a:t>	</a:t>
            </a:r>
            <a:r>
              <a:rPr sz="1200" i="1" spc="355" dirty="0">
                <a:latin typeface="Georgia"/>
                <a:cs typeface="Georgia"/>
              </a:rPr>
              <a:t>w	</a:t>
            </a:r>
            <a:r>
              <a:rPr sz="1050" spc="335" dirty="0">
                <a:latin typeface="OpenSymbol"/>
                <a:cs typeface="OpenSymbol"/>
              </a:rPr>
              <a:t></a:t>
            </a:r>
            <a:endParaRPr sz="1050" dirty="0">
              <a:latin typeface="OpenSymbol"/>
              <a:cs typeface="OpenSymbol"/>
            </a:endParaRPr>
          </a:p>
        </p:txBody>
      </p:sp>
      <p:sp>
        <p:nvSpPr>
          <p:cNvPr id="12" name="object 34">
            <a:extLst>
              <a:ext uri="{FF2B5EF4-FFF2-40B4-BE49-F238E27FC236}">
                <a16:creationId xmlns:a16="http://schemas.microsoft.com/office/drawing/2014/main" id="{8241146C-6492-457E-8C53-2B52A766AAF2}"/>
              </a:ext>
            </a:extLst>
          </p:cNvPr>
          <p:cNvSpPr txBox="1"/>
          <p:nvPr/>
        </p:nvSpPr>
        <p:spPr>
          <a:xfrm>
            <a:off x="4673599" y="2122449"/>
            <a:ext cx="33528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8285" algn="l"/>
              </a:tabLst>
            </a:pPr>
            <a:r>
              <a:rPr sz="700" i="1" spc="190" dirty="0">
                <a:latin typeface="Georgia"/>
                <a:cs typeface="Georgia"/>
              </a:rPr>
              <a:t>k</a:t>
            </a:r>
            <a:r>
              <a:rPr sz="700" i="1" spc="90" dirty="0">
                <a:latin typeface="Georgia"/>
                <a:cs typeface="Georgia"/>
              </a:rPr>
              <a:t>j</a:t>
            </a:r>
            <a:r>
              <a:rPr sz="700" i="1" dirty="0">
                <a:latin typeface="Georgia"/>
                <a:cs typeface="Georgia"/>
              </a:rPr>
              <a:t>	</a:t>
            </a:r>
            <a:r>
              <a:rPr sz="700" i="1" spc="210" dirty="0">
                <a:latin typeface="Georgia"/>
                <a:cs typeface="Georgia"/>
              </a:rPr>
              <a:t>k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3" name="object 35">
            <a:extLst>
              <a:ext uri="{FF2B5EF4-FFF2-40B4-BE49-F238E27FC236}">
                <a16:creationId xmlns:a16="http://schemas.microsoft.com/office/drawing/2014/main" id="{3E780FBB-7085-4A80-AA53-D1AE2385199D}"/>
              </a:ext>
            </a:extLst>
          </p:cNvPr>
          <p:cNvSpPr/>
          <p:nvPr/>
        </p:nvSpPr>
        <p:spPr>
          <a:xfrm>
            <a:off x="2997200" y="3068647"/>
            <a:ext cx="486409" cy="7620"/>
          </a:xfrm>
          <a:custGeom>
            <a:avLst/>
            <a:gdLst/>
            <a:ahLst/>
            <a:cxnLst/>
            <a:rect l="l" t="t" r="r" b="b"/>
            <a:pathLst>
              <a:path w="486410" h="7620">
                <a:moveTo>
                  <a:pt x="486155" y="0"/>
                </a:moveTo>
                <a:lnTo>
                  <a:pt x="0" y="0"/>
                </a:lnTo>
                <a:lnTo>
                  <a:pt x="0" y="7619"/>
                </a:lnTo>
                <a:lnTo>
                  <a:pt x="486155" y="7619"/>
                </a:lnTo>
                <a:lnTo>
                  <a:pt x="486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6">
            <a:extLst>
              <a:ext uri="{FF2B5EF4-FFF2-40B4-BE49-F238E27FC236}">
                <a16:creationId xmlns:a16="http://schemas.microsoft.com/office/drawing/2014/main" id="{7104AAC7-9240-44BA-AF6C-DF1A304DB378}"/>
              </a:ext>
            </a:extLst>
          </p:cNvPr>
          <p:cNvSpPr txBox="1"/>
          <p:nvPr/>
        </p:nvSpPr>
        <p:spPr>
          <a:xfrm>
            <a:off x="3343084" y="3157245"/>
            <a:ext cx="8890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00" i="1" spc="80" dirty="0">
                <a:latin typeface="Georgia"/>
                <a:cs typeface="Georgia"/>
              </a:rPr>
              <a:t>j</a:t>
            </a:r>
            <a:r>
              <a:rPr sz="700" i="1" spc="95" dirty="0">
                <a:latin typeface="Georgia"/>
                <a:cs typeface="Georgia"/>
              </a:rPr>
              <a:t>i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5" name="object 37">
            <a:extLst>
              <a:ext uri="{FF2B5EF4-FFF2-40B4-BE49-F238E27FC236}">
                <a16:creationId xmlns:a16="http://schemas.microsoft.com/office/drawing/2014/main" id="{E32CC773-A69F-4B30-93B8-8E11F8C604EA}"/>
              </a:ext>
            </a:extLst>
          </p:cNvPr>
          <p:cNvSpPr txBox="1"/>
          <p:nvPr/>
        </p:nvSpPr>
        <p:spPr>
          <a:xfrm>
            <a:off x="2982468" y="2840319"/>
            <a:ext cx="530225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390">
              <a:lnSpc>
                <a:spcPts val="1325"/>
              </a:lnSpc>
              <a:spcBef>
                <a:spcPts val="105"/>
              </a:spcBef>
            </a:pPr>
            <a:r>
              <a:rPr sz="1050" spc="280" dirty="0">
                <a:latin typeface="OpenSymbol"/>
                <a:cs typeface="OpenSymbol"/>
              </a:rPr>
              <a:t></a:t>
            </a:r>
            <a:r>
              <a:rPr sz="1050" spc="-310" dirty="0">
                <a:latin typeface="OpenSymbol"/>
                <a:cs typeface="OpenSymbol"/>
              </a:rPr>
              <a:t> </a:t>
            </a:r>
            <a:r>
              <a:rPr sz="1200" i="1" spc="320" dirty="0">
                <a:latin typeface="Georgia"/>
                <a:cs typeface="Georgia"/>
              </a:rPr>
              <a:t>E</a:t>
            </a:r>
            <a:r>
              <a:rPr sz="1050" i="1" spc="480" baseline="-23809" dirty="0">
                <a:latin typeface="Georgia"/>
                <a:cs typeface="Georgia"/>
              </a:rPr>
              <a:t>n</a:t>
            </a:r>
            <a:endParaRPr sz="1050" baseline="-23809">
              <a:latin typeface="Georgia"/>
              <a:cs typeface="Georgia"/>
            </a:endParaRPr>
          </a:p>
          <a:p>
            <a:pPr marL="25400">
              <a:lnSpc>
                <a:spcPts val="1325"/>
              </a:lnSpc>
            </a:pPr>
            <a:r>
              <a:rPr sz="1575" spc="419" baseline="-26455" dirty="0">
                <a:latin typeface="OpenSymbol"/>
                <a:cs typeface="OpenSymbol"/>
              </a:rPr>
              <a:t></a:t>
            </a:r>
            <a:r>
              <a:rPr sz="1575" spc="-592" baseline="-26455" dirty="0">
                <a:latin typeface="OpenSymbol"/>
                <a:cs typeface="OpenSymbol"/>
              </a:rPr>
              <a:t> </a:t>
            </a:r>
            <a:r>
              <a:rPr sz="1800" i="1" spc="345" baseline="-23148" dirty="0">
                <a:latin typeface="Georgia"/>
                <a:cs typeface="Georgia"/>
              </a:rPr>
              <a:t>w</a:t>
            </a:r>
            <a:r>
              <a:rPr sz="650" spc="229" dirty="0">
                <a:latin typeface="OpenSymbol"/>
                <a:cs typeface="OpenSymbol"/>
              </a:rPr>
              <a:t></a:t>
            </a:r>
            <a:r>
              <a:rPr sz="650" spc="-265" dirty="0">
                <a:latin typeface="OpenSymbol"/>
                <a:cs typeface="OpenSymbol"/>
              </a:rPr>
              <a:t> </a:t>
            </a:r>
            <a:r>
              <a:rPr sz="650" spc="225" dirty="0">
                <a:latin typeface="Georgia"/>
                <a:cs typeface="Georgia"/>
              </a:rPr>
              <a:t>1</a:t>
            </a:r>
            <a:r>
              <a:rPr sz="650" spc="225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DE9C59E0-9793-4EA6-B7C7-9BC1D95AB738}"/>
              </a:ext>
            </a:extLst>
          </p:cNvPr>
          <p:cNvSpPr txBox="1"/>
          <p:nvPr/>
        </p:nvSpPr>
        <p:spPr>
          <a:xfrm>
            <a:off x="3995420" y="3042945"/>
            <a:ext cx="2482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96215" algn="l"/>
              </a:tabLst>
            </a:pPr>
            <a:r>
              <a:rPr sz="700" i="1" spc="90" dirty="0">
                <a:latin typeface="Georgia"/>
                <a:cs typeface="Georgia"/>
              </a:rPr>
              <a:t>j	</a:t>
            </a:r>
            <a:r>
              <a:rPr sz="700" i="1" spc="95" dirty="0">
                <a:latin typeface="Georgia"/>
                <a:cs typeface="Georgia"/>
              </a:rPr>
              <a:t>i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7" name="object 39">
            <a:extLst>
              <a:ext uri="{FF2B5EF4-FFF2-40B4-BE49-F238E27FC236}">
                <a16:creationId xmlns:a16="http://schemas.microsoft.com/office/drawing/2014/main" id="{C1C30B99-2B25-42C0-A262-476A999D0C76}"/>
              </a:ext>
            </a:extLst>
          </p:cNvPr>
          <p:cNvSpPr txBox="1"/>
          <p:nvPr/>
        </p:nvSpPr>
        <p:spPr>
          <a:xfrm>
            <a:off x="3591560" y="2945475"/>
            <a:ext cx="7410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420" dirty="0">
                <a:latin typeface="OpenSymbol"/>
                <a:cs typeface="OpenSymbol"/>
              </a:rPr>
              <a:t>= </a:t>
            </a:r>
            <a:r>
              <a:rPr sz="1050" spc="335" dirty="0">
                <a:latin typeface="OpenSymbol"/>
                <a:cs typeface="OpenSymbol"/>
              </a:rPr>
              <a:t> </a:t>
            </a:r>
            <a:r>
              <a:rPr sz="1200" i="1" spc="280" dirty="0">
                <a:latin typeface="Georgia"/>
                <a:cs typeface="Georgia"/>
              </a:rPr>
              <a:t>x</a:t>
            </a:r>
            <a:r>
              <a:rPr sz="1200" i="1" dirty="0">
                <a:latin typeface="Georgia"/>
                <a:cs typeface="Georgia"/>
              </a:rPr>
              <a:t> </a:t>
            </a:r>
            <a:r>
              <a:rPr sz="1200" i="1" spc="175" dirty="0">
                <a:latin typeface="Georgia"/>
                <a:cs typeface="Georgia"/>
              </a:rPr>
              <a:t>,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40">
            <a:extLst>
              <a:ext uri="{FF2B5EF4-FFF2-40B4-BE49-F238E27FC236}">
                <a16:creationId xmlns:a16="http://schemas.microsoft.com/office/drawing/2014/main" id="{2B5A44BC-BB58-4DB8-942B-DFFB5905D330}"/>
              </a:ext>
            </a:extLst>
          </p:cNvPr>
          <p:cNvSpPr txBox="1"/>
          <p:nvPr/>
        </p:nvSpPr>
        <p:spPr>
          <a:xfrm>
            <a:off x="4715255" y="2840319"/>
            <a:ext cx="4362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50" spc="280" dirty="0">
                <a:latin typeface="OpenSymbol"/>
                <a:cs typeface="OpenSymbol"/>
              </a:rPr>
              <a:t></a:t>
            </a:r>
            <a:r>
              <a:rPr sz="1050" spc="-275" dirty="0">
                <a:latin typeface="OpenSymbol"/>
                <a:cs typeface="OpenSymbol"/>
              </a:rPr>
              <a:t> </a:t>
            </a:r>
            <a:r>
              <a:rPr sz="1200" i="1" spc="295" dirty="0">
                <a:latin typeface="Georgia"/>
                <a:cs typeface="Georgia"/>
              </a:rPr>
              <a:t>E</a:t>
            </a:r>
            <a:r>
              <a:rPr sz="1050" i="1" spc="442" baseline="-23809" dirty="0">
                <a:latin typeface="Georgia"/>
                <a:cs typeface="Georgia"/>
              </a:rPr>
              <a:t>n</a:t>
            </a:r>
            <a:endParaRPr sz="1050" baseline="-23809">
              <a:latin typeface="Georgia"/>
              <a:cs typeface="Georgia"/>
            </a:endParaRPr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31DFF7F5-70C9-4DD2-BD55-8C95A03FEE20}"/>
              </a:ext>
            </a:extLst>
          </p:cNvPr>
          <p:cNvSpPr/>
          <p:nvPr/>
        </p:nvSpPr>
        <p:spPr>
          <a:xfrm>
            <a:off x="4682744" y="3068647"/>
            <a:ext cx="487680" cy="7620"/>
          </a:xfrm>
          <a:custGeom>
            <a:avLst/>
            <a:gdLst/>
            <a:ahLst/>
            <a:cxnLst/>
            <a:rect l="l" t="t" r="r" b="b"/>
            <a:pathLst>
              <a:path w="487679" h="7620">
                <a:moveTo>
                  <a:pt x="487679" y="0"/>
                </a:moveTo>
                <a:lnTo>
                  <a:pt x="0" y="0"/>
                </a:lnTo>
                <a:lnTo>
                  <a:pt x="0" y="7619"/>
                </a:lnTo>
                <a:lnTo>
                  <a:pt x="487679" y="7619"/>
                </a:lnTo>
                <a:lnTo>
                  <a:pt x="487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2">
            <a:extLst>
              <a:ext uri="{FF2B5EF4-FFF2-40B4-BE49-F238E27FC236}">
                <a16:creationId xmlns:a16="http://schemas.microsoft.com/office/drawing/2014/main" id="{51A32EB0-D2A1-4EB4-9EC4-DAF3AB58F268}"/>
              </a:ext>
            </a:extLst>
          </p:cNvPr>
          <p:cNvSpPr txBox="1"/>
          <p:nvPr/>
        </p:nvSpPr>
        <p:spPr>
          <a:xfrm>
            <a:off x="5005831" y="3157245"/>
            <a:ext cx="12255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00" i="1" spc="190" dirty="0">
                <a:latin typeface="Georgia"/>
                <a:cs typeface="Georgia"/>
              </a:rPr>
              <a:t>k</a:t>
            </a:r>
            <a:r>
              <a:rPr sz="700" i="1" spc="90" dirty="0">
                <a:latin typeface="Georgia"/>
                <a:cs typeface="Georgia"/>
              </a:rPr>
              <a:t>j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1" name="object 43">
            <a:extLst>
              <a:ext uri="{FF2B5EF4-FFF2-40B4-BE49-F238E27FC236}">
                <a16:creationId xmlns:a16="http://schemas.microsoft.com/office/drawing/2014/main" id="{4520A5AA-33D4-460E-9CEF-CC102978E828}"/>
              </a:ext>
            </a:extLst>
          </p:cNvPr>
          <p:cNvSpPr txBox="1"/>
          <p:nvPr/>
        </p:nvSpPr>
        <p:spPr>
          <a:xfrm>
            <a:off x="4675631" y="2994243"/>
            <a:ext cx="52895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75" spc="419" baseline="-26455" dirty="0">
                <a:latin typeface="OpenSymbol"/>
                <a:cs typeface="OpenSymbol"/>
              </a:rPr>
              <a:t></a:t>
            </a:r>
            <a:r>
              <a:rPr sz="1575" spc="-607" baseline="-26455" dirty="0">
                <a:latin typeface="OpenSymbol"/>
                <a:cs typeface="OpenSymbol"/>
              </a:rPr>
              <a:t> </a:t>
            </a:r>
            <a:r>
              <a:rPr sz="1800" i="1" spc="337" baseline="-23148" dirty="0">
                <a:latin typeface="Georgia"/>
                <a:cs typeface="Georgia"/>
              </a:rPr>
              <a:t>w</a:t>
            </a:r>
            <a:r>
              <a:rPr sz="650" spc="225" dirty="0">
                <a:latin typeface="OpenSymbol"/>
                <a:cs typeface="OpenSymbol"/>
              </a:rPr>
              <a:t></a:t>
            </a:r>
            <a:r>
              <a:rPr sz="650" spc="225" dirty="0">
                <a:latin typeface="Georgia"/>
                <a:cs typeface="Georgia"/>
              </a:rPr>
              <a:t>2</a:t>
            </a:r>
            <a:r>
              <a:rPr sz="650" spc="225" dirty="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22" name="object 44">
            <a:extLst>
              <a:ext uri="{FF2B5EF4-FFF2-40B4-BE49-F238E27FC236}">
                <a16:creationId xmlns:a16="http://schemas.microsoft.com/office/drawing/2014/main" id="{63808265-A416-47ED-B546-9FAB2CD9F744}"/>
              </a:ext>
            </a:extLst>
          </p:cNvPr>
          <p:cNvSpPr txBox="1"/>
          <p:nvPr/>
        </p:nvSpPr>
        <p:spPr>
          <a:xfrm>
            <a:off x="5283199" y="2945475"/>
            <a:ext cx="60388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420" dirty="0">
                <a:latin typeface="OpenSymbol"/>
                <a:cs typeface="OpenSymbol"/>
              </a:rPr>
              <a:t>= </a:t>
            </a:r>
            <a:r>
              <a:rPr sz="1050" spc="335" dirty="0">
                <a:latin typeface="OpenSymbol"/>
                <a:cs typeface="OpenSymbol"/>
              </a:rPr>
              <a:t></a:t>
            </a:r>
            <a:r>
              <a:rPr sz="1050" spc="110" dirty="0">
                <a:latin typeface="OpenSymbol"/>
                <a:cs typeface="OpenSymbol"/>
              </a:rPr>
              <a:t> </a:t>
            </a:r>
            <a:r>
              <a:rPr sz="1200" i="1" spc="290" dirty="0">
                <a:latin typeface="Georgia"/>
                <a:cs typeface="Georgia"/>
              </a:rPr>
              <a:t>z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45">
            <a:extLst>
              <a:ext uri="{FF2B5EF4-FFF2-40B4-BE49-F238E27FC236}">
                <a16:creationId xmlns:a16="http://schemas.microsoft.com/office/drawing/2014/main" id="{FF9AE9DA-0369-4C8E-878B-F9B5BF552211}"/>
              </a:ext>
            </a:extLst>
          </p:cNvPr>
          <p:cNvSpPr txBox="1"/>
          <p:nvPr/>
        </p:nvSpPr>
        <p:spPr>
          <a:xfrm>
            <a:off x="5664199" y="3042945"/>
            <a:ext cx="2990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8285" algn="l"/>
              </a:tabLst>
            </a:pPr>
            <a:r>
              <a:rPr sz="700" i="1" spc="210" dirty="0">
                <a:latin typeface="Georgia"/>
                <a:cs typeface="Georgia"/>
              </a:rPr>
              <a:t>k	</a:t>
            </a:r>
            <a:r>
              <a:rPr sz="700" i="1" spc="90" dirty="0">
                <a:latin typeface="Georgia"/>
                <a:cs typeface="Georgia"/>
              </a:rPr>
              <a:t>j</a:t>
            </a:r>
            <a:endParaRPr sz="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05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33DB2-161E-4E52-94EE-7D96BEAD3114}"/>
              </a:ext>
            </a:extLst>
          </p:cNvPr>
          <p:cNvSpPr txBox="1"/>
          <p:nvPr/>
        </p:nvSpPr>
        <p:spPr>
          <a:xfrm>
            <a:off x="2286000" y="1853914"/>
            <a:ext cx="4572000" cy="324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9910" indent="-191135">
              <a:lnSpc>
                <a:spcPct val="100000"/>
              </a:lnSpc>
              <a:spcBef>
                <a:spcPts val="790"/>
              </a:spcBef>
              <a:buClr>
                <a:srgbClr val="000065"/>
              </a:buClr>
              <a:buFont typeface="Arial"/>
              <a:buChar char="•"/>
              <a:tabLst>
                <a:tab pos="549910" algn="l"/>
                <a:tab pos="550545" algn="l"/>
              </a:tabLst>
            </a:pPr>
            <a:r>
              <a:rPr lang="en-ID" sz="1350" spc="5" dirty="0" err="1">
                <a:latin typeface="Times New Roman"/>
                <a:cs typeface="Times New Roman"/>
              </a:rPr>
              <a:t>Secara</a:t>
            </a:r>
            <a:r>
              <a:rPr lang="en-ID" sz="1350" spc="5" dirty="0">
                <a:latin typeface="Times New Roman"/>
                <a:cs typeface="Times New Roman"/>
              </a:rPr>
              <a:t> garis </a:t>
            </a:r>
            <a:r>
              <a:rPr lang="en-ID" sz="1350" spc="5" dirty="0" err="1">
                <a:latin typeface="Times New Roman"/>
                <a:cs typeface="Times New Roman"/>
              </a:rPr>
              <a:t>besar</a:t>
            </a:r>
            <a:r>
              <a:rPr lang="en-ID" sz="1350" spc="5" dirty="0">
                <a:latin typeface="Times New Roman"/>
                <a:cs typeface="Times New Roman"/>
              </a:rPr>
              <a:t>, </a:t>
            </a:r>
            <a:r>
              <a:rPr lang="en-ID" sz="1350" spc="5" dirty="0" err="1">
                <a:latin typeface="Times New Roman"/>
                <a:cs typeface="Times New Roman"/>
              </a:rPr>
              <a:t>algoritma</a:t>
            </a:r>
            <a:r>
              <a:rPr lang="en-ID" sz="1350" spc="5" dirty="0">
                <a:latin typeface="Times New Roman"/>
                <a:cs typeface="Times New Roman"/>
              </a:rPr>
              <a:t> backpropagation </a:t>
            </a:r>
            <a:r>
              <a:rPr lang="en-ID" sz="1350" spc="5" dirty="0" err="1">
                <a:latin typeface="Times New Roman"/>
                <a:cs typeface="Times New Roman"/>
              </a:rPr>
              <a:t>adalah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dirty="0" err="1">
                <a:latin typeface="Times New Roman"/>
                <a:cs typeface="Times New Roman"/>
              </a:rPr>
              <a:t>sbb</a:t>
            </a:r>
            <a:r>
              <a:rPr lang="en-ID" sz="135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65"/>
              </a:buClr>
              <a:buFont typeface="Arial"/>
              <a:buChar char="•"/>
            </a:pPr>
            <a:endParaRPr lang="en-ID" sz="1400" dirty="0">
              <a:latin typeface="Times New Roman"/>
              <a:cs typeface="Times New Roman"/>
            </a:endParaRPr>
          </a:p>
          <a:p>
            <a:pPr marL="781685" lvl="1" indent="-162560">
              <a:lnSpc>
                <a:spcPct val="100000"/>
              </a:lnSpc>
              <a:buChar char="–"/>
              <a:tabLst>
                <a:tab pos="782320" algn="l"/>
              </a:tabLst>
            </a:pPr>
            <a:r>
              <a:rPr lang="en-ID" sz="1350" spc="5" dirty="0" err="1">
                <a:latin typeface="Times New Roman"/>
                <a:cs typeface="Times New Roman"/>
              </a:rPr>
              <a:t>Insialisasi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dirty="0" err="1">
                <a:latin typeface="Times New Roman"/>
                <a:cs typeface="Times New Roman"/>
              </a:rPr>
              <a:t>nilai</a:t>
            </a:r>
            <a:r>
              <a:rPr lang="en-ID" sz="1350" dirty="0">
                <a:latin typeface="Times New Roman"/>
                <a:cs typeface="Times New Roman"/>
              </a:rPr>
              <a:t> </a:t>
            </a:r>
            <a:r>
              <a:rPr lang="en-ID" sz="1350" spc="5" dirty="0">
                <a:latin typeface="Times New Roman"/>
                <a:cs typeface="Times New Roman"/>
              </a:rPr>
              <a:t>parameter</a:t>
            </a:r>
            <a:r>
              <a:rPr lang="en-ID" sz="1350" spc="30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bobot</a:t>
            </a:r>
            <a:endParaRPr lang="en-ID" sz="13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</a:pPr>
            <a:endParaRPr lang="en-ID" sz="1400" dirty="0">
              <a:latin typeface="Times New Roman"/>
              <a:cs typeface="Times New Roman"/>
            </a:endParaRPr>
          </a:p>
          <a:p>
            <a:pPr marL="781685" lvl="1" indent="-162560">
              <a:lnSpc>
                <a:spcPct val="100000"/>
              </a:lnSpc>
              <a:buChar char="–"/>
              <a:tabLst>
                <a:tab pos="782320" algn="l"/>
              </a:tabLst>
            </a:pPr>
            <a:r>
              <a:rPr lang="en-ID" sz="1350" spc="5" dirty="0">
                <a:latin typeface="Times New Roman"/>
                <a:cs typeface="Times New Roman"/>
              </a:rPr>
              <a:t>Feedforward </a:t>
            </a:r>
            <a:r>
              <a:rPr lang="en-ID" sz="1350" dirty="0">
                <a:latin typeface="Times New Roman"/>
                <a:cs typeface="Times New Roman"/>
              </a:rPr>
              <a:t>data</a:t>
            </a:r>
            <a:r>
              <a:rPr lang="en-ID" sz="1350" spc="1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pembelajaran</a:t>
            </a:r>
            <a:endParaRPr lang="en-ID" sz="13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</a:pPr>
            <a:endParaRPr lang="en-ID" sz="1400" dirty="0">
              <a:latin typeface="Times New Roman"/>
              <a:cs typeface="Times New Roman"/>
            </a:endParaRPr>
          </a:p>
          <a:p>
            <a:pPr marL="781685" lvl="1" indent="-162560">
              <a:lnSpc>
                <a:spcPct val="100000"/>
              </a:lnSpc>
              <a:buChar char="–"/>
              <a:tabLst>
                <a:tab pos="782320" algn="l"/>
              </a:tabLst>
            </a:pPr>
            <a:r>
              <a:rPr lang="en-ID" sz="1350" spc="5" dirty="0">
                <a:latin typeface="Times New Roman"/>
                <a:cs typeface="Times New Roman"/>
              </a:rPr>
              <a:t>Backpropagation </a:t>
            </a:r>
            <a:r>
              <a:rPr lang="en-ID" sz="1350" spc="5" dirty="0" err="1">
                <a:latin typeface="Times New Roman"/>
                <a:cs typeface="Times New Roman"/>
              </a:rPr>
              <a:t>dari</a:t>
            </a:r>
            <a:r>
              <a:rPr lang="en-ID" sz="1350" dirty="0">
                <a:latin typeface="Times New Roman"/>
                <a:cs typeface="Times New Roman"/>
              </a:rPr>
              <a:t> </a:t>
            </a:r>
            <a:r>
              <a:rPr lang="en-ID" sz="1350" spc="5" dirty="0">
                <a:latin typeface="Times New Roman"/>
                <a:cs typeface="Times New Roman"/>
              </a:rPr>
              <a:t>error</a:t>
            </a:r>
            <a:endParaRPr lang="en-ID" sz="13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</a:pPr>
            <a:endParaRPr lang="en-ID" sz="1400" dirty="0">
              <a:latin typeface="Times New Roman"/>
              <a:cs typeface="Times New Roman"/>
            </a:endParaRPr>
          </a:p>
          <a:p>
            <a:pPr marL="781685" lvl="1" indent="-162560">
              <a:lnSpc>
                <a:spcPct val="100000"/>
              </a:lnSpc>
              <a:buChar char="–"/>
              <a:tabLst>
                <a:tab pos="782320" algn="l"/>
              </a:tabLst>
            </a:pPr>
            <a:r>
              <a:rPr lang="en-ID" sz="1350" spc="5" dirty="0">
                <a:latin typeface="Times New Roman"/>
                <a:cs typeface="Times New Roman"/>
              </a:rPr>
              <a:t>Update </a:t>
            </a:r>
            <a:r>
              <a:rPr lang="en-ID" sz="1350" dirty="0" err="1">
                <a:latin typeface="Times New Roman"/>
                <a:cs typeface="Times New Roman"/>
              </a:rPr>
              <a:t>nilai</a:t>
            </a:r>
            <a:r>
              <a:rPr lang="en-ID" sz="1350" dirty="0">
                <a:latin typeface="Times New Roman"/>
                <a:cs typeface="Times New Roman"/>
              </a:rPr>
              <a:t> </a:t>
            </a:r>
            <a:r>
              <a:rPr lang="en-ID" sz="1350" spc="5" dirty="0">
                <a:latin typeface="Times New Roman"/>
                <a:cs typeface="Times New Roman"/>
              </a:rPr>
              <a:t>parameter</a:t>
            </a:r>
            <a:r>
              <a:rPr lang="en-ID" sz="1350" spc="20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bobot</a:t>
            </a:r>
            <a:endParaRPr lang="en-ID" sz="13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lang="en-ID" sz="1400" dirty="0">
              <a:latin typeface="Times New Roman"/>
              <a:cs typeface="Times New Roman"/>
            </a:endParaRPr>
          </a:p>
          <a:p>
            <a:pPr marL="781685" marR="524510" lvl="1" indent="-161925" algn="just">
              <a:lnSpc>
                <a:spcPct val="101499"/>
              </a:lnSpc>
              <a:buChar char="–"/>
              <a:tabLst>
                <a:tab pos="782320" algn="l"/>
              </a:tabLst>
            </a:pPr>
            <a:r>
              <a:rPr lang="en-ID" sz="1350" spc="5" dirty="0" err="1">
                <a:latin typeface="Times New Roman"/>
                <a:cs typeface="Times New Roman"/>
              </a:rPr>
              <a:t>Ulang</a:t>
            </a:r>
            <a:r>
              <a:rPr lang="en-ID" sz="1350" spc="5" dirty="0">
                <a:latin typeface="Times New Roman"/>
                <a:cs typeface="Times New Roman"/>
              </a:rPr>
              <a:t> ke-4 </a:t>
            </a:r>
            <a:r>
              <a:rPr lang="en-ID" sz="1350" spc="5" dirty="0" err="1">
                <a:latin typeface="Times New Roman"/>
                <a:cs typeface="Times New Roman"/>
              </a:rPr>
              <a:t>langkah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diatas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sampai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kriteria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penyetop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terpenuhi</a:t>
            </a:r>
            <a:r>
              <a:rPr lang="en-ID" sz="1350" spc="5" dirty="0">
                <a:latin typeface="Times New Roman"/>
                <a:cs typeface="Times New Roman"/>
              </a:rPr>
              <a:t>,  </a:t>
            </a:r>
            <a:r>
              <a:rPr lang="en-ID" sz="1350" spc="5" dirty="0" err="1">
                <a:latin typeface="Times New Roman"/>
                <a:cs typeface="Times New Roman"/>
              </a:rPr>
              <a:t>misal</a:t>
            </a:r>
            <a:r>
              <a:rPr lang="en-ID" sz="1350" spc="5" dirty="0">
                <a:latin typeface="Times New Roman"/>
                <a:cs typeface="Times New Roman"/>
              </a:rPr>
              <a:t>: </a:t>
            </a:r>
            <a:r>
              <a:rPr lang="en-ID" sz="1350" spc="5" dirty="0" err="1">
                <a:latin typeface="Times New Roman"/>
                <a:cs typeface="Times New Roman"/>
              </a:rPr>
              <a:t>jumlah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iterasi</a:t>
            </a:r>
            <a:r>
              <a:rPr lang="en-ID" sz="1350" spc="5" dirty="0">
                <a:latin typeface="Times New Roman"/>
                <a:cs typeface="Times New Roman"/>
              </a:rPr>
              <a:t>, </a:t>
            </a:r>
            <a:r>
              <a:rPr lang="en-ID" sz="1350" spc="5" dirty="0" err="1">
                <a:latin typeface="Times New Roman"/>
                <a:cs typeface="Times New Roman"/>
              </a:rPr>
              <a:t>waktu</a:t>
            </a:r>
            <a:r>
              <a:rPr lang="en-ID" sz="1350" spc="5" dirty="0">
                <a:latin typeface="Times New Roman"/>
                <a:cs typeface="Times New Roman"/>
              </a:rPr>
              <a:t>, </a:t>
            </a:r>
            <a:r>
              <a:rPr lang="en-ID" sz="1350" spc="5" dirty="0" err="1">
                <a:latin typeface="Times New Roman"/>
                <a:cs typeface="Times New Roman"/>
              </a:rPr>
              <a:t>perubahan</a:t>
            </a:r>
            <a:r>
              <a:rPr lang="en-ID" sz="1350" spc="5" dirty="0">
                <a:latin typeface="Times New Roman"/>
                <a:cs typeface="Times New Roman"/>
              </a:rPr>
              <a:t> </a:t>
            </a:r>
            <a:r>
              <a:rPr lang="en-ID" sz="1350" dirty="0" err="1">
                <a:latin typeface="Times New Roman"/>
                <a:cs typeface="Times New Roman"/>
              </a:rPr>
              <a:t>nilai</a:t>
            </a:r>
            <a:r>
              <a:rPr lang="en-ID" sz="1350" dirty="0">
                <a:latin typeface="Times New Roman"/>
                <a:cs typeface="Times New Roman"/>
              </a:rPr>
              <a:t> </a:t>
            </a:r>
            <a:r>
              <a:rPr lang="en-ID" sz="1350" spc="5" dirty="0" err="1">
                <a:latin typeface="Times New Roman"/>
                <a:cs typeface="Times New Roman"/>
              </a:rPr>
              <a:t>bobot</a:t>
            </a:r>
            <a:r>
              <a:rPr lang="en-ID" sz="1350" spc="5" dirty="0">
                <a:latin typeface="Times New Roman"/>
                <a:cs typeface="Times New Roman"/>
              </a:rPr>
              <a:t>, error </a:t>
            </a:r>
            <a:r>
              <a:rPr lang="en-ID" sz="1350" dirty="0">
                <a:latin typeface="Times New Roman"/>
                <a:cs typeface="Times New Roman"/>
              </a:rPr>
              <a:t>pada  </a:t>
            </a:r>
            <a:r>
              <a:rPr lang="en-ID" sz="1350" spc="5" dirty="0">
                <a:latin typeface="Times New Roman"/>
                <a:cs typeface="Times New Roman"/>
              </a:rPr>
              <a:t>data testing </a:t>
            </a:r>
            <a:r>
              <a:rPr lang="en-ID" sz="1350" spc="5" dirty="0" err="1">
                <a:latin typeface="Times New Roman"/>
                <a:cs typeface="Times New Roman"/>
              </a:rPr>
              <a:t>meningkat</a:t>
            </a:r>
            <a:endParaRPr lang="en-ID"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206186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107</TotalTime>
  <Words>604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Carlito</vt:lpstr>
      <vt:lpstr>Georgia</vt:lpstr>
      <vt:lpstr>OpenSymbol</vt:lpstr>
      <vt:lpstr>Times New Roman</vt:lpstr>
      <vt:lpstr>Trebuchet MS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27</cp:revision>
  <dcterms:created xsi:type="dcterms:W3CDTF">2019-09-17T08:27:08Z</dcterms:created>
  <dcterms:modified xsi:type="dcterms:W3CDTF">2021-04-29T07:22:31Z</dcterms:modified>
</cp:coreProperties>
</file>