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60" y="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6952" y="1124744"/>
            <a:ext cx="5542384" cy="1037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832" y="3573016"/>
            <a:ext cx="5360640" cy="4320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 dirty="0"/>
              <a:t>SESI PERKULIHAN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 userDrawn="1"/>
        </p:nvSpPr>
        <p:spPr>
          <a:xfrm>
            <a:off x="2987824" y="5132412"/>
            <a:ext cx="5360640" cy="45682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2969888" y="4916388"/>
            <a:ext cx="5360640" cy="4320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35896" y="2204864"/>
            <a:ext cx="4176713" cy="7207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MATA KULIAH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575" y="4149725"/>
            <a:ext cx="5127625" cy="1198563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id-ID" dirty="0"/>
              <a:t>Topik Perkuliahan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3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968553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868144" y="6495420"/>
            <a:ext cx="3097213" cy="3333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238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140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868144" y="6495420"/>
            <a:ext cx="3097213" cy="3333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www.esaunggul.ac.id</a:t>
            </a:r>
          </a:p>
        </p:txBody>
      </p:sp>
    </p:spTree>
    <p:extLst>
      <p:ext uri="{BB962C8B-B14F-4D97-AF65-F5344CB8AC3E}">
        <p14:creationId xmlns:p14="http://schemas.microsoft.com/office/powerpoint/2010/main" val="180738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8313" y="1773238"/>
            <a:ext cx="3959671" cy="41767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643438" y="1773238"/>
            <a:ext cx="3960812" cy="4176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046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21576B-E1C5-45F0-93D0-4652DD84499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864BF1-00C7-481D-B429-40D01BB6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293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293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3008313" cy="129614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76672"/>
            <a:ext cx="5111750" cy="56494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281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851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60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esaunggul.ac.id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76256" y="6489371"/>
            <a:ext cx="217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3"/>
              </a:rPr>
              <a:t>www.esaunggul.ac.id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2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6676" y="1828800"/>
            <a:ext cx="6151123" cy="999159"/>
          </a:xfrm>
        </p:spPr>
        <p:txBody>
          <a:bodyPr/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Jefry Sunupurwa Asri,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S.Kom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M.Kom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824" y="3573016"/>
            <a:ext cx="5688632" cy="432048"/>
          </a:xfrm>
        </p:spPr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Pertemuan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Ke-2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27784" y="1268760"/>
            <a:ext cx="6151123" cy="720080"/>
          </a:xfrm>
        </p:spPr>
        <p:txBody>
          <a:bodyPr/>
          <a:lstStyle/>
          <a:p>
            <a:pPr algn="l"/>
            <a:r>
              <a:rPr lang="en-US" sz="3200" b="1" dirty="0"/>
              <a:t>Machine Learning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987824" y="4149080"/>
            <a:ext cx="5616624" cy="1367507"/>
          </a:xfrm>
        </p:spPr>
        <p:txBody>
          <a:bodyPr/>
          <a:lstStyle/>
          <a:p>
            <a:r>
              <a:rPr lang="en-US" sz="4000" dirty="0"/>
              <a:t>Introduction to Machine Learning Part 2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08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821E40-61DC-427E-8140-E450931C46B6}"/>
              </a:ext>
            </a:extLst>
          </p:cNvPr>
          <p:cNvSpPr>
            <a:spLocks noGrp="1" noChangeArrowheads="1"/>
          </p:cNvSpPr>
          <p:nvPr/>
        </p:nvSpPr>
        <p:spPr>
          <a:xfrm>
            <a:off x="612648" y="434975"/>
            <a:ext cx="8153400" cy="990600"/>
          </a:xfrm>
          <a:prstGeom prst="rect">
            <a:avLst/>
          </a:prstGeom>
        </p:spPr>
        <p:txBody>
          <a:bodyPr vert="horz" anchor="ctr">
            <a:normAutofit fontScale="8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Probably Approximately Correct (PAC)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00C5E-A480-4A7D-B52F-45E211F2CD86}"/>
              </a:ext>
            </a:extLst>
          </p:cNvPr>
          <p:cNvSpPr>
            <a:spLocks noGrp="1" noChangeArrowheads="1"/>
          </p:cNvSpPr>
          <p:nvPr/>
        </p:nvSpPr>
        <p:spPr>
          <a:xfrm>
            <a:off x="612648" y="1806575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/>
              <a:t>How many training examples </a:t>
            </a:r>
            <a:r>
              <a:rPr lang="tr-TR" sz="2000" i="1" dirty="0"/>
              <a:t>N</a:t>
            </a:r>
            <a:r>
              <a:rPr lang="tr-TR" sz="2000" dirty="0"/>
              <a:t> should we have, such that with </a:t>
            </a:r>
            <a:r>
              <a:rPr lang="tr-TR" sz="2000" dirty="0">
                <a:solidFill>
                  <a:schemeClr val="bg2"/>
                </a:solidFill>
              </a:rPr>
              <a:t>probability at least</a:t>
            </a:r>
            <a:r>
              <a:rPr lang="tr-TR" sz="2000" dirty="0"/>
              <a:t> 1 ‒ δ, </a:t>
            </a:r>
            <a:r>
              <a:rPr lang="tr-TR" sz="2000" i="1" dirty="0"/>
              <a:t>h</a:t>
            </a:r>
            <a:r>
              <a:rPr lang="tr-TR" sz="2000" dirty="0"/>
              <a:t> has </a:t>
            </a:r>
            <a:r>
              <a:rPr lang="tr-TR" sz="2000" dirty="0">
                <a:solidFill>
                  <a:schemeClr val="accent1"/>
                </a:solidFill>
              </a:rPr>
              <a:t>error at most </a:t>
            </a:r>
            <a:r>
              <a:rPr lang="tr-TR" sz="2000" dirty="0"/>
              <a:t>ε ?</a:t>
            </a:r>
          </a:p>
          <a:p>
            <a:pPr>
              <a:buFont typeface="Wingdings" pitchFamily="2" charset="2"/>
              <a:buNone/>
            </a:pPr>
            <a:r>
              <a:rPr lang="tr-TR" sz="2000" dirty="0"/>
              <a:t>	(Blumer et al., 1989)</a:t>
            </a:r>
          </a:p>
          <a:p>
            <a:pPr>
              <a:buFont typeface="Wingdings" pitchFamily="2" charset="2"/>
              <a:buNone/>
            </a:pPr>
            <a:endParaRPr lang="tr-TR" sz="2000" dirty="0"/>
          </a:p>
          <a:p>
            <a:r>
              <a:rPr lang="tr-TR" sz="1800" dirty="0"/>
              <a:t>Each strip is at most ε/4</a:t>
            </a:r>
          </a:p>
          <a:p>
            <a:r>
              <a:rPr lang="tr-TR" sz="1800" dirty="0"/>
              <a:t>Pr that we miss a strip 1‒ ε/4</a:t>
            </a:r>
          </a:p>
          <a:p>
            <a:r>
              <a:rPr lang="tr-TR" sz="1800" dirty="0"/>
              <a:t>Pr that </a:t>
            </a:r>
            <a:r>
              <a:rPr lang="tr-TR" sz="1800" i="1" dirty="0"/>
              <a:t>N</a:t>
            </a:r>
            <a:r>
              <a:rPr lang="tr-TR" sz="1800" dirty="0"/>
              <a:t> instances miss a strip (1 ‒ ε/4)</a:t>
            </a:r>
            <a:r>
              <a:rPr lang="tr-TR" sz="1800" i="1" baseline="30000" dirty="0"/>
              <a:t>N</a:t>
            </a:r>
          </a:p>
          <a:p>
            <a:r>
              <a:rPr lang="tr-TR" sz="1800" dirty="0"/>
              <a:t>Pr that </a:t>
            </a:r>
            <a:r>
              <a:rPr lang="tr-TR" sz="1800" i="1" dirty="0"/>
              <a:t>N</a:t>
            </a:r>
            <a:r>
              <a:rPr lang="tr-TR" sz="1800" dirty="0"/>
              <a:t> instances miss 4 strips 4(1 ‒ </a:t>
            </a:r>
            <a:r>
              <a:rPr lang="tr-TR" sz="1800" i="1" dirty="0"/>
              <a:t>ε</a:t>
            </a:r>
            <a:r>
              <a:rPr lang="tr-TR" sz="1800" dirty="0"/>
              <a:t>/4)</a:t>
            </a:r>
            <a:r>
              <a:rPr lang="tr-TR" sz="1800" i="1" baseline="30000" dirty="0"/>
              <a:t>N</a:t>
            </a:r>
          </a:p>
          <a:p>
            <a:r>
              <a:rPr lang="tr-TR" sz="1800" dirty="0"/>
              <a:t>4(1 ‒ ε/4)</a:t>
            </a:r>
            <a:r>
              <a:rPr lang="tr-TR" sz="1800" i="1" baseline="30000" dirty="0"/>
              <a:t>N</a:t>
            </a:r>
            <a:r>
              <a:rPr lang="tr-TR" sz="1800" dirty="0"/>
              <a:t> ≤ δ and (1 ‒ x)≤exp( ‒ x)</a:t>
            </a:r>
            <a:endParaRPr lang="tr-TR" sz="1800" baseline="30000" dirty="0"/>
          </a:p>
          <a:p>
            <a:r>
              <a:rPr lang="tr-TR" sz="1800" dirty="0"/>
              <a:t>4exp(‒ ε</a:t>
            </a:r>
            <a:r>
              <a:rPr lang="tr-TR" sz="1800" i="1" dirty="0"/>
              <a:t>N</a:t>
            </a:r>
            <a:r>
              <a:rPr lang="tr-TR" sz="1800" dirty="0"/>
              <a:t>/4) ≤ δ  and </a:t>
            </a:r>
            <a:r>
              <a:rPr lang="tr-TR" sz="1800" i="1" dirty="0"/>
              <a:t>N</a:t>
            </a:r>
            <a:r>
              <a:rPr lang="tr-TR" sz="1800" dirty="0"/>
              <a:t> ≥ (4/ε)log(4/δ)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CA526B-A07A-4BFA-8B00-EDA791ECB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7650" y="3059113"/>
            <a:ext cx="3816350" cy="336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5612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89B020-F9A9-4567-90AC-425AB89CE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381" y="1828800"/>
            <a:ext cx="47148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B62ECB-C3A1-4836-B03D-6709F0D195B7}"/>
              </a:ext>
            </a:extLst>
          </p:cNvPr>
          <p:cNvSpPr>
            <a:spLocks noGrp="1" noChangeArrowheads="1"/>
          </p:cNvSpPr>
          <p:nvPr/>
        </p:nvSpPr>
        <p:spPr>
          <a:xfrm>
            <a:off x="721391" y="4762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Noise and Model Complexity</a:t>
            </a: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EAA1F11D-5D53-4426-9298-9EA9436B4693}"/>
              </a:ext>
            </a:extLst>
          </p:cNvPr>
          <p:cNvSpPr>
            <a:spLocks noGrp="1" noChangeAspect="1" noChangeArrowheads="1"/>
          </p:cNvSpPr>
          <p:nvPr/>
        </p:nvSpPr>
        <p:spPr>
          <a:xfrm>
            <a:off x="721391" y="1376362"/>
            <a:ext cx="8153400" cy="44958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tr-TR" dirty="0"/>
              <a:t>Use the simpler one because</a:t>
            </a:r>
          </a:p>
          <a:p>
            <a:r>
              <a:rPr lang="tr-TR" sz="2400" dirty="0"/>
              <a:t>Simpler to use </a:t>
            </a:r>
          </a:p>
          <a:p>
            <a:pPr>
              <a:buFont typeface="Wingdings" pitchFamily="2" charset="2"/>
              <a:buNone/>
            </a:pPr>
            <a:r>
              <a:rPr lang="tr-TR" sz="2400" dirty="0"/>
              <a:t>	(lower computational </a:t>
            </a:r>
          </a:p>
          <a:p>
            <a:pPr>
              <a:buFont typeface="Wingdings" pitchFamily="2" charset="2"/>
              <a:buNone/>
            </a:pPr>
            <a:r>
              <a:rPr lang="tr-TR" sz="2400" dirty="0"/>
              <a:t>	complexity)</a:t>
            </a:r>
          </a:p>
          <a:p>
            <a:r>
              <a:rPr lang="tr-TR" sz="2400" dirty="0"/>
              <a:t>Easier to train (lower </a:t>
            </a:r>
          </a:p>
          <a:p>
            <a:pPr>
              <a:buFont typeface="Wingdings" pitchFamily="2" charset="2"/>
              <a:buNone/>
            </a:pPr>
            <a:r>
              <a:rPr lang="tr-TR" sz="2400" dirty="0"/>
              <a:t>	space complexity)</a:t>
            </a:r>
          </a:p>
          <a:p>
            <a:r>
              <a:rPr lang="tr-TR" sz="2400" dirty="0"/>
              <a:t>Easier to explain </a:t>
            </a:r>
          </a:p>
          <a:p>
            <a:pPr>
              <a:buFont typeface="Wingdings" pitchFamily="2" charset="2"/>
              <a:buNone/>
            </a:pPr>
            <a:r>
              <a:rPr lang="tr-TR" sz="2400" dirty="0"/>
              <a:t>	(more interpretable)</a:t>
            </a:r>
          </a:p>
          <a:p>
            <a:r>
              <a:rPr lang="tr-TR" sz="2400" dirty="0"/>
              <a:t>Generalizes better (lower </a:t>
            </a:r>
          </a:p>
          <a:p>
            <a:pPr>
              <a:buFont typeface="Wingdings" pitchFamily="2" charset="2"/>
              <a:buNone/>
            </a:pPr>
            <a:r>
              <a:rPr lang="tr-TR" sz="2400" dirty="0"/>
              <a:t>	variance - Occam’s razor)</a:t>
            </a:r>
          </a:p>
        </p:txBody>
      </p:sp>
    </p:spTree>
    <p:extLst>
      <p:ext uri="{BB962C8B-B14F-4D97-AF65-F5344CB8AC3E}">
        <p14:creationId xmlns:p14="http://schemas.microsoft.com/office/powerpoint/2010/main" val="2249415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A88AE6-6267-402C-957A-779B144C5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701" y="1410494"/>
            <a:ext cx="61531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7CC56C-35A8-466C-B13E-73764D12D7AD}"/>
              </a:ext>
            </a:extLst>
          </p:cNvPr>
          <p:cNvSpPr>
            <a:spLocks noGrp="1" noChangeArrowheads="1"/>
          </p:cNvSpPr>
          <p:nvPr/>
        </p:nvSpPr>
        <p:spPr>
          <a:xfrm>
            <a:off x="366713" y="310356"/>
            <a:ext cx="8229600" cy="757222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noProof="1"/>
              <a:t>Multiple Classes</a:t>
            </a:r>
            <a:r>
              <a:rPr lang="tr-TR" dirty="0"/>
              <a:t>, </a:t>
            </a:r>
            <a:r>
              <a:rPr lang="tr-TR" i="0" dirty="0">
                <a:latin typeface="Lucida Calligraphy" pitchFamily="66" charset="0"/>
              </a:rPr>
              <a:t>C</a:t>
            </a:r>
            <a:r>
              <a:rPr lang="tr-TR" baseline="-25000" dirty="0"/>
              <a:t>i</a:t>
            </a:r>
            <a:r>
              <a:rPr lang="tr-TR" dirty="0"/>
              <a:t> i=1,...,K</a:t>
            </a:r>
            <a:endParaRPr lang="tr-TR" i="0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6EB101-B777-4BB9-B2A3-A96A0A398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633" y="1481956"/>
            <a:ext cx="1881188" cy="52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2DA7AB-7193-4EA2-836B-679B34EE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657" y="2130028"/>
            <a:ext cx="2620963" cy="99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52BDD9-B110-4402-BFBF-3E17E7229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4429919"/>
            <a:ext cx="29686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97C1BD-78A9-4D8F-9E63-EA0CC088C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85888" y="2777331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 Box 21">
            <a:extLst>
              <a:ext uri="{FF2B5EF4-FFF2-40B4-BE49-F238E27FC236}">
                <a16:creationId xmlns:a16="http://schemas.microsoft.com/office/drawing/2014/main" id="{16422804-867E-458E-93AD-D602F28AD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6913" y="3210719"/>
            <a:ext cx="236731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9pPr>
          </a:lstStyle>
          <a:p>
            <a:r>
              <a:rPr lang="tr-TR" sz="2400" dirty="0">
                <a:latin typeface="+mj-lt"/>
              </a:rPr>
              <a:t>Train hypotheses </a:t>
            </a:r>
          </a:p>
          <a:p>
            <a:r>
              <a:rPr lang="tr-TR" sz="2400" i="1" dirty="0">
                <a:latin typeface="Calibri" pitchFamily="34" charset="0"/>
                <a:cs typeface="Calibri" pitchFamily="34" charset="0"/>
              </a:rPr>
              <a:t>h</a:t>
            </a:r>
            <a:r>
              <a:rPr lang="tr-TR" sz="2400" i="1" baseline="-25000" dirty="0">
                <a:latin typeface="Calibri" pitchFamily="34" charset="0"/>
                <a:cs typeface="Calibri" pitchFamily="34" charset="0"/>
              </a:rPr>
              <a:t>i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tr-TR" sz="2400" b="1" i="1" dirty="0">
                <a:latin typeface="Calibri" pitchFamily="34" charset="0"/>
                <a:cs typeface="Calibri" pitchFamily="34" charset="0"/>
              </a:rPr>
              <a:t>x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), </a:t>
            </a:r>
            <a:r>
              <a:rPr lang="tr-TR" sz="2400" i="1" dirty="0">
                <a:latin typeface="Calibri" pitchFamily="34" charset="0"/>
                <a:cs typeface="Calibri" pitchFamily="34" charset="0"/>
              </a:rPr>
              <a:t>i 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=1,...,</a:t>
            </a:r>
            <a:r>
              <a:rPr lang="tr-TR" sz="2400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8314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0C79F9-2C98-40D0-A3D7-2E374E3A7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3142" y="1472220"/>
            <a:ext cx="61245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BC23DD-9E7C-44A3-8EA3-E73539960A17}"/>
              </a:ext>
            </a:extLst>
          </p:cNvPr>
          <p:cNvSpPr>
            <a:spLocks noGrp="1" noChangeArrowheads="1"/>
          </p:cNvSpPr>
          <p:nvPr/>
        </p:nvSpPr>
        <p:spPr>
          <a:xfrm>
            <a:off x="444910" y="248084"/>
            <a:ext cx="8229600" cy="757222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2E190C-7801-40E7-B12A-36EFEB2FE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279" y="2120466"/>
            <a:ext cx="1933575" cy="4381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DBFD1-FF0F-452E-A3CF-B60781782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66" y="2709428"/>
            <a:ext cx="1397000" cy="2413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C12698-6706-4E6D-9A54-59264A379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29" y="3992128"/>
            <a:ext cx="3541712" cy="91916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07253459-2B85-41D4-9DEE-C0FB001B95DD}"/>
              </a:ext>
            </a:extLst>
          </p:cNvPr>
          <p:cNvSpPr>
            <a:spLocks noGrp="1"/>
          </p:cNvSpPr>
          <p:nvPr/>
        </p:nvSpPr>
        <p:spPr>
          <a:xfrm>
            <a:off x="6565491" y="6152716"/>
            <a:ext cx="2133600" cy="4572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tr-TR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b="1" kern="1200">
                <a:solidFill>
                  <a:srgbClr val="FFFFFF"/>
                </a:solidFill>
                <a:latin typeface="Palatino Linotype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9pPr>
          </a:lstStyle>
          <a:p>
            <a:fld id="{46C3B7E8-76BE-4C0C-B1F0-65BB59E694E5}" type="slidenum">
              <a:rPr lang="tr-TR"/>
              <a:pPr/>
              <a:t>13</a:t>
            </a:fld>
            <a:endParaRPr lang="tr-TR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0E358BBC-A21B-42DD-A662-E49B582D4D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9004" y="2696728"/>
            <a:ext cx="3603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08D75334-9D7E-4A91-BFF2-DFB754370A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0091" y="3344428"/>
            <a:ext cx="5762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FA9DE0-4B99-4F2E-A1D6-0F9C6FFBD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66" y="4884303"/>
            <a:ext cx="5491163" cy="101758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99CA3B-27F7-4325-BBD2-C73489406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29" y="1760103"/>
            <a:ext cx="1912937" cy="173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472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5BA3B2-645A-4155-B855-96E8D475C2EA}"/>
              </a:ext>
            </a:extLst>
          </p:cNvPr>
          <p:cNvSpPr>
            <a:spLocks noGrp="1" noChangeArrowheads="1"/>
          </p:cNvSpPr>
          <p:nvPr/>
        </p:nvSpPr>
        <p:spPr>
          <a:xfrm>
            <a:off x="801624" y="4953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Model Selection &amp; Generalization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FF8FD5-EF59-4D73-8C50-A471DAF01620}"/>
              </a:ext>
            </a:extLst>
          </p:cNvPr>
          <p:cNvSpPr>
            <a:spLocks noGrp="1" noChangeArrowheads="1"/>
          </p:cNvSpPr>
          <p:nvPr/>
        </p:nvSpPr>
        <p:spPr>
          <a:xfrm>
            <a:off x="801624" y="18669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Learning is an </a:t>
            </a:r>
            <a:r>
              <a:rPr lang="tr-TR" dirty="0">
                <a:solidFill>
                  <a:schemeClr val="accent1"/>
                </a:solidFill>
              </a:rPr>
              <a:t>ill-posed problem</a:t>
            </a:r>
            <a:r>
              <a:rPr lang="tr-TR" dirty="0">
                <a:solidFill>
                  <a:schemeClr val="bg2"/>
                </a:solidFill>
              </a:rPr>
              <a:t>;</a:t>
            </a:r>
            <a:r>
              <a:rPr lang="tr-TR" dirty="0"/>
              <a:t> data is not sufficient to find a unique solution</a:t>
            </a:r>
          </a:p>
          <a:p>
            <a:r>
              <a:rPr lang="tr-TR" dirty="0"/>
              <a:t>The need for </a:t>
            </a:r>
            <a:r>
              <a:rPr lang="tr-TR" dirty="0">
                <a:solidFill>
                  <a:schemeClr val="accent1"/>
                </a:solidFill>
              </a:rPr>
              <a:t>inductive bias</a:t>
            </a:r>
            <a:r>
              <a:rPr lang="tr-TR" dirty="0">
                <a:solidFill>
                  <a:schemeClr val="bg2"/>
                </a:solidFill>
              </a:rPr>
              <a:t>,</a:t>
            </a:r>
            <a:r>
              <a:rPr lang="tr-TR" dirty="0">
                <a:solidFill>
                  <a:schemeClr val="hlink"/>
                </a:solidFill>
              </a:rPr>
              <a:t> </a:t>
            </a:r>
            <a:r>
              <a:rPr lang="tr-TR" dirty="0"/>
              <a:t>assumptions about </a:t>
            </a:r>
            <a:r>
              <a:rPr lang="tr-TR" dirty="0">
                <a:latin typeface="Lucida Calligraphy" pitchFamily="66" charset="0"/>
              </a:rPr>
              <a:t>H</a:t>
            </a:r>
            <a:endParaRPr lang="tr-TR" dirty="0">
              <a:solidFill>
                <a:schemeClr val="hlink"/>
              </a:solidFill>
              <a:latin typeface="Lucida Calligraphy" pitchFamily="66" charset="0"/>
            </a:endParaRPr>
          </a:p>
          <a:p>
            <a:r>
              <a:rPr lang="tr-TR" dirty="0">
                <a:solidFill>
                  <a:schemeClr val="accent1"/>
                </a:solidFill>
              </a:rPr>
              <a:t>Generalization: </a:t>
            </a:r>
            <a:r>
              <a:rPr lang="tr-TR" dirty="0"/>
              <a:t>How well a model performs on new data</a:t>
            </a:r>
          </a:p>
          <a:p>
            <a:r>
              <a:rPr lang="tr-TR" dirty="0"/>
              <a:t>Overfitting: </a:t>
            </a:r>
            <a:r>
              <a:rPr lang="tr-TR" dirty="0">
                <a:latin typeface="Lucida Calligraphy" pitchFamily="66" charset="0"/>
              </a:rPr>
              <a:t>H</a:t>
            </a:r>
            <a:r>
              <a:rPr lang="tr-TR" dirty="0"/>
              <a:t> more complex than </a:t>
            </a:r>
            <a:r>
              <a:rPr lang="tr-TR" i="1" dirty="0"/>
              <a:t>C</a:t>
            </a:r>
            <a:r>
              <a:rPr lang="tr-TR" dirty="0"/>
              <a:t> or </a:t>
            </a:r>
            <a:r>
              <a:rPr lang="tr-TR" i="1" dirty="0"/>
              <a:t>f </a:t>
            </a:r>
          </a:p>
          <a:p>
            <a:r>
              <a:rPr lang="tr-TR" dirty="0"/>
              <a:t>Underfitting: </a:t>
            </a:r>
            <a:r>
              <a:rPr lang="tr-TR" dirty="0">
                <a:latin typeface="Lucida Calligraphy" pitchFamily="66" charset="0"/>
              </a:rPr>
              <a:t>H</a:t>
            </a:r>
            <a:r>
              <a:rPr lang="tr-TR" dirty="0"/>
              <a:t> less complex than </a:t>
            </a:r>
            <a:r>
              <a:rPr lang="tr-TR" i="1" dirty="0"/>
              <a:t>C</a:t>
            </a:r>
            <a:r>
              <a:rPr lang="tr-TR" dirty="0"/>
              <a:t> or </a:t>
            </a:r>
            <a:r>
              <a:rPr lang="tr-TR" i="1" dirty="0"/>
              <a:t>f</a:t>
            </a:r>
            <a:endParaRPr lang="tr-TR" i="1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280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013308-D42A-4CD1-A3E9-6E354DD4DD7D}"/>
              </a:ext>
            </a:extLst>
          </p:cNvPr>
          <p:cNvSpPr>
            <a:spLocks noGrp="1" noChangeArrowheads="1"/>
          </p:cNvSpPr>
          <p:nvPr/>
        </p:nvSpPr>
        <p:spPr>
          <a:xfrm>
            <a:off x="801624" y="605631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Triple Trade-Off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5B98A-F3EC-43CE-84B6-A0DC82C8D1A6}"/>
              </a:ext>
            </a:extLst>
          </p:cNvPr>
          <p:cNvSpPr>
            <a:spLocks noGrp="1" noChangeArrowheads="1"/>
          </p:cNvSpPr>
          <p:nvPr/>
        </p:nvSpPr>
        <p:spPr>
          <a:xfrm>
            <a:off x="657289" y="2366169"/>
            <a:ext cx="8229600" cy="3886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tr-TR"/>
              <a:t>There is a trade-off between three factors (Dietterich, 2003):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tr-TR" sz="2400"/>
              <a:t>Complexity of </a:t>
            </a:r>
            <a:r>
              <a:rPr lang="tr-TR" sz="2400">
                <a:latin typeface="Lucida Calligraphy" pitchFamily="66" charset="0"/>
              </a:rPr>
              <a:t>H</a:t>
            </a:r>
            <a:r>
              <a:rPr lang="tr-TR" sz="2400" i="1"/>
              <a:t>, c </a:t>
            </a:r>
            <a:r>
              <a:rPr lang="tr-TR" sz="2400"/>
              <a:t>(</a:t>
            </a:r>
            <a:r>
              <a:rPr lang="tr-TR" sz="2400">
                <a:latin typeface="Lucida Calligraphy" pitchFamily="66" charset="0"/>
              </a:rPr>
              <a:t>H</a:t>
            </a:r>
            <a:r>
              <a:rPr lang="tr-TR" sz="2400"/>
              <a:t>),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tr-TR" sz="2400"/>
              <a:t>Training set size, </a:t>
            </a:r>
            <a:r>
              <a:rPr lang="tr-TR" sz="2400" i="1"/>
              <a:t>N, </a:t>
            </a:r>
            <a:endParaRPr lang="tr-TR" sz="2400"/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tr-TR" sz="2400"/>
              <a:t>Generalization error, </a:t>
            </a:r>
            <a:r>
              <a:rPr lang="tr-TR" sz="2400" i="1"/>
              <a:t>E</a:t>
            </a:r>
            <a:r>
              <a:rPr lang="tr-TR" sz="2400"/>
              <a:t>, on new data</a:t>
            </a:r>
          </a:p>
          <a:p>
            <a:pPr marL="609600" indent="-609600">
              <a:buFont typeface="Wingdings" pitchFamily="2" charset="2"/>
              <a:buChar char="¨"/>
            </a:pPr>
            <a:r>
              <a:rPr lang="tr-TR"/>
              <a:t>As </a:t>
            </a:r>
            <a:r>
              <a:rPr lang="tr-TR" i="1"/>
              <a:t>N</a:t>
            </a:r>
            <a:r>
              <a:rPr lang="tr-TR">
                <a:latin typeface="Symbol" pitchFamily="18" charset="2"/>
              </a:rPr>
              <a:t>­, </a:t>
            </a:r>
            <a:r>
              <a:rPr lang="tr-TR" i="1"/>
              <a:t>E</a:t>
            </a:r>
            <a:r>
              <a:rPr lang="tr-TR">
                <a:latin typeface="Symbol" pitchFamily="18" charset="2"/>
              </a:rPr>
              <a:t>¯</a:t>
            </a:r>
            <a:endParaRPr lang="tr-TR"/>
          </a:p>
          <a:p>
            <a:pPr marL="609600" indent="-609600">
              <a:buFont typeface="Wingdings" pitchFamily="2" charset="2"/>
              <a:buChar char="¨"/>
            </a:pPr>
            <a:r>
              <a:rPr lang="tr-TR"/>
              <a:t>As </a:t>
            </a:r>
            <a:r>
              <a:rPr lang="tr-TR" i="1"/>
              <a:t>c </a:t>
            </a:r>
            <a:r>
              <a:rPr lang="tr-TR"/>
              <a:t>(</a:t>
            </a:r>
            <a:r>
              <a:rPr lang="tr-TR">
                <a:latin typeface="Lucida Calligraphy" pitchFamily="66" charset="0"/>
              </a:rPr>
              <a:t>H</a:t>
            </a:r>
            <a:r>
              <a:rPr lang="tr-TR"/>
              <a:t>)</a:t>
            </a:r>
            <a:r>
              <a:rPr lang="tr-TR">
                <a:latin typeface="Symbol" pitchFamily="18" charset="2"/>
              </a:rPr>
              <a:t>­, </a:t>
            </a:r>
            <a:r>
              <a:rPr lang="tr-TR"/>
              <a:t>first </a:t>
            </a:r>
            <a:r>
              <a:rPr lang="tr-TR" i="1"/>
              <a:t>E</a:t>
            </a:r>
            <a:r>
              <a:rPr lang="tr-TR">
                <a:latin typeface="Symbol" pitchFamily="18" charset="2"/>
              </a:rPr>
              <a:t>¯ </a:t>
            </a:r>
            <a:r>
              <a:rPr lang="tr-TR"/>
              <a:t>and then </a:t>
            </a:r>
            <a:r>
              <a:rPr lang="tr-TR" i="1"/>
              <a:t>E</a:t>
            </a:r>
            <a:r>
              <a:rPr lang="tr-TR">
                <a:latin typeface="Symbol" pitchFamily="18" charset="2"/>
              </a:rPr>
              <a:t>­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0209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DBD2E3-EEDD-4A98-9E14-AE659C0B269A}"/>
              </a:ext>
            </a:extLst>
          </p:cNvPr>
          <p:cNvSpPr>
            <a:spLocks noGrp="1" noChangeArrowheads="1"/>
          </p:cNvSpPr>
          <p:nvPr/>
        </p:nvSpPr>
        <p:spPr>
          <a:xfrm>
            <a:off x="801624" y="4953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Cross-Validation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9CF2F-E0CD-4781-AF2C-3570FD08D7BD}"/>
              </a:ext>
            </a:extLst>
          </p:cNvPr>
          <p:cNvSpPr>
            <a:spLocks noGrp="1" noChangeArrowheads="1"/>
          </p:cNvSpPr>
          <p:nvPr/>
        </p:nvSpPr>
        <p:spPr>
          <a:xfrm>
            <a:off x="801624" y="18669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/>
              <a:t>To estimate generalization error, we need data unseen during training. We split the data as</a:t>
            </a:r>
          </a:p>
          <a:p>
            <a:pPr lvl="1"/>
            <a:r>
              <a:rPr lang="tr-TR" sz="2400"/>
              <a:t>Training set (50%)</a:t>
            </a:r>
          </a:p>
          <a:p>
            <a:pPr lvl="1"/>
            <a:r>
              <a:rPr lang="tr-TR" sz="2400"/>
              <a:t>Validation set (25%)</a:t>
            </a:r>
          </a:p>
          <a:p>
            <a:pPr lvl="1"/>
            <a:r>
              <a:rPr lang="tr-TR" sz="2400"/>
              <a:t>Test (publication) set (25%)</a:t>
            </a:r>
          </a:p>
          <a:p>
            <a:r>
              <a:rPr lang="tr-TR"/>
              <a:t>Resampling when there is few data</a:t>
            </a:r>
          </a:p>
        </p:txBody>
      </p:sp>
    </p:spTree>
    <p:extLst>
      <p:ext uri="{BB962C8B-B14F-4D97-AF65-F5344CB8AC3E}">
        <p14:creationId xmlns:p14="http://schemas.microsoft.com/office/powerpoint/2010/main" val="868500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084B4F-F6DB-4FA6-8EF0-85411EB620C5}"/>
              </a:ext>
            </a:extLst>
          </p:cNvPr>
          <p:cNvSpPr>
            <a:spLocks noGrp="1" noChangeArrowheads="1"/>
          </p:cNvSpPr>
          <p:nvPr/>
        </p:nvSpPr>
        <p:spPr>
          <a:xfrm>
            <a:off x="439738" y="310356"/>
            <a:ext cx="8229600" cy="595536"/>
          </a:xfrm>
          <a:prstGeom prst="rect">
            <a:avLst/>
          </a:prstGeom>
        </p:spPr>
        <p:txBody>
          <a:bodyPr vert="horz" anchor="ctr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Dimensions of a Supervised Learner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756878-ADAB-4907-81B0-9EB89C78AD8A}"/>
              </a:ext>
            </a:extLst>
          </p:cNvPr>
          <p:cNvSpPr>
            <a:spLocks noGrp="1" noChangeArrowheads="1"/>
          </p:cNvSpPr>
          <p:nvPr/>
        </p:nvSpPr>
        <p:spPr>
          <a:xfrm>
            <a:off x="439738" y="1834356"/>
            <a:ext cx="4038600" cy="3886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Wingdings" pitchFamily="2" charset="2"/>
              <a:buAutoNum type="arabicPeriod"/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Model: 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tr-TR" i="1" dirty="0">
                <a:latin typeface="+mj-lt"/>
              </a:rPr>
              <a:t>		</a:t>
            </a:r>
            <a:endParaRPr lang="tr-TR" dirty="0">
              <a:latin typeface="+mj-lt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Loss function: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tr-TR" dirty="0">
                <a:latin typeface="+mj-lt"/>
              </a:rPr>
              <a:t>		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Optimization procedure:</a:t>
            </a:r>
          </a:p>
          <a:p>
            <a:pPr marL="609600" indent="-609600">
              <a:buFont typeface="Wingdings" pitchFamily="2" charset="2"/>
              <a:buNone/>
            </a:pPr>
            <a:r>
              <a:rPr lang="tr-TR" sz="2000" dirty="0">
                <a:latin typeface="Symbol" pitchFamily="18" charset="2"/>
              </a:rPr>
              <a:t>			</a:t>
            </a:r>
            <a:endParaRPr lang="tr-TR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67D01-8D75-4D81-BEAC-5EC6996C8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1" y="1924844"/>
            <a:ext cx="900112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29E1FB-B2BD-4B04-A699-43B5C0039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388" y="2782094"/>
            <a:ext cx="3590925" cy="76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7DA474-76BF-4855-9B38-2E9C8C948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13" y="4228306"/>
            <a:ext cx="2814638" cy="58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45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755650" y="836613"/>
            <a:ext cx="78486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33400" indent="-533400" fontAlgn="auto">
              <a:spcAft>
                <a:spcPts val="0"/>
              </a:spcAft>
              <a:buFontTx/>
              <a:buNone/>
              <a:defRPr/>
            </a:pPr>
            <a:r>
              <a:rPr lang="sv-SE" sz="3200" dirty="0">
                <a:solidFill>
                  <a:srgbClr val="2B67A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VISI</a:t>
            </a:r>
          </a:p>
          <a:p>
            <a:pPr fontAlgn="auto">
              <a:spcAft>
                <a:spcPts val="0"/>
              </a:spcAft>
              <a:defRPr/>
            </a:pPr>
            <a:r>
              <a:rPr lang="sv-S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Menjadi perguruan tinggi kelas dunia berbasis intelektualitas, kreatifitas dan kewirausahaan, yang unggul dalam mutu pengelolaan dan hasil pelaksanaan Tridarma Perguruan Tinggi.</a:t>
            </a:r>
          </a:p>
          <a:p>
            <a:pPr marL="533400" indent="-533400" fontAlgn="auto">
              <a:spcAft>
                <a:spcPts val="0"/>
              </a:spcAft>
              <a:buFontTx/>
              <a:buNone/>
              <a:defRPr/>
            </a:pPr>
            <a:r>
              <a:rPr lang="sv-SE" sz="32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MISI</a:t>
            </a:r>
          </a:p>
          <a:p>
            <a:pPr marL="457200" indent="-45720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sv-S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Menyelenggarakan pendidikan tinggi yang bermutu dan relevan</a:t>
            </a:r>
          </a:p>
          <a:p>
            <a:pPr marL="457200" indent="-45720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sv-S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Menciptakan suasana akademik yang kondusif</a:t>
            </a:r>
          </a:p>
          <a:p>
            <a:pPr marL="457200" indent="-45720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sv-S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Memberikan pelayanan prima kepada seluruh pemangku kepentingan</a:t>
            </a:r>
          </a:p>
        </p:txBody>
      </p:sp>
    </p:spTree>
    <p:extLst>
      <p:ext uri="{BB962C8B-B14F-4D97-AF65-F5344CB8AC3E}">
        <p14:creationId xmlns:p14="http://schemas.microsoft.com/office/powerpoint/2010/main" val="404214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8C88F8-967A-42D8-832B-509CE066F0A0}"/>
              </a:ext>
            </a:extLst>
          </p:cNvPr>
          <p:cNvSpPr>
            <a:spLocks noGrp="1" noChangeArrowheads="1"/>
          </p:cNvSpPr>
          <p:nvPr/>
        </p:nvSpPr>
        <p:spPr>
          <a:xfrm>
            <a:off x="801624" y="4953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Learning a Class from Examples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A96655-6BD6-4041-AEF8-8547FF23F9CE}"/>
              </a:ext>
            </a:extLst>
          </p:cNvPr>
          <p:cNvSpPr>
            <a:spLocks noGrp="1" noChangeArrowheads="1"/>
          </p:cNvSpPr>
          <p:nvPr/>
        </p:nvSpPr>
        <p:spPr>
          <a:xfrm>
            <a:off x="801624" y="18669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2"/>
                </a:solidFill>
                <a:latin typeface="+mj-lt"/>
              </a:rPr>
              <a:t>Class C of a “family car”</a:t>
            </a:r>
          </a:p>
          <a:p>
            <a:pPr lvl="1"/>
            <a:r>
              <a:rPr lang="tr-TR" sz="2400" dirty="0">
                <a:solidFill>
                  <a:schemeClr val="accent1"/>
                </a:solidFill>
                <a:latin typeface="+mj-lt"/>
              </a:rPr>
              <a:t>Prediction: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Is car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a family car?</a:t>
            </a:r>
          </a:p>
          <a:p>
            <a:pPr lvl="1"/>
            <a:r>
              <a:rPr lang="tr-TR" sz="2400" dirty="0">
                <a:solidFill>
                  <a:schemeClr val="accent1"/>
                </a:solidFill>
                <a:latin typeface="+mj-lt"/>
              </a:rPr>
              <a:t>Knowledge extraction: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What do people expect from a family car?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Output: 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	Positive (+) and negative (–) examples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Input representation: </a:t>
            </a:r>
          </a:p>
          <a:p>
            <a:pPr>
              <a:buFont typeface="Wingdings" pitchFamily="2" charset="2"/>
              <a:buNone/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		x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price,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: engine power</a:t>
            </a:r>
          </a:p>
        </p:txBody>
      </p:sp>
    </p:spTree>
    <p:extLst>
      <p:ext uri="{BB962C8B-B14F-4D97-AF65-F5344CB8AC3E}">
        <p14:creationId xmlns:p14="http://schemas.microsoft.com/office/powerpoint/2010/main" val="370997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D51413-1217-4F6E-B598-0591C5668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366"/>
            <a:ext cx="55816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2A3082-E036-4B7D-9CEA-328B7BB3AB79}"/>
              </a:ext>
            </a:extLst>
          </p:cNvPr>
          <p:cNvSpPr>
            <a:spLocks noGrp="1" noChangeArrowheads="1"/>
          </p:cNvSpPr>
          <p:nvPr/>
        </p:nvSpPr>
        <p:spPr>
          <a:xfrm>
            <a:off x="409029" y="248084"/>
            <a:ext cx="8229600" cy="82866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Training set </a:t>
            </a:r>
            <a:r>
              <a:rPr lang="tr-TR" i="0" dirty="0">
                <a:latin typeface="Lucida Calligraphy" pitchFamily="66" charset="0"/>
              </a:rPr>
              <a:t>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2FFDF1-D164-46F9-8DCA-1C99F5859BC6}"/>
              </a:ext>
            </a:extLst>
          </p:cNvPr>
          <p:cNvPicPr preferRelativeResize="0">
            <a:picLocks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993" y="2830078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1D584C-C8E4-474C-96C0-AB72D03BA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677" y="1616236"/>
            <a:ext cx="18065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62D523-050F-4239-8F2F-1B81A55F4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573" y="2624348"/>
            <a:ext cx="3095625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78B62EC7-25F2-4412-821E-694416318A8C}"/>
              </a:ext>
            </a:extLst>
          </p:cNvPr>
          <p:cNvSpPr>
            <a:spLocks noGrp="1"/>
          </p:cNvSpPr>
          <p:nvPr/>
        </p:nvSpPr>
        <p:spPr>
          <a:xfrm>
            <a:off x="6601618" y="6152716"/>
            <a:ext cx="2133600" cy="4572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tr-TR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b="1" kern="1200">
                <a:solidFill>
                  <a:srgbClr val="FFFFFF"/>
                </a:solidFill>
                <a:latin typeface="Palatino Linotype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9pPr>
          </a:lstStyle>
          <a:p>
            <a:fld id="{EEDA0B84-E934-4CCF-852A-950DBD7D0868}" type="slidenum">
              <a:rPr lang="tr-TR"/>
              <a:pPr/>
              <a:t>4</a:t>
            </a:fld>
            <a:endParaRPr lang="tr-T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A5CE54-4019-4239-ABFE-5E96289D1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701" y="4352540"/>
            <a:ext cx="1247775" cy="106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60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D02350-A76B-4863-9E6D-1DB82ACB2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146819"/>
            <a:ext cx="54006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4C1BA3-BDA7-4EDE-A7F7-8D2B8A55DCEE}"/>
              </a:ext>
            </a:extLst>
          </p:cNvPr>
          <p:cNvSpPr>
            <a:spLocks noGrp="1" noChangeArrowheads="1"/>
          </p:cNvSpPr>
          <p:nvPr/>
        </p:nvSpPr>
        <p:spPr>
          <a:xfrm>
            <a:off x="690972" y="264467"/>
            <a:ext cx="8229600" cy="88235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Class </a:t>
            </a:r>
            <a:r>
              <a:rPr lang="tr-TR" i="0" dirty="0">
                <a:latin typeface="Lucida Calligraphy" pitchFamily="66" charset="0"/>
              </a:rPr>
              <a:t>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0F71A0-306C-4EFE-BCAC-BCCBD235E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978" y="1867544"/>
            <a:ext cx="6135688" cy="41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56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FEB375-3EC6-4213-9FFA-8659FB373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166" y="1428750"/>
            <a:ext cx="61531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5E7549-5577-4BE5-BF05-209D5E46B4B8}"/>
              </a:ext>
            </a:extLst>
          </p:cNvPr>
          <p:cNvSpPr>
            <a:spLocks noGrp="1" noChangeArrowheads="1"/>
          </p:cNvSpPr>
          <p:nvPr/>
        </p:nvSpPr>
        <p:spPr>
          <a:xfrm>
            <a:off x="582960" y="333238"/>
            <a:ext cx="8229600" cy="93610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Hypothesis class </a:t>
            </a:r>
            <a:r>
              <a:rPr lang="tr-TR" i="0" dirty="0">
                <a:latin typeface="Lucida Calligraphy" pitchFamily="66" charset="0"/>
              </a:rPr>
              <a:t>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15DFE1-791E-435D-BD70-C6F8992E7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129" y="1687648"/>
            <a:ext cx="3687762" cy="8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79BBEE-B413-43AD-8236-DACEC7D08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12" y="4581710"/>
            <a:ext cx="3245097" cy="92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21">
            <a:extLst>
              <a:ext uri="{FF2B5EF4-FFF2-40B4-BE49-F238E27FC236}">
                <a16:creationId xmlns:a16="http://schemas.microsoft.com/office/drawing/2014/main" id="{6C20F294-533E-4793-A50A-EC255246B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7496" y="3933638"/>
            <a:ext cx="36210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9pPr>
          </a:lstStyle>
          <a:p>
            <a:r>
              <a:rPr lang="tr-TR" sz="2400" dirty="0">
                <a:latin typeface="+mj-lt"/>
              </a:rPr>
              <a:t>Error of </a:t>
            </a:r>
            <a:r>
              <a:rPr lang="tr-TR" sz="2400" i="1" dirty="0">
                <a:latin typeface="+mj-lt"/>
              </a:rPr>
              <a:t>h </a:t>
            </a:r>
            <a:r>
              <a:rPr lang="tr-TR" sz="2400" dirty="0">
                <a:latin typeface="+mj-lt"/>
              </a:rPr>
              <a:t>on</a:t>
            </a:r>
            <a:r>
              <a:rPr lang="tr-TR" sz="2400" i="1" dirty="0">
                <a:latin typeface="+mj-lt"/>
              </a:rPr>
              <a:t> </a:t>
            </a:r>
            <a:r>
              <a:rPr lang="tr-TR" sz="2400" i="0" dirty="0">
                <a:latin typeface="Lucida Calligraphy" pitchFamily="66" charset="0"/>
              </a:rPr>
              <a:t>H</a:t>
            </a:r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004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A26B3A-3D9A-44AE-AD61-C0209929B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726" y="1581150"/>
            <a:ext cx="50006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D5AC56-C567-4219-827A-8610928C3003}"/>
              </a:ext>
            </a:extLst>
          </p:cNvPr>
          <p:cNvSpPr>
            <a:spLocks noGrp="1" noChangeArrowheads="1"/>
          </p:cNvSpPr>
          <p:nvPr/>
        </p:nvSpPr>
        <p:spPr>
          <a:xfrm>
            <a:off x="801624" y="431006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S, G, and the Version Space</a:t>
            </a:r>
          </a:p>
        </p:txBody>
      </p:sp>
      <p:sp>
        <p:nvSpPr>
          <p:cNvPr id="7" name="Line 13">
            <a:extLst>
              <a:ext uri="{FF2B5EF4-FFF2-40B4-BE49-F238E27FC236}">
                <a16:creationId xmlns:a16="http://schemas.microsoft.com/office/drawing/2014/main" id="{23EDD43B-FE37-4558-AB6D-1F03590BCD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0389" y="2551906"/>
            <a:ext cx="2159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06E50C5A-5BEE-4540-B38E-65C2BDED07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6514" y="2590800"/>
            <a:ext cx="5762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9pPr>
          </a:lstStyle>
          <a:p>
            <a:endParaRPr lang="tr-TR"/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1E9FDE50-37EF-4914-A4F6-407AB999E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89" y="2155031"/>
            <a:ext cx="29662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9pPr>
          </a:lstStyle>
          <a:p>
            <a:r>
              <a:rPr lang="tr-TR" sz="2000" dirty="0">
                <a:latin typeface="+mj-lt"/>
              </a:rPr>
              <a:t>most specific hypothesis, </a:t>
            </a:r>
            <a:r>
              <a:rPr lang="tr-TR" sz="2000" i="1" dirty="0">
                <a:latin typeface="+mj-lt"/>
              </a:rPr>
              <a:t>S</a:t>
            </a:r>
            <a:endParaRPr lang="en-GB" sz="2000" i="1" dirty="0">
              <a:latin typeface="+mj-lt"/>
            </a:endParaRP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A6397D87-015C-4FC8-8788-1C429E280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776" y="2362200"/>
            <a:ext cx="30101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9pPr>
          </a:lstStyle>
          <a:p>
            <a:r>
              <a:rPr lang="tr-TR" sz="2000" dirty="0">
                <a:latin typeface="+mj-lt"/>
              </a:rPr>
              <a:t>most general hypothesis, </a:t>
            </a:r>
            <a:r>
              <a:rPr lang="tr-TR" sz="2000" i="1" dirty="0">
                <a:latin typeface="+mj-lt"/>
              </a:rPr>
              <a:t>G</a:t>
            </a:r>
            <a:endParaRPr lang="en-GB" sz="2000" i="1" dirty="0">
              <a:latin typeface="+mj-lt"/>
            </a:endParaRPr>
          </a:p>
        </p:txBody>
      </p:sp>
      <p:sp>
        <p:nvSpPr>
          <p:cNvPr id="11" name="Text Box 20">
            <a:extLst>
              <a:ext uri="{FF2B5EF4-FFF2-40B4-BE49-F238E27FC236}">
                <a16:creationId xmlns:a16="http://schemas.microsoft.com/office/drawing/2014/main" id="{7D51C7B6-B342-4FAE-991F-B8A89D68F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238" y="3685381"/>
            <a:ext cx="360020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9pPr>
          </a:lstStyle>
          <a:p>
            <a:r>
              <a:rPr lang="tr-TR" sz="2000" i="1" dirty="0">
                <a:latin typeface="+mj-lt"/>
              </a:rPr>
              <a:t>h </a:t>
            </a:r>
            <a:r>
              <a:rPr lang="tr-TR" sz="2000" dirty="0">
                <a:latin typeface="Symbol" pitchFamily="18" charset="2"/>
              </a:rPr>
              <a:t>Î </a:t>
            </a:r>
            <a:r>
              <a:rPr lang="tr-TR" sz="2000" dirty="0">
                <a:latin typeface="+mj-lt"/>
              </a:rPr>
              <a:t>H, between </a:t>
            </a:r>
            <a:r>
              <a:rPr lang="tr-TR" sz="2000" i="1" dirty="0">
                <a:latin typeface="+mj-lt"/>
              </a:rPr>
              <a:t>S</a:t>
            </a:r>
            <a:r>
              <a:rPr lang="tr-TR" sz="2000" dirty="0">
                <a:latin typeface="+mj-lt"/>
              </a:rPr>
              <a:t> and </a:t>
            </a:r>
            <a:r>
              <a:rPr lang="tr-TR" sz="2000" i="1" dirty="0">
                <a:latin typeface="+mj-lt"/>
              </a:rPr>
              <a:t>G</a:t>
            </a:r>
            <a:r>
              <a:rPr lang="tr-TR" sz="2000" dirty="0">
                <a:latin typeface="+mj-lt"/>
              </a:rPr>
              <a:t> is</a:t>
            </a: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consistent </a:t>
            </a:r>
            <a:r>
              <a:rPr lang="tr-TR" sz="2000" dirty="0">
                <a:latin typeface="+mj-lt"/>
              </a:rPr>
              <a:t>and make up the </a:t>
            </a: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version space</a:t>
            </a:r>
          </a:p>
          <a:p>
            <a:r>
              <a:rPr lang="tr-TR" sz="2000" dirty="0">
                <a:latin typeface="+mj-lt"/>
              </a:rPr>
              <a:t>(Mitchell, 1997)</a:t>
            </a: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278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A58CF0-3469-4186-A56A-4C2E51480994}"/>
              </a:ext>
            </a:extLst>
          </p:cNvPr>
          <p:cNvSpPr>
            <a:spLocks noGrp="1"/>
          </p:cNvSpPr>
          <p:nvPr/>
        </p:nvSpPr>
        <p:spPr>
          <a:xfrm>
            <a:off x="801624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Margin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9F6EAA-7FD3-4F8B-985A-34F723881CC2}"/>
              </a:ext>
            </a:extLst>
          </p:cNvPr>
          <p:cNvSpPr>
            <a:spLocks noGrp="1"/>
          </p:cNvSpPr>
          <p:nvPr/>
        </p:nvSpPr>
        <p:spPr>
          <a:xfrm>
            <a:off x="801624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Choose </a:t>
            </a:r>
            <a:r>
              <a:rPr lang="tr-TR" i="1" dirty="0"/>
              <a:t>h</a:t>
            </a:r>
            <a:r>
              <a:rPr lang="tr-TR" dirty="0"/>
              <a:t> with largest margin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AAF670-32DB-41D9-985C-55A57BD1D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7902" y="2643182"/>
            <a:ext cx="38290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0782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84A304-2C6C-466F-9D80-377D31C830FA}"/>
              </a:ext>
            </a:extLst>
          </p:cNvPr>
          <p:cNvSpPr>
            <a:spLocks noGrp="1" noChangeArrowheads="1"/>
          </p:cNvSpPr>
          <p:nvPr/>
        </p:nvSpPr>
        <p:spPr>
          <a:xfrm>
            <a:off x="801624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VC Dimension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61E97-E3B5-47C0-A493-A17F0A62B525}"/>
              </a:ext>
            </a:extLst>
          </p:cNvPr>
          <p:cNvSpPr>
            <a:spLocks noGrp="1" noChangeArrowheads="1"/>
          </p:cNvSpPr>
          <p:nvPr/>
        </p:nvSpPr>
        <p:spPr>
          <a:xfrm>
            <a:off x="801624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i="1" dirty="0"/>
              <a:t>N</a:t>
            </a:r>
            <a:r>
              <a:rPr lang="tr-TR" dirty="0"/>
              <a:t> points can be labeled in 2</a:t>
            </a:r>
            <a:r>
              <a:rPr lang="tr-TR" i="1" baseline="30000" dirty="0"/>
              <a:t>N</a:t>
            </a:r>
            <a:r>
              <a:rPr lang="tr-TR" i="1" dirty="0"/>
              <a:t> </a:t>
            </a:r>
            <a:r>
              <a:rPr lang="tr-TR" dirty="0"/>
              <a:t>ways as +/–</a:t>
            </a:r>
          </a:p>
          <a:p>
            <a:r>
              <a:rPr lang="tr-TR" dirty="0">
                <a:latin typeface="Lucida Calligraphy" pitchFamily="66" charset="0"/>
              </a:rPr>
              <a:t>H</a:t>
            </a:r>
            <a:r>
              <a:rPr lang="tr-TR" dirty="0"/>
              <a:t> </a:t>
            </a:r>
            <a:r>
              <a:rPr lang="tr-TR" dirty="0">
                <a:solidFill>
                  <a:schemeClr val="accent1"/>
                </a:solidFill>
              </a:rPr>
              <a:t>shatters</a:t>
            </a:r>
            <a:r>
              <a:rPr lang="tr-TR" dirty="0"/>
              <a:t> </a:t>
            </a:r>
            <a:r>
              <a:rPr lang="tr-TR" i="1" dirty="0"/>
              <a:t>N</a:t>
            </a:r>
            <a:r>
              <a:rPr lang="tr-TR" dirty="0"/>
              <a:t> if there 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exists </a:t>
            </a:r>
            <a:r>
              <a:rPr lang="tr-TR" i="1" dirty="0"/>
              <a:t>h </a:t>
            </a:r>
            <a:r>
              <a:rPr lang="tr-TR" dirty="0">
                <a:latin typeface="Symbol" pitchFamily="18" charset="2"/>
              </a:rPr>
              <a:t>Î</a:t>
            </a:r>
            <a:r>
              <a:rPr lang="tr-TR" dirty="0"/>
              <a:t> </a:t>
            </a:r>
            <a:r>
              <a:rPr lang="tr-TR" dirty="0">
                <a:latin typeface="Lucida Calligraphy" pitchFamily="66" charset="0"/>
              </a:rPr>
              <a:t>H</a:t>
            </a:r>
            <a:r>
              <a:rPr lang="tr-TR" dirty="0"/>
              <a:t> consistent 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for any of these: 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VC(</a:t>
            </a:r>
            <a:r>
              <a:rPr lang="tr-TR" dirty="0">
                <a:latin typeface="Lucida Calligraphy" pitchFamily="66" charset="0"/>
              </a:rPr>
              <a:t>H </a:t>
            </a:r>
            <a:r>
              <a:rPr lang="tr-TR" dirty="0"/>
              <a:t>) = </a:t>
            </a:r>
            <a:r>
              <a:rPr lang="tr-TR" i="1" dirty="0"/>
              <a:t>N</a:t>
            </a:r>
          </a:p>
          <a:p>
            <a:pPr>
              <a:buFont typeface="Wingdings" pitchFamily="2" charset="2"/>
              <a:buNone/>
            </a:pPr>
            <a:endParaRPr lang="tr-TR" dirty="0"/>
          </a:p>
          <a:p>
            <a:pPr>
              <a:buFont typeface="Wingdings" pitchFamily="2" charset="2"/>
              <a:buNone/>
            </a:pPr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7A784F-D3B2-4EEC-9976-7E8C1949B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5801" y="2997200"/>
            <a:ext cx="3468688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5">
            <a:extLst>
              <a:ext uri="{FF2B5EF4-FFF2-40B4-BE49-F238E27FC236}">
                <a16:creationId xmlns:a16="http://schemas.microsoft.com/office/drawing/2014/main" id="{90B07A1F-BA1C-49B4-A854-9F6EF2071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826" y="5876925"/>
            <a:ext cx="52184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defRPr>
            </a:lvl9pPr>
          </a:lstStyle>
          <a:p>
            <a:r>
              <a:rPr lang="tr-TR" sz="2000" i="1" dirty="0">
                <a:solidFill>
                  <a:schemeClr val="accent1"/>
                </a:solidFill>
                <a:latin typeface="+mj-lt"/>
              </a:rPr>
              <a:t>An axis-aligned rectangle shatters 4 points only !</a:t>
            </a:r>
          </a:p>
        </p:txBody>
      </p:sp>
    </p:spTree>
    <p:extLst>
      <p:ext uri="{BB962C8B-B14F-4D97-AF65-F5344CB8AC3E}">
        <p14:creationId xmlns:p14="http://schemas.microsoft.com/office/powerpoint/2010/main" val="2539523222"/>
      </p:ext>
    </p:extLst>
  </p:cSld>
  <p:clrMapOvr>
    <a:masterClrMapping/>
  </p:clrMapOvr>
</p:sld>
</file>

<file path=ppt/theme/theme1.xml><?xml version="1.0" encoding="utf-8"?>
<a:theme xmlns:a="http://schemas.openxmlformats.org/drawingml/2006/main" name="0-Blanko-PPT-sesi-1 Baru (3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0-Blanko-PPT-sesi-1 Baru (3)</Template>
  <TotalTime>55</TotalTime>
  <Words>598</Words>
  <Application>Microsoft Office PowerPoint</Application>
  <PresentationFormat>On-screen Show (4:3)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Courier New</vt:lpstr>
      <vt:lpstr>Lucida Calligraphy</vt:lpstr>
      <vt:lpstr>Palatino Linotype</vt:lpstr>
      <vt:lpstr>Symbol</vt:lpstr>
      <vt:lpstr>Wingdings</vt:lpstr>
      <vt:lpstr>Wingdings 2</vt:lpstr>
      <vt:lpstr>0-Blanko-PPT-sesi-1 Baru (3)</vt:lpstr>
      <vt:lpstr>Jefry Sunupurwa Asri, S.Kom, M.Kom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Mulyo.W</dc:creator>
  <cp:lastModifiedBy>Jefry Sunupurwa Asri</cp:lastModifiedBy>
  <cp:revision>12</cp:revision>
  <dcterms:created xsi:type="dcterms:W3CDTF">2019-09-17T08:27:08Z</dcterms:created>
  <dcterms:modified xsi:type="dcterms:W3CDTF">2021-04-01T01:10:18Z</dcterms:modified>
</cp:coreProperties>
</file>