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72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AC83-6362-411C-8205-B83E08E71B10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280-0DE1-4D35-9F0B-C10AEEB590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esaunggul.ac.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(SVM)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7E27-FF51-4D18-9426-8FF4EAC4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5080">
              <a:lnSpc>
                <a:spcPct val="100000"/>
              </a:lnSpc>
              <a:spcBef>
                <a:spcPts val="880"/>
              </a:spcBef>
            </a:pPr>
            <a:r>
              <a:rPr lang="en-ID" sz="4400" spc="10" dirty="0">
                <a:latin typeface="Carlito"/>
                <a:cs typeface="Carlito"/>
              </a:rPr>
              <a:t>Support Vector</a:t>
            </a:r>
            <a:r>
              <a:rPr lang="en-ID" sz="4400" spc="-50" dirty="0">
                <a:latin typeface="Carlito"/>
                <a:cs typeface="Carlito"/>
              </a:rPr>
              <a:t> </a:t>
            </a:r>
            <a:r>
              <a:rPr lang="en-ID" sz="4400" spc="10" dirty="0">
                <a:latin typeface="Carlito"/>
                <a:cs typeface="Carlito"/>
              </a:rPr>
              <a:t>Machine</a:t>
            </a:r>
            <a:br>
              <a:rPr lang="en-ID" sz="4400" dirty="0">
                <a:latin typeface="Carlito"/>
                <a:cs typeface="Carlito"/>
              </a:rPr>
            </a:br>
            <a:r>
              <a:rPr lang="en-ID" sz="1600" spc="5" dirty="0">
                <a:latin typeface="Carlito"/>
                <a:cs typeface="Carlito"/>
              </a:rPr>
              <a:t>Soft </a:t>
            </a:r>
            <a:r>
              <a:rPr lang="en-ID" sz="1600" spc="10" dirty="0">
                <a:latin typeface="Carlito"/>
                <a:cs typeface="Carlito"/>
              </a:rPr>
              <a:t>Margin:</a:t>
            </a:r>
            <a:r>
              <a:rPr lang="en-ID" sz="1600" dirty="0">
                <a:latin typeface="Carlito"/>
                <a:cs typeface="Carlito"/>
              </a:rPr>
              <a:t> </a:t>
            </a:r>
            <a:r>
              <a:rPr lang="en-ID" sz="1600" spc="10" dirty="0" err="1">
                <a:latin typeface="Carlito"/>
                <a:cs typeface="Carlito"/>
              </a:rPr>
              <a:t>Landasan</a:t>
            </a:r>
            <a:br>
              <a:rPr lang="en-ID" sz="1600" dirty="0">
                <a:latin typeface="Carlito"/>
                <a:cs typeface="Carlito"/>
              </a:rPr>
            </a:b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098F0-1E9F-4479-AAB3-8EDCB3C13404}"/>
              </a:ext>
            </a:extLst>
          </p:cNvPr>
          <p:cNvSpPr txBox="1"/>
          <p:nvPr/>
        </p:nvSpPr>
        <p:spPr>
          <a:xfrm>
            <a:off x="1353105" y="1796596"/>
            <a:ext cx="4572000" cy="64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265" marR="161925" indent="-190500">
              <a:lnSpc>
                <a:spcPts val="1370"/>
              </a:lnSpc>
              <a:spcBef>
                <a:spcPts val="819"/>
              </a:spcBef>
              <a:buClr>
                <a:srgbClr val="000065"/>
              </a:buClr>
              <a:buFont typeface="Arial"/>
              <a:buChar char="•"/>
              <a:tabLst>
                <a:tab pos="215265" algn="l"/>
                <a:tab pos="215900" algn="l"/>
              </a:tabLst>
            </a:pPr>
            <a:r>
              <a:rPr lang="en-ID" sz="1800" spc="15" dirty="0">
                <a:latin typeface="Carlito"/>
                <a:cs typeface="Carlito"/>
              </a:rPr>
              <a:t>Pada </a:t>
            </a:r>
            <a:r>
              <a:rPr lang="en-ID" sz="1800" spc="10" dirty="0" err="1">
                <a:latin typeface="Carlito"/>
                <a:cs typeface="Carlito"/>
              </a:rPr>
              <a:t>formulasi</a:t>
            </a:r>
            <a:r>
              <a:rPr lang="en-ID" sz="1800" spc="10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masalah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sebelumnya</a:t>
            </a:r>
            <a:r>
              <a:rPr lang="en-ID" sz="1800" spc="15" dirty="0">
                <a:latin typeface="Carlito"/>
                <a:cs typeface="Carlito"/>
              </a:rPr>
              <a:t>,  </a:t>
            </a:r>
            <a:r>
              <a:rPr lang="en-ID" sz="1800" spc="20" dirty="0" err="1">
                <a:latin typeface="Carlito"/>
                <a:cs typeface="Carlito"/>
              </a:rPr>
              <a:t>semua</a:t>
            </a:r>
            <a:r>
              <a:rPr lang="en-ID" sz="1800" spc="20" dirty="0">
                <a:latin typeface="Carlito"/>
                <a:cs typeface="Carlito"/>
              </a:rPr>
              <a:t> </a:t>
            </a:r>
            <a:r>
              <a:rPr lang="en-ID" sz="1800" spc="15" dirty="0">
                <a:latin typeface="Carlito"/>
                <a:cs typeface="Carlito"/>
              </a:rPr>
              <a:t>data </a:t>
            </a:r>
            <a:r>
              <a:rPr lang="en-ID" sz="1800" spc="15" dirty="0" err="1">
                <a:latin typeface="Carlito"/>
                <a:cs typeface="Carlito"/>
              </a:rPr>
              <a:t>diasumsikan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i="1" spc="10" dirty="0">
                <a:latin typeface="Carlito"/>
                <a:cs typeface="Carlito"/>
              </a:rPr>
              <a:t>linearly  </a:t>
            </a:r>
            <a:r>
              <a:rPr lang="en-ID" sz="1800" i="1" spc="15" dirty="0">
                <a:latin typeface="Carlito"/>
                <a:cs typeface="Carlito"/>
              </a:rPr>
              <a:t>separable </a:t>
            </a:r>
            <a:r>
              <a:rPr lang="en-ID" sz="1800" spc="15" dirty="0">
                <a:latin typeface="Carlito"/>
                <a:cs typeface="Carlito"/>
              </a:rPr>
              <a:t>pada </a:t>
            </a:r>
            <a:r>
              <a:rPr lang="en-ID" sz="1800" spc="15" dirty="0" err="1">
                <a:latin typeface="Carlito"/>
                <a:cs typeface="Carlito"/>
              </a:rPr>
              <a:t>ruang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fitur</a:t>
            </a:r>
            <a:r>
              <a:rPr lang="en-ID" sz="1800" spc="5" dirty="0">
                <a:latin typeface="Carlito"/>
                <a:cs typeface="Carlito"/>
              </a:rPr>
              <a:t> </a:t>
            </a:r>
            <a:r>
              <a:rPr lang="en-ID" sz="2000" i="1" dirty="0">
                <a:latin typeface="Symbol"/>
                <a:cs typeface="Symbol"/>
              </a:rPr>
              <a:t></a:t>
            </a:r>
            <a:r>
              <a:rPr lang="en-ID" sz="1800" i="1" dirty="0">
                <a:latin typeface="Carlito"/>
                <a:cs typeface="Carlito"/>
              </a:rPr>
              <a:t>(</a:t>
            </a:r>
            <a:r>
              <a:rPr lang="en-ID" sz="1800" b="1" i="1" dirty="0">
                <a:latin typeface="Carlito"/>
                <a:cs typeface="Carlito"/>
              </a:rPr>
              <a:t>x</a:t>
            </a:r>
            <a:r>
              <a:rPr lang="en-ID" sz="1800" i="1" dirty="0">
                <a:latin typeface="Carlito"/>
                <a:cs typeface="Carlito"/>
              </a:rPr>
              <a:t>).</a:t>
            </a:r>
            <a:endParaRPr lang="en-ID" sz="1800" dirty="0">
              <a:latin typeface="Carlito"/>
              <a:cs typeface="Carli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1B203-BCF4-4B85-9016-6F442639EECA}"/>
              </a:ext>
            </a:extLst>
          </p:cNvPr>
          <p:cNvSpPr txBox="1"/>
          <p:nvPr/>
        </p:nvSpPr>
        <p:spPr>
          <a:xfrm>
            <a:off x="1371600" y="2484084"/>
            <a:ext cx="4572000" cy="64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265" marR="30480" indent="-190500">
              <a:lnSpc>
                <a:spcPts val="1370"/>
              </a:lnSpc>
              <a:spcBef>
                <a:spcPts val="484"/>
              </a:spcBef>
              <a:buClr>
                <a:srgbClr val="000065"/>
              </a:buClr>
              <a:buFont typeface="Arial"/>
              <a:buChar char="•"/>
              <a:tabLst>
                <a:tab pos="215265" algn="l"/>
                <a:tab pos="215900" algn="l"/>
              </a:tabLst>
            </a:pPr>
            <a:r>
              <a:rPr lang="en-ID" sz="1800" spc="15" dirty="0" err="1">
                <a:latin typeface="Carlito"/>
                <a:cs typeface="Carlito"/>
              </a:rPr>
              <a:t>Dalam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aplikasi</a:t>
            </a:r>
            <a:r>
              <a:rPr lang="en-ID" sz="1800" spc="10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praktis</a:t>
            </a:r>
            <a:r>
              <a:rPr lang="en-ID" sz="1800" spc="10" dirty="0">
                <a:latin typeface="Carlito"/>
                <a:cs typeface="Carlito"/>
              </a:rPr>
              <a:t>, </a:t>
            </a:r>
            <a:r>
              <a:rPr lang="en-ID" sz="1800" spc="15" dirty="0" err="1">
                <a:latin typeface="Carlito"/>
                <a:cs typeface="Carlito"/>
              </a:rPr>
              <a:t>kondisi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tersebut</a:t>
            </a:r>
            <a:r>
              <a:rPr lang="en-ID" sz="1800" spc="15" dirty="0">
                <a:latin typeface="Carlito"/>
                <a:cs typeface="Carlito"/>
              </a:rPr>
              <a:t>  </a:t>
            </a:r>
            <a:r>
              <a:rPr lang="en-ID" sz="1800" spc="15" dirty="0" err="1">
                <a:latin typeface="Carlito"/>
                <a:cs typeface="Carlito"/>
              </a:rPr>
              <a:t>sering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tidak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terpenuhi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bahkan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setelah</a:t>
            </a:r>
            <a:r>
              <a:rPr lang="en-ID" sz="1800" spc="10" dirty="0">
                <a:latin typeface="Carlito"/>
                <a:cs typeface="Carlito"/>
              </a:rPr>
              <a:t>  </a:t>
            </a:r>
            <a:r>
              <a:rPr lang="en-ID" sz="1800" spc="15" dirty="0">
                <a:latin typeface="Carlito"/>
                <a:cs typeface="Carlito"/>
              </a:rPr>
              <a:t>data </a:t>
            </a:r>
            <a:r>
              <a:rPr lang="en-ID" sz="1800" spc="10" dirty="0">
                <a:latin typeface="Carlito"/>
                <a:cs typeface="Carlito"/>
              </a:rPr>
              <a:t>di </a:t>
            </a:r>
            <a:r>
              <a:rPr lang="en-ID" sz="1800" spc="15" dirty="0" err="1">
                <a:latin typeface="Carlito"/>
                <a:cs typeface="Carlito"/>
              </a:rPr>
              <a:t>transformasi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ke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20" dirty="0" err="1">
                <a:latin typeface="Carlito"/>
                <a:cs typeface="Carlito"/>
              </a:rPr>
              <a:t>ruang</a:t>
            </a:r>
            <a:r>
              <a:rPr lang="en-ID" sz="1800" spc="20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fitur</a:t>
            </a:r>
            <a:r>
              <a:rPr lang="en-ID" sz="1800" spc="-50" dirty="0">
                <a:latin typeface="Carlito"/>
                <a:cs typeface="Carlito"/>
              </a:rPr>
              <a:t> </a:t>
            </a:r>
            <a:r>
              <a:rPr lang="en-ID" sz="2000" i="1" spc="-5" dirty="0">
                <a:latin typeface="Symbol"/>
                <a:cs typeface="Symbol"/>
              </a:rPr>
              <a:t></a:t>
            </a:r>
            <a:r>
              <a:rPr lang="en-ID" sz="1800" i="1" spc="-5" dirty="0">
                <a:latin typeface="Carlito"/>
                <a:cs typeface="Carlito"/>
              </a:rPr>
              <a:t>(</a:t>
            </a:r>
            <a:r>
              <a:rPr lang="en-ID" sz="1800" b="1" i="1" spc="-5" dirty="0">
                <a:latin typeface="Carlito"/>
                <a:cs typeface="Carlito"/>
              </a:rPr>
              <a:t>x</a:t>
            </a:r>
            <a:r>
              <a:rPr lang="en-ID" sz="1800" i="1" spc="-5" dirty="0">
                <a:latin typeface="Carlito"/>
                <a:cs typeface="Carlito"/>
              </a:rPr>
              <a:t>).</a:t>
            </a:r>
            <a:endParaRPr lang="en-ID" sz="1800" dirty="0">
              <a:latin typeface="Carlito"/>
              <a:cs typeface="Carli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B80A-BAA7-4B4A-9754-B0DA96A40520}"/>
              </a:ext>
            </a:extLst>
          </p:cNvPr>
          <p:cNvSpPr txBox="1"/>
          <p:nvPr/>
        </p:nvSpPr>
        <p:spPr>
          <a:xfrm>
            <a:off x="1371600" y="3193026"/>
            <a:ext cx="7010400" cy="1246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265" marR="217170" indent="-190500">
              <a:lnSpc>
                <a:spcPct val="103899"/>
              </a:lnSpc>
              <a:spcBef>
                <a:spcPts val="420"/>
              </a:spcBef>
              <a:buClr>
                <a:srgbClr val="000065"/>
              </a:buClr>
              <a:buFont typeface="Arial"/>
              <a:buChar char="•"/>
              <a:tabLst>
                <a:tab pos="215265" algn="l"/>
                <a:tab pos="215900" algn="l"/>
              </a:tabLst>
            </a:pPr>
            <a:r>
              <a:rPr lang="en-ID" sz="1800" spc="15" dirty="0" err="1">
                <a:latin typeface="Carlito"/>
                <a:cs typeface="Carlito"/>
              </a:rPr>
              <a:t>Masalah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ini</a:t>
            </a:r>
            <a:r>
              <a:rPr lang="en-ID" sz="1800" spc="10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dipecahkan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dengan</a:t>
            </a:r>
            <a:r>
              <a:rPr lang="en-ID" sz="1800" spc="15" dirty="0">
                <a:latin typeface="Carlito"/>
                <a:cs typeface="Carlito"/>
              </a:rPr>
              <a:t>  </a:t>
            </a:r>
            <a:r>
              <a:rPr lang="en-ID" sz="1800" spc="15" dirty="0" err="1">
                <a:latin typeface="Carlito"/>
                <a:cs typeface="Carlito"/>
              </a:rPr>
              <a:t>memodifikasi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formulasi</a:t>
            </a:r>
            <a:r>
              <a:rPr lang="en-ID" sz="1800" spc="10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masalah</a:t>
            </a:r>
            <a:r>
              <a:rPr lang="en-ID" sz="1800" spc="15" dirty="0">
                <a:latin typeface="Carlito"/>
                <a:cs typeface="Carlito"/>
              </a:rPr>
              <a:t>  </a:t>
            </a:r>
            <a:r>
              <a:rPr lang="en-ID" sz="1800" spc="15" dirty="0" err="1">
                <a:latin typeface="Carlito"/>
                <a:cs typeface="Carlito"/>
              </a:rPr>
              <a:t>sebelumnya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dengan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cara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membuat</a:t>
            </a:r>
            <a:r>
              <a:rPr lang="en-ID" sz="1800" spc="15" dirty="0">
                <a:latin typeface="Carlito"/>
                <a:cs typeface="Carlito"/>
              </a:rPr>
              <a:t>  margin </a:t>
            </a:r>
            <a:r>
              <a:rPr lang="en-ID" sz="1800" spc="15" dirty="0" err="1">
                <a:latin typeface="Carlito"/>
                <a:cs typeface="Carlito"/>
              </a:rPr>
              <a:t>lunak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0" dirty="0">
                <a:latin typeface="Carlito"/>
                <a:cs typeface="Carlito"/>
              </a:rPr>
              <a:t>(soft </a:t>
            </a:r>
            <a:r>
              <a:rPr lang="en-ID" sz="1800" spc="15" dirty="0">
                <a:latin typeface="Carlito"/>
                <a:cs typeface="Carlito"/>
              </a:rPr>
              <a:t>margin) yang  </a:t>
            </a:r>
            <a:r>
              <a:rPr lang="en-ID" sz="1800" spc="20" dirty="0" err="1">
                <a:latin typeface="Carlito"/>
                <a:cs typeface="Carlito"/>
              </a:rPr>
              <a:t>memungkinkan</a:t>
            </a:r>
            <a:r>
              <a:rPr lang="en-ID" sz="1800" spc="20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beberapa</a:t>
            </a:r>
            <a:r>
              <a:rPr lang="en-ID" sz="1800" spc="15" dirty="0">
                <a:latin typeface="Carlito"/>
                <a:cs typeface="Carlito"/>
              </a:rPr>
              <a:t> data</a:t>
            </a:r>
            <a:r>
              <a:rPr lang="en-ID" sz="1800" spc="-40" dirty="0">
                <a:latin typeface="Carlito"/>
                <a:cs typeface="Carlito"/>
              </a:rPr>
              <a:t> </a:t>
            </a:r>
            <a:r>
              <a:rPr lang="en-ID" sz="1800" spc="15" dirty="0">
                <a:latin typeface="Carlito"/>
                <a:cs typeface="Carlito"/>
              </a:rPr>
              <a:t>pada</a:t>
            </a:r>
            <a:endParaRPr lang="en-ID" sz="1800" dirty="0">
              <a:latin typeface="Carlito"/>
              <a:cs typeface="Carlito"/>
            </a:endParaRPr>
          </a:p>
          <a:p>
            <a:pPr marL="215265">
              <a:lnSpc>
                <a:spcPct val="100000"/>
              </a:lnSpc>
              <a:spcBef>
                <a:spcPts val="50"/>
              </a:spcBef>
            </a:pPr>
            <a:r>
              <a:rPr lang="en-ID" sz="1800" spc="10" dirty="0">
                <a:latin typeface="Carlito"/>
                <a:cs typeface="Carlito"/>
              </a:rPr>
              <a:t>„</a:t>
            </a:r>
            <a:r>
              <a:rPr lang="en-ID" sz="1800" spc="10" dirty="0" err="1">
                <a:latin typeface="Carlito"/>
                <a:cs typeface="Carlito"/>
              </a:rPr>
              <a:t>posisi</a:t>
            </a:r>
            <a:r>
              <a:rPr lang="en-ID" sz="1800" spc="10" dirty="0">
                <a:latin typeface="Carlito"/>
                <a:cs typeface="Carlito"/>
              </a:rPr>
              <a:t> </a:t>
            </a:r>
            <a:r>
              <a:rPr lang="en-ID" sz="1800" spc="15" dirty="0">
                <a:latin typeface="Carlito"/>
                <a:cs typeface="Carlito"/>
              </a:rPr>
              <a:t>yang</a:t>
            </a:r>
            <a:r>
              <a:rPr lang="en-ID" sz="1800" spc="20" dirty="0">
                <a:latin typeface="Carlito"/>
                <a:cs typeface="Carlito"/>
              </a:rPr>
              <a:t> </a:t>
            </a:r>
            <a:r>
              <a:rPr lang="en-ID" sz="1800" spc="10" dirty="0">
                <a:latin typeface="Carlito"/>
                <a:cs typeface="Carlito"/>
              </a:rPr>
              <a:t>salah“</a:t>
            </a:r>
            <a:endParaRPr lang="en-ID" sz="1800" dirty="0">
              <a:latin typeface="Carlito"/>
              <a:cs typeface="Carl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84383-028E-4CCA-9537-61972197FDE3}"/>
              </a:ext>
            </a:extLst>
          </p:cNvPr>
          <p:cNvSpPr txBox="1"/>
          <p:nvPr/>
        </p:nvSpPr>
        <p:spPr>
          <a:xfrm>
            <a:off x="1371600" y="1432049"/>
            <a:ext cx="7162800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40"/>
              </a:spcBef>
              <a:buClr>
                <a:srgbClr val="000065"/>
              </a:buClr>
              <a:tabLst>
                <a:tab pos="189865" algn="l"/>
                <a:tab pos="190500" algn="l"/>
              </a:tabLst>
            </a:pPr>
            <a:r>
              <a:rPr lang="en-ID" sz="1800" b="1" spc="22" baseline="2525" dirty="0" err="1">
                <a:latin typeface="Carlito"/>
                <a:cs typeface="Carlito"/>
              </a:rPr>
              <a:t>Diberikan</a:t>
            </a:r>
            <a:r>
              <a:rPr lang="en-ID" sz="1800" b="1" spc="22" baseline="2525" dirty="0">
                <a:latin typeface="Carlito"/>
                <a:cs typeface="Carlito"/>
              </a:rPr>
              <a:t> data </a:t>
            </a:r>
            <a:r>
              <a:rPr lang="en-ID" sz="1800" b="1" spc="22" baseline="2525" dirty="0" err="1">
                <a:latin typeface="Carlito"/>
                <a:cs typeface="Carlito"/>
              </a:rPr>
              <a:t>pembelajaran</a:t>
            </a:r>
            <a:r>
              <a:rPr lang="en-ID" sz="1800" b="1" spc="22" baseline="2525" dirty="0">
                <a:latin typeface="Carlito"/>
                <a:cs typeface="Carlito"/>
              </a:rPr>
              <a:t> </a:t>
            </a:r>
            <a:r>
              <a:rPr lang="en-ID" sz="1800" i="1" spc="15" baseline="2525" dirty="0">
                <a:latin typeface="Carlito"/>
                <a:cs typeface="Carlito"/>
              </a:rPr>
              <a:t>{</a:t>
            </a:r>
            <a:r>
              <a:rPr lang="en-ID" sz="1800" b="1" i="1" spc="15" baseline="2525" dirty="0">
                <a:latin typeface="Carlito"/>
                <a:cs typeface="Carlito"/>
              </a:rPr>
              <a:t>x </a:t>
            </a:r>
            <a:r>
              <a:rPr lang="en-ID" sz="1800" i="1" spc="7" baseline="2525" dirty="0">
                <a:latin typeface="Carlito"/>
                <a:cs typeface="Carlito"/>
              </a:rPr>
              <a:t>, </a:t>
            </a:r>
            <a:r>
              <a:rPr lang="en-ID" sz="1800" i="1" spc="15" baseline="2525" dirty="0">
                <a:latin typeface="Carlito"/>
                <a:cs typeface="Carlito"/>
              </a:rPr>
              <a:t>t }, </a:t>
            </a:r>
            <a:r>
              <a:rPr lang="en-ID" sz="1800" i="1" spc="22" baseline="2525" dirty="0">
                <a:latin typeface="Carlito"/>
                <a:cs typeface="Carlito"/>
              </a:rPr>
              <a:t>n =</a:t>
            </a:r>
            <a:r>
              <a:rPr lang="en-ID" sz="1800" i="1" spc="240" baseline="2525" dirty="0">
                <a:latin typeface="Carlito"/>
                <a:cs typeface="Carlito"/>
              </a:rPr>
              <a:t> </a:t>
            </a:r>
            <a:r>
              <a:rPr lang="en-ID" sz="1800" i="1" spc="22" baseline="2525" dirty="0">
                <a:latin typeface="Carlito"/>
                <a:cs typeface="Carlito"/>
              </a:rPr>
              <a:t>1 </a:t>
            </a:r>
            <a:r>
              <a:rPr lang="pt-BR" sz="1800" spc="10" dirty="0">
                <a:latin typeface="Carlito"/>
                <a:cs typeface="Carlito"/>
              </a:rPr>
              <a:t>sd </a:t>
            </a:r>
            <a:r>
              <a:rPr lang="pt-BR" sz="1800" i="1" spc="10" dirty="0">
                <a:latin typeface="Carlito"/>
                <a:cs typeface="Carlito"/>
              </a:rPr>
              <a:t>N, </a:t>
            </a:r>
            <a:r>
              <a:rPr lang="pt-BR" sz="1800" i="1" dirty="0">
                <a:latin typeface="Carlito"/>
                <a:cs typeface="Carlito"/>
              </a:rPr>
              <a:t>t</a:t>
            </a:r>
            <a:r>
              <a:rPr lang="pt-BR" sz="1400" i="1" baseline="-34188" dirty="0">
                <a:latin typeface="Carlito"/>
                <a:cs typeface="Carlito"/>
              </a:rPr>
              <a:t>n </a:t>
            </a:r>
            <a:r>
              <a:rPr lang="pt-BR" sz="1800" i="1" spc="15" dirty="0">
                <a:latin typeface="Carlito"/>
                <a:cs typeface="Carlito"/>
              </a:rPr>
              <a:t>є </a:t>
            </a:r>
            <a:r>
              <a:rPr lang="pt-BR" sz="1800" i="1" spc="10" dirty="0">
                <a:latin typeface="Carlito"/>
                <a:cs typeface="Carlito"/>
              </a:rPr>
              <a:t>{-1,+1}.</a:t>
            </a:r>
          </a:p>
          <a:p>
            <a:pPr marL="189865" indent="-189865">
              <a:spcBef>
                <a:spcPts val="140"/>
              </a:spcBef>
              <a:buClr>
                <a:srgbClr val="000065"/>
              </a:buClr>
              <a:buFont typeface="Arial"/>
              <a:buChar char="•"/>
              <a:tabLst>
                <a:tab pos="189865" algn="l"/>
                <a:tab pos="190500" algn="l"/>
              </a:tabLst>
            </a:pPr>
            <a:endParaRPr lang="pt-BR" sz="1800" dirty="0">
              <a:latin typeface="Carlito"/>
              <a:cs typeface="Carlito"/>
            </a:endParaRPr>
          </a:p>
          <a:p>
            <a:pPr marL="189865" indent="-189865">
              <a:lnSpc>
                <a:spcPct val="100000"/>
              </a:lnSpc>
              <a:spcBef>
                <a:spcPts val="140"/>
              </a:spcBef>
              <a:buClr>
                <a:srgbClr val="000065"/>
              </a:buClr>
              <a:buFont typeface="Arial"/>
              <a:buChar char="•"/>
              <a:tabLst>
                <a:tab pos="189865" algn="l"/>
                <a:tab pos="190500" algn="l"/>
              </a:tabLst>
            </a:pPr>
            <a:endParaRPr lang="en-ID" sz="1650" baseline="2525" dirty="0">
              <a:latin typeface="Carlito"/>
              <a:cs typeface="Carlito"/>
            </a:endParaRPr>
          </a:p>
          <a:p>
            <a:endParaRPr lang="en-ID" dirty="0"/>
          </a:p>
        </p:txBody>
      </p:sp>
      <p:sp>
        <p:nvSpPr>
          <p:cNvPr id="13" name="object 21">
            <a:extLst>
              <a:ext uri="{FF2B5EF4-FFF2-40B4-BE49-F238E27FC236}">
                <a16:creationId xmlns:a16="http://schemas.microsoft.com/office/drawing/2014/main" id="{1267725D-BCA6-4E0D-8815-457E3DC540DE}"/>
              </a:ext>
            </a:extLst>
          </p:cNvPr>
          <p:cNvSpPr/>
          <p:nvPr/>
        </p:nvSpPr>
        <p:spPr>
          <a:xfrm>
            <a:off x="5410200" y="4182001"/>
            <a:ext cx="1834896" cy="1530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75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B19F90-938F-47D8-A6E0-7315209F96D5}"/>
              </a:ext>
            </a:extLst>
          </p:cNvPr>
          <p:cNvSpPr txBox="1"/>
          <p:nvPr/>
        </p:nvSpPr>
        <p:spPr>
          <a:xfrm>
            <a:off x="609600" y="381000"/>
            <a:ext cx="7924800" cy="565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7485" algn="ctr">
              <a:lnSpc>
                <a:spcPct val="100000"/>
              </a:lnSpc>
              <a:spcBef>
                <a:spcPts val="254"/>
              </a:spcBef>
            </a:pPr>
            <a:r>
              <a:rPr lang="en-ID" sz="4000" spc="10" dirty="0">
                <a:latin typeface="Carlito"/>
                <a:cs typeface="Carlito"/>
              </a:rPr>
              <a:t>Support Vector</a:t>
            </a:r>
            <a:r>
              <a:rPr lang="en-ID" sz="4000" dirty="0">
                <a:latin typeface="Carlito"/>
                <a:cs typeface="Carlito"/>
              </a:rPr>
              <a:t> </a:t>
            </a:r>
            <a:r>
              <a:rPr lang="en-ID" sz="4000" spc="10" dirty="0">
                <a:latin typeface="Carlito"/>
                <a:cs typeface="Carlito"/>
              </a:rPr>
              <a:t>Machine</a:t>
            </a:r>
            <a:endParaRPr lang="en-ID" sz="4000" dirty="0">
              <a:latin typeface="Carlito"/>
              <a:cs typeface="Carlito"/>
            </a:endParaRPr>
          </a:p>
          <a:p>
            <a:pPr marL="207010" algn="ctr">
              <a:lnSpc>
                <a:spcPct val="100000"/>
              </a:lnSpc>
              <a:spcBef>
                <a:spcPts val="375"/>
              </a:spcBef>
            </a:pPr>
            <a:r>
              <a:rPr lang="en-ID" sz="1400" spc="5" dirty="0">
                <a:latin typeface="Carlito"/>
                <a:cs typeface="Carlito"/>
              </a:rPr>
              <a:t>Soft </a:t>
            </a:r>
            <a:r>
              <a:rPr lang="en-ID" sz="1400" spc="10" dirty="0">
                <a:latin typeface="Carlito"/>
                <a:cs typeface="Carlito"/>
              </a:rPr>
              <a:t>Margin: </a:t>
            </a:r>
            <a:r>
              <a:rPr lang="en-ID" sz="1400" spc="10" dirty="0" err="1">
                <a:latin typeface="Carlito"/>
                <a:cs typeface="Carlito"/>
              </a:rPr>
              <a:t>Formulasi</a:t>
            </a:r>
            <a:r>
              <a:rPr lang="en-ID" sz="1400" spc="-5" dirty="0">
                <a:latin typeface="Carlito"/>
                <a:cs typeface="Carlito"/>
              </a:rPr>
              <a:t> </a:t>
            </a:r>
            <a:r>
              <a:rPr lang="en-ID" sz="1400" spc="10" dirty="0" err="1">
                <a:latin typeface="Carlito"/>
                <a:cs typeface="Carlito"/>
              </a:rPr>
              <a:t>Masalah</a:t>
            </a:r>
            <a:endParaRPr lang="en-ID"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en-ID"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D" sz="1200" dirty="0">
              <a:latin typeface="Carlito"/>
              <a:cs typeface="Carlito"/>
            </a:endParaRPr>
          </a:p>
          <a:p>
            <a:pPr marL="2602865" marR="847725" indent="-191135">
              <a:lnSpc>
                <a:spcPct val="103600"/>
              </a:lnSpc>
              <a:spcBef>
                <a:spcPts val="5"/>
              </a:spcBef>
              <a:buClr>
                <a:srgbClr val="000065"/>
              </a:buClr>
              <a:buFont typeface="Arial"/>
              <a:buChar char="•"/>
              <a:tabLst>
                <a:tab pos="2602865" algn="l"/>
                <a:tab pos="2603500" algn="l"/>
              </a:tabLst>
            </a:pPr>
            <a:r>
              <a:rPr lang="en-ID" sz="1800" spc="15" dirty="0" err="1">
                <a:latin typeface="Carlito"/>
                <a:cs typeface="Carlito"/>
              </a:rPr>
              <a:t>Untuk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merealisasikan</a:t>
            </a:r>
            <a:r>
              <a:rPr lang="en-ID" sz="1800" spc="10" dirty="0">
                <a:latin typeface="Carlito"/>
                <a:cs typeface="Carlito"/>
              </a:rPr>
              <a:t> </a:t>
            </a:r>
            <a:r>
              <a:rPr lang="en-ID" sz="1800" i="1" spc="10" dirty="0">
                <a:latin typeface="Carlito"/>
                <a:cs typeface="Carlito"/>
              </a:rPr>
              <a:t>soft </a:t>
            </a:r>
            <a:r>
              <a:rPr lang="en-ID" sz="1800" i="1" spc="15" dirty="0">
                <a:latin typeface="Carlito"/>
                <a:cs typeface="Carlito"/>
              </a:rPr>
              <a:t>margin </a:t>
            </a:r>
            <a:r>
              <a:rPr lang="en-ID" sz="1800" spc="5" dirty="0" err="1">
                <a:latin typeface="Carlito"/>
                <a:cs typeface="Carlito"/>
              </a:rPr>
              <a:t>ini</a:t>
            </a:r>
            <a:r>
              <a:rPr lang="en-ID" sz="1800" spc="5" dirty="0">
                <a:latin typeface="Carlito"/>
                <a:cs typeface="Carlito"/>
              </a:rPr>
              <a:t>,  </a:t>
            </a:r>
            <a:r>
              <a:rPr lang="en-ID" sz="1800" spc="15" dirty="0" err="1">
                <a:latin typeface="Carlito"/>
                <a:cs typeface="Carlito"/>
              </a:rPr>
              <a:t>diperkenalkan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variabel</a:t>
            </a:r>
            <a:r>
              <a:rPr lang="en-ID" sz="1800" spc="10" dirty="0">
                <a:latin typeface="Carlito"/>
                <a:cs typeface="Carlito"/>
              </a:rPr>
              <a:t> </a:t>
            </a:r>
            <a:r>
              <a:rPr lang="en-ID" sz="1800" i="1" spc="10" dirty="0">
                <a:latin typeface="Carlito"/>
                <a:cs typeface="Carlito"/>
              </a:rPr>
              <a:t>slack</a:t>
            </a:r>
            <a:r>
              <a:rPr lang="en-ID" sz="1800" spc="10" dirty="0">
                <a:latin typeface="Carlito"/>
                <a:cs typeface="Carlito"/>
              </a:rPr>
              <a:t>, </a:t>
            </a:r>
            <a:r>
              <a:rPr lang="el-GR" sz="1800" i="1" spc="20" dirty="0">
                <a:latin typeface="Arial"/>
                <a:cs typeface="Arial"/>
              </a:rPr>
              <a:t>ξ</a:t>
            </a:r>
            <a:r>
              <a:rPr lang="en-ID" sz="1400" i="1" spc="30" baseline="-29914" dirty="0">
                <a:latin typeface="Arial"/>
                <a:cs typeface="Arial"/>
              </a:rPr>
              <a:t>n </a:t>
            </a:r>
            <a:r>
              <a:rPr lang="en-ID" sz="1800" i="1" spc="15" dirty="0">
                <a:latin typeface="Carlito"/>
                <a:cs typeface="Carlito"/>
              </a:rPr>
              <a:t>≥</a:t>
            </a:r>
            <a:r>
              <a:rPr lang="en-ID" sz="1800" i="1" spc="-85" dirty="0">
                <a:latin typeface="Carlito"/>
                <a:cs typeface="Carlito"/>
              </a:rPr>
              <a:t> </a:t>
            </a:r>
            <a:r>
              <a:rPr lang="en-ID" sz="1800" i="1" spc="15" dirty="0">
                <a:latin typeface="Carlito"/>
                <a:cs typeface="Carlito"/>
              </a:rPr>
              <a:t>0</a:t>
            </a:r>
            <a:r>
              <a:rPr lang="en-ID" sz="1800" spc="15" dirty="0">
                <a:latin typeface="Carlito"/>
                <a:cs typeface="Carlito"/>
              </a:rPr>
              <a:t>,</a:t>
            </a:r>
            <a:endParaRPr lang="en-ID" sz="1800" dirty="0">
              <a:latin typeface="Carlito"/>
              <a:cs typeface="Carlito"/>
            </a:endParaRPr>
          </a:p>
          <a:p>
            <a:pPr marL="2602865">
              <a:lnSpc>
                <a:spcPct val="100000"/>
              </a:lnSpc>
              <a:spcBef>
                <a:spcPts val="320"/>
              </a:spcBef>
            </a:pPr>
            <a:r>
              <a:rPr lang="en-ID" sz="1800" spc="15" dirty="0">
                <a:latin typeface="Carlito"/>
                <a:cs typeface="Carlito"/>
              </a:rPr>
              <a:t>n=1, </a:t>
            </a:r>
            <a:r>
              <a:rPr lang="en-ID" sz="1800" spc="5" dirty="0">
                <a:latin typeface="Carlito"/>
                <a:cs typeface="Carlito"/>
              </a:rPr>
              <a:t>..., </a:t>
            </a:r>
            <a:r>
              <a:rPr lang="en-ID" sz="1800" spc="10" dirty="0">
                <a:latin typeface="Carlito"/>
                <a:cs typeface="Carlito"/>
              </a:rPr>
              <a:t>N, </a:t>
            </a:r>
            <a:r>
              <a:rPr lang="en-ID" sz="1800" spc="15" dirty="0" err="1">
                <a:latin typeface="Carlito"/>
                <a:cs typeface="Carlito"/>
              </a:rPr>
              <a:t>dengan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satu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variabel</a:t>
            </a:r>
            <a:r>
              <a:rPr lang="en-ID" sz="1800" spc="20" dirty="0">
                <a:latin typeface="Carlito"/>
                <a:cs typeface="Carlito"/>
              </a:rPr>
              <a:t> </a:t>
            </a:r>
            <a:r>
              <a:rPr lang="en-ID" sz="1800" i="1" spc="10" dirty="0">
                <a:latin typeface="Carlito"/>
                <a:cs typeface="Carlito"/>
              </a:rPr>
              <a:t>slack</a:t>
            </a:r>
            <a:endParaRPr lang="en-ID" sz="1800" dirty="0">
              <a:latin typeface="Carlito"/>
              <a:cs typeface="Carlito"/>
            </a:endParaRPr>
          </a:p>
          <a:p>
            <a:pPr marL="2602865">
              <a:lnSpc>
                <a:spcPct val="100000"/>
              </a:lnSpc>
              <a:spcBef>
                <a:spcPts val="50"/>
              </a:spcBef>
            </a:pPr>
            <a:r>
              <a:rPr lang="en-ID" sz="1800" spc="15" dirty="0" err="1">
                <a:latin typeface="Carlito"/>
                <a:cs typeface="Carlito"/>
              </a:rPr>
              <a:t>untuk</a:t>
            </a:r>
            <a:r>
              <a:rPr lang="en-ID" sz="1800" spc="15" dirty="0">
                <a:latin typeface="Carlito"/>
                <a:cs typeface="Carlito"/>
              </a:rPr>
              <a:t> masing-masing data</a:t>
            </a:r>
            <a:r>
              <a:rPr lang="en-ID" sz="1800" spc="-5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pembelajaran</a:t>
            </a:r>
            <a:endParaRPr lang="en-ID" sz="1800" dirty="0">
              <a:latin typeface="Carlito"/>
              <a:cs typeface="Carlito"/>
            </a:endParaRPr>
          </a:p>
          <a:p>
            <a:pPr marL="2602865" indent="-191135">
              <a:lnSpc>
                <a:spcPct val="100000"/>
              </a:lnSpc>
              <a:spcBef>
                <a:spcPts val="865"/>
              </a:spcBef>
              <a:buClr>
                <a:srgbClr val="000065"/>
              </a:buClr>
              <a:buFont typeface="Arial"/>
              <a:buChar char="•"/>
              <a:tabLst>
                <a:tab pos="2602865" algn="l"/>
                <a:tab pos="2603500" algn="l"/>
              </a:tabLst>
            </a:pPr>
            <a:r>
              <a:rPr lang="en-ID" sz="1800" spc="15" dirty="0" err="1">
                <a:latin typeface="Carlito"/>
                <a:cs typeface="Carlito"/>
              </a:rPr>
              <a:t>Variabel</a:t>
            </a:r>
            <a:r>
              <a:rPr lang="en-ID" sz="1800" spc="15" dirty="0">
                <a:latin typeface="Carlito"/>
                <a:cs typeface="Carlito"/>
              </a:rPr>
              <a:t> </a:t>
            </a:r>
            <a:r>
              <a:rPr lang="en-ID" sz="1800" i="1" spc="10" dirty="0">
                <a:latin typeface="Carlito"/>
                <a:cs typeface="Carlito"/>
              </a:rPr>
              <a:t>slack </a:t>
            </a:r>
            <a:r>
              <a:rPr lang="en-ID" sz="1800" spc="15" dirty="0" err="1">
                <a:latin typeface="Carlito"/>
                <a:cs typeface="Carlito"/>
              </a:rPr>
              <a:t>tersebut</a:t>
            </a:r>
            <a:r>
              <a:rPr lang="en-ID" sz="1800" spc="5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bernilai</a:t>
            </a:r>
            <a:endParaRPr lang="en-ID" sz="1800" dirty="0">
              <a:latin typeface="Carlito"/>
              <a:cs typeface="Carlito"/>
            </a:endParaRPr>
          </a:p>
          <a:p>
            <a:pPr marL="2602865">
              <a:lnSpc>
                <a:spcPct val="100000"/>
              </a:lnSpc>
              <a:spcBef>
                <a:spcPts val="45"/>
              </a:spcBef>
            </a:pPr>
            <a:r>
              <a:rPr lang="el-GR" sz="1800" i="1" spc="20" dirty="0">
                <a:latin typeface="Arial"/>
                <a:cs typeface="Arial"/>
              </a:rPr>
              <a:t>ξ</a:t>
            </a:r>
            <a:r>
              <a:rPr lang="en-ID" sz="1400" i="1" spc="30" baseline="-29914" dirty="0">
                <a:latin typeface="Arial"/>
                <a:cs typeface="Arial"/>
              </a:rPr>
              <a:t>n </a:t>
            </a:r>
            <a:r>
              <a:rPr lang="en-ID" sz="1800" i="1" spc="15" dirty="0">
                <a:latin typeface="Carlito"/>
                <a:cs typeface="Carlito"/>
              </a:rPr>
              <a:t>= </a:t>
            </a:r>
            <a:r>
              <a:rPr lang="en-ID" sz="1800" i="1" spc="10" dirty="0">
                <a:latin typeface="Carlito"/>
                <a:cs typeface="Carlito"/>
              </a:rPr>
              <a:t>|</a:t>
            </a:r>
            <a:r>
              <a:rPr lang="en-ID" sz="1800" i="1" spc="10" dirty="0" err="1">
                <a:latin typeface="Carlito"/>
                <a:cs typeface="Carlito"/>
              </a:rPr>
              <a:t>t</a:t>
            </a:r>
            <a:r>
              <a:rPr lang="en-ID" sz="1400" i="1" spc="15" baseline="-29914" dirty="0" err="1">
                <a:latin typeface="Carlito"/>
                <a:cs typeface="Carlito"/>
              </a:rPr>
              <a:t>n</a:t>
            </a:r>
            <a:r>
              <a:rPr lang="en-ID" sz="1400" i="1" spc="15" baseline="-29914" dirty="0">
                <a:latin typeface="Carlito"/>
                <a:cs typeface="Carlito"/>
              </a:rPr>
              <a:t> </a:t>
            </a:r>
            <a:r>
              <a:rPr lang="en-ID" sz="1800" i="1" spc="15" dirty="0">
                <a:latin typeface="Carlito"/>
                <a:cs typeface="Carlito"/>
              </a:rPr>
              <a:t>–</a:t>
            </a:r>
            <a:r>
              <a:rPr lang="en-ID" sz="1800" i="1" spc="5" dirty="0">
                <a:latin typeface="Carlito"/>
                <a:cs typeface="Carlito"/>
              </a:rPr>
              <a:t> </a:t>
            </a:r>
            <a:r>
              <a:rPr lang="en-ID" sz="1800" i="1" spc="15" dirty="0">
                <a:latin typeface="Carlito"/>
                <a:cs typeface="Carlito"/>
              </a:rPr>
              <a:t>y(</a:t>
            </a:r>
            <a:r>
              <a:rPr lang="en-ID" sz="1800" b="1" i="1" spc="15" dirty="0" err="1">
                <a:latin typeface="Carlito"/>
                <a:cs typeface="Carlito"/>
              </a:rPr>
              <a:t>x</a:t>
            </a:r>
            <a:r>
              <a:rPr lang="en-ID" sz="1400" i="1" spc="22" baseline="-29914" dirty="0" err="1">
                <a:latin typeface="Carlito"/>
                <a:cs typeface="Carlito"/>
              </a:rPr>
              <a:t>n</a:t>
            </a:r>
            <a:r>
              <a:rPr lang="en-ID" sz="1800" i="1" spc="15" dirty="0">
                <a:latin typeface="Carlito"/>
                <a:cs typeface="Carlito"/>
              </a:rPr>
              <a:t>)|</a:t>
            </a:r>
            <a:endParaRPr lang="en-ID" sz="1800" dirty="0">
              <a:latin typeface="Carlito"/>
              <a:cs typeface="Carlito"/>
            </a:endParaRPr>
          </a:p>
          <a:p>
            <a:pPr marL="2602865" marR="588010" indent="-190500">
              <a:lnSpc>
                <a:spcPct val="118200"/>
              </a:lnSpc>
              <a:spcBef>
                <a:spcPts val="975"/>
              </a:spcBef>
              <a:buClr>
                <a:srgbClr val="000065"/>
              </a:buClr>
              <a:buFont typeface="Arial"/>
              <a:buChar char="•"/>
              <a:tabLst>
                <a:tab pos="2602865" algn="l"/>
                <a:tab pos="2603500" algn="l"/>
              </a:tabLst>
            </a:pPr>
            <a:r>
              <a:rPr lang="en-ID" sz="3200" spc="22" baseline="5050" dirty="0" err="1">
                <a:latin typeface="Carlito"/>
                <a:cs typeface="Carlito"/>
              </a:rPr>
              <a:t>Sehingga</a:t>
            </a:r>
            <a:r>
              <a:rPr lang="en-ID" sz="3200" spc="22" baseline="5050" dirty="0">
                <a:latin typeface="Carlito"/>
                <a:cs typeface="Carlito"/>
              </a:rPr>
              <a:t>, </a:t>
            </a:r>
            <a:r>
              <a:rPr lang="el-GR" sz="3200" i="1" spc="30" baseline="5050" dirty="0">
                <a:latin typeface="Arial"/>
                <a:cs typeface="Arial"/>
              </a:rPr>
              <a:t>ξ</a:t>
            </a:r>
            <a:r>
              <a:rPr lang="en-ID" sz="1400" i="1" spc="30" baseline="-25641" dirty="0">
                <a:latin typeface="Arial"/>
                <a:cs typeface="Arial"/>
              </a:rPr>
              <a:t>n </a:t>
            </a:r>
            <a:r>
              <a:rPr lang="en-ID" sz="3200" i="1" spc="22" baseline="5050" dirty="0">
                <a:latin typeface="Carlito"/>
                <a:cs typeface="Carlito"/>
              </a:rPr>
              <a:t>= 0 </a:t>
            </a:r>
            <a:r>
              <a:rPr lang="en-ID" sz="3200" spc="22" baseline="5050" dirty="0" err="1">
                <a:latin typeface="Carlito"/>
                <a:cs typeface="Carlito"/>
              </a:rPr>
              <a:t>adalah</a:t>
            </a:r>
            <a:r>
              <a:rPr lang="en-ID" sz="3200" spc="22" baseline="5050" dirty="0">
                <a:latin typeface="Carlito"/>
                <a:cs typeface="Carlito"/>
              </a:rPr>
              <a:t> data </a:t>
            </a:r>
            <a:r>
              <a:rPr lang="en-ID" sz="3200" spc="30" baseline="5050" dirty="0">
                <a:latin typeface="Carlito"/>
                <a:cs typeface="Carlito"/>
              </a:rPr>
              <a:t>yang </a:t>
            </a:r>
            <a:r>
              <a:rPr lang="en-ID" sz="3200" spc="15" baseline="5050" dirty="0" err="1">
                <a:latin typeface="Carlito"/>
                <a:cs typeface="Carlito"/>
              </a:rPr>
              <a:t>terletak</a:t>
            </a:r>
            <a:r>
              <a:rPr lang="en-ID" sz="3200" spc="15" baseline="5050" dirty="0">
                <a:latin typeface="Carlito"/>
                <a:cs typeface="Carlito"/>
              </a:rPr>
              <a:t> </a:t>
            </a:r>
            <a:r>
              <a:rPr lang="en-ID" sz="1800" spc="10" dirty="0">
                <a:latin typeface="Carlito"/>
                <a:cs typeface="Carlito"/>
              </a:rPr>
              <a:t> </a:t>
            </a:r>
            <a:r>
              <a:rPr lang="en-ID" sz="1800" spc="15" dirty="0">
                <a:latin typeface="Carlito"/>
                <a:cs typeface="Carlito"/>
              </a:rPr>
              <a:t>pada </a:t>
            </a:r>
            <a:r>
              <a:rPr lang="en-ID" sz="1800" i="1" spc="15" dirty="0">
                <a:latin typeface="Carlito"/>
                <a:cs typeface="Carlito"/>
              </a:rPr>
              <a:t>margin </a:t>
            </a:r>
            <a:r>
              <a:rPr lang="en-ID" sz="1800" spc="20" dirty="0">
                <a:latin typeface="Carlito"/>
                <a:cs typeface="Carlito"/>
              </a:rPr>
              <a:t>dan </a:t>
            </a:r>
            <a:r>
              <a:rPr lang="en-ID" sz="1800" spc="10" dirty="0" err="1">
                <a:latin typeface="Carlito"/>
                <a:cs typeface="Carlito"/>
              </a:rPr>
              <a:t>sisi</a:t>
            </a:r>
            <a:r>
              <a:rPr lang="en-ID" sz="1800" spc="10" dirty="0">
                <a:latin typeface="Carlito"/>
                <a:cs typeface="Carlito"/>
              </a:rPr>
              <a:t> </a:t>
            </a:r>
            <a:r>
              <a:rPr lang="en-ID" sz="1800" spc="15" dirty="0">
                <a:latin typeface="Carlito"/>
                <a:cs typeface="Carlito"/>
              </a:rPr>
              <a:t>yang</a:t>
            </a:r>
            <a:r>
              <a:rPr lang="en-ID" sz="1800" dirty="0">
                <a:latin typeface="Carlito"/>
                <a:cs typeface="Carlito"/>
              </a:rPr>
              <a:t> </a:t>
            </a:r>
            <a:r>
              <a:rPr lang="en-ID" sz="1800" spc="15" dirty="0" err="1">
                <a:latin typeface="Carlito"/>
                <a:cs typeface="Carlito"/>
              </a:rPr>
              <a:t>benar</a:t>
            </a:r>
            <a:r>
              <a:rPr lang="en-ID" sz="1800" spc="15" dirty="0">
                <a:latin typeface="Carlito"/>
                <a:cs typeface="Carlito"/>
              </a:rPr>
              <a:t>,</a:t>
            </a:r>
            <a:endParaRPr lang="en-ID" sz="1800" dirty="0">
              <a:latin typeface="Carlito"/>
              <a:cs typeface="Carlito"/>
            </a:endParaRPr>
          </a:p>
          <a:p>
            <a:pPr marL="2602865">
              <a:lnSpc>
                <a:spcPct val="100000"/>
              </a:lnSpc>
              <a:spcBef>
                <a:spcPts val="60"/>
              </a:spcBef>
            </a:pPr>
            <a:r>
              <a:rPr lang="en-ID" sz="1800" spc="15" dirty="0">
                <a:latin typeface="Carlito"/>
                <a:cs typeface="Carlito"/>
              </a:rPr>
              <a:t>0 &lt; </a:t>
            </a:r>
            <a:r>
              <a:rPr lang="el-GR" sz="1800" i="1" spc="10" dirty="0">
                <a:latin typeface="Arial"/>
                <a:cs typeface="Arial"/>
              </a:rPr>
              <a:t>ξ</a:t>
            </a:r>
            <a:r>
              <a:rPr lang="en-ID" sz="1400" i="1" spc="15" baseline="-29914" dirty="0">
                <a:latin typeface="Arial"/>
                <a:cs typeface="Arial"/>
              </a:rPr>
              <a:t>n </a:t>
            </a:r>
            <a:r>
              <a:rPr lang="en-ID" sz="1800" i="1" spc="15" dirty="0">
                <a:latin typeface="Carlito"/>
                <a:cs typeface="Carlito"/>
              </a:rPr>
              <a:t>≤ 1 </a:t>
            </a:r>
            <a:r>
              <a:rPr lang="en-ID" sz="1800" spc="15" dirty="0" err="1">
                <a:latin typeface="Carlito"/>
                <a:cs typeface="Carlito"/>
              </a:rPr>
              <a:t>adalah</a:t>
            </a:r>
            <a:r>
              <a:rPr lang="en-ID" sz="1800" spc="15" dirty="0">
                <a:latin typeface="Carlito"/>
                <a:cs typeface="Carlito"/>
              </a:rPr>
              <a:t> data yang</a:t>
            </a:r>
            <a:r>
              <a:rPr lang="en-ID" sz="1800" spc="10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terletak</a:t>
            </a:r>
            <a:endParaRPr lang="en-ID" sz="1800" dirty="0">
              <a:latin typeface="Carlito"/>
              <a:cs typeface="Carlito"/>
            </a:endParaRPr>
          </a:p>
          <a:p>
            <a:pPr marL="2602865">
              <a:lnSpc>
                <a:spcPct val="100000"/>
              </a:lnSpc>
              <a:spcBef>
                <a:spcPts val="320"/>
              </a:spcBef>
            </a:pPr>
            <a:r>
              <a:rPr lang="en-ID" sz="1800" spc="15" dirty="0" err="1">
                <a:latin typeface="Carlito"/>
                <a:cs typeface="Carlito"/>
              </a:rPr>
              <a:t>didalam</a:t>
            </a:r>
            <a:r>
              <a:rPr lang="en-ID" sz="1800" spc="15" dirty="0">
                <a:latin typeface="Carlito"/>
                <a:cs typeface="Carlito"/>
              </a:rPr>
              <a:t> margin pada </a:t>
            </a:r>
            <a:r>
              <a:rPr lang="en-ID" sz="1800" spc="5" dirty="0" err="1">
                <a:latin typeface="Carlito"/>
                <a:cs typeface="Carlito"/>
              </a:rPr>
              <a:t>sisi</a:t>
            </a:r>
            <a:r>
              <a:rPr lang="en-ID" sz="1800" spc="5" dirty="0">
                <a:latin typeface="Carlito"/>
                <a:cs typeface="Carlito"/>
              </a:rPr>
              <a:t> </a:t>
            </a:r>
            <a:r>
              <a:rPr lang="en-ID" sz="1800" spc="15" dirty="0">
                <a:latin typeface="Carlito"/>
                <a:cs typeface="Carlito"/>
              </a:rPr>
              <a:t>yang </a:t>
            </a:r>
            <a:r>
              <a:rPr lang="en-ID" sz="1800" spc="15" dirty="0" err="1">
                <a:latin typeface="Carlito"/>
                <a:cs typeface="Carlito"/>
              </a:rPr>
              <a:t>benar</a:t>
            </a:r>
            <a:r>
              <a:rPr lang="en-ID" sz="1800" spc="15" dirty="0">
                <a:latin typeface="Carlito"/>
                <a:cs typeface="Carlito"/>
              </a:rPr>
              <a:t>,</a:t>
            </a:r>
            <a:r>
              <a:rPr lang="en-ID" sz="1800" spc="270" dirty="0">
                <a:latin typeface="Carlito"/>
                <a:cs typeface="Carlito"/>
              </a:rPr>
              <a:t> </a:t>
            </a:r>
            <a:r>
              <a:rPr lang="en-ID" sz="1800" spc="20" dirty="0">
                <a:latin typeface="Carlito"/>
                <a:cs typeface="Carlito"/>
              </a:rPr>
              <a:t>dan</a:t>
            </a:r>
            <a:endParaRPr lang="en-ID" sz="1800" dirty="0">
              <a:latin typeface="Carlito"/>
              <a:cs typeface="Carlito"/>
            </a:endParaRPr>
          </a:p>
          <a:p>
            <a:pPr marL="2602865">
              <a:lnSpc>
                <a:spcPct val="100000"/>
              </a:lnSpc>
              <a:spcBef>
                <a:spcPts val="50"/>
              </a:spcBef>
            </a:pPr>
            <a:r>
              <a:rPr lang="el-GR" sz="1800" i="1" spc="20" dirty="0">
                <a:latin typeface="Arial"/>
                <a:cs typeface="Arial"/>
              </a:rPr>
              <a:t>ξ</a:t>
            </a:r>
            <a:r>
              <a:rPr lang="en-ID" sz="1400" i="1" spc="30" baseline="-29914" dirty="0">
                <a:latin typeface="Arial"/>
                <a:cs typeface="Arial"/>
              </a:rPr>
              <a:t>n </a:t>
            </a:r>
            <a:r>
              <a:rPr lang="en-ID" sz="1800" i="1" spc="15" dirty="0">
                <a:latin typeface="Carlito"/>
                <a:cs typeface="Carlito"/>
              </a:rPr>
              <a:t>&gt; 1 </a:t>
            </a:r>
            <a:r>
              <a:rPr lang="en-ID" sz="1800" spc="15" dirty="0" err="1">
                <a:latin typeface="Carlito"/>
                <a:cs typeface="Carlito"/>
              </a:rPr>
              <a:t>adalah</a:t>
            </a:r>
            <a:r>
              <a:rPr lang="en-ID" sz="1800" spc="15" dirty="0">
                <a:latin typeface="Carlito"/>
                <a:cs typeface="Carlito"/>
              </a:rPr>
              <a:t> data yang </a:t>
            </a:r>
            <a:r>
              <a:rPr lang="en-ID" sz="1800" spc="10" dirty="0" err="1">
                <a:latin typeface="Carlito"/>
                <a:cs typeface="Carlito"/>
              </a:rPr>
              <a:t>terletak</a:t>
            </a:r>
            <a:r>
              <a:rPr lang="en-ID" sz="1800" spc="10" dirty="0">
                <a:latin typeface="Carlito"/>
                <a:cs typeface="Carlito"/>
              </a:rPr>
              <a:t> </a:t>
            </a:r>
            <a:r>
              <a:rPr lang="en-ID" sz="1800" spc="20" dirty="0">
                <a:latin typeface="Carlito"/>
                <a:cs typeface="Carlito"/>
              </a:rPr>
              <a:t>pada</a:t>
            </a:r>
            <a:r>
              <a:rPr lang="en-ID" sz="1800" spc="-20" dirty="0">
                <a:latin typeface="Carlito"/>
                <a:cs typeface="Carlito"/>
              </a:rPr>
              <a:t> </a:t>
            </a:r>
            <a:r>
              <a:rPr lang="en-ID" sz="1800" spc="10" dirty="0" err="1">
                <a:latin typeface="Carlito"/>
                <a:cs typeface="Carlito"/>
              </a:rPr>
              <a:t>sisi</a:t>
            </a:r>
            <a:endParaRPr lang="en-ID" sz="1800" dirty="0">
              <a:latin typeface="Carlito"/>
              <a:cs typeface="Carlito"/>
            </a:endParaRPr>
          </a:p>
          <a:p>
            <a:pPr marL="2602865">
              <a:lnSpc>
                <a:spcPct val="100000"/>
              </a:lnSpc>
              <a:spcBef>
                <a:spcPts val="325"/>
              </a:spcBef>
            </a:pPr>
            <a:r>
              <a:rPr lang="en-ID" sz="1800" spc="20" dirty="0">
                <a:latin typeface="Carlito"/>
                <a:cs typeface="Carlito"/>
              </a:rPr>
              <a:t>yang</a:t>
            </a:r>
            <a:r>
              <a:rPr lang="en-ID" sz="1800" dirty="0">
                <a:latin typeface="Carlito"/>
                <a:cs typeface="Carlito"/>
              </a:rPr>
              <a:t> </a:t>
            </a:r>
            <a:r>
              <a:rPr lang="en-ID" sz="1800" spc="10" dirty="0">
                <a:latin typeface="Carlito"/>
                <a:cs typeface="Carlito"/>
              </a:rPr>
              <a:t>salah</a:t>
            </a:r>
            <a:endParaRPr lang="en-ID"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ID" sz="2000" dirty="0">
              <a:latin typeface="Carlito"/>
              <a:cs typeface="Carlito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D478F1D-98ED-4756-9BF7-B15CB631B507}"/>
              </a:ext>
            </a:extLst>
          </p:cNvPr>
          <p:cNvSpPr/>
          <p:nvPr/>
        </p:nvSpPr>
        <p:spPr>
          <a:xfrm>
            <a:off x="987552" y="2204023"/>
            <a:ext cx="1834895" cy="153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551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A6140F-126C-458B-99DB-469F8847AA25}"/>
              </a:ext>
            </a:extLst>
          </p:cNvPr>
          <p:cNvSpPr txBox="1"/>
          <p:nvPr/>
        </p:nvSpPr>
        <p:spPr>
          <a:xfrm>
            <a:off x="685800" y="1443841"/>
            <a:ext cx="8001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800" dirty="0"/>
              <a:t>Support Vector Machine (SVM) </a:t>
            </a:r>
          </a:p>
          <a:p>
            <a:pPr algn="ctr"/>
            <a:r>
              <a:rPr lang="en-ID" sz="2800" dirty="0" err="1"/>
              <a:t>menggunakan</a:t>
            </a:r>
            <a:r>
              <a:rPr lang="en-ID" sz="2800" dirty="0"/>
              <a:t> model linear </a:t>
            </a:r>
          </a:p>
          <a:p>
            <a:pPr algn="ctr"/>
            <a:r>
              <a:rPr lang="en-ID" sz="2800" dirty="0" err="1"/>
              <a:t>sebagai</a:t>
            </a:r>
            <a:r>
              <a:rPr lang="en-ID" sz="2800" dirty="0"/>
              <a:t> decision boundary </a:t>
            </a:r>
          </a:p>
          <a:p>
            <a:pPr algn="ctr"/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bentuk</a:t>
            </a:r>
            <a:r>
              <a:rPr lang="en-ID" sz="2800" dirty="0"/>
              <a:t> </a:t>
            </a:r>
            <a:r>
              <a:rPr lang="en-ID" sz="2800" dirty="0" err="1"/>
              <a:t>umum</a:t>
            </a:r>
            <a:r>
              <a:rPr lang="en-ID" sz="2800" dirty="0"/>
              <a:t> </a:t>
            </a:r>
            <a:r>
              <a:rPr lang="en-ID" sz="2800" dirty="0" err="1"/>
              <a:t>sbb</a:t>
            </a:r>
            <a:r>
              <a:rPr lang="en-ID" sz="2800" dirty="0"/>
              <a:t>: </a:t>
            </a:r>
            <a:br>
              <a:rPr lang="en-ID" sz="2800" dirty="0"/>
            </a:br>
            <a:r>
              <a:rPr lang="en-ID" sz="2800" dirty="0"/>
              <a:t>y(x) = </a:t>
            </a:r>
            <a:r>
              <a:rPr lang="en-ID" sz="2800" dirty="0" err="1"/>
              <a:t>wT</a:t>
            </a:r>
            <a:r>
              <a:rPr lang="el-GR" sz="2800" dirty="0"/>
              <a:t>φ(</a:t>
            </a:r>
            <a:r>
              <a:rPr lang="en-ID" sz="2800" dirty="0"/>
              <a:t>x) + b </a:t>
            </a:r>
          </a:p>
          <a:p>
            <a:pPr algn="ctr"/>
            <a:r>
              <a:rPr lang="en-ID" sz="2800" dirty="0" err="1"/>
              <a:t>dimana</a:t>
            </a:r>
            <a:r>
              <a:rPr lang="en-ID" sz="2800" dirty="0"/>
              <a:t> x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vektor</a:t>
            </a:r>
            <a:r>
              <a:rPr lang="en-ID" sz="2800" dirty="0"/>
              <a:t> input, </a:t>
            </a:r>
          </a:p>
          <a:p>
            <a:pPr algn="ctr"/>
            <a:r>
              <a:rPr lang="en-ID" sz="2800" dirty="0"/>
              <a:t>w </a:t>
            </a:r>
            <a:r>
              <a:rPr lang="en-ID" sz="2800" dirty="0" err="1"/>
              <a:t>adalah</a:t>
            </a:r>
            <a:r>
              <a:rPr lang="en-ID" sz="2800" dirty="0"/>
              <a:t> parameter </a:t>
            </a:r>
            <a:r>
              <a:rPr lang="en-ID" sz="2800" dirty="0" err="1"/>
              <a:t>bobot</a:t>
            </a:r>
            <a:r>
              <a:rPr lang="en-ID" sz="2800" dirty="0"/>
              <a:t>, </a:t>
            </a:r>
          </a:p>
          <a:p>
            <a:pPr algn="ctr"/>
            <a:r>
              <a:rPr lang="el-GR" sz="2800" dirty="0"/>
              <a:t>φ(</a:t>
            </a:r>
            <a:r>
              <a:rPr lang="en-ID" sz="2800" dirty="0"/>
              <a:t>x)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fungsi</a:t>
            </a:r>
            <a:r>
              <a:rPr lang="en-ID" sz="2800" dirty="0"/>
              <a:t> basis, </a:t>
            </a:r>
          </a:p>
          <a:p>
            <a:pPr algn="ctr"/>
            <a:r>
              <a:rPr lang="en-ID" sz="2800" dirty="0"/>
              <a:t>dan b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suatu</a:t>
            </a:r>
            <a:r>
              <a:rPr lang="en-ID" sz="2800" dirty="0"/>
              <a:t> bias</a:t>
            </a:r>
          </a:p>
        </p:txBody>
      </p:sp>
    </p:spTree>
    <p:extLst>
      <p:ext uri="{BB962C8B-B14F-4D97-AF65-F5344CB8AC3E}">
        <p14:creationId xmlns:p14="http://schemas.microsoft.com/office/powerpoint/2010/main" val="42906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8E42-1FD5-4BFA-A4D0-5CFA0DF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880"/>
              </a:spcBef>
            </a:pPr>
            <a:r>
              <a:rPr lang="en-ID" spc="10" dirty="0">
                <a:solidFill>
                  <a:schemeClr val="tx1"/>
                </a:solidFill>
              </a:rPr>
              <a:t>Support Vector</a:t>
            </a:r>
            <a:r>
              <a:rPr lang="en-ID" spc="-45" dirty="0">
                <a:solidFill>
                  <a:schemeClr val="tx1"/>
                </a:solidFill>
              </a:rPr>
              <a:t> </a:t>
            </a:r>
            <a:r>
              <a:rPr lang="en-ID" spc="10" dirty="0">
                <a:solidFill>
                  <a:schemeClr val="tx1"/>
                </a:solidFill>
              </a:rPr>
              <a:t>Machine</a:t>
            </a:r>
            <a:br>
              <a:rPr lang="en-ID" spc="10" dirty="0">
                <a:solidFill>
                  <a:schemeClr val="tx1"/>
                </a:solidFill>
              </a:rPr>
            </a:br>
            <a:r>
              <a:rPr lang="en-ID" sz="1600" spc="5" dirty="0">
                <a:solidFill>
                  <a:schemeClr val="tx1"/>
                </a:solidFill>
              </a:rPr>
              <a:t>Hyperplane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915BF-DF3A-49F2-A085-CBF6624B1B10}"/>
              </a:ext>
            </a:extLst>
          </p:cNvPr>
          <p:cNvSpPr txBox="1"/>
          <p:nvPr/>
        </p:nvSpPr>
        <p:spPr>
          <a:xfrm>
            <a:off x="758856" y="1828800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• </a:t>
            </a:r>
            <a:r>
              <a:rPr lang="en-ID" dirty="0" err="1"/>
              <a:t>Bentuk</a:t>
            </a:r>
            <a:r>
              <a:rPr lang="en-ID" dirty="0"/>
              <a:t> model linear yang paling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decision boundary </a:t>
            </a:r>
            <a:r>
              <a:rPr lang="en-ID" dirty="0" err="1"/>
              <a:t>adalah</a:t>
            </a:r>
            <a:r>
              <a:rPr lang="en-ID" dirty="0"/>
              <a:t>: y(x) = </a:t>
            </a:r>
            <a:r>
              <a:rPr lang="en-ID" dirty="0" err="1"/>
              <a:t>wTx</a:t>
            </a:r>
            <a:r>
              <a:rPr lang="en-ID" dirty="0"/>
              <a:t> + w0 Dimana x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input, w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dan w0 </a:t>
            </a:r>
            <a:r>
              <a:rPr lang="en-ID" dirty="0" err="1"/>
              <a:t>adalah</a:t>
            </a:r>
            <a:r>
              <a:rPr lang="en-ID" dirty="0"/>
              <a:t> bias. </a:t>
            </a:r>
            <a:br>
              <a:rPr lang="en-ID" dirty="0"/>
            </a:br>
            <a:r>
              <a:rPr lang="en-ID" dirty="0"/>
              <a:t>• </a:t>
            </a:r>
            <a:r>
              <a:rPr lang="en-ID" dirty="0" err="1"/>
              <a:t>Sehingga</a:t>
            </a:r>
            <a:r>
              <a:rPr lang="en-ID" dirty="0"/>
              <a:t>, decision boundary </a:t>
            </a:r>
            <a:r>
              <a:rPr lang="en-ID" dirty="0" err="1"/>
              <a:t>adalah</a:t>
            </a:r>
            <a:r>
              <a:rPr lang="en-ID" dirty="0"/>
              <a:t> y(x)=0,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hyperplane </a:t>
            </a:r>
            <a:r>
              <a:rPr lang="en-ID" dirty="0" err="1"/>
              <a:t>berdimensi</a:t>
            </a:r>
            <a:r>
              <a:rPr lang="en-ID" dirty="0"/>
              <a:t> (D-1) </a:t>
            </a:r>
            <a:br>
              <a:rPr lang="en-ID" dirty="0"/>
            </a:br>
            <a:r>
              <a:rPr lang="en-ID" dirty="0"/>
              <a:t>•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input x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diklasifikasikan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1 (R1 ) </a:t>
            </a:r>
            <a:r>
              <a:rPr lang="en-ID" dirty="0" err="1"/>
              <a:t>jika</a:t>
            </a:r>
            <a:r>
              <a:rPr lang="en-ID" dirty="0"/>
              <a:t> y(x)≥0, dan </a:t>
            </a:r>
            <a:r>
              <a:rPr lang="en-ID" dirty="0" err="1"/>
              <a:t>kelas</a:t>
            </a:r>
            <a:r>
              <a:rPr lang="en-ID" dirty="0"/>
              <a:t> 2 (R2 ) </a:t>
            </a:r>
            <a:r>
              <a:rPr lang="en-ID" dirty="0" err="1"/>
              <a:t>jika</a:t>
            </a:r>
            <a:r>
              <a:rPr lang="en-ID" dirty="0"/>
              <a:t> y(x)&lt;0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A0146-A882-449A-AC37-47EB6D64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905000"/>
            <a:ext cx="21907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2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F5CA-7DF3-4B95-99D6-BCBCCC7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5080">
              <a:lnSpc>
                <a:spcPct val="100000"/>
              </a:lnSpc>
              <a:spcBef>
                <a:spcPts val="880"/>
              </a:spcBef>
            </a:pPr>
            <a:r>
              <a:rPr lang="en-US" sz="4400" spc="10" dirty="0">
                <a:latin typeface="Carlito"/>
                <a:cs typeface="Carlito"/>
              </a:rPr>
              <a:t>Support Vector</a:t>
            </a:r>
            <a:r>
              <a:rPr lang="en-US" sz="4400" spc="-50" dirty="0">
                <a:latin typeface="Carlito"/>
                <a:cs typeface="Carlito"/>
              </a:rPr>
              <a:t> </a:t>
            </a:r>
            <a:r>
              <a:rPr lang="en-US" sz="4400" spc="10" dirty="0">
                <a:latin typeface="Carlito"/>
                <a:cs typeface="Carlito"/>
              </a:rPr>
              <a:t>Machine</a:t>
            </a:r>
            <a:br>
              <a:rPr lang="en-US" sz="4400" dirty="0">
                <a:latin typeface="Carlito"/>
                <a:cs typeface="Carlito"/>
              </a:rPr>
            </a:br>
            <a:r>
              <a:rPr lang="en-US" sz="1600" spc="5" dirty="0">
                <a:latin typeface="Carlito"/>
                <a:cs typeface="Carlito"/>
              </a:rPr>
              <a:t>Sifat-Sifat</a:t>
            </a:r>
            <a:r>
              <a:rPr lang="en-US" sz="1600" dirty="0">
                <a:latin typeface="Carlito"/>
                <a:cs typeface="Carlito"/>
              </a:rPr>
              <a:t> </a:t>
            </a:r>
            <a:r>
              <a:rPr lang="en-US" sz="1600" spc="10" dirty="0">
                <a:latin typeface="Carlito"/>
                <a:cs typeface="Carlito"/>
              </a:rPr>
              <a:t>Hyperplane</a:t>
            </a:r>
            <a:br>
              <a:rPr lang="en-US" sz="1600" dirty="0">
                <a:latin typeface="Carlito"/>
                <a:cs typeface="Carlito"/>
              </a:rPr>
            </a:b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9B348-E63F-4F3F-B6D1-C5FBBF973B2B}"/>
              </a:ext>
            </a:extLst>
          </p:cNvPr>
          <p:cNvSpPr txBox="1"/>
          <p:nvPr/>
        </p:nvSpPr>
        <p:spPr>
          <a:xfrm>
            <a:off x="609600" y="2136338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• Jika </a:t>
            </a:r>
            <a:r>
              <a:rPr lang="en-ID" dirty="0" err="1"/>
              <a:t>xA</a:t>
            </a:r>
            <a:r>
              <a:rPr lang="en-ID" dirty="0"/>
              <a:t> dan </a:t>
            </a:r>
            <a:r>
              <a:rPr lang="en-ID" dirty="0" err="1"/>
              <a:t>xB</a:t>
            </a:r>
            <a:r>
              <a:rPr lang="en-ID" dirty="0"/>
              <a:t> </a:t>
            </a:r>
            <a:r>
              <a:rPr lang="en-ID" dirty="0" err="1"/>
              <a:t>terletak</a:t>
            </a:r>
            <a:r>
              <a:rPr lang="en-ID" dirty="0"/>
              <a:t> pada decision boundary (DS), </a:t>
            </a:r>
            <a:r>
              <a:rPr lang="en-ID" dirty="0" err="1"/>
              <a:t>maka</a:t>
            </a:r>
            <a:r>
              <a:rPr lang="en-ID" dirty="0"/>
              <a:t> y(</a:t>
            </a:r>
            <a:r>
              <a:rPr lang="en-ID" dirty="0" err="1"/>
              <a:t>xA</a:t>
            </a:r>
            <a:r>
              <a:rPr lang="en-ID" dirty="0"/>
              <a:t> )=y(</a:t>
            </a:r>
            <a:r>
              <a:rPr lang="en-ID" dirty="0" err="1"/>
              <a:t>xB</a:t>
            </a:r>
            <a:r>
              <a:rPr lang="en-ID" dirty="0"/>
              <a:t> )=0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wT</a:t>
            </a:r>
            <a:r>
              <a:rPr lang="en-ID" dirty="0"/>
              <a:t> (</a:t>
            </a:r>
            <a:r>
              <a:rPr lang="en-ID" dirty="0" err="1"/>
              <a:t>xA</a:t>
            </a:r>
            <a:r>
              <a:rPr lang="en-ID" dirty="0"/>
              <a:t> -</a:t>
            </a:r>
            <a:r>
              <a:rPr lang="en-ID" dirty="0" err="1"/>
              <a:t>xB</a:t>
            </a:r>
            <a:r>
              <a:rPr lang="en-ID" dirty="0"/>
              <a:t> )=0, </a:t>
            </a:r>
            <a:r>
              <a:rPr lang="en-ID" dirty="0" err="1"/>
              <a:t>sehingga</a:t>
            </a:r>
            <a:r>
              <a:rPr lang="en-ID" dirty="0"/>
              <a:t> w </a:t>
            </a:r>
            <a:r>
              <a:rPr lang="en-ID" dirty="0" err="1"/>
              <a:t>tegak</a:t>
            </a:r>
            <a:r>
              <a:rPr lang="en-ID" dirty="0"/>
              <a:t> </a:t>
            </a:r>
            <a:r>
              <a:rPr lang="en-ID" dirty="0" err="1"/>
              <a:t>lurus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di DS. </a:t>
            </a:r>
            <a:r>
              <a:rPr lang="en-ID" dirty="0" err="1"/>
              <a:t>Dengan</a:t>
            </a:r>
            <a:r>
              <a:rPr lang="en-ID" dirty="0"/>
              <a:t> kata lain w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orientasi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DS </a:t>
            </a:r>
            <a:br>
              <a:rPr lang="en-ID" dirty="0"/>
            </a:br>
            <a:r>
              <a:rPr lang="en-ID" dirty="0"/>
              <a:t>• Jarak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DS </a:t>
            </a:r>
            <a:r>
              <a:rPr lang="en-ID" dirty="0" err="1"/>
              <a:t>adalah</a:t>
            </a:r>
            <a:r>
              <a:rPr lang="en-ID" dirty="0"/>
              <a:t> -w0 /||w||. </a:t>
            </a:r>
            <a:r>
              <a:rPr lang="en-ID" dirty="0" err="1"/>
              <a:t>Dengan</a:t>
            </a:r>
            <a:r>
              <a:rPr lang="en-ID" dirty="0"/>
              <a:t> kata lain w0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DS. </a:t>
            </a:r>
            <a:br>
              <a:rPr lang="en-ID" dirty="0"/>
            </a:br>
            <a:r>
              <a:rPr lang="en-ID" dirty="0"/>
              <a:t>• Jarak </a:t>
            </a:r>
            <a:r>
              <a:rPr lang="en-ID" dirty="0" err="1"/>
              <a:t>sembarang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x </a:t>
            </a:r>
            <a:r>
              <a:rPr lang="en-ID" dirty="0" err="1"/>
              <a:t>ke</a:t>
            </a:r>
            <a:r>
              <a:rPr lang="en-ID" dirty="0"/>
              <a:t> DS dan </a:t>
            </a:r>
            <a:r>
              <a:rPr lang="en-ID" dirty="0" err="1"/>
              <a:t>searah</a:t>
            </a:r>
            <a:r>
              <a:rPr lang="en-ID" dirty="0"/>
              <a:t> w </a:t>
            </a:r>
            <a:r>
              <a:rPr lang="en-ID" dirty="0" err="1"/>
              <a:t>adalah</a:t>
            </a:r>
            <a:r>
              <a:rPr lang="en-ID" dirty="0"/>
              <a:t> y(x)/||w||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61C6C-CCC7-4853-8F46-7C22DF91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09800"/>
            <a:ext cx="2162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3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F227-4F1D-45AD-9C2B-8A72ED28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3664" marR="5080" algn="ctr">
              <a:lnSpc>
                <a:spcPct val="100000"/>
              </a:lnSpc>
              <a:spcBef>
                <a:spcPts val="905"/>
              </a:spcBef>
            </a:pPr>
            <a:r>
              <a:rPr lang="en-ID" spc="10" dirty="0">
                <a:solidFill>
                  <a:schemeClr val="tx1"/>
                </a:solidFill>
              </a:rPr>
              <a:t>Support Vector</a:t>
            </a:r>
            <a:r>
              <a:rPr lang="en-ID" spc="-50" dirty="0">
                <a:solidFill>
                  <a:schemeClr val="tx1"/>
                </a:solidFill>
              </a:rPr>
              <a:t> </a:t>
            </a:r>
            <a:r>
              <a:rPr lang="en-ID" spc="10" dirty="0">
                <a:solidFill>
                  <a:schemeClr val="tx1"/>
                </a:solidFill>
              </a:rPr>
              <a:t>Machine</a:t>
            </a:r>
            <a:br>
              <a:rPr lang="en-ID" spc="10" dirty="0">
                <a:solidFill>
                  <a:schemeClr val="tx1"/>
                </a:solidFill>
              </a:rPr>
            </a:br>
            <a:r>
              <a:rPr lang="en-ID" sz="1000" i="1" spc="10" dirty="0">
                <a:solidFill>
                  <a:schemeClr val="tx1"/>
                </a:solidFill>
                <a:latin typeface="Carlito"/>
                <a:cs typeface="Carlito"/>
              </a:rPr>
              <a:t>Maximum</a:t>
            </a:r>
            <a:r>
              <a:rPr lang="en-ID" sz="1000" i="1" spc="5" dirty="0">
                <a:solidFill>
                  <a:schemeClr val="tx1"/>
                </a:solidFill>
                <a:latin typeface="Carlito"/>
                <a:cs typeface="Carlito"/>
              </a:rPr>
              <a:t> Margin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69125-2ECB-4D31-8747-0E7FC8E89D1D}"/>
              </a:ext>
            </a:extLst>
          </p:cNvPr>
          <p:cNvSpPr txBox="1"/>
          <p:nvPr/>
        </p:nvSpPr>
        <p:spPr>
          <a:xfrm>
            <a:off x="533400" y="1120676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•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decision boundary (DB),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model linear </a:t>
            </a:r>
            <a:r>
              <a:rPr lang="en-ID" dirty="0" err="1"/>
              <a:t>atau</a:t>
            </a:r>
            <a:r>
              <a:rPr lang="en-ID" dirty="0"/>
              <a:t> hyperplane y(x) </a:t>
            </a:r>
            <a:r>
              <a:rPr lang="en-ID" dirty="0" err="1"/>
              <a:t>dengan</a:t>
            </a:r>
            <a:r>
              <a:rPr lang="en-ID" dirty="0"/>
              <a:t> parameter w dan b, SVM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margin yang </a:t>
            </a:r>
            <a:r>
              <a:rPr lang="en-ID" dirty="0" err="1"/>
              <a:t>didefiniskan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terdekat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DB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sembarang</a:t>
            </a:r>
            <a:r>
              <a:rPr lang="en-ID" dirty="0"/>
              <a:t> data training </a:t>
            </a:r>
            <a:br>
              <a:rPr lang="en-ID" dirty="0"/>
            </a:br>
            <a:r>
              <a:rPr lang="en-ID" dirty="0"/>
              <a:t>•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memaksimumkan</a:t>
            </a:r>
            <a:r>
              <a:rPr lang="en-ID" dirty="0"/>
              <a:t> margin,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didapat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DB </a:t>
            </a:r>
            <a:r>
              <a:rPr lang="en-ID" dirty="0" err="1"/>
              <a:t>tertentu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18599-F007-4F4E-9448-279441F62B41}"/>
              </a:ext>
            </a:extLst>
          </p:cNvPr>
          <p:cNvSpPr txBox="1"/>
          <p:nvPr/>
        </p:nvSpPr>
        <p:spPr>
          <a:xfrm>
            <a:off x="541538" y="3401627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• </a:t>
            </a:r>
            <a:r>
              <a:rPr lang="en-ID" dirty="0" err="1"/>
              <a:t>Kenapa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 ? </a:t>
            </a:r>
            <a:br>
              <a:rPr lang="en-ID" dirty="0"/>
            </a:br>
            <a:r>
              <a:rPr lang="en-ID" dirty="0"/>
              <a:t>•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intuisi</a:t>
            </a:r>
            <a:r>
              <a:rPr lang="en-ID" dirty="0"/>
              <a:t>, margin </a:t>
            </a:r>
            <a:r>
              <a:rPr lang="en-ID" dirty="0" err="1"/>
              <a:t>maksimum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yang </a:t>
            </a:r>
            <a:r>
              <a:rPr lang="en-ID" dirty="0" err="1"/>
              <a:t>aman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pada data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/>
              <a:t>•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, yang </a:t>
            </a:r>
            <a:r>
              <a:rPr lang="en-ID" dirty="0" err="1"/>
              <a:t>merupakan</a:t>
            </a:r>
            <a:r>
              <a:rPr lang="en-ID" dirty="0"/>
              <a:t> basis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SVM, </a:t>
            </a:r>
            <a:r>
              <a:rPr lang="en-ID" dirty="0" err="1"/>
              <a:t>maksimum</a:t>
            </a:r>
            <a:r>
              <a:rPr lang="en-ID" dirty="0"/>
              <a:t> margin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kapabilitas</a:t>
            </a:r>
            <a:r>
              <a:rPr lang="en-ID" dirty="0"/>
              <a:t> </a:t>
            </a:r>
            <a:r>
              <a:rPr lang="en-ID" dirty="0" err="1"/>
              <a:t>generalisasi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(VC theory, 1960-1990)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34A75-211C-4EAA-9063-CF0A2B6F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590800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0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BF7178-5841-4D6E-865A-D2F1869E446F}"/>
              </a:ext>
            </a:extLst>
          </p:cNvPr>
          <p:cNvSpPr txBox="1"/>
          <p:nvPr/>
        </p:nvSpPr>
        <p:spPr>
          <a:xfrm>
            <a:off x="2286000" y="2182947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• </a:t>
            </a:r>
            <a:r>
              <a:rPr lang="en-ID" dirty="0" err="1"/>
              <a:t>Asumsikan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data </a:t>
            </a:r>
            <a:r>
              <a:rPr lang="en-ID" dirty="0" err="1"/>
              <a:t>terklasifikasi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(linearly sparable),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sembarang</a:t>
            </a:r>
            <a:r>
              <a:rPr lang="en-ID" dirty="0"/>
              <a:t> data </a:t>
            </a:r>
            <a:r>
              <a:rPr lang="en-ID" dirty="0" err="1"/>
              <a:t>xn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decision boundary (DB) </a:t>
            </a:r>
            <a:r>
              <a:rPr lang="en-ID" dirty="0" err="1"/>
              <a:t>adalah</a:t>
            </a:r>
            <a:r>
              <a:rPr lang="en-ID" dirty="0"/>
              <a:t>: </a:t>
            </a:r>
            <a:br>
              <a:rPr lang="en-ID" dirty="0"/>
            </a:br>
            <a:br>
              <a:rPr lang="en-ID" dirty="0"/>
            </a:br>
            <a:br>
              <a:rPr lang="en-ID" dirty="0"/>
            </a:br>
            <a:r>
              <a:rPr lang="en-ID" dirty="0"/>
              <a:t>• Margin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DB dan data </a:t>
            </a:r>
            <a:r>
              <a:rPr lang="en-ID" dirty="0" err="1"/>
              <a:t>terdekat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memaksimumkan</a:t>
            </a:r>
            <a:r>
              <a:rPr lang="en-ID" dirty="0"/>
              <a:t> margin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dideskripsikan</a:t>
            </a:r>
            <a:r>
              <a:rPr lang="en-ID" dirty="0"/>
              <a:t> </a:t>
            </a:r>
            <a:r>
              <a:rPr lang="en-ID" dirty="0" err="1"/>
              <a:t>sbb</a:t>
            </a:r>
            <a:r>
              <a:rPr lang="en-ID" dirty="0"/>
              <a:t>:</a:t>
            </a:r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88B7A-07D8-4899-A6BD-00B770C7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3195637"/>
            <a:ext cx="1876425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3093D3-1132-4E00-9B9C-F7610A81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712782"/>
            <a:ext cx="2228850" cy="371475"/>
          </a:xfrm>
          <a:prstGeom prst="rect">
            <a:avLst/>
          </a:prstGeom>
        </p:spPr>
      </p:pic>
      <p:sp>
        <p:nvSpPr>
          <p:cNvPr id="10" name="object 15">
            <a:extLst>
              <a:ext uri="{FF2B5EF4-FFF2-40B4-BE49-F238E27FC236}">
                <a16:creationId xmlns:a16="http://schemas.microsoft.com/office/drawing/2014/main" id="{902DB010-5071-4695-A3FC-B38F58AFF3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13664" marR="5080" algn="ctr">
              <a:lnSpc>
                <a:spcPct val="100000"/>
              </a:lnSpc>
              <a:spcBef>
                <a:spcPts val="905"/>
              </a:spcBef>
            </a:pPr>
            <a:r>
              <a:rPr spc="10" dirty="0">
                <a:solidFill>
                  <a:schemeClr val="tx1"/>
                </a:solidFill>
              </a:rPr>
              <a:t>Support Vector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Machine</a:t>
            </a:r>
          </a:p>
          <a:p>
            <a:pPr marL="114300" algn="ctr">
              <a:lnSpc>
                <a:spcPct val="100000"/>
              </a:lnSpc>
              <a:spcBef>
                <a:spcPts val="375"/>
              </a:spcBef>
            </a:pPr>
            <a:r>
              <a:rPr sz="1000" i="1" spc="10" dirty="0">
                <a:solidFill>
                  <a:schemeClr val="tx1"/>
                </a:solidFill>
                <a:latin typeface="Carlito"/>
                <a:cs typeface="Carlito"/>
              </a:rPr>
              <a:t>Maximum</a:t>
            </a:r>
            <a:r>
              <a:rPr sz="1000" i="1" spc="5" dirty="0">
                <a:solidFill>
                  <a:schemeClr val="tx1"/>
                </a:solidFill>
                <a:latin typeface="Carlito"/>
                <a:cs typeface="Carlito"/>
              </a:rPr>
              <a:t> Margin</a:t>
            </a:r>
            <a:endParaRPr sz="10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0247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F17E23-4299-4E4A-8BAF-F9F39D0518A5}"/>
              </a:ext>
            </a:extLst>
          </p:cNvPr>
          <p:cNvSpPr txBox="1"/>
          <p:nvPr/>
        </p:nvSpPr>
        <p:spPr>
          <a:xfrm>
            <a:off x="1447800" y="12954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Solusi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optimasi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dikonversi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ekivalen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D234F-D059-4D97-8DA0-C41A2085DA77}"/>
              </a:ext>
            </a:extLst>
          </p:cNvPr>
          <p:cNvSpPr txBox="1"/>
          <p:nvPr/>
        </p:nvSpPr>
        <p:spPr>
          <a:xfrm>
            <a:off x="3276600" y="26670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• Salah satu metode adalah menggunakan bentuk kanonik dari DB, yaitu: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1F686-5C51-44C4-AEBB-F6B8601E454B}"/>
              </a:ext>
            </a:extLst>
          </p:cNvPr>
          <p:cNvSpPr txBox="1"/>
          <p:nvPr/>
        </p:nvSpPr>
        <p:spPr>
          <a:xfrm>
            <a:off x="3292876" y="374509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untuk</a:t>
            </a:r>
            <a:r>
              <a:rPr lang="en-ID" dirty="0"/>
              <a:t> data yang </a:t>
            </a:r>
            <a:r>
              <a:rPr lang="en-ID" dirty="0" err="1"/>
              <a:t>terdekat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DB. </a:t>
            </a:r>
            <a:r>
              <a:rPr lang="en-ID" dirty="0" err="1"/>
              <a:t>Selanjutnya</a:t>
            </a:r>
            <a:r>
              <a:rPr lang="en-ID" dirty="0"/>
              <a:t>, </a:t>
            </a:r>
            <a:r>
              <a:rPr lang="en-ID" dirty="0" err="1"/>
              <a:t>semua</a:t>
            </a:r>
            <a:r>
              <a:rPr lang="en-ID" dirty="0"/>
              <a:t> data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2561F0-7EED-404F-8673-B372225D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356512"/>
            <a:ext cx="1304925" cy="314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B0073A-6A83-4ACF-A49F-BEAD7DF9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670782"/>
            <a:ext cx="1285875" cy="304800"/>
          </a:xfrm>
          <a:prstGeom prst="rect">
            <a:avLst/>
          </a:prstGeom>
        </p:spPr>
      </p:pic>
      <p:sp>
        <p:nvSpPr>
          <p:cNvPr id="17" name="object 15">
            <a:extLst>
              <a:ext uri="{FF2B5EF4-FFF2-40B4-BE49-F238E27FC236}">
                <a16:creationId xmlns:a16="http://schemas.microsoft.com/office/drawing/2014/main" id="{A5BE94CC-4D1D-4E83-A070-96C5C52078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13664" marR="5080" algn="ctr">
              <a:lnSpc>
                <a:spcPct val="100000"/>
              </a:lnSpc>
              <a:spcBef>
                <a:spcPts val="905"/>
              </a:spcBef>
            </a:pPr>
            <a:r>
              <a:rPr spc="10" dirty="0">
                <a:solidFill>
                  <a:schemeClr val="tx1"/>
                </a:solidFill>
              </a:rPr>
              <a:t>Support Vector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Machine</a:t>
            </a:r>
          </a:p>
          <a:p>
            <a:pPr marL="114300" algn="ctr">
              <a:lnSpc>
                <a:spcPct val="100000"/>
              </a:lnSpc>
              <a:spcBef>
                <a:spcPts val="375"/>
              </a:spcBef>
            </a:pPr>
            <a:r>
              <a:rPr sz="1000" i="1" spc="10" dirty="0">
                <a:solidFill>
                  <a:schemeClr val="tx1"/>
                </a:solidFill>
                <a:latin typeface="Carlito"/>
                <a:cs typeface="Carlito"/>
              </a:rPr>
              <a:t>Maximum</a:t>
            </a:r>
            <a:r>
              <a:rPr sz="1000" i="1" spc="5" dirty="0">
                <a:solidFill>
                  <a:schemeClr val="tx1"/>
                </a:solidFill>
                <a:latin typeface="Carlito"/>
                <a:cs typeface="Carlito"/>
              </a:rPr>
              <a:t> Margin</a:t>
            </a:r>
            <a:endParaRPr sz="1000">
              <a:solidFill>
                <a:schemeClr val="tx1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3413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5">
            <a:extLst>
              <a:ext uri="{FF2B5EF4-FFF2-40B4-BE49-F238E27FC236}">
                <a16:creationId xmlns:a16="http://schemas.microsoft.com/office/drawing/2014/main" id="{96C15D77-AB3D-4134-923F-DC2901337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39387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13664" marR="5080" algn="ctr">
              <a:lnSpc>
                <a:spcPct val="100000"/>
              </a:lnSpc>
              <a:spcBef>
                <a:spcPts val="905"/>
              </a:spcBef>
            </a:pPr>
            <a:r>
              <a:rPr lang="en-US" spc="10" dirty="0">
                <a:solidFill>
                  <a:schemeClr val="tx1"/>
                </a:solidFill>
              </a:rPr>
              <a:t>Support Vector</a:t>
            </a:r>
            <a:r>
              <a:rPr lang="en-US" spc="-50" dirty="0">
                <a:solidFill>
                  <a:schemeClr val="tx1"/>
                </a:solidFill>
              </a:rPr>
              <a:t> </a:t>
            </a:r>
            <a:r>
              <a:rPr lang="en-US" spc="10" dirty="0">
                <a:solidFill>
                  <a:schemeClr val="tx1"/>
                </a:solidFill>
              </a:rPr>
              <a:t>Machine</a:t>
            </a:r>
            <a:br>
              <a:rPr lang="en-US" spc="10" dirty="0">
                <a:solidFill>
                  <a:schemeClr val="tx1"/>
                </a:solidFill>
              </a:rPr>
            </a:br>
            <a:r>
              <a:rPr lang="en-US" sz="1600" i="1" spc="5" dirty="0">
                <a:solidFill>
                  <a:schemeClr val="tx1"/>
                </a:solidFill>
                <a:latin typeface="Carlito"/>
                <a:cs typeface="Carlito"/>
              </a:rPr>
              <a:t>Quadratic </a:t>
            </a:r>
            <a:r>
              <a:rPr lang="en-US" sz="1600" i="1" spc="10" dirty="0">
                <a:solidFill>
                  <a:schemeClr val="tx1"/>
                </a:solidFill>
                <a:latin typeface="Carlito"/>
                <a:cs typeface="Carlito"/>
              </a:rPr>
              <a:t>Programming</a:t>
            </a:r>
            <a:endParaRPr sz="10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BEFB0-84F7-4D9E-BD4C-E6C18DD6911B}"/>
              </a:ext>
            </a:extLst>
          </p:cNvPr>
          <p:cNvSpPr txBox="1"/>
          <p:nvPr/>
        </p:nvSpPr>
        <p:spPr>
          <a:xfrm>
            <a:off x="1371600" y="1676400"/>
            <a:ext cx="7086600" cy="1656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7170" marR="30480" indent="-192405">
              <a:lnSpc>
                <a:spcPct val="103600"/>
              </a:lnSpc>
              <a:spcBef>
                <a:spcPts val="90"/>
              </a:spcBef>
              <a:buClr>
                <a:srgbClr val="000065"/>
              </a:buClr>
              <a:buChar char="•"/>
              <a:tabLst>
                <a:tab pos="217170" algn="l"/>
                <a:tab pos="217804" algn="l"/>
              </a:tabLst>
            </a:pPr>
            <a:r>
              <a:rPr lang="en-ID" sz="1800" spc="-5" dirty="0" err="1">
                <a:latin typeface="Arial"/>
                <a:cs typeface="Arial"/>
              </a:rPr>
              <a:t>Selanjutnya</a:t>
            </a:r>
            <a:r>
              <a:rPr lang="en-ID" sz="1800" spc="-5" dirty="0">
                <a:latin typeface="Arial"/>
                <a:cs typeface="Arial"/>
              </a:rPr>
              <a:t>, </a:t>
            </a:r>
            <a:r>
              <a:rPr lang="en-ID" sz="1800" spc="-5" dirty="0" err="1">
                <a:latin typeface="Arial"/>
                <a:cs typeface="Arial"/>
              </a:rPr>
              <a:t>masalah</a:t>
            </a:r>
            <a:r>
              <a:rPr lang="en-ID" sz="1800" spc="-5" dirty="0">
                <a:latin typeface="Arial"/>
                <a:cs typeface="Arial"/>
              </a:rPr>
              <a:t> </a:t>
            </a:r>
            <a:r>
              <a:rPr lang="en-ID" sz="1800" spc="25" dirty="0" err="1">
                <a:latin typeface="Arial"/>
                <a:cs typeface="Arial"/>
              </a:rPr>
              <a:t>optimasi</a:t>
            </a:r>
            <a:r>
              <a:rPr lang="en-ID" sz="1800" spc="25" dirty="0">
                <a:latin typeface="Arial"/>
                <a:cs typeface="Arial"/>
              </a:rPr>
              <a:t> </a:t>
            </a:r>
            <a:r>
              <a:rPr lang="en-ID" sz="1800" spc="5" dirty="0" err="1">
                <a:latin typeface="Arial"/>
                <a:cs typeface="Arial"/>
              </a:rPr>
              <a:t>sebelumnya</a:t>
            </a:r>
            <a:r>
              <a:rPr lang="en-ID" sz="1800" spc="5" dirty="0">
                <a:latin typeface="Arial"/>
                <a:cs typeface="Arial"/>
              </a:rPr>
              <a:t> </a:t>
            </a:r>
            <a:r>
              <a:rPr lang="en-ID" sz="1800" spc="25" dirty="0" err="1">
                <a:latin typeface="Arial"/>
                <a:cs typeface="Arial"/>
              </a:rPr>
              <a:t>dapat</a:t>
            </a:r>
            <a:r>
              <a:rPr lang="en-ID" sz="1800" spc="25" dirty="0">
                <a:latin typeface="Arial"/>
                <a:cs typeface="Arial"/>
              </a:rPr>
              <a:t> </a:t>
            </a:r>
            <a:r>
              <a:rPr lang="en-ID" sz="1800" spc="5" dirty="0" err="1">
                <a:latin typeface="Arial"/>
                <a:cs typeface="Arial"/>
              </a:rPr>
              <a:t>disederhanakan</a:t>
            </a:r>
            <a:r>
              <a:rPr lang="en-ID" sz="1800" spc="5" dirty="0">
                <a:latin typeface="Arial"/>
                <a:cs typeface="Arial"/>
              </a:rPr>
              <a:t>  </a:t>
            </a:r>
            <a:r>
              <a:rPr lang="en-ID" sz="1800" spc="20" dirty="0" err="1">
                <a:latin typeface="Arial"/>
                <a:cs typeface="Arial"/>
              </a:rPr>
              <a:t>menjadi</a:t>
            </a:r>
            <a:r>
              <a:rPr lang="en-ID" sz="1800" spc="20" dirty="0">
                <a:latin typeface="Arial"/>
                <a:cs typeface="Arial"/>
              </a:rPr>
              <a:t> </a:t>
            </a:r>
            <a:r>
              <a:rPr lang="en-ID" sz="1800" spc="20" dirty="0" err="1">
                <a:latin typeface="Arial"/>
                <a:cs typeface="Arial"/>
              </a:rPr>
              <a:t>memaksimum</a:t>
            </a:r>
            <a:r>
              <a:rPr lang="en-ID" sz="1800" spc="20" dirty="0">
                <a:latin typeface="Arial"/>
                <a:cs typeface="Arial"/>
              </a:rPr>
              <a:t> </a:t>
            </a:r>
            <a:r>
              <a:rPr lang="en-ID" sz="1800" spc="10" dirty="0">
                <a:latin typeface="Arial"/>
                <a:cs typeface="Arial"/>
              </a:rPr>
              <a:t>1/||w|| </a:t>
            </a:r>
            <a:r>
              <a:rPr lang="en-ID" sz="1800" spc="15" dirty="0">
                <a:latin typeface="Arial"/>
                <a:cs typeface="Arial"/>
              </a:rPr>
              <a:t>yang </a:t>
            </a:r>
            <a:r>
              <a:rPr lang="en-ID" sz="1800" dirty="0" err="1">
                <a:latin typeface="Arial"/>
                <a:cs typeface="Arial"/>
              </a:rPr>
              <a:t>ekivalen</a:t>
            </a:r>
            <a:r>
              <a:rPr lang="en-ID" sz="1800" dirty="0">
                <a:latin typeface="Arial"/>
                <a:cs typeface="Arial"/>
              </a:rPr>
              <a:t> </a:t>
            </a:r>
            <a:r>
              <a:rPr lang="en-ID" sz="1800" spc="20" dirty="0" err="1">
                <a:latin typeface="Arial"/>
                <a:cs typeface="Arial"/>
              </a:rPr>
              <a:t>dengan</a:t>
            </a:r>
            <a:r>
              <a:rPr lang="en-ID" sz="1800" spc="80" dirty="0">
                <a:latin typeface="Arial"/>
                <a:cs typeface="Arial"/>
              </a:rPr>
              <a:t> </a:t>
            </a:r>
            <a:r>
              <a:rPr lang="en-ID" sz="1800" spc="30" dirty="0" err="1">
                <a:latin typeface="Arial"/>
                <a:cs typeface="Arial"/>
              </a:rPr>
              <a:t>meminimumkan</a:t>
            </a:r>
            <a:r>
              <a:rPr lang="en-ID" sz="1800" spc="30" dirty="0">
                <a:latin typeface="Arial"/>
                <a:cs typeface="Arial"/>
              </a:rPr>
              <a:t> </a:t>
            </a:r>
            <a:r>
              <a:rPr lang="en-ID" sz="1800" spc="-10" dirty="0">
                <a:latin typeface="Arial"/>
                <a:cs typeface="Arial"/>
              </a:rPr>
              <a:t>||w||</a:t>
            </a:r>
            <a:r>
              <a:rPr lang="en-ID" sz="1400" spc="-15" baseline="34188" dirty="0">
                <a:latin typeface="Arial"/>
                <a:cs typeface="Arial"/>
              </a:rPr>
              <a:t>2</a:t>
            </a:r>
            <a:endParaRPr lang="en-ID" sz="1400" baseline="34188" dirty="0">
              <a:latin typeface="Arial"/>
              <a:cs typeface="Arial"/>
            </a:endParaRPr>
          </a:p>
          <a:p>
            <a:pPr marL="217170" indent="-192405">
              <a:lnSpc>
                <a:spcPct val="100000"/>
              </a:lnSpc>
              <a:spcBef>
                <a:spcPts val="850"/>
              </a:spcBef>
              <a:buClr>
                <a:srgbClr val="000065"/>
              </a:buClr>
              <a:buChar char="•"/>
              <a:tabLst>
                <a:tab pos="217170" algn="l"/>
                <a:tab pos="217804" algn="l"/>
              </a:tabLst>
            </a:pPr>
            <a:r>
              <a:rPr lang="en-ID" sz="1800" dirty="0" err="1">
                <a:latin typeface="Arial"/>
                <a:cs typeface="Arial"/>
              </a:rPr>
              <a:t>Sehingga</a:t>
            </a:r>
            <a:r>
              <a:rPr lang="en-ID" sz="1800" dirty="0">
                <a:latin typeface="Arial"/>
                <a:cs typeface="Arial"/>
              </a:rPr>
              <a:t> </a:t>
            </a:r>
            <a:r>
              <a:rPr lang="en-ID" sz="1800" spc="-5" dirty="0" err="1">
                <a:latin typeface="Arial"/>
                <a:cs typeface="Arial"/>
              </a:rPr>
              <a:t>masalah</a:t>
            </a:r>
            <a:r>
              <a:rPr lang="en-ID" sz="1800" spc="-5" dirty="0">
                <a:latin typeface="Arial"/>
                <a:cs typeface="Arial"/>
              </a:rPr>
              <a:t> </a:t>
            </a:r>
            <a:r>
              <a:rPr lang="en-ID" sz="1800" spc="25" dirty="0" err="1">
                <a:latin typeface="Arial"/>
                <a:cs typeface="Arial"/>
              </a:rPr>
              <a:t>optimasi-nya</a:t>
            </a:r>
            <a:r>
              <a:rPr lang="en-ID" sz="1800" spc="25" dirty="0">
                <a:latin typeface="Arial"/>
                <a:cs typeface="Arial"/>
              </a:rPr>
              <a:t> </a:t>
            </a:r>
            <a:r>
              <a:rPr lang="en-ID" sz="1800" spc="20" dirty="0" err="1">
                <a:latin typeface="Arial"/>
                <a:cs typeface="Arial"/>
              </a:rPr>
              <a:t>menjadi</a:t>
            </a:r>
            <a:r>
              <a:rPr lang="en-ID" sz="1800" spc="20" dirty="0">
                <a:latin typeface="Arial"/>
                <a:cs typeface="Arial"/>
              </a:rPr>
              <a:t> </a:t>
            </a:r>
            <a:r>
              <a:rPr lang="en-ID" sz="1800" spc="25" dirty="0">
                <a:latin typeface="Arial"/>
                <a:cs typeface="Arial"/>
              </a:rPr>
              <a:t>(</a:t>
            </a:r>
            <a:r>
              <a:rPr lang="en-ID" sz="1800" spc="25" dirty="0" err="1">
                <a:latin typeface="Arial"/>
                <a:cs typeface="Arial"/>
              </a:rPr>
              <a:t>bentuk</a:t>
            </a:r>
            <a:r>
              <a:rPr lang="en-ID" sz="1800" spc="20" dirty="0">
                <a:latin typeface="Arial"/>
                <a:cs typeface="Arial"/>
              </a:rPr>
              <a:t> </a:t>
            </a:r>
            <a:r>
              <a:rPr lang="en-ID" sz="1800" i="1" spc="10" dirty="0">
                <a:latin typeface="Arial"/>
                <a:cs typeface="Arial"/>
              </a:rPr>
              <a:t>primal</a:t>
            </a:r>
            <a:r>
              <a:rPr lang="en-ID" sz="1800" spc="10" dirty="0">
                <a:latin typeface="Arial"/>
                <a:cs typeface="Arial"/>
              </a:rPr>
              <a:t>):</a:t>
            </a:r>
            <a:endParaRPr lang="en-ID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D" sz="2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3E4DF-6548-4F8F-A661-71C6E072A5AE}"/>
              </a:ext>
            </a:extLst>
          </p:cNvPr>
          <p:cNvSpPr txBox="1"/>
          <p:nvPr/>
        </p:nvSpPr>
        <p:spPr>
          <a:xfrm>
            <a:off x="1371600" y="4343400"/>
            <a:ext cx="6624221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1770" marR="667385" indent="-192405">
              <a:lnSpc>
                <a:spcPct val="103600"/>
              </a:lnSpc>
              <a:spcBef>
                <a:spcPts val="90"/>
              </a:spcBef>
              <a:buClr>
                <a:srgbClr val="000065"/>
              </a:buClr>
              <a:buChar char="•"/>
              <a:tabLst>
                <a:tab pos="191770" algn="l"/>
                <a:tab pos="192405" algn="l"/>
              </a:tabLst>
            </a:pPr>
            <a:r>
              <a:rPr lang="en-ID" sz="1800" spc="10" dirty="0" err="1">
                <a:latin typeface="Arial"/>
                <a:cs typeface="Arial"/>
              </a:rPr>
              <a:t>Dengan</a:t>
            </a:r>
            <a:r>
              <a:rPr lang="en-ID" sz="1800" spc="10" dirty="0">
                <a:latin typeface="Arial"/>
                <a:cs typeface="Arial"/>
              </a:rPr>
              <a:t> </a:t>
            </a:r>
            <a:r>
              <a:rPr lang="en-ID" sz="1800" spc="5" dirty="0">
                <a:latin typeface="Arial"/>
                <a:cs typeface="Arial"/>
              </a:rPr>
              <a:t>kata </a:t>
            </a:r>
            <a:r>
              <a:rPr lang="en-ID" sz="1800" spc="-5" dirty="0">
                <a:latin typeface="Arial"/>
                <a:cs typeface="Arial"/>
              </a:rPr>
              <a:t>lain, </a:t>
            </a:r>
            <a:r>
              <a:rPr lang="en-ID" sz="1800" spc="20" dirty="0" err="1">
                <a:latin typeface="Arial"/>
                <a:cs typeface="Arial"/>
              </a:rPr>
              <a:t>penentuan</a:t>
            </a:r>
            <a:r>
              <a:rPr lang="en-ID" sz="1800" spc="20" dirty="0">
                <a:latin typeface="Arial"/>
                <a:cs typeface="Arial"/>
              </a:rPr>
              <a:t> </a:t>
            </a:r>
            <a:r>
              <a:rPr lang="en-ID" sz="1800" spc="15" dirty="0" err="1">
                <a:latin typeface="Arial"/>
                <a:cs typeface="Arial"/>
              </a:rPr>
              <a:t>nilai</a:t>
            </a:r>
            <a:r>
              <a:rPr lang="en-ID" sz="1800" spc="15" dirty="0">
                <a:latin typeface="Arial"/>
                <a:cs typeface="Arial"/>
              </a:rPr>
              <a:t> parameter </a:t>
            </a:r>
            <a:r>
              <a:rPr lang="en-ID" sz="1800" b="1" spc="40" dirty="0">
                <a:latin typeface="Trebuchet MS"/>
                <a:cs typeface="Trebuchet MS"/>
              </a:rPr>
              <a:t>w </a:t>
            </a:r>
            <a:r>
              <a:rPr lang="en-ID" sz="1800" spc="15" dirty="0">
                <a:latin typeface="Arial"/>
                <a:cs typeface="Arial"/>
              </a:rPr>
              <a:t>dan </a:t>
            </a:r>
            <a:r>
              <a:rPr lang="en-ID" sz="1800" spc="55" dirty="0">
                <a:latin typeface="Arial"/>
                <a:cs typeface="Arial"/>
              </a:rPr>
              <a:t>b </a:t>
            </a:r>
            <a:r>
              <a:rPr lang="en-ID" sz="1800" spc="20" dirty="0" err="1">
                <a:latin typeface="Arial"/>
                <a:cs typeface="Arial"/>
              </a:rPr>
              <a:t>menjadi</a:t>
            </a:r>
            <a:r>
              <a:rPr lang="en-ID" sz="1800" spc="20" dirty="0">
                <a:latin typeface="Arial"/>
                <a:cs typeface="Arial"/>
              </a:rPr>
              <a:t>  </a:t>
            </a:r>
            <a:r>
              <a:rPr lang="en-ID" sz="1800" spc="-5" dirty="0" err="1">
                <a:latin typeface="Arial"/>
                <a:cs typeface="Arial"/>
              </a:rPr>
              <a:t>masalah</a:t>
            </a:r>
            <a:r>
              <a:rPr lang="en-ID" sz="1800" spc="-5" dirty="0">
                <a:latin typeface="Arial"/>
                <a:cs typeface="Arial"/>
              </a:rPr>
              <a:t> </a:t>
            </a:r>
            <a:r>
              <a:rPr lang="en-ID" sz="1800" spc="25" dirty="0" err="1">
                <a:latin typeface="Arial"/>
                <a:cs typeface="Arial"/>
              </a:rPr>
              <a:t>pemrograman</a:t>
            </a:r>
            <a:r>
              <a:rPr lang="en-ID" sz="1800" spc="25" dirty="0">
                <a:latin typeface="Arial"/>
                <a:cs typeface="Arial"/>
              </a:rPr>
              <a:t> </a:t>
            </a:r>
            <a:r>
              <a:rPr lang="en-ID" sz="1800" spc="20" dirty="0" err="1">
                <a:latin typeface="Arial"/>
                <a:cs typeface="Arial"/>
              </a:rPr>
              <a:t>kuadrat</a:t>
            </a:r>
            <a:r>
              <a:rPr lang="en-ID" sz="1800" spc="20" dirty="0">
                <a:latin typeface="Arial"/>
                <a:cs typeface="Arial"/>
              </a:rPr>
              <a:t> </a:t>
            </a:r>
            <a:r>
              <a:rPr lang="en-ID" sz="1800" spc="10" dirty="0">
                <a:latin typeface="Arial"/>
                <a:cs typeface="Arial"/>
              </a:rPr>
              <a:t>(</a:t>
            </a:r>
            <a:r>
              <a:rPr lang="en-ID" sz="1800" i="1" spc="10" dirty="0">
                <a:latin typeface="Arial"/>
                <a:cs typeface="Arial"/>
              </a:rPr>
              <a:t>quadratic programming</a:t>
            </a:r>
            <a:r>
              <a:rPr lang="en-ID" sz="1800" spc="10" dirty="0">
                <a:latin typeface="Arial"/>
                <a:cs typeface="Arial"/>
              </a:rPr>
              <a:t>), </a:t>
            </a:r>
            <a:r>
              <a:rPr lang="en-ID" sz="1800" spc="20" dirty="0" err="1">
                <a:latin typeface="Arial"/>
                <a:cs typeface="Arial"/>
              </a:rPr>
              <a:t>yaitu</a:t>
            </a:r>
            <a:r>
              <a:rPr lang="en-ID" sz="1800" spc="20" dirty="0">
                <a:latin typeface="Arial"/>
                <a:cs typeface="Arial"/>
              </a:rPr>
              <a:t>  </a:t>
            </a:r>
            <a:r>
              <a:rPr lang="en-ID" sz="1800" spc="30" dirty="0" err="1">
                <a:latin typeface="Arial"/>
                <a:cs typeface="Arial"/>
              </a:rPr>
              <a:t>meminimumkan</a:t>
            </a:r>
            <a:r>
              <a:rPr lang="en-ID" sz="1800" spc="30" dirty="0">
                <a:latin typeface="Arial"/>
                <a:cs typeface="Arial"/>
              </a:rPr>
              <a:t> </a:t>
            </a:r>
            <a:r>
              <a:rPr lang="en-ID" sz="1800" spc="10" dirty="0" err="1">
                <a:latin typeface="Arial"/>
                <a:cs typeface="Arial"/>
              </a:rPr>
              <a:t>suatu</a:t>
            </a:r>
            <a:r>
              <a:rPr lang="en-ID" sz="1800" spc="10" dirty="0">
                <a:latin typeface="Arial"/>
                <a:cs typeface="Arial"/>
              </a:rPr>
              <a:t> </a:t>
            </a:r>
            <a:r>
              <a:rPr lang="en-ID" sz="1800" spc="20" dirty="0" err="1">
                <a:latin typeface="Arial"/>
                <a:cs typeface="Arial"/>
              </a:rPr>
              <a:t>fungsi</a:t>
            </a:r>
            <a:r>
              <a:rPr lang="en-ID" sz="1800" spc="20" dirty="0">
                <a:latin typeface="Arial"/>
                <a:cs typeface="Arial"/>
              </a:rPr>
              <a:t> </a:t>
            </a:r>
            <a:r>
              <a:rPr lang="en-ID" sz="1800" spc="20" dirty="0" err="1">
                <a:latin typeface="Arial"/>
                <a:cs typeface="Arial"/>
              </a:rPr>
              <a:t>kuadrat</a:t>
            </a:r>
            <a:r>
              <a:rPr lang="en-ID" sz="1800" spc="20" dirty="0">
                <a:latin typeface="Arial"/>
                <a:cs typeface="Arial"/>
              </a:rPr>
              <a:t> </a:t>
            </a:r>
            <a:r>
              <a:rPr lang="en-ID" sz="1800" spc="20" dirty="0" err="1">
                <a:latin typeface="Arial"/>
                <a:cs typeface="Arial"/>
              </a:rPr>
              <a:t>dengan</a:t>
            </a:r>
            <a:r>
              <a:rPr lang="en-ID" sz="1800" spc="20" dirty="0">
                <a:latin typeface="Arial"/>
                <a:cs typeface="Arial"/>
              </a:rPr>
              <a:t> </a:t>
            </a:r>
            <a:r>
              <a:rPr lang="en-ID" sz="1800" spc="-5" dirty="0" err="1">
                <a:latin typeface="Arial"/>
                <a:cs typeface="Arial"/>
              </a:rPr>
              <a:t>syarat</a:t>
            </a:r>
            <a:r>
              <a:rPr lang="en-ID" sz="1800" spc="-5" dirty="0">
                <a:latin typeface="Arial"/>
                <a:cs typeface="Arial"/>
              </a:rPr>
              <a:t> </a:t>
            </a:r>
            <a:r>
              <a:rPr lang="en-ID" sz="1800" spc="10" dirty="0" err="1">
                <a:latin typeface="Arial"/>
                <a:cs typeface="Arial"/>
              </a:rPr>
              <a:t>suatu</a:t>
            </a:r>
            <a:r>
              <a:rPr lang="en-ID" sz="1800" spc="10" dirty="0">
                <a:latin typeface="Arial"/>
                <a:cs typeface="Arial"/>
              </a:rPr>
              <a:t>  </a:t>
            </a:r>
            <a:r>
              <a:rPr lang="en-ID" sz="1800" spc="10" dirty="0" err="1">
                <a:latin typeface="Arial"/>
                <a:cs typeface="Arial"/>
              </a:rPr>
              <a:t>pertidaksamaan</a:t>
            </a:r>
            <a:r>
              <a:rPr lang="en-ID" sz="1800" spc="15" dirty="0">
                <a:latin typeface="Arial"/>
                <a:cs typeface="Arial"/>
              </a:rPr>
              <a:t> </a:t>
            </a:r>
            <a:r>
              <a:rPr lang="en-ID" sz="1800" spc="10" dirty="0">
                <a:latin typeface="Arial"/>
                <a:cs typeface="Arial"/>
              </a:rPr>
              <a:t>linear</a:t>
            </a:r>
            <a:endParaRPr lang="en-ID" sz="1800" dirty="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BCEFB5-084D-45A8-BA56-4C53E8A6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215238"/>
            <a:ext cx="2333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7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D940B6BC-0D00-47FD-BE8F-81B0FDBEDB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21058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98475" algn="ctr">
              <a:lnSpc>
                <a:spcPct val="100000"/>
              </a:lnSpc>
              <a:spcBef>
                <a:spcPts val="880"/>
              </a:spcBef>
            </a:pPr>
            <a:r>
              <a:rPr lang="en-US" sz="2250" spc="10" dirty="0">
                <a:latin typeface="Carlito"/>
                <a:cs typeface="Carlito"/>
              </a:rPr>
              <a:t>Support Vector</a:t>
            </a:r>
            <a:r>
              <a:rPr lang="en-US" sz="2250" spc="-10" dirty="0">
                <a:latin typeface="Carlito"/>
                <a:cs typeface="Carlito"/>
              </a:rPr>
              <a:t> </a:t>
            </a:r>
            <a:r>
              <a:rPr lang="en-US" sz="2250" spc="10" dirty="0">
                <a:latin typeface="Carlito"/>
                <a:cs typeface="Carlito"/>
              </a:rPr>
              <a:t>Machine</a:t>
            </a:r>
            <a:br>
              <a:rPr lang="en-US" sz="2250" dirty="0">
                <a:latin typeface="Carlito"/>
                <a:cs typeface="Carlito"/>
              </a:rPr>
            </a:br>
            <a:r>
              <a:rPr lang="en-US" sz="1000" spc="5" dirty="0">
                <a:latin typeface="Carlito"/>
                <a:cs typeface="Carlito"/>
              </a:rPr>
              <a:t>Soft </a:t>
            </a:r>
            <a:r>
              <a:rPr lang="en-US" sz="1000" spc="10" dirty="0">
                <a:latin typeface="Carlito"/>
                <a:cs typeface="Carlito"/>
              </a:rPr>
              <a:t>Margin: </a:t>
            </a:r>
            <a:r>
              <a:rPr lang="en-US" sz="1000" i="1" spc="5" dirty="0">
                <a:latin typeface="Carlito"/>
                <a:cs typeface="Carlito"/>
              </a:rPr>
              <a:t>Quadratic Programming</a:t>
            </a:r>
            <a:br>
              <a:rPr lang="en-US" sz="1000" dirty="0">
                <a:latin typeface="Carlito"/>
                <a:cs typeface="Carlito"/>
              </a:rPr>
            </a:br>
            <a:br>
              <a:rPr lang="en-US" sz="1000" dirty="0">
                <a:latin typeface="Carlito"/>
                <a:cs typeface="Carlito"/>
              </a:rPr>
            </a:br>
            <a:r>
              <a:rPr lang="en-US" sz="1100" spc="15" dirty="0" err="1">
                <a:latin typeface="Carlito"/>
                <a:cs typeface="Carlito"/>
              </a:rPr>
              <a:t>Bentuk</a:t>
            </a:r>
            <a:r>
              <a:rPr lang="en-US" sz="1100" spc="15" dirty="0">
                <a:latin typeface="Carlito"/>
                <a:cs typeface="Carlito"/>
              </a:rPr>
              <a:t> primal </a:t>
            </a:r>
            <a:r>
              <a:rPr lang="en-US" sz="1100" spc="15" dirty="0" err="1">
                <a:latin typeface="Carlito"/>
                <a:cs typeface="Carlito"/>
              </a:rPr>
              <a:t>dari</a:t>
            </a:r>
            <a:r>
              <a:rPr lang="en-US" sz="1100" spc="15" dirty="0">
                <a:latin typeface="Carlito"/>
                <a:cs typeface="Carlito"/>
              </a:rPr>
              <a:t> </a:t>
            </a:r>
            <a:r>
              <a:rPr lang="en-US" sz="1100" spc="15" dirty="0" err="1">
                <a:latin typeface="Carlito"/>
                <a:cs typeface="Carlito"/>
              </a:rPr>
              <a:t>masalah</a:t>
            </a:r>
            <a:r>
              <a:rPr lang="en-US" sz="1100" spc="15" dirty="0">
                <a:latin typeface="Carlito"/>
                <a:cs typeface="Carlito"/>
              </a:rPr>
              <a:t> </a:t>
            </a:r>
            <a:r>
              <a:rPr lang="en-US" sz="1100" spc="10" dirty="0" err="1">
                <a:latin typeface="Carlito"/>
                <a:cs typeface="Carlito"/>
              </a:rPr>
              <a:t>optimasi</a:t>
            </a:r>
            <a:r>
              <a:rPr lang="en-US" sz="1100" spc="10" dirty="0">
                <a:latin typeface="Carlito"/>
                <a:cs typeface="Carlito"/>
              </a:rPr>
              <a:t> </a:t>
            </a:r>
            <a:r>
              <a:rPr lang="en-US" sz="1100" spc="15" dirty="0" err="1">
                <a:latin typeface="Carlito"/>
                <a:cs typeface="Carlito"/>
              </a:rPr>
              <a:t>sebelumnya</a:t>
            </a:r>
            <a:r>
              <a:rPr lang="en-US" sz="1100" spc="15" dirty="0">
                <a:latin typeface="Carlito"/>
                <a:cs typeface="Carlito"/>
              </a:rPr>
              <a:t> </a:t>
            </a:r>
            <a:r>
              <a:rPr lang="en-US" sz="1100" spc="10" dirty="0">
                <a:latin typeface="Carlito"/>
                <a:cs typeface="Carlito"/>
              </a:rPr>
              <a:t>(</a:t>
            </a:r>
            <a:r>
              <a:rPr lang="en-US" sz="1100" i="1" spc="10" dirty="0">
                <a:latin typeface="Carlito"/>
                <a:cs typeface="Carlito"/>
              </a:rPr>
              <a:t>hard </a:t>
            </a:r>
            <a:r>
              <a:rPr lang="en-US" sz="1100" i="1" spc="15" dirty="0">
                <a:latin typeface="Carlito"/>
                <a:cs typeface="Carlito"/>
              </a:rPr>
              <a:t>margin</a:t>
            </a:r>
            <a:r>
              <a:rPr lang="en-US" sz="1100" spc="15" dirty="0">
                <a:latin typeface="Carlito"/>
                <a:cs typeface="Carlito"/>
              </a:rPr>
              <a:t>)</a:t>
            </a:r>
            <a:r>
              <a:rPr lang="en-US" sz="1100" spc="30" dirty="0">
                <a:latin typeface="Carlito"/>
                <a:cs typeface="Carlito"/>
              </a:rPr>
              <a:t> </a:t>
            </a:r>
            <a:r>
              <a:rPr lang="en-US" sz="1100" spc="15" dirty="0" err="1">
                <a:latin typeface="Carlito"/>
                <a:cs typeface="Carlito"/>
              </a:rPr>
              <a:t>adalah</a:t>
            </a:r>
            <a:r>
              <a:rPr lang="en-US" sz="1100" spc="15" dirty="0">
                <a:latin typeface="Carlito"/>
                <a:cs typeface="Carlito"/>
              </a:rPr>
              <a:t>:</a:t>
            </a:r>
            <a:br>
              <a:rPr lang="en-US" sz="1100" dirty="0">
                <a:latin typeface="Carlito"/>
                <a:cs typeface="Carlito"/>
              </a:rPr>
            </a:br>
            <a:br>
              <a:rPr lang="en-US" sz="1300" dirty="0">
                <a:latin typeface="Carlito"/>
                <a:cs typeface="Carlito"/>
              </a:rPr>
            </a:br>
            <a:r>
              <a:rPr lang="en-US" sz="1100" i="1" spc="15" dirty="0" err="1">
                <a:latin typeface="Times New Roman"/>
                <a:cs typeface="Times New Roman"/>
              </a:rPr>
              <a:t>arg</a:t>
            </a:r>
            <a:r>
              <a:rPr lang="en-US" sz="1100" i="1" spc="15" dirty="0">
                <a:latin typeface="Times New Roman"/>
                <a:cs typeface="Times New Roman"/>
              </a:rPr>
              <a:t> min </a:t>
            </a:r>
            <a:r>
              <a:rPr lang="en-US" sz="1650" u="sng" spc="2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lang="en-US" sz="1650" spc="30" baseline="35353" dirty="0">
                <a:latin typeface="Times New Roman"/>
                <a:cs typeface="Times New Roman"/>
              </a:rPr>
              <a:t> </a:t>
            </a:r>
            <a:r>
              <a:rPr lang="en-US" sz="1100" spc="-20" dirty="0">
                <a:latin typeface="OpenSymbol"/>
                <a:cs typeface="OpenSymbol"/>
              </a:rPr>
              <a:t>∥</a:t>
            </a:r>
            <a:r>
              <a:rPr lang="en-US" sz="1100" i="1" spc="-20" dirty="0">
                <a:latin typeface="Times New Roman"/>
                <a:cs typeface="Times New Roman"/>
              </a:rPr>
              <a:t>w</a:t>
            </a:r>
            <a:r>
              <a:rPr lang="en-US" sz="1100" spc="-20" dirty="0">
                <a:latin typeface="OpenSymbol"/>
                <a:cs typeface="OpenSymbol"/>
              </a:rPr>
              <a:t>∥</a:t>
            </a:r>
            <a:r>
              <a:rPr lang="en-US" sz="975" spc="-30" baseline="51282" dirty="0">
                <a:latin typeface="Times New Roman"/>
                <a:cs typeface="Times New Roman"/>
              </a:rPr>
              <a:t>2</a:t>
            </a:r>
            <a:endParaRPr lang="en-US" sz="975" baseline="51282" dirty="0">
              <a:latin typeface="Times New Roman"/>
              <a:cs typeface="Times New Roman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53E843A1-7E46-40E3-B02C-6EAA38625358}"/>
              </a:ext>
            </a:extLst>
          </p:cNvPr>
          <p:cNvSpPr txBox="1"/>
          <p:nvPr/>
        </p:nvSpPr>
        <p:spPr>
          <a:xfrm>
            <a:off x="4439413" y="1640193"/>
            <a:ext cx="164465" cy="130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50" i="1" spc="20" dirty="0">
                <a:latin typeface="Times New Roman"/>
                <a:cs typeface="Times New Roman"/>
              </a:rPr>
              <a:t>w</a:t>
            </a:r>
            <a:r>
              <a:rPr sz="650" i="1" spc="-65" dirty="0">
                <a:latin typeface="Times New Roman"/>
                <a:cs typeface="Times New Roman"/>
              </a:rPr>
              <a:t> </a:t>
            </a:r>
            <a:r>
              <a:rPr sz="650" i="1" spc="5" dirty="0">
                <a:latin typeface="Times New Roman"/>
                <a:cs typeface="Times New Roman"/>
              </a:rPr>
              <a:t>,</a:t>
            </a:r>
            <a:r>
              <a:rPr sz="650" i="1" spc="-105" dirty="0">
                <a:latin typeface="Times New Roman"/>
                <a:cs typeface="Times New Roman"/>
              </a:rPr>
              <a:t> </a:t>
            </a:r>
            <a:r>
              <a:rPr sz="650" i="1" spc="15" dirty="0">
                <a:latin typeface="Times New Roman"/>
                <a:cs typeface="Times New Roman"/>
              </a:rPr>
              <a:t>b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C907B436-F1E7-407C-BBE9-39135899FA81}"/>
              </a:ext>
            </a:extLst>
          </p:cNvPr>
          <p:cNvSpPr txBox="1"/>
          <p:nvPr/>
        </p:nvSpPr>
        <p:spPr>
          <a:xfrm>
            <a:off x="4846319" y="1571613"/>
            <a:ext cx="85090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100" spc="1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D1A0BAE6-D4A0-4B2D-8AE0-A9CA7351664F}"/>
              </a:ext>
            </a:extLst>
          </p:cNvPr>
          <p:cNvSpPr txBox="1"/>
          <p:nvPr/>
        </p:nvSpPr>
        <p:spPr>
          <a:xfrm>
            <a:off x="4927091" y="1804785"/>
            <a:ext cx="6032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i="1" spc="10" dirty="0">
                <a:latin typeface="Times New Roman"/>
                <a:cs typeface="Times New Roman"/>
              </a:rPr>
              <a:t>T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9E352AF1-D459-400B-90A8-0E4542B8A9FD}"/>
              </a:ext>
            </a:extLst>
          </p:cNvPr>
          <p:cNvSpPr txBox="1"/>
          <p:nvPr/>
        </p:nvSpPr>
        <p:spPr>
          <a:xfrm>
            <a:off x="4710683" y="1911465"/>
            <a:ext cx="598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542290" algn="l"/>
              </a:tabLst>
            </a:pPr>
            <a:r>
              <a:rPr sz="650" i="1" spc="5" dirty="0">
                <a:latin typeface="Times New Roman"/>
                <a:cs typeface="Times New Roman"/>
              </a:rPr>
              <a:t>n	n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C4A42EB1-337E-4A94-9FFF-5DC8DEC966A3}"/>
              </a:ext>
            </a:extLst>
          </p:cNvPr>
          <p:cNvSpPr txBox="1"/>
          <p:nvPr/>
        </p:nvSpPr>
        <p:spPr>
          <a:xfrm>
            <a:off x="4343400" y="1823073"/>
            <a:ext cx="215582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18135" algn="l"/>
              </a:tabLst>
            </a:pPr>
            <a:r>
              <a:rPr sz="1100" i="1" spc="5" dirty="0">
                <a:latin typeface="Times New Roman"/>
                <a:cs typeface="Times New Roman"/>
              </a:rPr>
              <a:t>s.t.	t</a:t>
            </a:r>
            <a:r>
              <a:rPr sz="1100" i="1" spc="2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OpenSymbol"/>
                <a:cs typeface="OpenSymbol"/>
              </a:rPr>
              <a:t></a:t>
            </a:r>
            <a:r>
              <a:rPr sz="1100" spc="-434" dirty="0">
                <a:latin typeface="OpenSymbol"/>
                <a:cs typeface="OpenSymbol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w</a:t>
            </a:r>
            <a:r>
              <a:rPr sz="1100" i="1" spc="6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OpenSymbol"/>
                <a:cs typeface="OpenSymbol"/>
              </a:rPr>
              <a:t></a:t>
            </a:r>
            <a:r>
              <a:rPr sz="1100" spc="-400" dirty="0">
                <a:latin typeface="OpenSymbol"/>
                <a:cs typeface="OpenSymbol"/>
              </a:rPr>
              <a:t> </a:t>
            </a:r>
            <a:r>
              <a:rPr sz="1100" i="1" spc="15" dirty="0">
                <a:latin typeface="Times New Roman"/>
                <a:cs typeface="Times New Roman"/>
              </a:rPr>
              <a:t>x</a:t>
            </a:r>
            <a:r>
              <a:rPr sz="1100" i="1" spc="19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OpenSymbol"/>
                <a:cs typeface="OpenSymbol"/>
              </a:rPr>
              <a:t></a:t>
            </a:r>
            <a:r>
              <a:rPr sz="1100" i="1" spc="30" dirty="0">
                <a:latin typeface="Times New Roman"/>
                <a:cs typeface="Times New Roman"/>
              </a:rPr>
              <a:t>b</a:t>
            </a:r>
            <a:r>
              <a:rPr sz="1100" spc="30" dirty="0">
                <a:latin typeface="OpenSymbol"/>
                <a:cs typeface="OpenSymbol"/>
              </a:rPr>
              <a:t></a:t>
            </a:r>
            <a:r>
              <a:rPr sz="1100" spc="30" dirty="0">
                <a:latin typeface="Times New Roman"/>
                <a:cs typeface="Times New Roman"/>
              </a:rPr>
              <a:t>1,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n</a:t>
            </a:r>
            <a:r>
              <a:rPr sz="1100" spc="45" dirty="0">
                <a:latin typeface="OpenSymbol"/>
                <a:cs typeface="OpenSymbol"/>
              </a:rPr>
              <a:t>=</a:t>
            </a:r>
            <a:r>
              <a:rPr sz="1100" spc="45" dirty="0">
                <a:latin typeface="Times New Roman"/>
                <a:cs typeface="Times New Roman"/>
              </a:rPr>
              <a:t>1,..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216B2007-C433-4493-A2EE-9823B3524ADB}"/>
              </a:ext>
            </a:extLst>
          </p:cNvPr>
          <p:cNvSpPr txBox="1"/>
          <p:nvPr/>
        </p:nvSpPr>
        <p:spPr>
          <a:xfrm>
            <a:off x="4425697" y="2679561"/>
            <a:ext cx="164465" cy="130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50" i="1" spc="20" dirty="0">
                <a:latin typeface="Times New Roman"/>
                <a:cs typeface="Times New Roman"/>
              </a:rPr>
              <a:t>w</a:t>
            </a:r>
            <a:r>
              <a:rPr sz="650" i="1" spc="-65" dirty="0">
                <a:latin typeface="Times New Roman"/>
                <a:cs typeface="Times New Roman"/>
              </a:rPr>
              <a:t> </a:t>
            </a:r>
            <a:r>
              <a:rPr sz="650" i="1" spc="5" dirty="0">
                <a:latin typeface="Times New Roman"/>
                <a:cs typeface="Times New Roman"/>
              </a:rPr>
              <a:t>,</a:t>
            </a:r>
            <a:r>
              <a:rPr sz="650" i="1" spc="-105" dirty="0">
                <a:latin typeface="Times New Roman"/>
                <a:cs typeface="Times New Roman"/>
              </a:rPr>
              <a:t> </a:t>
            </a:r>
            <a:r>
              <a:rPr sz="650" i="1" spc="15" dirty="0">
                <a:latin typeface="Times New Roman"/>
                <a:cs typeface="Times New Roman"/>
              </a:rPr>
              <a:t>b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4CB98C55-26A4-4A25-9670-D504329D41B7}"/>
              </a:ext>
            </a:extLst>
          </p:cNvPr>
          <p:cNvSpPr txBox="1"/>
          <p:nvPr/>
        </p:nvSpPr>
        <p:spPr>
          <a:xfrm>
            <a:off x="4832603" y="2610981"/>
            <a:ext cx="85090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100" spc="1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7573EA0D-9A47-4277-9AA0-854FEC983C5D}"/>
              </a:ext>
            </a:extLst>
          </p:cNvPr>
          <p:cNvSpPr txBox="1"/>
          <p:nvPr/>
        </p:nvSpPr>
        <p:spPr>
          <a:xfrm>
            <a:off x="5510783" y="2694801"/>
            <a:ext cx="176530" cy="130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50" i="1" spc="55" dirty="0">
                <a:latin typeface="Times New Roman"/>
                <a:cs typeface="Times New Roman"/>
              </a:rPr>
              <a:t>n</a:t>
            </a:r>
            <a:r>
              <a:rPr sz="650" spc="45" dirty="0">
                <a:latin typeface="OpenSymbol"/>
                <a:cs typeface="OpenSymbol"/>
              </a:rPr>
              <a:t>=</a:t>
            </a:r>
            <a:r>
              <a:rPr sz="650" spc="1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70C8BE73-522B-493E-897C-B6642002725D}"/>
              </a:ext>
            </a:extLst>
          </p:cNvPr>
          <p:cNvSpPr txBox="1"/>
          <p:nvPr/>
        </p:nvSpPr>
        <p:spPr>
          <a:xfrm>
            <a:off x="4253992" y="2446389"/>
            <a:ext cx="156273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1100" i="1" spc="15" dirty="0">
                <a:latin typeface="Times New Roman"/>
                <a:cs typeface="Times New Roman"/>
              </a:rPr>
              <a:t>arg</a:t>
            </a:r>
            <a:r>
              <a:rPr sz="1100" i="1" spc="-85" dirty="0">
                <a:latin typeface="Times New Roman"/>
                <a:cs typeface="Times New Roman"/>
              </a:rPr>
              <a:t> </a:t>
            </a:r>
            <a:r>
              <a:rPr sz="1100" i="1" spc="15" dirty="0">
                <a:latin typeface="Times New Roman"/>
                <a:cs typeface="Times New Roman"/>
              </a:rPr>
              <a:t>min</a:t>
            </a:r>
            <a:r>
              <a:rPr sz="1100" i="1" spc="270" dirty="0">
                <a:latin typeface="Times New Roman"/>
                <a:cs typeface="Times New Roman"/>
              </a:rPr>
              <a:t> </a:t>
            </a:r>
            <a:r>
              <a:rPr sz="1650" u="sng" spc="2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50" spc="-247" baseline="35353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OpenSymbol"/>
                <a:cs typeface="OpenSymbol"/>
              </a:rPr>
              <a:t>∥</a:t>
            </a:r>
            <a:r>
              <a:rPr sz="1100" i="1" spc="-20" dirty="0">
                <a:latin typeface="Times New Roman"/>
                <a:cs typeface="Times New Roman"/>
              </a:rPr>
              <a:t>w</a:t>
            </a:r>
            <a:r>
              <a:rPr sz="1100" spc="-20" dirty="0">
                <a:latin typeface="OpenSymbol"/>
                <a:cs typeface="OpenSymbol"/>
              </a:rPr>
              <a:t>∥</a:t>
            </a:r>
            <a:r>
              <a:rPr sz="975" spc="-30" baseline="51282" dirty="0">
                <a:latin typeface="Times New Roman"/>
                <a:cs typeface="Times New Roman"/>
              </a:rPr>
              <a:t>2</a:t>
            </a:r>
            <a:r>
              <a:rPr sz="975" spc="135" baseline="51282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OpenSymbol"/>
                <a:cs typeface="OpenSymbol"/>
              </a:rPr>
              <a:t></a:t>
            </a:r>
            <a:r>
              <a:rPr sz="1100" spc="-300" dirty="0">
                <a:latin typeface="OpenSymbol"/>
                <a:cs typeface="OpenSymbol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C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2475" spc="7" baseline="-3367" dirty="0">
                <a:latin typeface="OpenSymbol"/>
                <a:cs typeface="OpenSymbol"/>
              </a:rPr>
              <a:t>∑</a:t>
            </a:r>
            <a:r>
              <a:rPr sz="2475" spc="-922" baseline="-3367" dirty="0">
                <a:latin typeface="OpenSymbol"/>
                <a:cs typeface="OpenSymbol"/>
              </a:rPr>
              <a:t> </a:t>
            </a:r>
            <a:r>
              <a:rPr sz="1100" spc="15" dirty="0">
                <a:latin typeface="OpenSymbol"/>
                <a:cs typeface="OpenSymbol"/>
              </a:rPr>
              <a:t>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7D31F1E0-B467-4B89-9ADB-BA0BC8F608E3}"/>
              </a:ext>
            </a:extLst>
          </p:cNvPr>
          <p:cNvSpPr txBox="1"/>
          <p:nvPr/>
        </p:nvSpPr>
        <p:spPr>
          <a:xfrm>
            <a:off x="5783580" y="2603361"/>
            <a:ext cx="56515" cy="130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50" i="1" spc="15" dirty="0">
                <a:latin typeface="Times New Roman"/>
                <a:cs typeface="Times New Roman"/>
              </a:rPr>
              <a:t>n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6D4B3835-0577-429D-8D2F-F22C4D9D09B1}"/>
              </a:ext>
            </a:extLst>
          </p:cNvPr>
          <p:cNvSpPr txBox="1"/>
          <p:nvPr/>
        </p:nvSpPr>
        <p:spPr>
          <a:xfrm>
            <a:off x="4864607" y="2871585"/>
            <a:ext cx="6032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i="1" spc="10" dirty="0">
                <a:latin typeface="Times New Roman"/>
                <a:cs typeface="Times New Roman"/>
              </a:rPr>
              <a:t>T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556D47D3-F78E-4579-B48F-1F52A00AB1AC}"/>
              </a:ext>
            </a:extLst>
          </p:cNvPr>
          <p:cNvSpPr txBox="1"/>
          <p:nvPr/>
        </p:nvSpPr>
        <p:spPr>
          <a:xfrm>
            <a:off x="4279392" y="2888349"/>
            <a:ext cx="24282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18135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s.t.	</a:t>
            </a:r>
            <a:r>
              <a:rPr sz="1100" i="1" spc="15" dirty="0">
                <a:latin typeface="Times New Roman"/>
                <a:cs typeface="Times New Roman"/>
              </a:rPr>
              <a:t>t </a:t>
            </a:r>
            <a:r>
              <a:rPr sz="1100" spc="10" dirty="0">
                <a:latin typeface="OpenSymbol"/>
                <a:cs typeface="OpenSymbol"/>
              </a:rPr>
              <a:t> </a:t>
            </a:r>
            <a:r>
              <a:rPr sz="1100" i="1" spc="40" dirty="0">
                <a:latin typeface="Times New Roman"/>
                <a:cs typeface="Times New Roman"/>
              </a:rPr>
              <a:t>w </a:t>
            </a:r>
            <a:r>
              <a:rPr sz="1100" spc="55" dirty="0">
                <a:latin typeface="OpenSymbol"/>
                <a:cs typeface="OpenSymbol"/>
              </a:rPr>
              <a:t></a:t>
            </a:r>
            <a:r>
              <a:rPr sz="1100" spc="-390" dirty="0">
                <a:latin typeface="OpenSymbol"/>
                <a:cs typeface="OpenSymbol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x </a:t>
            </a:r>
            <a:r>
              <a:rPr sz="1100" spc="40" dirty="0">
                <a:latin typeface="OpenSymbol"/>
                <a:cs typeface="OpenSymbol"/>
              </a:rPr>
              <a:t></a:t>
            </a:r>
            <a:r>
              <a:rPr sz="1100" i="1" spc="40" dirty="0">
                <a:latin typeface="Times New Roman"/>
                <a:cs typeface="Times New Roman"/>
              </a:rPr>
              <a:t>b</a:t>
            </a:r>
            <a:r>
              <a:rPr sz="1100" spc="40" dirty="0">
                <a:latin typeface="OpenSymbol"/>
                <a:cs typeface="OpenSymbol"/>
              </a:rPr>
              <a:t></a:t>
            </a:r>
            <a:r>
              <a:rPr sz="1100" spc="40" dirty="0">
                <a:latin typeface="Times New Roman"/>
                <a:cs typeface="Times New Roman"/>
              </a:rPr>
              <a:t>1</a:t>
            </a:r>
            <a:r>
              <a:rPr sz="1100" spc="40" dirty="0">
                <a:latin typeface="OpenSymbol"/>
                <a:cs typeface="OpenSymbol"/>
              </a:rPr>
              <a:t>− </a:t>
            </a:r>
            <a:r>
              <a:rPr sz="1100" i="1" spc="15" dirty="0">
                <a:latin typeface="Times New Roman"/>
                <a:cs typeface="Times New Roman"/>
              </a:rPr>
              <a:t>, </a:t>
            </a:r>
            <a:r>
              <a:rPr sz="1100" i="1" spc="45" dirty="0">
                <a:latin typeface="Times New Roman"/>
                <a:cs typeface="Times New Roman"/>
              </a:rPr>
              <a:t>n</a:t>
            </a:r>
            <a:r>
              <a:rPr sz="1100" spc="45" dirty="0">
                <a:latin typeface="OpenSymbol"/>
                <a:cs typeface="OpenSymbol"/>
              </a:rPr>
              <a:t>=</a:t>
            </a:r>
            <a:r>
              <a:rPr sz="1100" spc="45" dirty="0">
                <a:latin typeface="Times New Roman"/>
                <a:cs typeface="Times New Roman"/>
              </a:rPr>
              <a:t>1,.. </a:t>
            </a:r>
            <a:r>
              <a:rPr sz="1100" i="1" spc="15" dirty="0">
                <a:latin typeface="Times New Roman"/>
                <a:cs typeface="Times New Roman"/>
              </a:rPr>
              <a:t>, </a:t>
            </a:r>
            <a:r>
              <a:rPr sz="1100" i="1" spc="4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3B42E40A-DA09-46C6-BE88-D653E57875D3}"/>
              </a:ext>
            </a:extLst>
          </p:cNvPr>
          <p:cNvSpPr txBox="1"/>
          <p:nvPr/>
        </p:nvSpPr>
        <p:spPr>
          <a:xfrm>
            <a:off x="4521199" y="2978265"/>
            <a:ext cx="1485265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5095">
              <a:lnSpc>
                <a:spcPts val="775"/>
              </a:lnSpc>
              <a:spcBef>
                <a:spcPts val="120"/>
              </a:spcBef>
              <a:tabLst>
                <a:tab pos="667385" algn="l"/>
                <a:tab pos="1403985" algn="l"/>
              </a:tabLst>
            </a:pPr>
            <a:r>
              <a:rPr sz="650" i="1" spc="5" dirty="0">
                <a:latin typeface="Times New Roman"/>
                <a:cs typeface="Times New Roman"/>
              </a:rPr>
              <a:t>n	n	n</a:t>
            </a:r>
            <a:endParaRPr sz="650">
              <a:latin typeface="Times New Roman"/>
              <a:cs typeface="Times New Roman"/>
            </a:endParaRPr>
          </a:p>
          <a:p>
            <a:pPr marL="50800">
              <a:lnSpc>
                <a:spcPts val="1315"/>
              </a:lnSpc>
            </a:pPr>
            <a:r>
              <a:rPr sz="1100" spc="45" dirty="0">
                <a:latin typeface="OpenSymbol"/>
                <a:cs typeface="OpenSymbol"/>
              </a:rPr>
              <a:t></a:t>
            </a:r>
            <a:r>
              <a:rPr sz="975" i="1" spc="67" baseline="-25641" dirty="0">
                <a:latin typeface="Times New Roman"/>
                <a:cs typeface="Times New Roman"/>
              </a:rPr>
              <a:t>n</a:t>
            </a:r>
            <a:r>
              <a:rPr sz="1100" spc="45" dirty="0">
                <a:latin typeface="OpenSymbol"/>
                <a:cs typeface="OpenSymbol"/>
              </a:rPr>
              <a:t></a:t>
            </a:r>
            <a:r>
              <a:rPr sz="1100" spc="4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A80B235-8A83-43F7-9BAB-14ADD932E0E6}"/>
              </a:ext>
            </a:extLst>
          </p:cNvPr>
          <p:cNvSpPr txBox="1"/>
          <p:nvPr/>
        </p:nvSpPr>
        <p:spPr>
          <a:xfrm>
            <a:off x="2793618" y="2094980"/>
            <a:ext cx="4077970" cy="3524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100" spc="20" dirty="0">
                <a:latin typeface="Carlito"/>
                <a:cs typeface="Carlito"/>
              </a:rPr>
              <a:t>maka </a:t>
            </a:r>
            <a:r>
              <a:rPr sz="1100" spc="15" dirty="0">
                <a:latin typeface="Carlito"/>
                <a:cs typeface="Carlito"/>
              </a:rPr>
              <a:t>bentuk primal dari masalah </a:t>
            </a:r>
            <a:r>
              <a:rPr sz="1100" spc="10" dirty="0">
                <a:latin typeface="Carlito"/>
                <a:cs typeface="Carlito"/>
              </a:rPr>
              <a:t>optimasi </a:t>
            </a:r>
            <a:r>
              <a:rPr sz="1100" spc="15" dirty="0">
                <a:latin typeface="Carlito"/>
                <a:cs typeface="Carlito"/>
              </a:rPr>
              <a:t>untuk </a:t>
            </a:r>
            <a:r>
              <a:rPr sz="1100" i="1" spc="10" dirty="0">
                <a:latin typeface="Carlito"/>
                <a:cs typeface="Carlito"/>
              </a:rPr>
              <a:t>soft </a:t>
            </a:r>
            <a:r>
              <a:rPr sz="1100" i="1" spc="15" dirty="0">
                <a:latin typeface="Carlito"/>
                <a:cs typeface="Carlito"/>
              </a:rPr>
              <a:t>margin</a:t>
            </a:r>
            <a:r>
              <a:rPr sz="1100" i="1" spc="30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adalah:</a:t>
            </a:r>
            <a:endParaRPr sz="1100" dirty="0">
              <a:latin typeface="Carlito"/>
              <a:cs typeface="Carlito"/>
            </a:endParaRPr>
          </a:p>
          <a:p>
            <a:pPr marL="527685" algn="ctr">
              <a:lnSpc>
                <a:spcPct val="100000"/>
              </a:lnSpc>
              <a:spcBef>
                <a:spcPts val="185"/>
              </a:spcBef>
            </a:pPr>
            <a:r>
              <a:rPr sz="650" i="1" spc="20" dirty="0">
                <a:latin typeface="Times New Roman"/>
                <a:cs typeface="Times New Roman"/>
              </a:rPr>
              <a:t>N</a:t>
            </a:r>
            <a:endParaRPr sz="650" dirty="0">
              <a:latin typeface="Times New Roman"/>
              <a:cs typeface="Times New Roman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D1B58DC3-60C8-4193-A099-313498FAA057}"/>
              </a:ext>
            </a:extLst>
          </p:cNvPr>
          <p:cNvSpPr txBox="1"/>
          <p:nvPr/>
        </p:nvSpPr>
        <p:spPr>
          <a:xfrm>
            <a:off x="2621215" y="3526778"/>
            <a:ext cx="4422775" cy="3733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100" spc="15" dirty="0">
                <a:latin typeface="Carlito"/>
                <a:cs typeface="Carlito"/>
              </a:rPr>
              <a:t>dimana parameter C &gt; 0 </a:t>
            </a:r>
            <a:r>
              <a:rPr sz="1100" spc="20" dirty="0">
                <a:latin typeface="Carlito"/>
                <a:cs typeface="Carlito"/>
              </a:rPr>
              <a:t>akan </a:t>
            </a:r>
            <a:r>
              <a:rPr sz="1100" spc="15" dirty="0">
                <a:latin typeface="Carlito"/>
                <a:cs typeface="Carlito"/>
              </a:rPr>
              <a:t>mengkontrol </a:t>
            </a:r>
            <a:r>
              <a:rPr sz="1100" i="1" spc="15" dirty="0">
                <a:latin typeface="Carlito"/>
                <a:cs typeface="Carlito"/>
              </a:rPr>
              <a:t>trade-off </a:t>
            </a:r>
            <a:r>
              <a:rPr sz="1100" spc="15" dirty="0">
                <a:latin typeface="Carlito"/>
                <a:cs typeface="Carlito"/>
              </a:rPr>
              <a:t>antara </a:t>
            </a:r>
            <a:r>
              <a:rPr sz="1100" spc="10" dirty="0">
                <a:latin typeface="Carlito"/>
                <a:cs typeface="Carlito"/>
              </a:rPr>
              <a:t>pinalti</a:t>
            </a:r>
            <a:r>
              <a:rPr sz="1100" spc="2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variabel</a:t>
            </a:r>
            <a:endParaRPr sz="1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100" i="1" spc="10" dirty="0">
                <a:latin typeface="Carlito"/>
                <a:cs typeface="Carlito"/>
              </a:rPr>
              <a:t>slack </a:t>
            </a:r>
            <a:r>
              <a:rPr sz="1100" spc="15" dirty="0">
                <a:latin typeface="Carlito"/>
                <a:cs typeface="Carlito"/>
              </a:rPr>
              <a:t>dan</a:t>
            </a:r>
            <a:r>
              <a:rPr sz="1100" spc="25" dirty="0">
                <a:latin typeface="Carlito"/>
                <a:cs typeface="Carlito"/>
              </a:rPr>
              <a:t> </a:t>
            </a:r>
            <a:r>
              <a:rPr sz="1100" i="1" spc="15" dirty="0">
                <a:latin typeface="Carlito"/>
                <a:cs typeface="Carlito"/>
              </a:rPr>
              <a:t>margin</a:t>
            </a:r>
            <a:endParaRPr sz="11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30725845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373</TotalTime>
  <Words>879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Carlito</vt:lpstr>
      <vt:lpstr>OpenSymbol</vt:lpstr>
      <vt:lpstr>Symbol</vt:lpstr>
      <vt:lpstr>Times New Roman</vt:lpstr>
      <vt:lpstr>Trebuchet MS</vt:lpstr>
      <vt:lpstr>0-Blanko-PPT-sesi-1 Baru (3)</vt:lpstr>
      <vt:lpstr>Jefry Sunupurwa Asri, S.Kom, M.Kom</vt:lpstr>
      <vt:lpstr>PowerPoint Presentation</vt:lpstr>
      <vt:lpstr>Support Vector Machine Hyperplane</vt:lpstr>
      <vt:lpstr>Support Vector Machine Sifat-Sifat Hyperplane </vt:lpstr>
      <vt:lpstr>Support Vector Machine Maximum Margin</vt:lpstr>
      <vt:lpstr>Support Vector Machine Maximum Margin</vt:lpstr>
      <vt:lpstr>Support Vector Machine Maximum Margin</vt:lpstr>
      <vt:lpstr>Support Vector Machine Quadratic Programming</vt:lpstr>
      <vt:lpstr>Support Vector Machine Soft Margin: Quadratic Programming  Bentuk primal dari masalah optimasi sebelumnya (hard margin) adalah:  arg min 1 ∥w∥2</vt:lpstr>
      <vt:lpstr>Support Vector Machine Soft Margin: Landasan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41</cp:revision>
  <dcterms:created xsi:type="dcterms:W3CDTF">2019-09-17T08:27:08Z</dcterms:created>
  <dcterms:modified xsi:type="dcterms:W3CDTF">2021-06-17T09:59:35Z</dcterms:modified>
</cp:coreProperties>
</file>