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538" r:id="rId5"/>
    <p:sldId id="256" r:id="rId6"/>
    <p:sldId id="539" r:id="rId7"/>
    <p:sldId id="540" r:id="rId8"/>
    <p:sldId id="541" r:id="rId9"/>
    <p:sldId id="542" r:id="rId10"/>
    <p:sldId id="543" r:id="rId11"/>
    <p:sldId id="544" r:id="rId12"/>
    <p:sldId id="545" r:id="rId13"/>
    <p:sldId id="546" r:id="rId14"/>
    <p:sldId id="547" r:id="rId15"/>
    <p:sldId id="548" r:id="rId16"/>
    <p:sldId id="549" r:id="rId17"/>
    <p:sldId id="550" r:id="rId18"/>
    <p:sldId id="551" r:id="rId19"/>
    <p:sldId id="552" r:id="rId20"/>
    <p:sldId id="553" r:id="rId21"/>
    <p:sldId id="554" r:id="rId22"/>
    <p:sldId id="55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49" autoAdjust="0"/>
  </p:normalViewPr>
  <p:slideViewPr>
    <p:cSldViewPr snapToGrid="0">
      <p:cViewPr varScale="1">
        <p:scale>
          <a:sx n="64" d="100"/>
          <a:sy n="64" d="100"/>
        </p:scale>
        <p:origin x="900"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359F80-6553-4799-A260-F7F796AB8637}" type="datetimeFigureOut">
              <a:rPr lang="en-US" smtClean="0"/>
              <a:t>9/23/2021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2E9B10-313E-41F6-9731-2A470490A75C}" type="slidenum">
              <a:rPr lang="en-US" smtClean="0"/>
              <a:t>‹#›</a:t>
            </a:fld>
            <a:endParaRPr lang="en-US"/>
          </a:p>
        </p:txBody>
      </p:sp>
    </p:spTree>
    <p:extLst>
      <p:ext uri="{BB962C8B-B14F-4D97-AF65-F5344CB8AC3E}">
        <p14:creationId xmlns:p14="http://schemas.microsoft.com/office/powerpoint/2010/main" val="403862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9DBA8-05B0-436C-AD2F-0F1856595E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336A28-0179-4017-999E-313A6FEB7A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F177D3-D205-4D93-AC7E-520A38DE4B2B}"/>
              </a:ext>
            </a:extLst>
          </p:cNvPr>
          <p:cNvSpPr>
            <a:spLocks noGrp="1"/>
          </p:cNvSpPr>
          <p:nvPr>
            <p:ph type="dt" sz="half" idx="10"/>
          </p:nvPr>
        </p:nvSpPr>
        <p:spPr/>
        <p:txBody>
          <a:bodyPr/>
          <a:lstStyle/>
          <a:p>
            <a:fld id="{7848E501-A7C0-448E-AB33-1A9BE07183F5}" type="datetimeFigureOut">
              <a:rPr lang="en-US" smtClean="0"/>
              <a:t>9/23/2021</a:t>
            </a:fld>
            <a:endParaRPr lang="en-US"/>
          </a:p>
        </p:txBody>
      </p:sp>
      <p:sp>
        <p:nvSpPr>
          <p:cNvPr id="5" name="Footer Placeholder 4">
            <a:extLst>
              <a:ext uri="{FF2B5EF4-FFF2-40B4-BE49-F238E27FC236}">
                <a16:creationId xmlns:a16="http://schemas.microsoft.com/office/drawing/2014/main" id="{F5E033F7-4A05-4B38-82EE-9947C008F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75B944-4D72-415A-A18B-75905BC05038}"/>
              </a:ext>
            </a:extLst>
          </p:cNvPr>
          <p:cNvSpPr>
            <a:spLocks noGrp="1"/>
          </p:cNvSpPr>
          <p:nvPr>
            <p:ph type="sldNum" sz="quarter" idx="12"/>
          </p:nvPr>
        </p:nvSpPr>
        <p:spPr/>
        <p:txBody>
          <a:bodyPr/>
          <a:lstStyle/>
          <a:p>
            <a:fld id="{891BB83F-FBE6-4115-8CFF-8DF007FFE406}" type="slidenum">
              <a:rPr lang="en-US" smtClean="0"/>
              <a:t>‹#›</a:t>
            </a:fld>
            <a:endParaRPr lang="en-US"/>
          </a:p>
        </p:txBody>
      </p:sp>
    </p:spTree>
    <p:extLst>
      <p:ext uri="{BB962C8B-B14F-4D97-AF65-F5344CB8AC3E}">
        <p14:creationId xmlns:p14="http://schemas.microsoft.com/office/powerpoint/2010/main" val="3461179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85CD2-8341-4DCE-BF2C-60D7AFCAE2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254568-5AC8-49BC-8F0D-E0968F9554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02F8FC-5D0B-4965-B5A1-C08965C700C9}"/>
              </a:ext>
            </a:extLst>
          </p:cNvPr>
          <p:cNvSpPr>
            <a:spLocks noGrp="1"/>
          </p:cNvSpPr>
          <p:nvPr>
            <p:ph type="dt" sz="half" idx="10"/>
          </p:nvPr>
        </p:nvSpPr>
        <p:spPr/>
        <p:txBody>
          <a:bodyPr/>
          <a:lstStyle/>
          <a:p>
            <a:fld id="{7848E501-A7C0-448E-AB33-1A9BE07183F5}" type="datetimeFigureOut">
              <a:rPr lang="en-US" smtClean="0"/>
              <a:t>9/23/2021</a:t>
            </a:fld>
            <a:endParaRPr lang="en-US"/>
          </a:p>
        </p:txBody>
      </p:sp>
      <p:sp>
        <p:nvSpPr>
          <p:cNvPr id="5" name="Footer Placeholder 4">
            <a:extLst>
              <a:ext uri="{FF2B5EF4-FFF2-40B4-BE49-F238E27FC236}">
                <a16:creationId xmlns:a16="http://schemas.microsoft.com/office/drawing/2014/main" id="{8C4D5661-D2C2-4ADC-8FD6-86BBB4448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D7F9D8-C5DE-48C0-9E2B-FCC333E2AED0}"/>
              </a:ext>
            </a:extLst>
          </p:cNvPr>
          <p:cNvSpPr>
            <a:spLocks noGrp="1"/>
          </p:cNvSpPr>
          <p:nvPr>
            <p:ph type="sldNum" sz="quarter" idx="12"/>
          </p:nvPr>
        </p:nvSpPr>
        <p:spPr/>
        <p:txBody>
          <a:bodyPr/>
          <a:lstStyle/>
          <a:p>
            <a:fld id="{891BB83F-FBE6-4115-8CFF-8DF007FFE406}" type="slidenum">
              <a:rPr lang="en-US" smtClean="0"/>
              <a:t>‹#›</a:t>
            </a:fld>
            <a:endParaRPr lang="en-US"/>
          </a:p>
        </p:txBody>
      </p:sp>
    </p:spTree>
    <p:extLst>
      <p:ext uri="{BB962C8B-B14F-4D97-AF65-F5344CB8AC3E}">
        <p14:creationId xmlns:p14="http://schemas.microsoft.com/office/powerpoint/2010/main" val="1345241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549698-F968-4A5B-8534-1A97CC7867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3C440F-4A14-4F85-8628-C5FCDAB214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A6F23-0FB1-42BA-A9B0-732051331C2E}"/>
              </a:ext>
            </a:extLst>
          </p:cNvPr>
          <p:cNvSpPr>
            <a:spLocks noGrp="1"/>
          </p:cNvSpPr>
          <p:nvPr>
            <p:ph type="dt" sz="half" idx="10"/>
          </p:nvPr>
        </p:nvSpPr>
        <p:spPr/>
        <p:txBody>
          <a:bodyPr/>
          <a:lstStyle/>
          <a:p>
            <a:fld id="{7848E501-A7C0-448E-AB33-1A9BE07183F5}" type="datetimeFigureOut">
              <a:rPr lang="en-US" smtClean="0"/>
              <a:t>9/23/2021</a:t>
            </a:fld>
            <a:endParaRPr lang="en-US"/>
          </a:p>
        </p:txBody>
      </p:sp>
      <p:sp>
        <p:nvSpPr>
          <p:cNvPr id="5" name="Footer Placeholder 4">
            <a:extLst>
              <a:ext uri="{FF2B5EF4-FFF2-40B4-BE49-F238E27FC236}">
                <a16:creationId xmlns:a16="http://schemas.microsoft.com/office/drawing/2014/main" id="{39D10D01-9B4C-4417-805B-B14CFAA27C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037ACA-DCE2-416A-AEF1-C628830EB9D6}"/>
              </a:ext>
            </a:extLst>
          </p:cNvPr>
          <p:cNvSpPr>
            <a:spLocks noGrp="1"/>
          </p:cNvSpPr>
          <p:nvPr>
            <p:ph type="sldNum" sz="quarter" idx="12"/>
          </p:nvPr>
        </p:nvSpPr>
        <p:spPr/>
        <p:txBody>
          <a:bodyPr/>
          <a:lstStyle/>
          <a:p>
            <a:fld id="{891BB83F-FBE6-4115-8CFF-8DF007FFE406}" type="slidenum">
              <a:rPr lang="en-US" smtClean="0"/>
              <a:t>‹#›</a:t>
            </a:fld>
            <a:endParaRPr lang="en-US"/>
          </a:p>
        </p:txBody>
      </p:sp>
    </p:spTree>
    <p:extLst>
      <p:ext uri="{BB962C8B-B14F-4D97-AF65-F5344CB8AC3E}">
        <p14:creationId xmlns:p14="http://schemas.microsoft.com/office/powerpoint/2010/main" val="1182647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10A7C-3969-4AC9-84EC-816B2C228B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C6BFCC-9E71-47C2-B558-0599D22BE1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A40CB7-E3B4-4CFD-91F3-978D7CAA5F33}"/>
              </a:ext>
            </a:extLst>
          </p:cNvPr>
          <p:cNvSpPr>
            <a:spLocks noGrp="1"/>
          </p:cNvSpPr>
          <p:nvPr>
            <p:ph type="dt" sz="half" idx="10"/>
          </p:nvPr>
        </p:nvSpPr>
        <p:spPr/>
        <p:txBody>
          <a:bodyPr/>
          <a:lstStyle/>
          <a:p>
            <a:fld id="{7848E501-A7C0-448E-AB33-1A9BE07183F5}" type="datetimeFigureOut">
              <a:rPr lang="en-US" smtClean="0"/>
              <a:t>9/23/2021</a:t>
            </a:fld>
            <a:endParaRPr lang="en-US"/>
          </a:p>
        </p:txBody>
      </p:sp>
      <p:sp>
        <p:nvSpPr>
          <p:cNvPr id="5" name="Footer Placeholder 4">
            <a:extLst>
              <a:ext uri="{FF2B5EF4-FFF2-40B4-BE49-F238E27FC236}">
                <a16:creationId xmlns:a16="http://schemas.microsoft.com/office/drawing/2014/main" id="{EF7DDC74-18D2-4729-B3DB-5C5C5C7EA4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E29D91-BB8F-45E1-9A23-A09D78B56B6E}"/>
              </a:ext>
            </a:extLst>
          </p:cNvPr>
          <p:cNvSpPr>
            <a:spLocks noGrp="1"/>
          </p:cNvSpPr>
          <p:nvPr>
            <p:ph type="sldNum" sz="quarter" idx="12"/>
          </p:nvPr>
        </p:nvSpPr>
        <p:spPr/>
        <p:txBody>
          <a:bodyPr/>
          <a:lstStyle/>
          <a:p>
            <a:fld id="{891BB83F-FBE6-4115-8CFF-8DF007FFE406}" type="slidenum">
              <a:rPr lang="en-US" smtClean="0"/>
              <a:t>‹#›</a:t>
            </a:fld>
            <a:endParaRPr lang="en-US"/>
          </a:p>
        </p:txBody>
      </p:sp>
    </p:spTree>
    <p:extLst>
      <p:ext uri="{BB962C8B-B14F-4D97-AF65-F5344CB8AC3E}">
        <p14:creationId xmlns:p14="http://schemas.microsoft.com/office/powerpoint/2010/main" val="749412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E82C6-0E8A-4617-AE33-3EB45D50E4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7E5406-54DF-419B-92DF-F7B35A8FE9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600899-1CF8-4D7B-AFBA-B302738E2B41}"/>
              </a:ext>
            </a:extLst>
          </p:cNvPr>
          <p:cNvSpPr>
            <a:spLocks noGrp="1"/>
          </p:cNvSpPr>
          <p:nvPr>
            <p:ph type="dt" sz="half" idx="10"/>
          </p:nvPr>
        </p:nvSpPr>
        <p:spPr/>
        <p:txBody>
          <a:bodyPr/>
          <a:lstStyle/>
          <a:p>
            <a:fld id="{7848E501-A7C0-448E-AB33-1A9BE07183F5}" type="datetimeFigureOut">
              <a:rPr lang="en-US" smtClean="0"/>
              <a:t>9/23/2021</a:t>
            </a:fld>
            <a:endParaRPr lang="en-US"/>
          </a:p>
        </p:txBody>
      </p:sp>
      <p:sp>
        <p:nvSpPr>
          <p:cNvPr id="5" name="Footer Placeholder 4">
            <a:extLst>
              <a:ext uri="{FF2B5EF4-FFF2-40B4-BE49-F238E27FC236}">
                <a16:creationId xmlns:a16="http://schemas.microsoft.com/office/drawing/2014/main" id="{CEF2CE01-7C11-439F-8BCB-2738B8E27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7E10A0-F2FD-4873-9D31-EE83306CF69C}"/>
              </a:ext>
            </a:extLst>
          </p:cNvPr>
          <p:cNvSpPr>
            <a:spLocks noGrp="1"/>
          </p:cNvSpPr>
          <p:nvPr>
            <p:ph type="sldNum" sz="quarter" idx="12"/>
          </p:nvPr>
        </p:nvSpPr>
        <p:spPr/>
        <p:txBody>
          <a:bodyPr/>
          <a:lstStyle/>
          <a:p>
            <a:fld id="{891BB83F-FBE6-4115-8CFF-8DF007FFE406}" type="slidenum">
              <a:rPr lang="en-US" smtClean="0"/>
              <a:t>‹#›</a:t>
            </a:fld>
            <a:endParaRPr lang="en-US"/>
          </a:p>
        </p:txBody>
      </p:sp>
    </p:spTree>
    <p:extLst>
      <p:ext uri="{BB962C8B-B14F-4D97-AF65-F5344CB8AC3E}">
        <p14:creationId xmlns:p14="http://schemas.microsoft.com/office/powerpoint/2010/main" val="1149007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62FC4-17B8-4CEF-A23D-56522FC19D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8E20AE-ECBE-46F0-B8DC-9F76167F23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57CB42-B0ED-4D85-BB4F-5E2C5F4C3B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E9C157-576A-4059-B464-8676512932EA}"/>
              </a:ext>
            </a:extLst>
          </p:cNvPr>
          <p:cNvSpPr>
            <a:spLocks noGrp="1"/>
          </p:cNvSpPr>
          <p:nvPr>
            <p:ph type="dt" sz="half" idx="10"/>
          </p:nvPr>
        </p:nvSpPr>
        <p:spPr/>
        <p:txBody>
          <a:bodyPr/>
          <a:lstStyle/>
          <a:p>
            <a:fld id="{7848E501-A7C0-448E-AB33-1A9BE07183F5}" type="datetimeFigureOut">
              <a:rPr lang="en-US" smtClean="0"/>
              <a:t>9/23/2021</a:t>
            </a:fld>
            <a:endParaRPr lang="en-US"/>
          </a:p>
        </p:txBody>
      </p:sp>
      <p:sp>
        <p:nvSpPr>
          <p:cNvPr id="6" name="Footer Placeholder 5">
            <a:extLst>
              <a:ext uri="{FF2B5EF4-FFF2-40B4-BE49-F238E27FC236}">
                <a16:creationId xmlns:a16="http://schemas.microsoft.com/office/drawing/2014/main" id="{5F862E28-7D58-486A-8E38-C922064034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78B443-731A-425F-A062-4CB6D71C800D}"/>
              </a:ext>
            </a:extLst>
          </p:cNvPr>
          <p:cNvSpPr>
            <a:spLocks noGrp="1"/>
          </p:cNvSpPr>
          <p:nvPr>
            <p:ph type="sldNum" sz="quarter" idx="12"/>
          </p:nvPr>
        </p:nvSpPr>
        <p:spPr/>
        <p:txBody>
          <a:bodyPr/>
          <a:lstStyle/>
          <a:p>
            <a:fld id="{891BB83F-FBE6-4115-8CFF-8DF007FFE406}" type="slidenum">
              <a:rPr lang="en-US" smtClean="0"/>
              <a:t>‹#›</a:t>
            </a:fld>
            <a:endParaRPr lang="en-US"/>
          </a:p>
        </p:txBody>
      </p:sp>
    </p:spTree>
    <p:extLst>
      <p:ext uri="{BB962C8B-B14F-4D97-AF65-F5344CB8AC3E}">
        <p14:creationId xmlns:p14="http://schemas.microsoft.com/office/powerpoint/2010/main" val="3594536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7F20E-E6CC-43B6-998C-7B7E9674F3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D1F861-DF59-461E-B5E6-ABBBC8E160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3DDE7D-408E-4D7C-98FE-128FF20937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1C4954-C843-42A1-BB52-FE8E6045A5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279C12-180C-4697-BA07-9D77A1E96A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82DBEE-4755-480F-9E97-A9CC87643CD1}"/>
              </a:ext>
            </a:extLst>
          </p:cNvPr>
          <p:cNvSpPr>
            <a:spLocks noGrp="1"/>
          </p:cNvSpPr>
          <p:nvPr>
            <p:ph type="dt" sz="half" idx="10"/>
          </p:nvPr>
        </p:nvSpPr>
        <p:spPr/>
        <p:txBody>
          <a:bodyPr/>
          <a:lstStyle/>
          <a:p>
            <a:fld id="{7848E501-A7C0-448E-AB33-1A9BE07183F5}" type="datetimeFigureOut">
              <a:rPr lang="en-US" smtClean="0"/>
              <a:t>9/23/2021</a:t>
            </a:fld>
            <a:endParaRPr lang="en-US"/>
          </a:p>
        </p:txBody>
      </p:sp>
      <p:sp>
        <p:nvSpPr>
          <p:cNvPr id="8" name="Footer Placeholder 7">
            <a:extLst>
              <a:ext uri="{FF2B5EF4-FFF2-40B4-BE49-F238E27FC236}">
                <a16:creationId xmlns:a16="http://schemas.microsoft.com/office/drawing/2014/main" id="{A5407075-CD5F-444C-A1E1-ABC9B461D2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CFE28D-8314-4B0F-B9CD-61D17F2F689A}"/>
              </a:ext>
            </a:extLst>
          </p:cNvPr>
          <p:cNvSpPr>
            <a:spLocks noGrp="1"/>
          </p:cNvSpPr>
          <p:nvPr>
            <p:ph type="sldNum" sz="quarter" idx="12"/>
          </p:nvPr>
        </p:nvSpPr>
        <p:spPr/>
        <p:txBody>
          <a:bodyPr/>
          <a:lstStyle/>
          <a:p>
            <a:fld id="{891BB83F-FBE6-4115-8CFF-8DF007FFE406}" type="slidenum">
              <a:rPr lang="en-US" smtClean="0"/>
              <a:t>‹#›</a:t>
            </a:fld>
            <a:endParaRPr lang="en-US"/>
          </a:p>
        </p:txBody>
      </p:sp>
    </p:spTree>
    <p:extLst>
      <p:ext uri="{BB962C8B-B14F-4D97-AF65-F5344CB8AC3E}">
        <p14:creationId xmlns:p14="http://schemas.microsoft.com/office/powerpoint/2010/main" val="1265419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AF653-AC52-41EC-B5C5-DE1F025788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46B2CD-45FC-4BBF-B6C9-E7717E363863}"/>
              </a:ext>
            </a:extLst>
          </p:cNvPr>
          <p:cNvSpPr>
            <a:spLocks noGrp="1"/>
          </p:cNvSpPr>
          <p:nvPr>
            <p:ph type="dt" sz="half" idx="10"/>
          </p:nvPr>
        </p:nvSpPr>
        <p:spPr/>
        <p:txBody>
          <a:bodyPr/>
          <a:lstStyle/>
          <a:p>
            <a:fld id="{7848E501-A7C0-448E-AB33-1A9BE07183F5}" type="datetimeFigureOut">
              <a:rPr lang="en-US" smtClean="0"/>
              <a:t>9/23/2021</a:t>
            </a:fld>
            <a:endParaRPr lang="en-US"/>
          </a:p>
        </p:txBody>
      </p:sp>
      <p:sp>
        <p:nvSpPr>
          <p:cNvPr id="4" name="Footer Placeholder 3">
            <a:extLst>
              <a:ext uri="{FF2B5EF4-FFF2-40B4-BE49-F238E27FC236}">
                <a16:creationId xmlns:a16="http://schemas.microsoft.com/office/drawing/2014/main" id="{74BEB360-E385-4FDA-A862-0562F590F3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105974-2FF4-464D-913E-188194A44475}"/>
              </a:ext>
            </a:extLst>
          </p:cNvPr>
          <p:cNvSpPr>
            <a:spLocks noGrp="1"/>
          </p:cNvSpPr>
          <p:nvPr>
            <p:ph type="sldNum" sz="quarter" idx="12"/>
          </p:nvPr>
        </p:nvSpPr>
        <p:spPr/>
        <p:txBody>
          <a:bodyPr/>
          <a:lstStyle/>
          <a:p>
            <a:fld id="{891BB83F-FBE6-4115-8CFF-8DF007FFE406}" type="slidenum">
              <a:rPr lang="en-US" smtClean="0"/>
              <a:t>‹#›</a:t>
            </a:fld>
            <a:endParaRPr lang="en-US"/>
          </a:p>
        </p:txBody>
      </p:sp>
    </p:spTree>
    <p:extLst>
      <p:ext uri="{BB962C8B-B14F-4D97-AF65-F5344CB8AC3E}">
        <p14:creationId xmlns:p14="http://schemas.microsoft.com/office/powerpoint/2010/main" val="3974674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2DCBA5-8D28-4E40-876F-B1ADCEEC5973}"/>
              </a:ext>
            </a:extLst>
          </p:cNvPr>
          <p:cNvSpPr>
            <a:spLocks noGrp="1"/>
          </p:cNvSpPr>
          <p:nvPr>
            <p:ph type="dt" sz="half" idx="10"/>
          </p:nvPr>
        </p:nvSpPr>
        <p:spPr/>
        <p:txBody>
          <a:bodyPr/>
          <a:lstStyle/>
          <a:p>
            <a:fld id="{7848E501-A7C0-448E-AB33-1A9BE07183F5}" type="datetimeFigureOut">
              <a:rPr lang="en-US" smtClean="0"/>
              <a:t>9/23/2021</a:t>
            </a:fld>
            <a:endParaRPr lang="en-US"/>
          </a:p>
        </p:txBody>
      </p:sp>
      <p:sp>
        <p:nvSpPr>
          <p:cNvPr id="3" name="Footer Placeholder 2">
            <a:extLst>
              <a:ext uri="{FF2B5EF4-FFF2-40B4-BE49-F238E27FC236}">
                <a16:creationId xmlns:a16="http://schemas.microsoft.com/office/drawing/2014/main" id="{50499D40-222E-4AD1-A378-068E24C4F0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5EE801-3CCF-49F1-A331-99EB8956F2FC}"/>
              </a:ext>
            </a:extLst>
          </p:cNvPr>
          <p:cNvSpPr>
            <a:spLocks noGrp="1"/>
          </p:cNvSpPr>
          <p:nvPr>
            <p:ph type="sldNum" sz="quarter" idx="12"/>
          </p:nvPr>
        </p:nvSpPr>
        <p:spPr/>
        <p:txBody>
          <a:bodyPr/>
          <a:lstStyle/>
          <a:p>
            <a:fld id="{891BB83F-FBE6-4115-8CFF-8DF007FFE406}" type="slidenum">
              <a:rPr lang="en-US" smtClean="0"/>
              <a:t>‹#›</a:t>
            </a:fld>
            <a:endParaRPr lang="en-US"/>
          </a:p>
        </p:txBody>
      </p:sp>
    </p:spTree>
    <p:extLst>
      <p:ext uri="{BB962C8B-B14F-4D97-AF65-F5344CB8AC3E}">
        <p14:creationId xmlns:p14="http://schemas.microsoft.com/office/powerpoint/2010/main" val="1246273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4BD3D-31CA-4890-9B1A-5EB8BA9104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BD38E9-D427-468B-A734-96741ACB05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5A1517-3D1E-4BA5-8B7B-5A2CC0A425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88FB98-C839-4E00-8033-2B5F75564220}"/>
              </a:ext>
            </a:extLst>
          </p:cNvPr>
          <p:cNvSpPr>
            <a:spLocks noGrp="1"/>
          </p:cNvSpPr>
          <p:nvPr>
            <p:ph type="dt" sz="half" idx="10"/>
          </p:nvPr>
        </p:nvSpPr>
        <p:spPr/>
        <p:txBody>
          <a:bodyPr/>
          <a:lstStyle/>
          <a:p>
            <a:fld id="{7848E501-A7C0-448E-AB33-1A9BE07183F5}" type="datetimeFigureOut">
              <a:rPr lang="en-US" smtClean="0"/>
              <a:t>9/23/2021</a:t>
            </a:fld>
            <a:endParaRPr lang="en-US"/>
          </a:p>
        </p:txBody>
      </p:sp>
      <p:sp>
        <p:nvSpPr>
          <p:cNvPr id="6" name="Footer Placeholder 5">
            <a:extLst>
              <a:ext uri="{FF2B5EF4-FFF2-40B4-BE49-F238E27FC236}">
                <a16:creationId xmlns:a16="http://schemas.microsoft.com/office/drawing/2014/main" id="{AE1E7DAA-A646-4287-A799-CE23F0E2EB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8A215C-9F79-4488-B23A-335874148136}"/>
              </a:ext>
            </a:extLst>
          </p:cNvPr>
          <p:cNvSpPr>
            <a:spLocks noGrp="1"/>
          </p:cNvSpPr>
          <p:nvPr>
            <p:ph type="sldNum" sz="quarter" idx="12"/>
          </p:nvPr>
        </p:nvSpPr>
        <p:spPr/>
        <p:txBody>
          <a:bodyPr/>
          <a:lstStyle/>
          <a:p>
            <a:fld id="{891BB83F-FBE6-4115-8CFF-8DF007FFE406}" type="slidenum">
              <a:rPr lang="en-US" smtClean="0"/>
              <a:t>‹#›</a:t>
            </a:fld>
            <a:endParaRPr lang="en-US"/>
          </a:p>
        </p:txBody>
      </p:sp>
    </p:spTree>
    <p:extLst>
      <p:ext uri="{BB962C8B-B14F-4D97-AF65-F5344CB8AC3E}">
        <p14:creationId xmlns:p14="http://schemas.microsoft.com/office/powerpoint/2010/main" val="3286965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2E198-7528-4779-8E4F-06A258AFC1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F60AA0-7755-43CF-90DE-EE5791040C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6A3CC2-BF0E-4D1E-8E6C-1A7154F63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D3CDF4-7899-4B3F-B2FC-FE3EADEE115D}"/>
              </a:ext>
            </a:extLst>
          </p:cNvPr>
          <p:cNvSpPr>
            <a:spLocks noGrp="1"/>
          </p:cNvSpPr>
          <p:nvPr>
            <p:ph type="dt" sz="half" idx="10"/>
          </p:nvPr>
        </p:nvSpPr>
        <p:spPr/>
        <p:txBody>
          <a:bodyPr/>
          <a:lstStyle/>
          <a:p>
            <a:fld id="{7848E501-A7C0-448E-AB33-1A9BE07183F5}" type="datetimeFigureOut">
              <a:rPr lang="en-US" smtClean="0"/>
              <a:t>9/23/2021</a:t>
            </a:fld>
            <a:endParaRPr lang="en-US"/>
          </a:p>
        </p:txBody>
      </p:sp>
      <p:sp>
        <p:nvSpPr>
          <p:cNvPr id="6" name="Footer Placeholder 5">
            <a:extLst>
              <a:ext uri="{FF2B5EF4-FFF2-40B4-BE49-F238E27FC236}">
                <a16:creationId xmlns:a16="http://schemas.microsoft.com/office/drawing/2014/main" id="{385427A7-A704-4667-9091-344959C2F7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9A29B7-2D84-4420-A841-5C0EEB61BF5C}"/>
              </a:ext>
            </a:extLst>
          </p:cNvPr>
          <p:cNvSpPr>
            <a:spLocks noGrp="1"/>
          </p:cNvSpPr>
          <p:nvPr>
            <p:ph type="sldNum" sz="quarter" idx="12"/>
          </p:nvPr>
        </p:nvSpPr>
        <p:spPr/>
        <p:txBody>
          <a:bodyPr/>
          <a:lstStyle/>
          <a:p>
            <a:fld id="{891BB83F-FBE6-4115-8CFF-8DF007FFE406}" type="slidenum">
              <a:rPr lang="en-US" smtClean="0"/>
              <a:t>‹#›</a:t>
            </a:fld>
            <a:endParaRPr lang="en-US"/>
          </a:p>
        </p:txBody>
      </p:sp>
    </p:spTree>
    <p:extLst>
      <p:ext uri="{BB962C8B-B14F-4D97-AF65-F5344CB8AC3E}">
        <p14:creationId xmlns:p14="http://schemas.microsoft.com/office/powerpoint/2010/main" val="2897687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E57F2B-4186-4ACF-B055-3C39D33F15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0BB32C-C198-4E29-B355-D0760FE222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DB6CE-E751-4EB1-8CF0-3D18EA2F83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48E501-A7C0-448E-AB33-1A9BE07183F5}" type="datetimeFigureOut">
              <a:rPr lang="en-US" smtClean="0"/>
              <a:t>9/23/2021</a:t>
            </a:fld>
            <a:endParaRPr lang="en-US"/>
          </a:p>
        </p:txBody>
      </p:sp>
      <p:sp>
        <p:nvSpPr>
          <p:cNvPr id="5" name="Footer Placeholder 4">
            <a:extLst>
              <a:ext uri="{FF2B5EF4-FFF2-40B4-BE49-F238E27FC236}">
                <a16:creationId xmlns:a16="http://schemas.microsoft.com/office/drawing/2014/main" id="{0792C89E-0CAA-4EED-8D5A-4AE9AB9599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B32149-3A3F-454A-AFB0-8B60AD8736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1BB83F-FBE6-4115-8CFF-8DF007FFE406}" type="slidenum">
              <a:rPr lang="en-US" smtClean="0"/>
              <a:t>‹#›</a:t>
            </a:fld>
            <a:endParaRPr lang="en-US"/>
          </a:p>
        </p:txBody>
      </p:sp>
    </p:spTree>
    <p:extLst>
      <p:ext uri="{BB962C8B-B14F-4D97-AF65-F5344CB8AC3E}">
        <p14:creationId xmlns:p14="http://schemas.microsoft.com/office/powerpoint/2010/main" val="339382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2711-B69E-4534-BF5F-38CB5E720B08}"/>
              </a:ext>
            </a:extLst>
          </p:cNvPr>
          <p:cNvSpPr>
            <a:spLocks noGrp="1"/>
          </p:cNvSpPr>
          <p:nvPr>
            <p:ph type="ctrTitle"/>
          </p:nvPr>
        </p:nvSpPr>
        <p:spPr>
          <a:xfrm>
            <a:off x="1524000" y="1122363"/>
            <a:ext cx="9144000" cy="2957268"/>
          </a:xfrm>
        </p:spPr>
        <p:txBody>
          <a:bodyPr>
            <a:normAutofit/>
          </a:bodyPr>
          <a:lstStyle/>
          <a:p>
            <a:r>
              <a:rPr lang="en-US" b="1" dirty="0">
                <a:solidFill>
                  <a:srgbClr val="FF0000"/>
                </a:solidFill>
              </a:rPr>
              <a:t>Course: Business International Development +Mission</a:t>
            </a:r>
          </a:p>
        </p:txBody>
      </p:sp>
    </p:spTree>
    <p:extLst>
      <p:ext uri="{BB962C8B-B14F-4D97-AF65-F5344CB8AC3E}">
        <p14:creationId xmlns:p14="http://schemas.microsoft.com/office/powerpoint/2010/main" val="3516107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12A02-66CE-4485-92D5-965391012AB9}"/>
              </a:ext>
            </a:extLst>
          </p:cNvPr>
          <p:cNvSpPr>
            <a:spLocks noGrp="1"/>
          </p:cNvSpPr>
          <p:nvPr>
            <p:ph type="title"/>
          </p:nvPr>
        </p:nvSpPr>
        <p:spPr>
          <a:xfrm>
            <a:off x="299803" y="140273"/>
            <a:ext cx="11557417" cy="1325563"/>
          </a:xfrm>
        </p:spPr>
        <p:txBody>
          <a:bodyPr>
            <a:normAutofit/>
          </a:bodyPr>
          <a:lstStyle/>
          <a:p>
            <a:r>
              <a:rPr lang="en-US" sz="2800" b="1" dirty="0">
                <a:solidFill>
                  <a:srgbClr val="FF0000"/>
                </a:solidFill>
              </a:rPr>
              <a:t>Think about each of these questions ready for when they come up in the buying cycle</a:t>
            </a:r>
          </a:p>
        </p:txBody>
      </p:sp>
      <p:sp>
        <p:nvSpPr>
          <p:cNvPr id="3" name="Content Placeholder 2">
            <a:extLst>
              <a:ext uri="{FF2B5EF4-FFF2-40B4-BE49-F238E27FC236}">
                <a16:creationId xmlns:a16="http://schemas.microsoft.com/office/drawing/2014/main" id="{6AA194F1-A821-4BF3-8232-C458F72AB91E}"/>
              </a:ext>
            </a:extLst>
          </p:cNvPr>
          <p:cNvSpPr>
            <a:spLocks noGrp="1"/>
          </p:cNvSpPr>
          <p:nvPr>
            <p:ph idx="1"/>
          </p:nvPr>
        </p:nvSpPr>
        <p:spPr>
          <a:xfrm>
            <a:off x="299803" y="1507631"/>
            <a:ext cx="11662348" cy="5210096"/>
          </a:xfrm>
        </p:spPr>
        <p:txBody>
          <a:bodyPr>
            <a:noAutofit/>
          </a:bodyPr>
          <a:lstStyle/>
          <a:p>
            <a:r>
              <a:rPr lang="en-US" sz="2000" dirty="0"/>
              <a:t>✓ What’s my need?</a:t>
            </a:r>
          </a:p>
          <a:p>
            <a:r>
              <a:rPr lang="en-US" sz="2000" dirty="0"/>
              <a:t>✓ Can it be solved and, if so, how?</a:t>
            </a:r>
          </a:p>
          <a:p>
            <a:r>
              <a:rPr lang="en-US" sz="2000" dirty="0"/>
              <a:t>✓ What are my options?</a:t>
            </a:r>
          </a:p>
          <a:p>
            <a:r>
              <a:rPr lang="en-US" sz="2000" dirty="0"/>
              <a:t>✓ How much can I expect to pay?</a:t>
            </a:r>
          </a:p>
          <a:p>
            <a:r>
              <a:rPr lang="en-US" sz="2000" dirty="0"/>
              <a:t>✓ Who can I talk to for good advice?</a:t>
            </a:r>
          </a:p>
          <a:p>
            <a:r>
              <a:rPr lang="en-US" sz="2000" dirty="0"/>
              <a:t>✓ Do they seem to understand my issue?</a:t>
            </a:r>
          </a:p>
          <a:p>
            <a:r>
              <a:rPr lang="en-US" sz="2000" dirty="0"/>
              <a:t>✓ Are they interested in me and what I want?</a:t>
            </a:r>
          </a:p>
          <a:p>
            <a:r>
              <a:rPr lang="en-US" sz="2000" dirty="0"/>
              <a:t>✓ Am I learning things I didn’t know? Do I need to account for those?</a:t>
            </a:r>
          </a:p>
          <a:p>
            <a:r>
              <a:rPr lang="en-US" sz="2000" dirty="0"/>
              <a:t>✓ Do they seem to know what they’re doing?</a:t>
            </a:r>
          </a:p>
          <a:p>
            <a:r>
              <a:rPr lang="en-US" sz="2000" dirty="0"/>
              <a:t>✓ Can they articulate the solution? Do I understand what they’re saying</a:t>
            </a:r>
          </a:p>
          <a:p>
            <a:r>
              <a:rPr lang="en-US" sz="2000" dirty="0"/>
              <a:t>to me?</a:t>
            </a:r>
          </a:p>
          <a:p>
            <a:r>
              <a:rPr lang="en-US" sz="2000" dirty="0"/>
              <a:t>✓ Do I have questions? Can they answer my questions to my satisfaction?</a:t>
            </a:r>
          </a:p>
          <a:p>
            <a:r>
              <a:rPr lang="en-US" sz="2000" dirty="0"/>
              <a:t>✓ Can the budget and timeframe work?</a:t>
            </a:r>
          </a:p>
          <a:p>
            <a:r>
              <a:rPr lang="en-US" sz="2000" dirty="0"/>
              <a:t>✓ What do their customers have to say about them?</a:t>
            </a:r>
          </a:p>
          <a:p>
            <a:r>
              <a:rPr lang="en-US" sz="2000" dirty="0"/>
              <a:t>✓ Do I want to work with them?</a:t>
            </a:r>
          </a:p>
          <a:p>
            <a:r>
              <a:rPr lang="en-US" sz="2000" dirty="0"/>
              <a:t>✓ Do I feel safe?</a:t>
            </a:r>
          </a:p>
          <a:p>
            <a:r>
              <a:rPr lang="en-US" sz="2000" dirty="0"/>
              <a:t>✓ Do I trust them?</a:t>
            </a:r>
          </a:p>
          <a:p>
            <a:r>
              <a:rPr lang="en-US" sz="2000" dirty="0"/>
              <a:t>✓ Are they my best, my safest, my right choice?</a:t>
            </a:r>
          </a:p>
        </p:txBody>
      </p:sp>
    </p:spTree>
    <p:extLst>
      <p:ext uri="{BB962C8B-B14F-4D97-AF65-F5344CB8AC3E}">
        <p14:creationId xmlns:p14="http://schemas.microsoft.com/office/powerpoint/2010/main" val="2106921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13758-0304-4DAA-BE2B-BB20FE539EAF}"/>
              </a:ext>
            </a:extLst>
          </p:cNvPr>
          <p:cNvSpPr>
            <a:spLocks noGrp="1"/>
          </p:cNvSpPr>
          <p:nvPr>
            <p:ph type="title"/>
          </p:nvPr>
        </p:nvSpPr>
        <p:spPr>
          <a:xfrm>
            <a:off x="658318" y="140272"/>
            <a:ext cx="10515600" cy="879059"/>
          </a:xfrm>
        </p:spPr>
        <p:txBody>
          <a:bodyPr>
            <a:normAutofit/>
          </a:bodyPr>
          <a:lstStyle/>
          <a:p>
            <a:r>
              <a:rPr lang="en-US" sz="2800" b="1" dirty="0">
                <a:solidFill>
                  <a:srgbClr val="FF0000"/>
                </a:solidFill>
              </a:rPr>
              <a:t>Building your contract process</a:t>
            </a:r>
          </a:p>
        </p:txBody>
      </p:sp>
      <p:sp>
        <p:nvSpPr>
          <p:cNvPr id="3" name="Content Placeholder 2">
            <a:extLst>
              <a:ext uri="{FF2B5EF4-FFF2-40B4-BE49-F238E27FC236}">
                <a16:creationId xmlns:a16="http://schemas.microsoft.com/office/drawing/2014/main" id="{FBC6FABF-699A-41B0-BD20-987C709A4C73}"/>
              </a:ext>
            </a:extLst>
          </p:cNvPr>
          <p:cNvSpPr>
            <a:spLocks noGrp="1"/>
          </p:cNvSpPr>
          <p:nvPr>
            <p:ph idx="1"/>
          </p:nvPr>
        </p:nvSpPr>
        <p:spPr>
          <a:xfrm>
            <a:off x="838199" y="1019331"/>
            <a:ext cx="10974049" cy="5621312"/>
          </a:xfrm>
        </p:spPr>
        <p:txBody>
          <a:bodyPr>
            <a:normAutofit/>
          </a:bodyPr>
          <a:lstStyle/>
          <a:p>
            <a:r>
              <a:rPr lang="en-US" sz="2400" dirty="0"/>
              <a:t>Firms sometimes approach contracting by throwing a document over the fence and waiting for it to come back, usually covered in red ink (customer changes to your contract). That approach gives up power to the customer.</a:t>
            </a:r>
          </a:p>
          <a:p>
            <a:r>
              <a:rPr lang="en-US" sz="2400" dirty="0">
                <a:solidFill>
                  <a:srgbClr val="FF0000"/>
                </a:solidFill>
              </a:rPr>
              <a:t>For powerful contracting, you need two things:</a:t>
            </a:r>
          </a:p>
          <a:p>
            <a:r>
              <a:rPr lang="en-US" sz="2400" dirty="0">
                <a:solidFill>
                  <a:srgbClr val="FF0000"/>
                </a:solidFill>
              </a:rPr>
              <a:t>✓ A great contract: </a:t>
            </a:r>
            <a:r>
              <a:rPr lang="en-US" sz="2400" dirty="0"/>
              <a:t>Don’t short change yourself. The contract needs to represent what you’re willing to enforce – what the customer must provide and in what timeframe, the consequences of non-compliance – as well as a clear statement of deliverables, milestones and payment schedule.</a:t>
            </a:r>
          </a:p>
          <a:p>
            <a:r>
              <a:rPr lang="en-US" sz="2400" dirty="0"/>
              <a:t>✓ </a:t>
            </a:r>
            <a:r>
              <a:rPr lang="en-US" sz="2400" dirty="0">
                <a:solidFill>
                  <a:srgbClr val="FF0000"/>
                </a:solidFill>
              </a:rPr>
              <a:t>A process for presenting the contract</a:t>
            </a:r>
            <a:r>
              <a:rPr lang="en-US" sz="2400" dirty="0"/>
              <a:t>: Talk to the prospect, or craft a good email, and convey what’s important to you. Offer to walk the person through the contract. Don’t give way on your wants without getting something in return: for example, if you give up 15-day terms for payment, you can accept 30 days if the customer agrees to pay electronically.</a:t>
            </a:r>
          </a:p>
        </p:txBody>
      </p:sp>
    </p:spTree>
    <p:extLst>
      <p:ext uri="{BB962C8B-B14F-4D97-AF65-F5344CB8AC3E}">
        <p14:creationId xmlns:p14="http://schemas.microsoft.com/office/powerpoint/2010/main" val="3849835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3F52F-9200-4B4B-B20A-100BF0A098C0}"/>
              </a:ext>
            </a:extLst>
          </p:cNvPr>
          <p:cNvSpPr>
            <a:spLocks noGrp="1"/>
          </p:cNvSpPr>
          <p:nvPr>
            <p:ph type="title"/>
          </p:nvPr>
        </p:nvSpPr>
        <p:spPr>
          <a:xfrm>
            <a:off x="314793" y="365126"/>
            <a:ext cx="11039007" cy="804108"/>
          </a:xfrm>
        </p:spPr>
        <p:txBody>
          <a:bodyPr>
            <a:normAutofit/>
          </a:bodyPr>
          <a:lstStyle/>
          <a:p>
            <a:r>
              <a:rPr lang="en-US" sz="2400" b="1" dirty="0">
                <a:solidFill>
                  <a:srgbClr val="FF0000"/>
                </a:solidFill>
              </a:rPr>
              <a:t>Understanding the importance of relationships</a:t>
            </a:r>
          </a:p>
        </p:txBody>
      </p:sp>
      <p:sp>
        <p:nvSpPr>
          <p:cNvPr id="3" name="Content Placeholder 2">
            <a:extLst>
              <a:ext uri="{FF2B5EF4-FFF2-40B4-BE49-F238E27FC236}">
                <a16:creationId xmlns:a16="http://schemas.microsoft.com/office/drawing/2014/main" id="{437E6BFC-28F4-4211-BD6A-51CF0804DF88}"/>
              </a:ext>
            </a:extLst>
          </p:cNvPr>
          <p:cNvSpPr>
            <a:spLocks noGrp="1"/>
          </p:cNvSpPr>
          <p:nvPr>
            <p:ph idx="1"/>
          </p:nvPr>
        </p:nvSpPr>
        <p:spPr>
          <a:xfrm>
            <a:off x="314793" y="1169234"/>
            <a:ext cx="11039007" cy="5323640"/>
          </a:xfrm>
        </p:spPr>
        <p:txBody>
          <a:bodyPr/>
          <a:lstStyle/>
          <a:p>
            <a:r>
              <a:rPr lang="en-US" dirty="0"/>
              <a:t>In practice, a customer relationship is a number of connections between your company and the customer’s company that exist for a specific purpose (mutual or unilateral). These connections and how they’re used, create a customer relationship that works (or doesn’t).</a:t>
            </a:r>
          </a:p>
          <a:p>
            <a:endParaRPr lang="en-US" dirty="0"/>
          </a:p>
        </p:txBody>
      </p:sp>
    </p:spTree>
    <p:extLst>
      <p:ext uri="{BB962C8B-B14F-4D97-AF65-F5344CB8AC3E}">
        <p14:creationId xmlns:p14="http://schemas.microsoft.com/office/powerpoint/2010/main" val="3939065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E8E878-9F9C-4A9A-8FCB-3300A09D095B}"/>
              </a:ext>
            </a:extLst>
          </p:cNvPr>
          <p:cNvPicPr>
            <a:picLocks noChangeAspect="1"/>
          </p:cNvPicPr>
          <p:nvPr/>
        </p:nvPicPr>
        <p:blipFill>
          <a:blip r:embed="rId2"/>
          <a:stretch>
            <a:fillRect/>
          </a:stretch>
        </p:blipFill>
        <p:spPr>
          <a:xfrm>
            <a:off x="1019332" y="134912"/>
            <a:ext cx="8889166" cy="6723088"/>
          </a:xfrm>
          <a:prstGeom prst="rect">
            <a:avLst/>
          </a:prstGeom>
        </p:spPr>
      </p:pic>
    </p:spTree>
    <p:extLst>
      <p:ext uri="{BB962C8B-B14F-4D97-AF65-F5344CB8AC3E}">
        <p14:creationId xmlns:p14="http://schemas.microsoft.com/office/powerpoint/2010/main" val="1238269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E7A14-68D2-40AF-B931-AA4F26709C3F}"/>
              </a:ext>
            </a:extLst>
          </p:cNvPr>
          <p:cNvSpPr>
            <a:spLocks noGrp="1"/>
          </p:cNvSpPr>
          <p:nvPr>
            <p:ph idx="1"/>
          </p:nvPr>
        </p:nvSpPr>
        <p:spPr>
          <a:xfrm>
            <a:off x="838200" y="254833"/>
            <a:ext cx="10515600" cy="5922130"/>
          </a:xfrm>
        </p:spPr>
        <p:txBody>
          <a:bodyPr>
            <a:normAutofit/>
          </a:bodyPr>
          <a:lstStyle/>
          <a:p>
            <a:pPr algn="l"/>
            <a:r>
              <a:rPr lang="en-US" sz="2400" b="0" i="0" u="none" strike="noStrike" baseline="0" dirty="0"/>
              <a:t>Developing the key customer relationships shown in the table early on allows</a:t>
            </a:r>
          </a:p>
          <a:p>
            <a:pPr algn="l"/>
            <a:r>
              <a:rPr lang="en-US" sz="2400" b="0" i="0" u="none" strike="noStrike" baseline="0" dirty="0"/>
              <a:t>you to achieve the following goals:</a:t>
            </a:r>
          </a:p>
          <a:p>
            <a:pPr algn="l"/>
            <a:r>
              <a:rPr lang="en-US" sz="2400" b="0" i="0" u="none" strike="noStrike" baseline="0" dirty="0"/>
              <a:t>✓ Start the work on a solid foundation of relationships</a:t>
            </a:r>
          </a:p>
          <a:p>
            <a:pPr algn="l"/>
            <a:r>
              <a:rPr lang="en-US" sz="2400" b="0" i="0" u="none" strike="noStrike" baseline="0" dirty="0"/>
              <a:t>✓ Set expectations</a:t>
            </a:r>
          </a:p>
          <a:p>
            <a:pPr algn="l"/>
            <a:r>
              <a:rPr lang="en-US" sz="2400" b="0" i="0" u="none" strike="noStrike" baseline="0" dirty="0"/>
              <a:t>✓ Establish responsibilities</a:t>
            </a:r>
          </a:p>
          <a:p>
            <a:pPr algn="l"/>
            <a:r>
              <a:rPr lang="en-US" sz="2400" b="0" i="0" u="none" strike="noStrike" baseline="0" dirty="0"/>
              <a:t>✓ Define how to track the project and sign-off work</a:t>
            </a:r>
          </a:p>
          <a:p>
            <a:pPr algn="l"/>
            <a:r>
              <a:rPr lang="en-US" sz="2400" b="0" i="0" u="none" strike="noStrike" baseline="0" dirty="0"/>
              <a:t>✓ Decide how invoicing is done, what level of detail is needed, who invoices</a:t>
            </a:r>
          </a:p>
          <a:p>
            <a:pPr algn="l"/>
            <a:r>
              <a:rPr lang="en-US" sz="2400" b="0" i="0" u="none" strike="noStrike" baseline="0" dirty="0"/>
              <a:t>go to and who to call when payments are late</a:t>
            </a:r>
          </a:p>
          <a:p>
            <a:pPr algn="l"/>
            <a:r>
              <a:rPr lang="en-US" sz="2400" b="0" i="0" u="none" strike="noStrike" baseline="0" dirty="0"/>
              <a:t>✓ Get paid on time</a:t>
            </a:r>
          </a:p>
          <a:p>
            <a:pPr algn="l"/>
            <a:r>
              <a:rPr lang="en-US" sz="2400" b="0" i="0" u="none" strike="noStrike" baseline="0" dirty="0"/>
              <a:t>✓ Have escalation points to people who get involved with a concern or</a:t>
            </a:r>
          </a:p>
          <a:p>
            <a:pPr algn="l"/>
            <a:r>
              <a:rPr lang="en-US" sz="2400" b="0" i="0" u="none" strike="noStrike" baseline="0" dirty="0"/>
              <a:t>dispute</a:t>
            </a:r>
          </a:p>
          <a:p>
            <a:pPr algn="l"/>
            <a:r>
              <a:rPr lang="en-US" sz="2400" b="0" i="0" u="none" strike="noStrike" baseline="0" dirty="0"/>
              <a:t>✓ Earn the right to speak to senior people any time you have something</a:t>
            </a:r>
          </a:p>
          <a:p>
            <a:pPr algn="l"/>
            <a:r>
              <a:rPr lang="en-US" sz="2400" b="0" i="0" u="none" strike="noStrike" baseline="0" dirty="0"/>
              <a:t>useful to say</a:t>
            </a:r>
            <a:endParaRPr lang="en-US" sz="2400" dirty="0"/>
          </a:p>
        </p:txBody>
      </p:sp>
    </p:spTree>
    <p:extLst>
      <p:ext uri="{BB962C8B-B14F-4D97-AF65-F5344CB8AC3E}">
        <p14:creationId xmlns:p14="http://schemas.microsoft.com/office/powerpoint/2010/main" val="264949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17121-8411-4A0F-8D4D-B78E297BB936}"/>
              </a:ext>
            </a:extLst>
          </p:cNvPr>
          <p:cNvSpPr>
            <a:spLocks noGrp="1"/>
          </p:cNvSpPr>
          <p:nvPr>
            <p:ph type="title"/>
          </p:nvPr>
        </p:nvSpPr>
        <p:spPr>
          <a:xfrm>
            <a:off x="838200" y="365126"/>
            <a:ext cx="10515600" cy="789118"/>
          </a:xfrm>
        </p:spPr>
        <p:txBody>
          <a:bodyPr>
            <a:normAutofit/>
          </a:bodyPr>
          <a:lstStyle/>
          <a:p>
            <a:r>
              <a:rPr lang="en-US" sz="2400" b="1" i="1" u="none" strike="noStrike" baseline="0" dirty="0">
                <a:latin typeface="CascadeScriptLTStd"/>
              </a:rPr>
              <a:t>Completing the work</a:t>
            </a:r>
            <a:endParaRPr lang="en-US" sz="2400" b="1" dirty="0"/>
          </a:p>
        </p:txBody>
      </p:sp>
      <p:sp>
        <p:nvSpPr>
          <p:cNvPr id="3" name="Content Placeholder 2">
            <a:extLst>
              <a:ext uri="{FF2B5EF4-FFF2-40B4-BE49-F238E27FC236}">
                <a16:creationId xmlns:a16="http://schemas.microsoft.com/office/drawing/2014/main" id="{ABCC684A-EE22-4F5A-ADAB-06B42E58E379}"/>
              </a:ext>
            </a:extLst>
          </p:cNvPr>
          <p:cNvSpPr>
            <a:spLocks noGrp="1"/>
          </p:cNvSpPr>
          <p:nvPr>
            <p:ph idx="1"/>
          </p:nvPr>
        </p:nvSpPr>
        <p:spPr>
          <a:xfrm>
            <a:off x="299803" y="1154244"/>
            <a:ext cx="11542427" cy="5486399"/>
          </a:xfrm>
        </p:spPr>
        <p:txBody>
          <a:bodyPr>
            <a:noAutofit/>
          </a:bodyPr>
          <a:lstStyle/>
          <a:p>
            <a:pPr algn="just"/>
            <a:r>
              <a:rPr lang="en-US" sz="1800" b="0" i="0" u="none" strike="noStrike" baseline="0" dirty="0">
                <a:latin typeface="CheltenhamStd-Book"/>
              </a:rPr>
              <a:t>Customers often try to get extra services for nothing in the final days of the work, sometimes earlier (I call this </a:t>
            </a:r>
            <a:r>
              <a:rPr lang="en-US" sz="1800" b="0" i="1" u="none" strike="noStrike" baseline="0" dirty="0">
                <a:latin typeface="CheltenhamStd-BookItalic"/>
              </a:rPr>
              <a:t>scope creep</a:t>
            </a:r>
            <a:r>
              <a:rPr lang="en-US" sz="1800" b="0" i="0" u="none" strike="noStrike" baseline="0" dirty="0">
                <a:latin typeface="CheltenhamStd-Book"/>
              </a:rPr>
              <a:t>). This problem is difficult to resist if your contract isn’t clear or your process for getting to ‘done’ is loose and ambiguous. You can work on these areas over time, incrementally tightening them up – because if not handled really well, they can eat into your profits big time.</a:t>
            </a:r>
          </a:p>
          <a:p>
            <a:pPr algn="just"/>
            <a:r>
              <a:rPr lang="en-US" sz="1800" b="0" i="0" u="none" strike="noStrike" baseline="0" dirty="0">
                <a:latin typeface="CheltenhamStd-Book"/>
              </a:rPr>
              <a:t>Here are the things you need to do to prepare for ‘done’:</a:t>
            </a:r>
          </a:p>
          <a:p>
            <a:pPr algn="just"/>
            <a:r>
              <a:rPr lang="en-US" sz="1800" b="0" i="0" u="none" strike="noStrike" baseline="0" dirty="0">
                <a:latin typeface="UniversalStd-NewswithCommPi"/>
              </a:rPr>
              <a:t>✓ </a:t>
            </a:r>
            <a:r>
              <a:rPr lang="en-US" sz="1800" b="1" i="0" u="none" strike="noStrike" baseline="0" dirty="0">
                <a:latin typeface="CheltenhamStd-Bold"/>
              </a:rPr>
              <a:t>Get down on paper what ‘done’ means for this customer. </a:t>
            </a:r>
            <a:r>
              <a:rPr lang="en-US" sz="1800" b="0" i="0" u="none" strike="noStrike" baseline="0" dirty="0">
                <a:latin typeface="CheltenhamStd-Book"/>
              </a:rPr>
              <a:t>You typically have a list of final deliverables, when they’re completed, what the customer needs to do and how sign-off happens. You can also add what comes next – final invoice and payment, feedback interview, potential transition to a new piece of work or ongoing services or support.</a:t>
            </a:r>
          </a:p>
          <a:p>
            <a:pPr algn="just"/>
            <a:r>
              <a:rPr lang="en-US" sz="1800" b="0" i="0" u="none" strike="noStrike" baseline="0" dirty="0">
                <a:latin typeface="UniversalStd-NewswithCommPi"/>
              </a:rPr>
              <a:t>✓ </a:t>
            </a:r>
            <a:r>
              <a:rPr lang="en-US" sz="1800" b="1" i="0" u="none" strike="noStrike" baseline="0" dirty="0">
                <a:latin typeface="CheltenhamStd-Bold"/>
              </a:rPr>
              <a:t>Share the sign-off conditions with the customer, along with the timeline and activities for the final stages (days or weeks) of the contract.</a:t>
            </a:r>
          </a:p>
          <a:p>
            <a:pPr algn="just"/>
            <a:r>
              <a:rPr lang="en-US" sz="1800" b="0" i="0" u="none" strike="noStrike" baseline="0" dirty="0">
                <a:latin typeface="CheltenhamStd-Book"/>
              </a:rPr>
              <a:t>Do this well ahead of time so that the customer’s prepared.</a:t>
            </a:r>
          </a:p>
          <a:p>
            <a:pPr algn="just"/>
            <a:r>
              <a:rPr lang="en-US" sz="1800" b="0" i="0" u="none" strike="noStrike" baseline="0" dirty="0">
                <a:latin typeface="UniversalStd-NewswithCommPi"/>
              </a:rPr>
              <a:t>✓ </a:t>
            </a:r>
            <a:r>
              <a:rPr lang="en-US" sz="1800" b="1" i="0" u="none" strike="noStrike" baseline="0" dirty="0">
                <a:latin typeface="CheltenhamStd-Bold"/>
              </a:rPr>
              <a:t>Prepare a sign-off document. </a:t>
            </a:r>
            <a:r>
              <a:rPr lang="en-US" sz="1800" b="0" i="0" u="none" strike="noStrike" baseline="0" dirty="0">
                <a:latin typeface="CheltenhamStd-Book"/>
              </a:rPr>
              <a:t>Show it to the customer before the signing.</a:t>
            </a:r>
          </a:p>
          <a:p>
            <a:pPr algn="just"/>
            <a:r>
              <a:rPr lang="en-US" sz="1800" b="0" i="0" u="none" strike="noStrike" baseline="0" dirty="0">
                <a:latin typeface="UniversalStd-NewswithCommPi"/>
              </a:rPr>
              <a:t>✓ </a:t>
            </a:r>
            <a:r>
              <a:rPr lang="en-US" sz="1800" b="1" i="0" u="none" strike="noStrike" baseline="0" dirty="0">
                <a:latin typeface="CheltenhamStd-Bold"/>
              </a:rPr>
              <a:t>Tackle any of the customer’s ‘we-need-you-to . . .’ items (such as ‘I</a:t>
            </a:r>
          </a:p>
          <a:p>
            <a:pPr algn="just"/>
            <a:r>
              <a:rPr lang="en-US" sz="1800" b="1" i="0" u="none" strike="noStrike" baseline="0" dirty="0">
                <a:latin typeface="CheltenhamStd-Bold"/>
              </a:rPr>
              <a:t>thought we were getting this as well’). </a:t>
            </a:r>
            <a:r>
              <a:rPr lang="en-US" sz="1800" b="0" i="0" u="none" strike="noStrike" baseline="0" dirty="0">
                <a:latin typeface="CheltenhamStd-Book"/>
              </a:rPr>
              <a:t>Look at your contract and decide whether you can push back or suggest a change order, or whether you just have to suck up and do the work because the customer has some justification for asking.</a:t>
            </a:r>
            <a:endParaRPr lang="en-US" sz="1800" dirty="0"/>
          </a:p>
        </p:txBody>
      </p:sp>
    </p:spTree>
    <p:extLst>
      <p:ext uri="{BB962C8B-B14F-4D97-AF65-F5344CB8AC3E}">
        <p14:creationId xmlns:p14="http://schemas.microsoft.com/office/powerpoint/2010/main" val="982695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08E4B-459D-4DEB-AADD-AE1BCA9E6884}"/>
              </a:ext>
            </a:extLst>
          </p:cNvPr>
          <p:cNvSpPr>
            <a:spLocks noGrp="1"/>
          </p:cNvSpPr>
          <p:nvPr>
            <p:ph type="title"/>
          </p:nvPr>
        </p:nvSpPr>
        <p:spPr>
          <a:xfrm>
            <a:off x="838200" y="365126"/>
            <a:ext cx="10515600" cy="669196"/>
          </a:xfrm>
        </p:spPr>
        <p:txBody>
          <a:bodyPr>
            <a:normAutofit/>
          </a:bodyPr>
          <a:lstStyle/>
          <a:p>
            <a:r>
              <a:rPr lang="en-US" sz="2800" b="1" i="1" u="none" strike="noStrike" baseline="0" dirty="0">
                <a:solidFill>
                  <a:srgbClr val="FF0000"/>
                </a:solidFill>
                <a:latin typeface="CascadeScriptLTStd"/>
              </a:rPr>
              <a:t>Gathering intelligence: The importance of data</a:t>
            </a:r>
            <a:endParaRPr lang="en-US" sz="2800" b="1" dirty="0">
              <a:solidFill>
                <a:srgbClr val="FF0000"/>
              </a:solidFill>
            </a:endParaRPr>
          </a:p>
        </p:txBody>
      </p:sp>
      <p:sp>
        <p:nvSpPr>
          <p:cNvPr id="3" name="Content Placeholder 2">
            <a:extLst>
              <a:ext uri="{FF2B5EF4-FFF2-40B4-BE49-F238E27FC236}">
                <a16:creationId xmlns:a16="http://schemas.microsoft.com/office/drawing/2014/main" id="{0432B543-349F-48D9-AC18-ECE9A6E11923}"/>
              </a:ext>
            </a:extLst>
          </p:cNvPr>
          <p:cNvSpPr>
            <a:spLocks noGrp="1"/>
          </p:cNvSpPr>
          <p:nvPr>
            <p:ph idx="1"/>
          </p:nvPr>
        </p:nvSpPr>
        <p:spPr>
          <a:xfrm>
            <a:off x="269823" y="1320253"/>
            <a:ext cx="11083977" cy="5142641"/>
          </a:xfrm>
        </p:spPr>
        <p:txBody>
          <a:bodyPr>
            <a:normAutofit/>
          </a:bodyPr>
          <a:lstStyle/>
          <a:p>
            <a:pPr algn="l"/>
            <a:r>
              <a:rPr lang="en-US" sz="2400" b="0" i="0" u="none" strike="noStrike" baseline="0" dirty="0">
                <a:latin typeface="UniversalStd-NewswithCommPi"/>
              </a:rPr>
              <a:t>✓ </a:t>
            </a:r>
            <a:r>
              <a:rPr lang="en-US" sz="2400" b="1" i="0" u="none" strike="noStrike" baseline="0" dirty="0">
                <a:latin typeface="CheltenhamStd-Bold"/>
              </a:rPr>
              <a:t>Your customers: </a:t>
            </a:r>
            <a:r>
              <a:rPr lang="en-US" sz="2400" b="0" i="0" u="none" strike="noStrike" baseline="0" dirty="0">
                <a:latin typeface="CheltenhamStd-Book"/>
              </a:rPr>
              <a:t>Use the customer feedback session, as well as any interaction during the lifecycle, to tell you something about how things are going. Include ratings (quantifiable measures) and anecdotes (qualitative feedback) in your feedback process. In simple terms, get a score and get specific examples. Use Chapter 16 to design your process for customer feedback.</a:t>
            </a:r>
          </a:p>
          <a:p>
            <a:pPr algn="l"/>
            <a:r>
              <a:rPr lang="en-US" sz="2400" b="0" i="0" u="none" strike="noStrike" baseline="0" dirty="0">
                <a:latin typeface="UniversalStd-NewswithCommPi"/>
              </a:rPr>
              <a:t>✓ </a:t>
            </a:r>
            <a:r>
              <a:rPr lang="en-US" sz="2400" b="1" i="0" u="none" strike="noStrike" baseline="0" dirty="0">
                <a:latin typeface="CheltenhamStd-Bold"/>
              </a:rPr>
              <a:t>Your team members: </a:t>
            </a:r>
            <a:r>
              <a:rPr lang="en-US" sz="2400" b="0" i="0" u="none" strike="noStrike" baseline="0" dirty="0">
                <a:latin typeface="CheltenhamStd-Book"/>
              </a:rPr>
              <a:t>Take a walk through the project with them in a review meeting and capture their feedback. This feedback includes the pre-contract team too – your marketing and sales functions.</a:t>
            </a:r>
          </a:p>
          <a:p>
            <a:pPr algn="l"/>
            <a:r>
              <a:rPr lang="en-US" sz="2400" b="0" i="0" u="none" strike="noStrike" baseline="0" dirty="0">
                <a:latin typeface="UniversalStd-NewswithCommPi"/>
              </a:rPr>
              <a:t>✓ </a:t>
            </a:r>
            <a:r>
              <a:rPr lang="en-US" sz="2400" b="1" i="0" u="none" strike="noStrike" baseline="0" dirty="0">
                <a:latin typeface="CheltenhamStd-Bold"/>
              </a:rPr>
              <a:t>Your business: </a:t>
            </a:r>
            <a:r>
              <a:rPr lang="en-US" sz="2400" b="0" i="0" u="none" strike="noStrike" baseline="0" dirty="0">
                <a:latin typeface="CheltenhamStd-Book"/>
              </a:rPr>
              <a:t>Gather information on how your projects are performing.</a:t>
            </a:r>
          </a:p>
          <a:p>
            <a:pPr algn="l"/>
            <a:r>
              <a:rPr lang="en-US" sz="2400" b="0" i="0" u="none" strike="noStrike" baseline="0" dirty="0">
                <a:latin typeface="CheltenhamStd-Book"/>
              </a:rPr>
              <a:t>Are they getting done on time, within the budget? Is your use of staff managed in a way that has projects be profitable? Are some projects more profitable than others?</a:t>
            </a:r>
            <a:endParaRPr lang="en-US" sz="2400" dirty="0"/>
          </a:p>
        </p:txBody>
      </p:sp>
    </p:spTree>
    <p:extLst>
      <p:ext uri="{BB962C8B-B14F-4D97-AF65-F5344CB8AC3E}">
        <p14:creationId xmlns:p14="http://schemas.microsoft.com/office/powerpoint/2010/main" val="1475683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6A1B8-46DA-4291-924B-63D4FE59724D}"/>
              </a:ext>
            </a:extLst>
          </p:cNvPr>
          <p:cNvSpPr>
            <a:spLocks noGrp="1"/>
          </p:cNvSpPr>
          <p:nvPr>
            <p:ph type="title"/>
          </p:nvPr>
        </p:nvSpPr>
        <p:spPr>
          <a:xfrm>
            <a:off x="838200" y="365126"/>
            <a:ext cx="10515600" cy="804108"/>
          </a:xfrm>
        </p:spPr>
        <p:txBody>
          <a:bodyPr>
            <a:normAutofit/>
          </a:bodyPr>
          <a:lstStyle/>
          <a:p>
            <a:r>
              <a:rPr lang="en-US" sz="2800" b="1" i="1" u="none" strike="noStrike" baseline="0" dirty="0">
                <a:solidFill>
                  <a:srgbClr val="FF0000"/>
                </a:solidFill>
                <a:latin typeface="CascadeScriptLTStd"/>
              </a:rPr>
              <a:t>Evaluating your offer</a:t>
            </a:r>
            <a:endParaRPr lang="en-US" sz="2800" b="1" dirty="0">
              <a:solidFill>
                <a:srgbClr val="FF0000"/>
              </a:solidFill>
            </a:endParaRPr>
          </a:p>
        </p:txBody>
      </p:sp>
      <p:sp>
        <p:nvSpPr>
          <p:cNvPr id="3" name="Content Placeholder 2">
            <a:extLst>
              <a:ext uri="{FF2B5EF4-FFF2-40B4-BE49-F238E27FC236}">
                <a16:creationId xmlns:a16="http://schemas.microsoft.com/office/drawing/2014/main" id="{E5D7D39F-07F2-4EE3-B3EA-46DAE161A8F5}"/>
              </a:ext>
            </a:extLst>
          </p:cNvPr>
          <p:cNvSpPr>
            <a:spLocks noGrp="1"/>
          </p:cNvSpPr>
          <p:nvPr>
            <p:ph idx="1"/>
          </p:nvPr>
        </p:nvSpPr>
        <p:spPr>
          <a:xfrm>
            <a:off x="389744" y="1304144"/>
            <a:ext cx="10964056" cy="4872819"/>
          </a:xfrm>
        </p:spPr>
        <p:txBody>
          <a:bodyPr/>
          <a:lstStyle/>
          <a:p>
            <a:pPr algn="l"/>
            <a:r>
              <a:rPr lang="en-US" sz="1800" b="0" i="0" u="none" strike="noStrike" baseline="0" dirty="0">
                <a:latin typeface="CheltenhamStd-Book"/>
              </a:rPr>
              <a:t>When you combine market intelligence with feedback from your </a:t>
            </a:r>
            <a:r>
              <a:rPr lang="en-US" sz="1800" b="0" i="0" u="none" strike="noStrike" baseline="0">
                <a:latin typeface="CheltenhamStd-Book"/>
              </a:rPr>
              <a:t>team and your </a:t>
            </a:r>
            <a:r>
              <a:rPr lang="en-US" sz="1800" b="0" i="0" u="none" strike="noStrike" baseline="0" dirty="0">
                <a:latin typeface="CheltenhamStd-Book"/>
              </a:rPr>
              <a:t>customers, you have solid data for a regular evaluation of your offer.</a:t>
            </a:r>
          </a:p>
          <a:p>
            <a:pPr algn="l"/>
            <a:r>
              <a:rPr lang="en-US" sz="1800" b="0" i="0" u="none" strike="noStrike" baseline="0" dirty="0">
                <a:latin typeface="CheltenhamStd-Book"/>
              </a:rPr>
              <a:t>Here are the key questions to ask yourself:</a:t>
            </a:r>
          </a:p>
          <a:p>
            <a:pPr algn="l"/>
            <a:r>
              <a:rPr lang="en-US" sz="1800" b="0" i="0" u="none" strike="noStrike" baseline="0" dirty="0">
                <a:latin typeface="UniversalStd-NewswithCommPi"/>
              </a:rPr>
              <a:t>✓ </a:t>
            </a:r>
            <a:r>
              <a:rPr lang="en-US" sz="1800" b="0" i="0" u="none" strike="noStrike" baseline="0" dirty="0">
                <a:latin typeface="CheltenhamStd-Book"/>
              </a:rPr>
              <a:t>Is your offer still a fit for what customers need?</a:t>
            </a:r>
          </a:p>
          <a:p>
            <a:pPr algn="l"/>
            <a:r>
              <a:rPr lang="en-US" sz="1800" b="0" i="0" u="none" strike="noStrike" baseline="0" dirty="0">
                <a:latin typeface="UniversalStd-NewswithCommPi"/>
              </a:rPr>
              <a:t>✓ </a:t>
            </a:r>
            <a:r>
              <a:rPr lang="en-US" sz="1800" b="0" i="0" u="none" strike="noStrike" baseline="0" dirty="0">
                <a:latin typeface="CheltenhamStd-Book"/>
              </a:rPr>
              <a:t>Are you providing high levels of customer satisfaction?</a:t>
            </a:r>
          </a:p>
          <a:p>
            <a:pPr algn="l"/>
            <a:r>
              <a:rPr lang="en-US" sz="1800" b="0" i="0" u="none" strike="noStrike" baseline="0" dirty="0">
                <a:latin typeface="UniversalStd-NewswithCommPi"/>
              </a:rPr>
              <a:t>✓ </a:t>
            </a:r>
            <a:r>
              <a:rPr lang="en-US" sz="1800" b="0" i="0" u="none" strike="noStrike" baseline="0" dirty="0">
                <a:latin typeface="CheltenhamStd-Book"/>
              </a:rPr>
              <a:t>Are you incorporating best practices, including being up-to-date and using a solid methodology for your work with clients.</a:t>
            </a:r>
          </a:p>
          <a:p>
            <a:pPr algn="l"/>
            <a:r>
              <a:rPr lang="en-US" sz="1800" b="0" i="0" u="none" strike="noStrike" baseline="0" dirty="0">
                <a:latin typeface="UniversalStd-NewswithCommPi"/>
              </a:rPr>
              <a:t>✓ </a:t>
            </a:r>
            <a:r>
              <a:rPr lang="en-US" sz="1800" b="0" i="0" u="none" strike="noStrike" baseline="0" dirty="0">
                <a:latin typeface="CheltenhamStd-Book"/>
              </a:rPr>
              <a:t>Are you competitive – as good as or better than your competition? Are you highly valuable to your customers?</a:t>
            </a:r>
          </a:p>
          <a:p>
            <a:pPr algn="l"/>
            <a:r>
              <a:rPr lang="en-US" sz="1800" b="0" i="0" u="none" strike="noStrike" baseline="0" dirty="0">
                <a:latin typeface="UniversalStd-NewswithCommPi"/>
              </a:rPr>
              <a:t>✓ </a:t>
            </a:r>
            <a:r>
              <a:rPr lang="en-US" sz="1800" b="0" i="0" u="none" strike="noStrike" baseline="0" dirty="0">
                <a:latin typeface="CheltenhamStd-Book"/>
              </a:rPr>
              <a:t>Are you less flexible than you need to be?</a:t>
            </a:r>
          </a:p>
          <a:p>
            <a:pPr algn="l"/>
            <a:r>
              <a:rPr lang="en-US" sz="1800" b="0" i="0" u="none" strike="noStrike" baseline="0" dirty="0">
                <a:latin typeface="UniversalStd-NewswithCommPi"/>
              </a:rPr>
              <a:t>✓ </a:t>
            </a:r>
            <a:r>
              <a:rPr lang="en-US" sz="1800" b="0" i="0" u="none" strike="noStrike" baseline="0" dirty="0">
                <a:latin typeface="CheltenhamStd-Book"/>
              </a:rPr>
              <a:t>Is your offer under threat of replacement by a new solution/product?</a:t>
            </a:r>
            <a:endParaRPr lang="en-US" dirty="0"/>
          </a:p>
        </p:txBody>
      </p:sp>
    </p:spTree>
    <p:extLst>
      <p:ext uri="{BB962C8B-B14F-4D97-AF65-F5344CB8AC3E}">
        <p14:creationId xmlns:p14="http://schemas.microsoft.com/office/powerpoint/2010/main" val="3674801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2BFF3-0FC8-4122-9DD2-499DAD58FFBD}"/>
              </a:ext>
            </a:extLst>
          </p:cNvPr>
          <p:cNvSpPr>
            <a:spLocks noGrp="1"/>
          </p:cNvSpPr>
          <p:nvPr>
            <p:ph type="title"/>
          </p:nvPr>
        </p:nvSpPr>
        <p:spPr>
          <a:xfrm>
            <a:off x="569001" y="200234"/>
            <a:ext cx="10515600" cy="789118"/>
          </a:xfrm>
        </p:spPr>
        <p:txBody>
          <a:bodyPr>
            <a:normAutofit/>
          </a:bodyPr>
          <a:lstStyle/>
          <a:p>
            <a:r>
              <a:rPr lang="en-US" sz="2800" b="1" i="1" u="none" strike="noStrike" baseline="0" dirty="0">
                <a:solidFill>
                  <a:srgbClr val="FF0000"/>
                </a:solidFill>
                <a:latin typeface="CascadeScriptLTStd"/>
              </a:rPr>
              <a:t>Planning for Business Development Success</a:t>
            </a:r>
            <a:endParaRPr lang="en-US" sz="2800" b="1" dirty="0">
              <a:solidFill>
                <a:srgbClr val="FF0000"/>
              </a:solidFill>
            </a:endParaRPr>
          </a:p>
        </p:txBody>
      </p:sp>
      <p:sp>
        <p:nvSpPr>
          <p:cNvPr id="3" name="Content Placeholder 2">
            <a:extLst>
              <a:ext uri="{FF2B5EF4-FFF2-40B4-BE49-F238E27FC236}">
                <a16:creationId xmlns:a16="http://schemas.microsoft.com/office/drawing/2014/main" id="{77D14E95-8207-480D-8171-34FFE90B36DC}"/>
              </a:ext>
            </a:extLst>
          </p:cNvPr>
          <p:cNvSpPr>
            <a:spLocks noGrp="1"/>
          </p:cNvSpPr>
          <p:nvPr>
            <p:ph idx="1"/>
          </p:nvPr>
        </p:nvSpPr>
        <p:spPr>
          <a:xfrm>
            <a:off x="299803" y="1154244"/>
            <a:ext cx="11692328" cy="4092313"/>
          </a:xfrm>
        </p:spPr>
        <p:txBody>
          <a:bodyPr>
            <a:normAutofit/>
          </a:bodyPr>
          <a:lstStyle/>
          <a:p>
            <a:pPr algn="just"/>
            <a:r>
              <a:rPr lang="en-US" sz="2400" b="0" i="0" u="none" strike="noStrike" baseline="0" dirty="0">
                <a:solidFill>
                  <a:srgbClr val="FF0000"/>
                </a:solidFill>
                <a:latin typeface="CheltenhamStd-Book"/>
              </a:rPr>
              <a:t>Before you start the planning</a:t>
            </a:r>
            <a:r>
              <a:rPr lang="en-US" sz="2400" b="0" i="0" u="none" strike="noStrike" baseline="0" dirty="0">
                <a:latin typeface="CheltenhamStd-Book"/>
              </a:rPr>
              <a:t>, I want to reiterate the role that business development has in helping you to attain your </a:t>
            </a:r>
            <a:r>
              <a:rPr lang="en-US" sz="2400" b="0" i="1" u="none" strike="noStrike" baseline="0" dirty="0">
                <a:latin typeface="CheltenhamStd-BookItalic"/>
              </a:rPr>
              <a:t>goals </a:t>
            </a:r>
            <a:r>
              <a:rPr lang="en-US" sz="2400" b="0" i="0" u="none" strike="noStrike" baseline="0" dirty="0">
                <a:latin typeface="CheltenhamStd-Book"/>
              </a:rPr>
              <a:t>(your ‘big’ objectives): </a:t>
            </a:r>
          </a:p>
          <a:p>
            <a:pPr algn="just"/>
            <a:r>
              <a:rPr lang="en-US" sz="2400" b="0" i="0" u="none" strike="noStrike" baseline="0" dirty="0">
                <a:latin typeface="CheltenhamStd-Book"/>
              </a:rPr>
              <a:t>Business development is the process required to achieve growth through the acquisition of profitable net new customers and expansion of existing customers.</a:t>
            </a:r>
          </a:p>
          <a:p>
            <a:pPr algn="just"/>
            <a:r>
              <a:rPr lang="en-US" sz="2400" b="0" i="0" u="none" strike="noStrike" baseline="0" dirty="0">
                <a:latin typeface="CheltenhamStd-Book"/>
              </a:rPr>
              <a:t>Business development is essentially forward-looking. You require discipline to prioritize tasks that bring longer-term benefits, rather than immediate gratification, and to work on activities that can wait until tomorrow </a:t>
            </a:r>
            <a:r>
              <a:rPr lang="en-US" sz="2400" b="0" i="0" u="none" strike="noStrike" baseline="0" dirty="0">
                <a:latin typeface="STIX-Regular"/>
              </a:rPr>
              <a:t>‒ </a:t>
            </a:r>
            <a:r>
              <a:rPr lang="en-US" sz="2400" b="0" i="0" u="none" strike="noStrike" baseline="0" dirty="0">
                <a:latin typeface="CheltenhamStd-Book"/>
              </a:rPr>
              <a:t>while dealing with today’s priorities, including the crisis of the moment. After all if you can push business development activities to tomorrow, why not next week or next month?</a:t>
            </a:r>
            <a:endParaRPr lang="en-US" sz="2400" dirty="0"/>
          </a:p>
        </p:txBody>
      </p:sp>
    </p:spTree>
    <p:extLst>
      <p:ext uri="{BB962C8B-B14F-4D97-AF65-F5344CB8AC3E}">
        <p14:creationId xmlns:p14="http://schemas.microsoft.com/office/powerpoint/2010/main" val="1851163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6DA8D-53D9-4815-87F9-C854DB29679B}"/>
              </a:ext>
            </a:extLst>
          </p:cNvPr>
          <p:cNvSpPr>
            <a:spLocks noGrp="1"/>
          </p:cNvSpPr>
          <p:nvPr>
            <p:ph type="title"/>
          </p:nvPr>
        </p:nvSpPr>
        <p:spPr/>
        <p:txBody>
          <a:bodyPr/>
          <a:lstStyle/>
          <a:p>
            <a:r>
              <a:rPr lang="en-US" dirty="0"/>
              <a:t>Business development Plan should include</a:t>
            </a:r>
          </a:p>
        </p:txBody>
      </p:sp>
      <p:sp>
        <p:nvSpPr>
          <p:cNvPr id="3" name="Content Placeholder 2">
            <a:extLst>
              <a:ext uri="{FF2B5EF4-FFF2-40B4-BE49-F238E27FC236}">
                <a16:creationId xmlns:a16="http://schemas.microsoft.com/office/drawing/2014/main" id="{2C397591-BDBD-4D4B-96FC-1EFD89042446}"/>
              </a:ext>
            </a:extLst>
          </p:cNvPr>
          <p:cNvSpPr>
            <a:spLocks noGrp="1"/>
          </p:cNvSpPr>
          <p:nvPr>
            <p:ph idx="1"/>
          </p:nvPr>
        </p:nvSpPr>
        <p:spPr/>
        <p:txBody>
          <a:bodyPr>
            <a:normAutofit/>
          </a:bodyPr>
          <a:lstStyle/>
          <a:p>
            <a:pPr algn="l"/>
            <a:r>
              <a:rPr lang="en-US" sz="2400" b="1" i="0" u="none" strike="noStrike" baseline="0" dirty="0"/>
              <a:t>Goals: </a:t>
            </a:r>
            <a:r>
              <a:rPr lang="en-US" sz="2400" b="0" i="0" u="none" strike="noStrike" baseline="0" dirty="0"/>
              <a:t>Broken down into </a:t>
            </a:r>
            <a:r>
              <a:rPr lang="en-US" sz="2400" b="0" i="1" u="none" strike="noStrike" baseline="0" dirty="0"/>
              <a:t>milestones </a:t>
            </a:r>
            <a:r>
              <a:rPr lang="en-US" sz="2400" b="0" i="0" u="none" strike="noStrike" baseline="0" dirty="0"/>
              <a:t>(intermediate goals): ‘Where do I want to be in 12 months?’ and ‘Where do I need to be this month?’</a:t>
            </a:r>
          </a:p>
          <a:p>
            <a:pPr algn="l"/>
            <a:r>
              <a:rPr lang="en-US" sz="2400" b="0" i="0" u="none" strike="noStrike" baseline="0" dirty="0"/>
              <a:t>✓ </a:t>
            </a:r>
            <a:r>
              <a:rPr lang="en-US" sz="2400" b="1" i="0" u="none" strike="noStrike" baseline="0" dirty="0"/>
              <a:t>Metrics: </a:t>
            </a:r>
            <a:r>
              <a:rPr lang="en-US" sz="2400" b="0" i="0" u="none" strike="noStrike" baseline="0" dirty="0"/>
              <a:t>Numbers that measure the health of your business (see the later section ‘Working on metrics’ for more).</a:t>
            </a:r>
          </a:p>
          <a:p>
            <a:pPr algn="l"/>
            <a:r>
              <a:rPr lang="en-US" sz="2400" b="0" i="0" u="none" strike="noStrike" baseline="0" dirty="0"/>
              <a:t>✓ </a:t>
            </a:r>
            <a:r>
              <a:rPr lang="en-US" sz="2400" b="1" i="0" u="none" strike="noStrike" baseline="0" dirty="0"/>
              <a:t>Targets: </a:t>
            </a:r>
            <a:r>
              <a:rPr lang="en-US" sz="2400" b="0" i="0" u="none" strike="noStrike" baseline="0" dirty="0"/>
              <a:t>Specific numbers that individuals are aiming to reach. Targets ensure that the metric is in a healthy state.</a:t>
            </a:r>
          </a:p>
          <a:p>
            <a:pPr algn="l"/>
            <a:r>
              <a:rPr lang="en-US" sz="2400" b="0" i="0" u="none" strike="noStrike" baseline="0" dirty="0"/>
              <a:t>✓ </a:t>
            </a:r>
            <a:r>
              <a:rPr lang="en-US" sz="2400" b="1" i="0" u="none" strike="noStrike" baseline="0" dirty="0"/>
              <a:t>Measures: </a:t>
            </a:r>
            <a:r>
              <a:rPr lang="en-US" sz="2400" b="0" i="0" u="none" strike="noStrike" baseline="0" dirty="0"/>
              <a:t>How you count progress towards a target.</a:t>
            </a:r>
          </a:p>
          <a:p>
            <a:pPr algn="l"/>
            <a:r>
              <a:rPr lang="en-US" sz="2400" b="0" i="0" u="none" strike="noStrike" baseline="0" dirty="0"/>
              <a:t>✓ </a:t>
            </a:r>
            <a:r>
              <a:rPr lang="en-US" sz="2400" b="1" i="0" u="none" strike="noStrike" baseline="0" dirty="0"/>
              <a:t>Tactics: </a:t>
            </a:r>
            <a:r>
              <a:rPr lang="en-US" sz="2400" b="0" i="0" u="none" strike="noStrike" baseline="0" dirty="0"/>
              <a:t>Major groups of activities that contribute to the above points.</a:t>
            </a:r>
          </a:p>
          <a:p>
            <a:pPr algn="l"/>
            <a:r>
              <a:rPr lang="en-US" sz="2400" b="1" i="0" u="none" strike="noStrike" baseline="0" dirty="0"/>
              <a:t>Communication strategies: </a:t>
            </a:r>
            <a:r>
              <a:rPr lang="en-US" sz="2400" b="0" i="0" u="none" strike="noStrike" baseline="0" dirty="0"/>
              <a:t>How do I enroll others in my plan? ✓ </a:t>
            </a:r>
            <a:r>
              <a:rPr lang="en-US" sz="2400" b="1" i="0" u="none" strike="noStrike" baseline="0" dirty="0"/>
              <a:t>Risk management: </a:t>
            </a:r>
            <a:r>
              <a:rPr lang="en-US" sz="2400" b="0" i="0" u="none" strike="noStrike" baseline="0" dirty="0"/>
              <a:t>What risks may I need to plan for? </a:t>
            </a:r>
          </a:p>
        </p:txBody>
      </p:sp>
    </p:spTree>
    <p:extLst>
      <p:ext uri="{BB962C8B-B14F-4D97-AF65-F5344CB8AC3E}">
        <p14:creationId xmlns:p14="http://schemas.microsoft.com/office/powerpoint/2010/main" val="209657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359B77C-BCEA-4750-A35B-85EB10BB28B7}"/>
              </a:ext>
            </a:extLst>
          </p:cNvPr>
          <p:cNvSpPr>
            <a:spLocks noGrp="1"/>
          </p:cNvSpPr>
          <p:nvPr>
            <p:ph type="ctrTitle"/>
          </p:nvPr>
        </p:nvSpPr>
        <p:spPr>
          <a:xfrm>
            <a:off x="3963177" y="959775"/>
            <a:ext cx="7644627" cy="2751086"/>
          </a:xfrm>
        </p:spPr>
        <p:txBody>
          <a:bodyPr>
            <a:normAutofit/>
          </a:bodyPr>
          <a:lstStyle/>
          <a:p>
            <a:pPr algn="r"/>
            <a:r>
              <a:rPr lang="fr-FR" b="1" i="1" dirty="0"/>
              <a:t>Part II: Business international </a:t>
            </a:r>
            <a:r>
              <a:rPr lang="fr-FR" b="1" i="1" dirty="0" err="1"/>
              <a:t>Development</a:t>
            </a:r>
            <a:r>
              <a:rPr lang="fr-FR" b="1" i="1" dirty="0"/>
              <a:t> </a:t>
            </a:r>
            <a:endParaRPr lang="en-US" dirty="0"/>
          </a:p>
        </p:txBody>
      </p:sp>
      <p:sp>
        <p:nvSpPr>
          <p:cNvPr id="3" name="Subtitle 2">
            <a:extLst>
              <a:ext uri="{FF2B5EF4-FFF2-40B4-BE49-F238E27FC236}">
                <a16:creationId xmlns:a16="http://schemas.microsoft.com/office/drawing/2014/main" id="{34D29A08-297F-4D8B-8CF1-88057A97B90C}"/>
              </a:ext>
            </a:extLst>
          </p:cNvPr>
          <p:cNvSpPr>
            <a:spLocks noGrp="1"/>
          </p:cNvSpPr>
          <p:nvPr>
            <p:ph type="subTitle" idx="1"/>
          </p:nvPr>
        </p:nvSpPr>
        <p:spPr>
          <a:xfrm>
            <a:off x="3687581" y="3724665"/>
            <a:ext cx="8108154" cy="2751086"/>
          </a:xfrm>
        </p:spPr>
        <p:txBody>
          <a:bodyPr>
            <a:noAutofit/>
          </a:bodyPr>
          <a:lstStyle/>
          <a:p>
            <a:pPr algn="l"/>
            <a:r>
              <a:rPr lang="fr-FR" sz="1600" b="1" dirty="0"/>
              <a:t>Séance 3 (3 </a:t>
            </a:r>
            <a:r>
              <a:rPr lang="fr-FR" sz="1600" b="1" dirty="0" err="1"/>
              <a:t>hours</a:t>
            </a:r>
            <a:r>
              <a:rPr lang="fr-FR" sz="1600" b="1" dirty="0"/>
              <a:t>):</a:t>
            </a:r>
            <a:r>
              <a:rPr lang="fr-FR" sz="1600" dirty="0"/>
              <a:t> </a:t>
            </a:r>
            <a:r>
              <a:rPr lang="en-US" sz="1600" dirty="0"/>
              <a:t>Findings Gaps for Business Development: </a:t>
            </a:r>
            <a:r>
              <a:rPr lang="fr-FR" sz="1600" b="1" i="1" dirty="0"/>
              <a:t>(i) </a:t>
            </a:r>
            <a:r>
              <a:rPr lang="fr-FR" sz="1600" b="1" i="1" dirty="0" err="1"/>
              <a:t>Finding</a:t>
            </a:r>
            <a:r>
              <a:rPr lang="fr-FR" sz="1600" b="1" i="1" dirty="0"/>
              <a:t> Gaps for Business </a:t>
            </a:r>
            <a:r>
              <a:rPr lang="fr-FR" sz="1600" b="1" i="1" dirty="0" err="1"/>
              <a:t>Development</a:t>
            </a:r>
            <a:endParaRPr lang="en-US" sz="1600" dirty="0"/>
          </a:p>
          <a:p>
            <a:pPr algn="l"/>
            <a:r>
              <a:rPr lang="en-US" sz="1600" dirty="0"/>
              <a:t>(Spotting Patchy Business Development, Recognizing the tell-tale signs of weak business development, Looking for the obvious and the not-so-obvious problems, Thinking like your customers, Understanding Business Development Challenges for Services Firms)</a:t>
            </a:r>
          </a:p>
          <a:p>
            <a:pPr algn="l"/>
            <a:r>
              <a:rPr lang="en-US" sz="1600" dirty="0"/>
              <a:t> </a:t>
            </a:r>
            <a:r>
              <a:rPr lang="en-US" sz="1600" b="1" i="1" dirty="0"/>
              <a:t>(ii) Diving Inside Your Customer’s Head</a:t>
            </a:r>
            <a:endParaRPr lang="en-US" sz="1600" dirty="0"/>
          </a:p>
          <a:p>
            <a:pPr algn="l"/>
            <a:r>
              <a:rPr lang="en-US" sz="1600" dirty="0"/>
              <a:t>Uncovering Your Customers’ Real Needs, understanding what customers need today and whether they know it, Staying current with your customers’ needs, Powering Growth Using Your Customer’s Viewpoint, Focusing on your customer: Why you should care, Mapping your customer’s journey, Tailoring your solution to your customer’s need (not vice versa), Using influence to get the outcome you want.</a:t>
            </a:r>
          </a:p>
        </p:txBody>
      </p:sp>
    </p:spTree>
    <p:extLst>
      <p:ext uri="{BB962C8B-B14F-4D97-AF65-F5344CB8AC3E}">
        <p14:creationId xmlns:p14="http://schemas.microsoft.com/office/powerpoint/2010/main" val="201543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700"/>
                                        <p:tgtEl>
                                          <p:spTgt spid="3">
                                            <p:txEl>
                                              <p:pRg st="2" end="2"/>
                                            </p:txEl>
                                          </p:spTgt>
                                        </p:tgtEl>
                                      </p:cBhvr>
                                    </p:animEffect>
                                  </p:childTnLst>
                                </p:cTn>
                              </p:par>
                              <p:par>
                                <p:cTn id="14" presetID="10" presetClass="entr" presetSubtype="0" fill="hold" grpId="0" nodeType="withEffect">
                                  <p:stCondLst>
                                    <p:cond delay="1000"/>
                                  </p:stCondLst>
                                  <p:iterate>
                                    <p:tmPct val="10000"/>
                                  </p:iterate>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700"/>
                                        <p:tgtEl>
                                          <p:spTgt spid="3">
                                            <p:txEl>
                                              <p:pRg st="3" end="3"/>
                                            </p:txEl>
                                          </p:spTgt>
                                        </p:tgtEl>
                                      </p:cBhvr>
                                    </p:animEffect>
                                  </p:childTnLst>
                                </p:cTn>
                              </p:par>
                              <p:par>
                                <p:cTn id="17" presetID="10" presetClass="entr" presetSubtype="0" fill="hold" grpId="0" nodeType="withEffect">
                                  <p:stCondLst>
                                    <p:cond delay="500"/>
                                  </p:stCondLst>
                                  <p:iterate>
                                    <p:tmPct val="10000"/>
                                  </p:iterate>
                                  <p:childTnLst>
                                    <p:set>
                                      <p:cBhvr>
                                        <p:cTn id="18" dur="1" fill="hold">
                                          <p:stCondLst>
                                            <p:cond delay="0"/>
                                          </p:stCondLst>
                                        </p:cTn>
                                        <p:tgtEl>
                                          <p:spTgt spid="2"/>
                                        </p:tgtEl>
                                        <p:attrNameLst>
                                          <p:attrName>style.visibility</p:attrName>
                                        </p:attrNameLst>
                                      </p:cBhvr>
                                      <p:to>
                                        <p:strVal val="visible"/>
                                      </p:to>
                                    </p:set>
                                    <p:animEffect transition="in" filter="fade">
                                      <p:cBhvr>
                                        <p:cTn id="19"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4F356-D963-4E17-8148-61930BF42BC9}"/>
              </a:ext>
            </a:extLst>
          </p:cNvPr>
          <p:cNvSpPr>
            <a:spLocks noGrp="1"/>
          </p:cNvSpPr>
          <p:nvPr>
            <p:ph type="title"/>
          </p:nvPr>
        </p:nvSpPr>
        <p:spPr>
          <a:xfrm>
            <a:off x="820711" y="230212"/>
            <a:ext cx="10515600" cy="819098"/>
          </a:xfrm>
        </p:spPr>
        <p:txBody>
          <a:bodyPr>
            <a:noAutofit/>
          </a:bodyPr>
          <a:lstStyle/>
          <a:p>
            <a:pPr algn="ctr"/>
            <a:r>
              <a:rPr lang="en-US" sz="3200" b="1" i="0" u="none" strike="noStrike" baseline="0" dirty="0">
                <a:solidFill>
                  <a:srgbClr val="FF0000"/>
                </a:solidFill>
                <a:latin typeface="+mn-lt"/>
              </a:rPr>
              <a:t>Getting Ready for Business Development</a:t>
            </a:r>
            <a:endParaRPr lang="en-US" sz="3200" dirty="0">
              <a:solidFill>
                <a:srgbClr val="FF0000"/>
              </a:solidFill>
              <a:latin typeface="+mn-lt"/>
            </a:endParaRPr>
          </a:p>
        </p:txBody>
      </p:sp>
      <p:sp>
        <p:nvSpPr>
          <p:cNvPr id="3" name="Content Placeholder 2">
            <a:extLst>
              <a:ext uri="{FF2B5EF4-FFF2-40B4-BE49-F238E27FC236}">
                <a16:creationId xmlns:a16="http://schemas.microsoft.com/office/drawing/2014/main" id="{E8CCAC89-7EBF-4472-98E6-57E3849EC21F}"/>
              </a:ext>
            </a:extLst>
          </p:cNvPr>
          <p:cNvSpPr>
            <a:spLocks noGrp="1"/>
          </p:cNvSpPr>
          <p:nvPr>
            <p:ph idx="1"/>
          </p:nvPr>
        </p:nvSpPr>
        <p:spPr>
          <a:xfrm>
            <a:off x="464695" y="1184223"/>
            <a:ext cx="11227633" cy="5308650"/>
          </a:xfrm>
        </p:spPr>
        <p:txBody>
          <a:bodyPr>
            <a:normAutofit/>
          </a:bodyPr>
          <a:lstStyle/>
          <a:p>
            <a:pPr algn="just">
              <a:lnSpc>
                <a:spcPct val="150000"/>
              </a:lnSpc>
            </a:pPr>
            <a:r>
              <a:rPr lang="en-US" sz="2400" b="1" i="1" u="none" strike="noStrike" baseline="0" dirty="0">
                <a:solidFill>
                  <a:srgbClr val="FF0000"/>
                </a:solidFill>
              </a:rPr>
              <a:t>Developing an Offer that Sells: </a:t>
            </a:r>
          </a:p>
          <a:p>
            <a:pPr algn="l">
              <a:lnSpc>
                <a:spcPct val="150000"/>
              </a:lnSpc>
            </a:pPr>
            <a:r>
              <a:rPr lang="en-US" sz="2400" b="0" i="0" u="none" strike="noStrike" baseline="0" dirty="0"/>
              <a:t>You’re in the INVENT (or, if you prefer, ‘reinvent’) stage of the business development lifecycle (Figure 3-1). How do you invent an offer?</a:t>
            </a:r>
          </a:p>
          <a:p>
            <a:pPr algn="l">
              <a:lnSpc>
                <a:spcPct val="150000"/>
              </a:lnSpc>
            </a:pPr>
            <a:r>
              <a:rPr lang="en-US" sz="2400" b="0" i="0" u="none" strike="noStrike" baseline="0" dirty="0"/>
              <a:t>✓ Specialized skills that you wanted to bring to the marketplace (you’re a subject matter expert)?</a:t>
            </a:r>
          </a:p>
          <a:p>
            <a:pPr algn="l">
              <a:lnSpc>
                <a:spcPct val="150000"/>
              </a:lnSpc>
            </a:pPr>
            <a:r>
              <a:rPr lang="en-US" sz="2400" b="0" i="0" u="none" strike="noStrike" baseline="0" dirty="0"/>
              <a:t>✓ Business skills that can support the growth and development of a business (you have business development skills)?</a:t>
            </a:r>
          </a:p>
          <a:p>
            <a:pPr algn="l">
              <a:lnSpc>
                <a:spcPct val="150000"/>
              </a:lnSpc>
            </a:pPr>
            <a:r>
              <a:rPr lang="en-US" sz="2400" b="0" i="0" u="none" strike="noStrike" baseline="0" dirty="0"/>
              <a:t>✓ Entrepreneurial skills (you know how to build a business)?</a:t>
            </a:r>
            <a:endParaRPr lang="en-US" sz="2400" dirty="0"/>
          </a:p>
        </p:txBody>
      </p:sp>
    </p:spTree>
    <p:extLst>
      <p:ext uri="{BB962C8B-B14F-4D97-AF65-F5344CB8AC3E}">
        <p14:creationId xmlns:p14="http://schemas.microsoft.com/office/powerpoint/2010/main" val="3288237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79F048-AAB7-4181-8A0B-ED71BFDFA9D0}"/>
              </a:ext>
            </a:extLst>
          </p:cNvPr>
          <p:cNvSpPr>
            <a:spLocks noGrp="1"/>
          </p:cNvSpPr>
          <p:nvPr>
            <p:ph idx="1"/>
          </p:nvPr>
        </p:nvSpPr>
        <p:spPr>
          <a:xfrm>
            <a:off x="718279" y="401559"/>
            <a:ext cx="11108960" cy="4351338"/>
          </a:xfrm>
        </p:spPr>
        <p:txBody>
          <a:bodyPr>
            <a:normAutofit/>
          </a:bodyPr>
          <a:lstStyle/>
          <a:p>
            <a:pPr algn="l"/>
            <a:r>
              <a:rPr lang="en-US" b="1" i="0" u="none" strike="noStrike" baseline="0" dirty="0">
                <a:solidFill>
                  <a:srgbClr val="FF0000"/>
                </a:solidFill>
              </a:rPr>
              <a:t>Everything else your business needs to do is centered on your offer and how you:</a:t>
            </a:r>
          </a:p>
          <a:p>
            <a:pPr marL="0" indent="0" algn="l">
              <a:buNone/>
            </a:pPr>
            <a:endParaRPr lang="en-US" b="1" i="0" u="none" strike="noStrike" baseline="0" dirty="0">
              <a:solidFill>
                <a:srgbClr val="FF0000"/>
              </a:solidFill>
            </a:endParaRPr>
          </a:p>
          <a:p>
            <a:pPr algn="l"/>
            <a:r>
              <a:rPr lang="en-US" b="0" i="0" u="none" strike="noStrike" baseline="0" dirty="0"/>
              <a:t>✓ Make the market aware of the needs you fulfill.</a:t>
            </a:r>
          </a:p>
          <a:p>
            <a:pPr algn="l"/>
            <a:r>
              <a:rPr lang="en-US" b="0" i="0" u="none" strike="noStrike" baseline="0" dirty="0"/>
              <a:t>✓ Conduct powerful interactions with prospects to have them buy from you, instead of from the other guy.</a:t>
            </a:r>
          </a:p>
          <a:p>
            <a:pPr algn="l"/>
            <a:r>
              <a:rPr lang="en-US" b="0" i="0" u="none" strike="noStrike" baseline="0" dirty="0"/>
              <a:t>✓ Do the work ✓ Leverage your happy customers, that is, use successful projects as the basis for business expansion</a:t>
            </a:r>
            <a:endParaRPr lang="en-US" dirty="0"/>
          </a:p>
        </p:txBody>
      </p:sp>
    </p:spTree>
    <p:extLst>
      <p:ext uri="{BB962C8B-B14F-4D97-AF65-F5344CB8AC3E}">
        <p14:creationId xmlns:p14="http://schemas.microsoft.com/office/powerpoint/2010/main" val="2850778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9B787-D016-4358-82B0-8A603224C20C}"/>
              </a:ext>
            </a:extLst>
          </p:cNvPr>
          <p:cNvSpPr>
            <a:spLocks noGrp="1"/>
          </p:cNvSpPr>
          <p:nvPr>
            <p:ph type="title"/>
          </p:nvPr>
        </p:nvSpPr>
        <p:spPr>
          <a:xfrm>
            <a:off x="388495" y="1999053"/>
            <a:ext cx="10515600" cy="864068"/>
          </a:xfrm>
        </p:spPr>
        <p:txBody>
          <a:bodyPr>
            <a:normAutofit/>
          </a:bodyPr>
          <a:lstStyle/>
          <a:p>
            <a:r>
              <a:rPr lang="en-US" sz="2800" b="0" i="1" u="none" strike="noStrike" baseline="0" dirty="0">
                <a:solidFill>
                  <a:srgbClr val="FF0000"/>
                </a:solidFill>
                <a:latin typeface="+mn-lt"/>
              </a:rPr>
              <a:t>Specializing</a:t>
            </a:r>
            <a:endParaRPr lang="en-US" sz="2800" dirty="0">
              <a:solidFill>
                <a:srgbClr val="FF0000"/>
              </a:solidFill>
              <a:latin typeface="+mn-lt"/>
            </a:endParaRPr>
          </a:p>
        </p:txBody>
      </p:sp>
      <p:sp>
        <p:nvSpPr>
          <p:cNvPr id="3" name="Content Placeholder 2">
            <a:extLst>
              <a:ext uri="{FF2B5EF4-FFF2-40B4-BE49-F238E27FC236}">
                <a16:creationId xmlns:a16="http://schemas.microsoft.com/office/drawing/2014/main" id="{1369BA5C-5EAC-4CCF-8E1C-6B4AD7FF8613}"/>
              </a:ext>
            </a:extLst>
          </p:cNvPr>
          <p:cNvSpPr>
            <a:spLocks noGrp="1"/>
          </p:cNvSpPr>
          <p:nvPr>
            <p:ph idx="1"/>
          </p:nvPr>
        </p:nvSpPr>
        <p:spPr>
          <a:xfrm>
            <a:off x="388495" y="3200401"/>
            <a:ext cx="11722308" cy="3657599"/>
          </a:xfrm>
        </p:spPr>
        <p:txBody>
          <a:bodyPr>
            <a:normAutofit/>
          </a:bodyPr>
          <a:lstStyle/>
          <a:p>
            <a:pPr algn="l"/>
            <a:r>
              <a:rPr lang="en-US" sz="2400" b="0" i="0" u="none" strike="noStrike" baseline="0" dirty="0"/>
              <a:t>Specialization is valuable, so you need to consider it carefully for your business.</a:t>
            </a:r>
          </a:p>
          <a:p>
            <a:pPr algn="l"/>
            <a:r>
              <a:rPr lang="en-US" sz="2400" b="0" i="0" u="none" strike="noStrike" baseline="0" dirty="0"/>
              <a:t>Four results arise from firms’ increased specialization:</a:t>
            </a:r>
          </a:p>
          <a:p>
            <a:pPr algn="l"/>
            <a:r>
              <a:rPr lang="en-US" sz="2400" b="0" i="0" u="none" strike="noStrike" baseline="0" dirty="0"/>
              <a:t>✓ Their knowledge becomes deeper.</a:t>
            </a:r>
          </a:p>
          <a:p>
            <a:pPr algn="l"/>
            <a:r>
              <a:rPr lang="en-US" sz="2400" b="0" i="0" u="none" strike="noStrike" baseline="0" dirty="0"/>
              <a:t>✓ They’re more valuable to their customers.</a:t>
            </a:r>
          </a:p>
          <a:p>
            <a:pPr algn="l"/>
            <a:r>
              <a:rPr lang="en-US" sz="2400" b="0" i="0" u="none" strike="noStrike" baseline="0" dirty="0"/>
              <a:t>✓ They’re scarcer (less competition and limited availability).</a:t>
            </a:r>
          </a:p>
          <a:p>
            <a:pPr algn="l"/>
            <a:r>
              <a:rPr lang="en-US" sz="2400" b="0" i="0" u="none" strike="noStrike" baseline="0" dirty="0"/>
              <a:t>✓ They can charge more.</a:t>
            </a:r>
            <a:endParaRPr lang="en-US" sz="2400" dirty="0"/>
          </a:p>
        </p:txBody>
      </p:sp>
      <p:sp>
        <p:nvSpPr>
          <p:cNvPr id="5" name="TextBox 4">
            <a:extLst>
              <a:ext uri="{FF2B5EF4-FFF2-40B4-BE49-F238E27FC236}">
                <a16:creationId xmlns:a16="http://schemas.microsoft.com/office/drawing/2014/main" id="{7751A40B-313B-4E23-BAE8-DE4E2CAB486A}"/>
              </a:ext>
            </a:extLst>
          </p:cNvPr>
          <p:cNvSpPr txBox="1"/>
          <p:nvPr/>
        </p:nvSpPr>
        <p:spPr>
          <a:xfrm>
            <a:off x="648324" y="313916"/>
            <a:ext cx="8450706" cy="523220"/>
          </a:xfrm>
          <a:prstGeom prst="rect">
            <a:avLst/>
          </a:prstGeom>
          <a:noFill/>
        </p:spPr>
        <p:txBody>
          <a:bodyPr wrap="square">
            <a:spAutoFit/>
          </a:bodyPr>
          <a:lstStyle/>
          <a:p>
            <a:pPr algn="l"/>
            <a:r>
              <a:rPr lang="en-US" sz="2800" b="1" i="1" u="none" strike="noStrike" baseline="0" dirty="0">
                <a:solidFill>
                  <a:srgbClr val="FF0000"/>
                </a:solidFill>
              </a:rPr>
              <a:t>Ensuring that you’re giving the market what it needs</a:t>
            </a:r>
            <a:endParaRPr lang="en-US" sz="2800" b="1" dirty="0">
              <a:solidFill>
                <a:srgbClr val="FF0000"/>
              </a:solidFill>
            </a:endParaRPr>
          </a:p>
        </p:txBody>
      </p:sp>
    </p:spTree>
    <p:extLst>
      <p:ext uri="{BB962C8B-B14F-4D97-AF65-F5344CB8AC3E}">
        <p14:creationId xmlns:p14="http://schemas.microsoft.com/office/powerpoint/2010/main" val="4038706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2E3F5-2243-4BDA-8922-1CD20BCC69F4}"/>
              </a:ext>
            </a:extLst>
          </p:cNvPr>
          <p:cNvSpPr>
            <a:spLocks noGrp="1"/>
          </p:cNvSpPr>
          <p:nvPr>
            <p:ph type="title"/>
          </p:nvPr>
        </p:nvSpPr>
        <p:spPr>
          <a:xfrm>
            <a:off x="838200" y="365126"/>
            <a:ext cx="10515600" cy="834088"/>
          </a:xfrm>
        </p:spPr>
        <p:txBody>
          <a:bodyPr>
            <a:normAutofit/>
          </a:bodyPr>
          <a:lstStyle/>
          <a:p>
            <a:r>
              <a:rPr lang="en-US" sz="2800" b="1" dirty="0">
                <a:solidFill>
                  <a:srgbClr val="FF0000"/>
                </a:solidFill>
              </a:rPr>
              <a:t>Breakdowns</a:t>
            </a:r>
          </a:p>
        </p:txBody>
      </p:sp>
      <p:sp>
        <p:nvSpPr>
          <p:cNvPr id="3" name="Content Placeholder 2">
            <a:extLst>
              <a:ext uri="{FF2B5EF4-FFF2-40B4-BE49-F238E27FC236}">
                <a16:creationId xmlns:a16="http://schemas.microsoft.com/office/drawing/2014/main" id="{854A3F7D-6CA8-4670-998D-FF38566CC53F}"/>
              </a:ext>
            </a:extLst>
          </p:cNvPr>
          <p:cNvSpPr>
            <a:spLocks noGrp="1"/>
          </p:cNvSpPr>
          <p:nvPr>
            <p:ph idx="1"/>
          </p:nvPr>
        </p:nvSpPr>
        <p:spPr>
          <a:xfrm>
            <a:off x="104931" y="1199214"/>
            <a:ext cx="11617377" cy="4977749"/>
          </a:xfrm>
        </p:spPr>
        <p:txBody>
          <a:bodyPr>
            <a:noAutofit/>
          </a:bodyPr>
          <a:lstStyle/>
          <a:p>
            <a:pPr>
              <a:lnSpc>
                <a:spcPct val="100000"/>
              </a:lnSpc>
            </a:pPr>
            <a:r>
              <a:rPr lang="en-US" sz="2400" dirty="0"/>
              <a:t>Time to take a deeper dive into what starts the buying process for </a:t>
            </a:r>
            <a:r>
              <a:rPr lang="en-US" sz="2400" dirty="0">
                <a:solidFill>
                  <a:srgbClr val="FF0000"/>
                </a:solidFill>
              </a:rPr>
              <a:t>customers – breakdowns</a:t>
            </a:r>
            <a:r>
              <a:rPr lang="en-US" sz="2400" dirty="0"/>
              <a:t>.</a:t>
            </a:r>
          </a:p>
          <a:p>
            <a:pPr algn="l">
              <a:lnSpc>
                <a:spcPct val="100000"/>
              </a:lnSpc>
            </a:pPr>
            <a:r>
              <a:rPr lang="en-US" sz="2400" b="0" i="0" u="none" strike="noStrike" baseline="0" dirty="0"/>
              <a:t>A breakdown is the </a:t>
            </a:r>
            <a:r>
              <a:rPr lang="en-US" sz="2400" b="0" i="0" u="none" strike="noStrike" baseline="0" dirty="0">
                <a:solidFill>
                  <a:srgbClr val="FF0000"/>
                </a:solidFill>
              </a:rPr>
              <a:t>collapse of function and/or continuance </a:t>
            </a:r>
            <a:r>
              <a:rPr lang="en-US" sz="2400" b="0" i="0" u="none" strike="noStrike" baseline="0" dirty="0"/>
              <a:t>in taking care of an immediate or future concern. </a:t>
            </a:r>
            <a:r>
              <a:rPr lang="en-US" sz="2400" b="0" i="0" u="none" strike="noStrike" baseline="0" dirty="0">
                <a:solidFill>
                  <a:srgbClr val="FF0000"/>
                </a:solidFill>
              </a:rPr>
              <a:t>A breakdown means that life</a:t>
            </a:r>
            <a:r>
              <a:rPr lang="en-US" sz="2400" b="0" i="0" u="none" strike="noStrike" baseline="0" dirty="0"/>
              <a:t>, as we know it, is or is about to be out of balance.</a:t>
            </a:r>
          </a:p>
          <a:p>
            <a:pPr algn="l">
              <a:lnSpc>
                <a:spcPct val="100000"/>
              </a:lnSpc>
            </a:pPr>
            <a:r>
              <a:rPr lang="en-US" sz="2400" b="0" i="0" u="none" strike="noStrike" baseline="0" dirty="0"/>
              <a:t>Simply put, a breakdown is something not working. It causes a need that creates an opportunity for a solution, aka your offer.</a:t>
            </a:r>
          </a:p>
          <a:p>
            <a:pPr algn="l">
              <a:lnSpc>
                <a:spcPct val="100000"/>
              </a:lnSpc>
            </a:pPr>
            <a:r>
              <a:rPr lang="en-US" sz="2400" b="0" i="0" u="none" strike="noStrike" baseline="0" dirty="0">
                <a:solidFill>
                  <a:srgbClr val="FF0000"/>
                </a:solidFill>
              </a:rPr>
              <a:t>You can sell an offer to a customer in two situations:</a:t>
            </a:r>
          </a:p>
          <a:p>
            <a:pPr algn="l">
              <a:lnSpc>
                <a:spcPct val="100000"/>
              </a:lnSpc>
            </a:pPr>
            <a:r>
              <a:rPr lang="en-US" sz="2400" b="0" i="0" u="none" strike="noStrike" baseline="0" dirty="0"/>
              <a:t>✓ The customer has a </a:t>
            </a:r>
            <a:r>
              <a:rPr lang="en-US" sz="2400" b="0" i="1" u="none" strike="noStrike" baseline="0" dirty="0"/>
              <a:t>current </a:t>
            </a:r>
            <a:r>
              <a:rPr lang="en-US" sz="2400" b="0" i="0" u="none" strike="noStrike" baseline="0" dirty="0"/>
              <a:t>breakdown in its business and knows that the breakdown exists and that it has to act. In you go.</a:t>
            </a:r>
          </a:p>
          <a:p>
            <a:pPr algn="l">
              <a:lnSpc>
                <a:spcPct val="100000"/>
              </a:lnSpc>
            </a:pPr>
            <a:r>
              <a:rPr lang="en-US" sz="2400" b="0" i="0" u="none" strike="noStrike" baseline="0" dirty="0"/>
              <a:t>✓ You can also point to a </a:t>
            </a:r>
            <a:r>
              <a:rPr lang="en-US" sz="2400" b="0" i="1" u="none" strike="noStrike" baseline="0" dirty="0">
                <a:solidFill>
                  <a:srgbClr val="FF0000"/>
                </a:solidFill>
              </a:rPr>
              <a:t>potential </a:t>
            </a:r>
            <a:r>
              <a:rPr lang="en-US" sz="2400" b="0" i="0" u="none" strike="noStrike" baseline="0" dirty="0">
                <a:solidFill>
                  <a:srgbClr val="FF0000"/>
                </a:solidFill>
              </a:rPr>
              <a:t>breakdown </a:t>
            </a:r>
            <a:r>
              <a:rPr lang="en-US" sz="2400" b="0" i="0" u="none" strike="noStrike" baseline="0" dirty="0"/>
              <a:t>that the customer (a) doesn’t even know it has today (it’s hidden), or (b) one that’s coming tomorrow (the customer doesn’t see it coming). With the right offer, you can create a need in the customer’s mind.</a:t>
            </a:r>
            <a:endParaRPr lang="en-US" sz="2400" dirty="0"/>
          </a:p>
        </p:txBody>
      </p:sp>
    </p:spTree>
    <p:extLst>
      <p:ext uri="{BB962C8B-B14F-4D97-AF65-F5344CB8AC3E}">
        <p14:creationId xmlns:p14="http://schemas.microsoft.com/office/powerpoint/2010/main" val="3260457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15CA8-FD44-4288-B678-A159CC1CF961}"/>
              </a:ext>
            </a:extLst>
          </p:cNvPr>
          <p:cNvSpPr>
            <a:spLocks noGrp="1"/>
          </p:cNvSpPr>
          <p:nvPr>
            <p:ph type="title"/>
          </p:nvPr>
        </p:nvSpPr>
        <p:spPr>
          <a:xfrm>
            <a:off x="718279" y="110292"/>
            <a:ext cx="10515600" cy="879059"/>
          </a:xfrm>
        </p:spPr>
        <p:txBody>
          <a:bodyPr/>
          <a:lstStyle/>
          <a:p>
            <a:r>
              <a:rPr lang="en-US" b="1" dirty="0">
                <a:solidFill>
                  <a:srgbClr val="FF0000"/>
                </a:solidFill>
              </a:rPr>
              <a:t>Assessing your competition</a:t>
            </a:r>
          </a:p>
        </p:txBody>
      </p:sp>
      <p:sp>
        <p:nvSpPr>
          <p:cNvPr id="3" name="Content Placeholder 2">
            <a:extLst>
              <a:ext uri="{FF2B5EF4-FFF2-40B4-BE49-F238E27FC236}">
                <a16:creationId xmlns:a16="http://schemas.microsoft.com/office/drawing/2014/main" id="{1B7660C2-999C-43A2-8392-F2E77FFC0477}"/>
              </a:ext>
            </a:extLst>
          </p:cNvPr>
          <p:cNvSpPr>
            <a:spLocks noGrp="1"/>
          </p:cNvSpPr>
          <p:nvPr>
            <p:ph idx="1"/>
          </p:nvPr>
        </p:nvSpPr>
        <p:spPr>
          <a:xfrm>
            <a:off x="347272" y="1214205"/>
            <a:ext cx="11497456" cy="5187612"/>
          </a:xfrm>
        </p:spPr>
        <p:txBody>
          <a:bodyPr>
            <a:noAutofit/>
          </a:bodyPr>
          <a:lstStyle/>
          <a:p>
            <a:r>
              <a:rPr lang="en-US" sz="2400" dirty="0"/>
              <a:t>You shouldn’t be losing on price. If you do, you probably didn’t do one of two things:</a:t>
            </a:r>
          </a:p>
          <a:p>
            <a:r>
              <a:rPr lang="en-US" sz="2400" dirty="0"/>
              <a:t>✓ </a:t>
            </a:r>
            <a:r>
              <a:rPr lang="en-US" sz="2400" dirty="0">
                <a:solidFill>
                  <a:srgbClr val="FF0000"/>
                </a:solidFill>
              </a:rPr>
              <a:t>Walk away early enough</a:t>
            </a:r>
            <a:r>
              <a:rPr lang="en-US" sz="2400" dirty="0"/>
              <a:t>: In other words, the customer wanted cheapest, not best. If your positioning is ‘we’re the cheapest’, that’s fine, but then you wouldn’t have lost on price.</a:t>
            </a:r>
          </a:p>
          <a:p>
            <a:r>
              <a:rPr lang="en-US" sz="2400" dirty="0"/>
              <a:t>✓ </a:t>
            </a:r>
            <a:r>
              <a:rPr lang="en-US" sz="2400" dirty="0">
                <a:solidFill>
                  <a:srgbClr val="FF0000"/>
                </a:solidFill>
              </a:rPr>
              <a:t>Get your unique value across: </a:t>
            </a:r>
            <a:r>
              <a:rPr lang="en-US" sz="2400" dirty="0"/>
              <a:t>Doesn’t necessarily mean the value doesn’t exist, just that the competitor did a better job of creating a value proposition (‘if you hire us, you get this specific value’).</a:t>
            </a:r>
          </a:p>
          <a:p>
            <a:pPr algn="l"/>
            <a:r>
              <a:rPr lang="en-US" sz="2400" b="0" i="0" u="none" strike="noStrike" baseline="0" dirty="0">
                <a:solidFill>
                  <a:srgbClr val="FF0000"/>
                </a:solidFill>
              </a:rPr>
              <a:t>Consider carefully how to beat the competition. </a:t>
            </a:r>
            <a:r>
              <a:rPr lang="en-US" sz="2400" b="0" i="0" u="none" strike="noStrike" baseline="0" dirty="0"/>
              <a:t>You need a value proposition that steps to the outer edges where competitors can’t go and to position a compelling value story that speaks to the customer’s emotional needs.</a:t>
            </a:r>
          </a:p>
          <a:p>
            <a:pPr algn="l"/>
            <a:r>
              <a:rPr lang="en-US" sz="2400" b="0" i="0" u="none" strike="noStrike" baseline="0" dirty="0">
                <a:latin typeface="CheltenhamStd-Book"/>
              </a:rPr>
              <a:t>When you eye a new service offer to consider whether you should be doing that too, doing so is </a:t>
            </a:r>
            <a:r>
              <a:rPr lang="en-US" sz="2400" b="0" i="0" u="none" strike="noStrike" baseline="0" dirty="0">
                <a:solidFill>
                  <a:srgbClr val="FF0000"/>
                </a:solidFill>
                <a:latin typeface="CheltenhamStd-Book"/>
              </a:rPr>
              <a:t>called </a:t>
            </a:r>
            <a:r>
              <a:rPr lang="en-US" sz="2400" b="0" i="1" u="none" strike="noStrike" baseline="0" dirty="0">
                <a:solidFill>
                  <a:srgbClr val="FF0000"/>
                </a:solidFill>
                <a:latin typeface="CheltenhamStd-BookItalic"/>
              </a:rPr>
              <a:t>diversification, </a:t>
            </a:r>
            <a:r>
              <a:rPr lang="en-US" sz="2400" b="0" i="0" u="none" strike="noStrike" baseline="0" dirty="0">
                <a:latin typeface="CheltenhamStd-Book"/>
              </a:rPr>
              <a:t>namely offering something different than you do today. The thinking is that offering different types of services is a hedge against one area not doing so well.</a:t>
            </a:r>
            <a:endParaRPr lang="en-US" sz="2400" dirty="0"/>
          </a:p>
        </p:txBody>
      </p:sp>
    </p:spTree>
    <p:extLst>
      <p:ext uri="{BB962C8B-B14F-4D97-AF65-F5344CB8AC3E}">
        <p14:creationId xmlns:p14="http://schemas.microsoft.com/office/powerpoint/2010/main" val="1921090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E1C39-86FD-4E30-9101-923672EB2B72}"/>
              </a:ext>
            </a:extLst>
          </p:cNvPr>
          <p:cNvSpPr>
            <a:spLocks noGrp="1"/>
          </p:cNvSpPr>
          <p:nvPr>
            <p:ph type="title"/>
          </p:nvPr>
        </p:nvSpPr>
        <p:spPr>
          <a:xfrm>
            <a:off x="838200" y="181547"/>
            <a:ext cx="10515600" cy="998980"/>
          </a:xfrm>
        </p:spPr>
        <p:txBody>
          <a:bodyPr/>
          <a:lstStyle/>
          <a:p>
            <a:r>
              <a:rPr lang="en-US" b="1" dirty="0">
                <a:solidFill>
                  <a:srgbClr val="FF0000"/>
                </a:solidFill>
              </a:rPr>
              <a:t>Presenting Your Offer</a:t>
            </a:r>
          </a:p>
        </p:txBody>
      </p:sp>
      <p:sp>
        <p:nvSpPr>
          <p:cNvPr id="3" name="Content Placeholder 2">
            <a:extLst>
              <a:ext uri="{FF2B5EF4-FFF2-40B4-BE49-F238E27FC236}">
                <a16:creationId xmlns:a16="http://schemas.microsoft.com/office/drawing/2014/main" id="{A36FA394-E8E7-4356-A566-CA472580BCE1}"/>
              </a:ext>
            </a:extLst>
          </p:cNvPr>
          <p:cNvSpPr>
            <a:spLocks noGrp="1"/>
          </p:cNvSpPr>
          <p:nvPr>
            <p:ph idx="1"/>
          </p:nvPr>
        </p:nvSpPr>
        <p:spPr>
          <a:xfrm>
            <a:off x="509666" y="1180526"/>
            <a:ext cx="10844134" cy="5385165"/>
          </a:xfrm>
        </p:spPr>
        <p:txBody>
          <a:bodyPr/>
          <a:lstStyle/>
          <a:p>
            <a:r>
              <a:rPr lang="en-US" dirty="0">
                <a:solidFill>
                  <a:srgbClr val="FF0000"/>
                </a:solidFill>
              </a:rPr>
              <a:t>Defining your target market </a:t>
            </a:r>
            <a:r>
              <a:rPr lang="en-US" dirty="0"/>
              <a:t>(types, sizes, location and profile of customers) saves you masses of time. It allows you to disengage quickly when the prospect doesn’t fit the profile. As the saying goes, ‘just say no’. Doing so may be really hard, especially when you’re short of business, but is key to building the business you want. Don’t work with customers your offer isn’t built for.</a:t>
            </a:r>
          </a:p>
        </p:txBody>
      </p:sp>
    </p:spTree>
    <p:extLst>
      <p:ext uri="{BB962C8B-B14F-4D97-AF65-F5344CB8AC3E}">
        <p14:creationId xmlns:p14="http://schemas.microsoft.com/office/powerpoint/2010/main" val="3496642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BFA2-AF53-480B-BCA5-189FA35E089D}"/>
              </a:ext>
            </a:extLst>
          </p:cNvPr>
          <p:cNvSpPr>
            <a:spLocks noGrp="1"/>
          </p:cNvSpPr>
          <p:nvPr>
            <p:ph type="title"/>
          </p:nvPr>
        </p:nvSpPr>
        <p:spPr>
          <a:xfrm>
            <a:off x="838200" y="365125"/>
            <a:ext cx="10515600" cy="879059"/>
          </a:xfrm>
        </p:spPr>
        <p:txBody>
          <a:bodyPr/>
          <a:lstStyle/>
          <a:p>
            <a:r>
              <a:rPr lang="en-US" b="1" dirty="0">
                <a:solidFill>
                  <a:srgbClr val="FF0000"/>
                </a:solidFill>
              </a:rPr>
              <a:t>Finding your customer</a:t>
            </a:r>
          </a:p>
        </p:txBody>
      </p:sp>
      <p:sp>
        <p:nvSpPr>
          <p:cNvPr id="3" name="Content Placeholder 2">
            <a:extLst>
              <a:ext uri="{FF2B5EF4-FFF2-40B4-BE49-F238E27FC236}">
                <a16:creationId xmlns:a16="http://schemas.microsoft.com/office/drawing/2014/main" id="{52AFF72C-2C36-4450-B144-0E4D26A76B51}"/>
              </a:ext>
            </a:extLst>
          </p:cNvPr>
          <p:cNvSpPr>
            <a:spLocks noGrp="1"/>
          </p:cNvSpPr>
          <p:nvPr>
            <p:ph idx="1"/>
          </p:nvPr>
        </p:nvSpPr>
        <p:spPr>
          <a:xfrm>
            <a:off x="419725" y="1244184"/>
            <a:ext cx="11287593" cy="5248691"/>
          </a:xfrm>
        </p:spPr>
        <p:txBody>
          <a:bodyPr>
            <a:normAutofit lnSpcReduction="10000"/>
          </a:bodyPr>
          <a:lstStyle/>
          <a:p>
            <a:r>
              <a:rPr lang="en-US" dirty="0"/>
              <a:t>To discover whether you have a definition of your target customers, answer any of the following questions that are relevant to your business:</a:t>
            </a:r>
          </a:p>
          <a:p>
            <a:r>
              <a:rPr lang="en-US" dirty="0"/>
              <a:t>✓ Are they local, regional, national or international?</a:t>
            </a:r>
          </a:p>
          <a:p>
            <a:r>
              <a:rPr lang="en-US" dirty="0"/>
              <a:t>✓ What size are they in revenue and number of employees?</a:t>
            </a:r>
          </a:p>
          <a:p>
            <a:r>
              <a:rPr lang="en-US" dirty="0"/>
              <a:t>✓ What types of companies are they (for profit, non-profit, public sector)?</a:t>
            </a:r>
          </a:p>
          <a:p>
            <a:r>
              <a:rPr lang="en-US" dirty="0"/>
              <a:t>✓ What industries are they in?</a:t>
            </a:r>
          </a:p>
          <a:p>
            <a:r>
              <a:rPr lang="en-US" dirty="0"/>
              <a:t>✓ What roles do you work with in these target companies?</a:t>
            </a:r>
          </a:p>
          <a:p>
            <a:r>
              <a:rPr lang="en-US" dirty="0"/>
              <a:t>✓ What specific need do they have?</a:t>
            </a:r>
          </a:p>
          <a:p>
            <a:r>
              <a:rPr lang="en-US" dirty="0"/>
              <a:t>✓ What budget do they have?</a:t>
            </a:r>
          </a:p>
          <a:p>
            <a:r>
              <a:rPr lang="en-US" dirty="0"/>
              <a:t>✓ What would have them need you now where they haven’t up to this point?</a:t>
            </a:r>
          </a:p>
        </p:txBody>
      </p:sp>
    </p:spTree>
    <p:extLst>
      <p:ext uri="{BB962C8B-B14F-4D97-AF65-F5344CB8AC3E}">
        <p14:creationId xmlns:p14="http://schemas.microsoft.com/office/powerpoint/2010/main" val="4219530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5C8CB19BE83F74A9B2811115C461C4C" ma:contentTypeVersion="8" ma:contentTypeDescription="Create a new document." ma:contentTypeScope="" ma:versionID="3b79fb3b79098a4e8bfd93b9b67d9753">
  <xsd:schema xmlns:xsd="http://www.w3.org/2001/XMLSchema" xmlns:xs="http://www.w3.org/2001/XMLSchema" xmlns:p="http://schemas.microsoft.com/office/2006/metadata/properties" xmlns:ns3="fb48c527-c0cb-41d4-8611-4b064f55e062" targetNamespace="http://schemas.microsoft.com/office/2006/metadata/properties" ma:root="true" ma:fieldsID="cfb657070e96335cf2e5a6092fa2bd91" ns3:_="">
    <xsd:import namespace="fb48c527-c0cb-41d4-8611-4b064f55e06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48c527-c0cb-41d4-8611-4b064f55e0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F2937B5-06C1-412B-AD80-DA3DCCAC9E2E}">
  <ds:schemaRefs>
    <ds:schemaRef ds:uri="http://schemas.microsoft.com/sharepoint/v3/contenttype/forms"/>
  </ds:schemaRefs>
</ds:datastoreItem>
</file>

<file path=customXml/itemProps2.xml><?xml version="1.0" encoding="utf-8"?>
<ds:datastoreItem xmlns:ds="http://schemas.openxmlformats.org/officeDocument/2006/customXml" ds:itemID="{468CE7A9-A931-4DAF-A95F-6A37D156C8B1}">
  <ds:schemaRefs>
    <ds:schemaRef ds:uri="http://purl.org/dc/terms/"/>
    <ds:schemaRef ds:uri="http://schemas.openxmlformats.org/package/2006/metadata/core-properties"/>
    <ds:schemaRef ds:uri="http://purl.org/dc/dcmitype/"/>
    <ds:schemaRef ds:uri="http://schemas.microsoft.com/office/infopath/2007/PartnerControls"/>
    <ds:schemaRef ds:uri="fb48c527-c0cb-41d4-8611-4b064f55e062"/>
    <ds:schemaRef ds:uri="http://purl.org/dc/elements/1.1/"/>
    <ds:schemaRef ds:uri="http://schemas.microsoft.com/office/2006/documentManagement/typ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628C62F2-A77F-4B0A-82DA-A2F1575277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b48c527-c0cb-41d4-8611-4b064f55e0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2009</TotalTime>
  <Words>2297</Words>
  <Application>Microsoft Office PowerPoint</Application>
  <PresentationFormat>Widescreen</PresentationFormat>
  <Paragraphs>123</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vt:lpstr>
      <vt:lpstr>Calibri Light</vt:lpstr>
      <vt:lpstr>CascadeScriptLTStd</vt:lpstr>
      <vt:lpstr>CheltenhamStd-Bold</vt:lpstr>
      <vt:lpstr>CheltenhamStd-Book</vt:lpstr>
      <vt:lpstr>CheltenhamStd-BookItalic</vt:lpstr>
      <vt:lpstr>STIX-Regular</vt:lpstr>
      <vt:lpstr>UniversalStd-NewswithCommPi</vt:lpstr>
      <vt:lpstr>Office Theme</vt:lpstr>
      <vt:lpstr>Course: Business International Development +Mission</vt:lpstr>
      <vt:lpstr>Part II: Business international Development </vt:lpstr>
      <vt:lpstr>Getting Ready for Business Development</vt:lpstr>
      <vt:lpstr>PowerPoint Presentation</vt:lpstr>
      <vt:lpstr>Specializing</vt:lpstr>
      <vt:lpstr>Breakdowns</vt:lpstr>
      <vt:lpstr>Assessing your competition</vt:lpstr>
      <vt:lpstr>Presenting Your Offer</vt:lpstr>
      <vt:lpstr>Finding your customer</vt:lpstr>
      <vt:lpstr>Think about each of these questions ready for when they come up in the buying cycle</vt:lpstr>
      <vt:lpstr>Building your contract process</vt:lpstr>
      <vt:lpstr>Understanding the importance of relationships</vt:lpstr>
      <vt:lpstr>PowerPoint Presentation</vt:lpstr>
      <vt:lpstr>PowerPoint Presentation</vt:lpstr>
      <vt:lpstr>Completing the work</vt:lpstr>
      <vt:lpstr>Gathering intelligence: The importance of data</vt:lpstr>
      <vt:lpstr>Evaluating your offer</vt:lpstr>
      <vt:lpstr>Planning for Business Development Success</vt:lpstr>
      <vt:lpstr>Business development Plan should include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I: Introduction of Business Development (BD)</dc:title>
  <dc:creator>Salman Bahoo</dc:creator>
  <cp:lastModifiedBy>Salman Bahoo</cp:lastModifiedBy>
  <cp:revision>173</cp:revision>
  <dcterms:created xsi:type="dcterms:W3CDTF">2021-09-05T22:33:39Z</dcterms:created>
  <dcterms:modified xsi:type="dcterms:W3CDTF">2021-09-22T23:02:53Z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4114459-e220-4ae9-b339-4ebe6008cdd4_Enabled">
    <vt:lpwstr>true</vt:lpwstr>
  </property>
  <property fmtid="{D5CDD505-2E9C-101B-9397-08002B2CF9AE}" pid="3" name="MSIP_Label_b4114459-e220-4ae9-b339-4ebe6008cdd4_SetDate">
    <vt:lpwstr>2021-09-05T22:33:39Z</vt:lpwstr>
  </property>
  <property fmtid="{D5CDD505-2E9C-101B-9397-08002B2CF9AE}" pid="4" name="MSIP_Label_b4114459-e220-4ae9-b339-4ebe6008cdd4_Method">
    <vt:lpwstr>Standard</vt:lpwstr>
  </property>
  <property fmtid="{D5CDD505-2E9C-101B-9397-08002B2CF9AE}" pid="5" name="MSIP_Label_b4114459-e220-4ae9-b339-4ebe6008cdd4_Name">
    <vt:lpwstr>b4114459-e220-4ae9-b339-4ebe6008cdd4</vt:lpwstr>
  </property>
  <property fmtid="{D5CDD505-2E9C-101B-9397-08002B2CF9AE}" pid="6" name="MSIP_Label_b4114459-e220-4ae9-b339-4ebe6008cdd4_SiteId">
    <vt:lpwstr>8482881e-3699-4b3f-b135-cf4800bc1efb</vt:lpwstr>
  </property>
  <property fmtid="{D5CDD505-2E9C-101B-9397-08002B2CF9AE}" pid="7" name="MSIP_Label_b4114459-e220-4ae9-b339-4ebe6008cdd4_ActionId">
    <vt:lpwstr>72940854-084c-41e3-a6df-e95c5321d626</vt:lpwstr>
  </property>
  <property fmtid="{D5CDD505-2E9C-101B-9397-08002B2CF9AE}" pid="8" name="MSIP_Label_b4114459-e220-4ae9-b339-4ebe6008cdd4_ContentBits">
    <vt:lpwstr>0</vt:lpwstr>
  </property>
  <property fmtid="{D5CDD505-2E9C-101B-9397-08002B2CF9AE}" pid="9" name="ContentTypeId">
    <vt:lpwstr>0x01010035C8CB19BE83F74A9B2811115C461C4C</vt:lpwstr>
  </property>
</Properties>
</file>