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7" r:id="rId2"/>
    <p:sldId id="258" r:id="rId3"/>
    <p:sldId id="264" r:id="rId4"/>
    <p:sldId id="265" r:id="rId5"/>
    <p:sldId id="259" r:id="rId6"/>
    <p:sldId id="266" r:id="rId7"/>
    <p:sldId id="267" r:id="rId8"/>
    <p:sldId id="260" r:id="rId9"/>
    <p:sldId id="268" r:id="rId10"/>
    <p:sldId id="269" r:id="rId11"/>
    <p:sldId id="261" r:id="rId12"/>
    <p:sldId id="262" r:id="rId13"/>
    <p:sldId id="270" r:id="rId14"/>
    <p:sldId id="271" r:id="rId15"/>
    <p:sldId id="263" r:id="rId16"/>
  </p:sldIdLst>
  <p:sldSz cx="9144000" cy="5143500" type="screen16x9"/>
  <p:notesSz cx="6858000" cy="9144000"/>
  <p:embeddedFontLst>
    <p:embeddedFont>
      <p:font typeface="Caveat" panose="020B0604020202020204" charset="0"/>
      <p:regular r:id="rId18"/>
      <p:bold r:id="rId19"/>
    </p:embeddedFont>
    <p:embeddedFont>
      <p:font typeface="Roboto" panose="02000000000000000000" pitchFamily="2" charset="0"/>
      <p:regular r:id="rId20"/>
      <p:bold r:id="rId21"/>
      <p:italic r:id="rId22"/>
      <p:boldItalic r:id="rId23"/>
    </p:embeddedFont>
    <p:embeddedFont>
      <p:font typeface="Roboto Medium"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gN0ro1n+iU9eAnZ0wUISZkuaFZW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102A4B-1661-467A-847F-51F239C5200F}" v="25" dt="2023-06-12T00:51:28.7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RIZKY ANUGRAH" userId="a03762c2-d410-4f5d-882e-a2eb0437aee7" providerId="ADAL" clId="{D5102A4B-1661-467A-847F-51F239C5200F}"/>
    <pc:docChg chg="undo redo custSel addSld delSld modSld">
      <pc:chgData name="MUHAMMAD RIZKY ANUGRAH" userId="a03762c2-d410-4f5d-882e-a2eb0437aee7" providerId="ADAL" clId="{D5102A4B-1661-467A-847F-51F239C5200F}" dt="2023-06-13T02:17:42.905" v="357" actId="2711"/>
      <pc:docMkLst>
        <pc:docMk/>
      </pc:docMkLst>
      <pc:sldChg chg="del">
        <pc:chgData name="MUHAMMAD RIZKY ANUGRAH" userId="a03762c2-d410-4f5d-882e-a2eb0437aee7" providerId="ADAL" clId="{D5102A4B-1661-467A-847F-51F239C5200F}" dt="2023-06-12T00:06:32.086" v="0" actId="47"/>
        <pc:sldMkLst>
          <pc:docMk/>
          <pc:sldMk cId="0" sldId="256"/>
        </pc:sldMkLst>
      </pc:sldChg>
      <pc:sldChg chg="modSp mod">
        <pc:chgData name="MUHAMMAD RIZKY ANUGRAH" userId="a03762c2-d410-4f5d-882e-a2eb0437aee7" providerId="ADAL" clId="{D5102A4B-1661-467A-847F-51F239C5200F}" dt="2023-06-13T02:16:25.572" v="349" actId="14100"/>
        <pc:sldMkLst>
          <pc:docMk/>
          <pc:sldMk cId="0" sldId="257"/>
        </pc:sldMkLst>
        <pc:spChg chg="mod">
          <ac:chgData name="MUHAMMAD RIZKY ANUGRAH" userId="a03762c2-d410-4f5d-882e-a2eb0437aee7" providerId="ADAL" clId="{D5102A4B-1661-467A-847F-51F239C5200F}" dt="2023-06-13T02:16:25.572" v="349" actId="14100"/>
          <ac:spMkLst>
            <pc:docMk/>
            <pc:sldMk cId="0" sldId="257"/>
            <ac:spMk id="65" creationId="{00000000-0000-0000-0000-000000000000}"/>
          </ac:spMkLst>
        </pc:spChg>
      </pc:sldChg>
      <pc:sldChg chg="modSp mod">
        <pc:chgData name="MUHAMMAD RIZKY ANUGRAH" userId="a03762c2-d410-4f5d-882e-a2eb0437aee7" providerId="ADAL" clId="{D5102A4B-1661-467A-847F-51F239C5200F}" dt="2023-06-13T02:16:51.377" v="351" actId="2711"/>
        <pc:sldMkLst>
          <pc:docMk/>
          <pc:sldMk cId="0" sldId="258"/>
        </pc:sldMkLst>
        <pc:spChg chg="mod">
          <ac:chgData name="MUHAMMAD RIZKY ANUGRAH" userId="a03762c2-d410-4f5d-882e-a2eb0437aee7" providerId="ADAL" clId="{D5102A4B-1661-467A-847F-51F239C5200F}" dt="2023-06-13T02:16:51.377" v="351" actId="2711"/>
          <ac:spMkLst>
            <pc:docMk/>
            <pc:sldMk cId="0" sldId="258"/>
            <ac:spMk id="93" creationId="{00000000-0000-0000-0000-000000000000}"/>
          </ac:spMkLst>
        </pc:spChg>
      </pc:sldChg>
      <pc:sldChg chg="addSp delSp mod">
        <pc:chgData name="MUHAMMAD RIZKY ANUGRAH" userId="a03762c2-d410-4f5d-882e-a2eb0437aee7" providerId="ADAL" clId="{D5102A4B-1661-467A-847F-51F239C5200F}" dt="2023-06-12T00:50:19.131" v="284" actId="22"/>
        <pc:sldMkLst>
          <pc:docMk/>
          <pc:sldMk cId="0" sldId="262"/>
        </pc:sldMkLst>
        <pc:picChg chg="add del">
          <ac:chgData name="MUHAMMAD RIZKY ANUGRAH" userId="a03762c2-d410-4f5d-882e-a2eb0437aee7" providerId="ADAL" clId="{D5102A4B-1661-467A-847F-51F239C5200F}" dt="2023-06-12T00:50:19.131" v="284" actId="22"/>
          <ac:picMkLst>
            <pc:docMk/>
            <pc:sldMk cId="0" sldId="262"/>
            <ac:picMk id="3" creationId="{116CE4C4-541B-C4F7-88CC-929FBBD42B27}"/>
          </ac:picMkLst>
        </pc:picChg>
      </pc:sldChg>
      <pc:sldChg chg="modSp mod">
        <pc:chgData name="MUHAMMAD RIZKY ANUGRAH" userId="a03762c2-d410-4f5d-882e-a2eb0437aee7" providerId="ADAL" clId="{D5102A4B-1661-467A-847F-51F239C5200F}" dt="2023-06-12T03:52:09.002" v="321"/>
        <pc:sldMkLst>
          <pc:docMk/>
          <pc:sldMk cId="0" sldId="263"/>
        </pc:sldMkLst>
        <pc:spChg chg="mod">
          <ac:chgData name="MUHAMMAD RIZKY ANUGRAH" userId="a03762c2-d410-4f5d-882e-a2eb0437aee7" providerId="ADAL" clId="{D5102A4B-1661-467A-847F-51F239C5200F}" dt="2023-06-12T03:52:09.002" v="321"/>
          <ac:spMkLst>
            <pc:docMk/>
            <pc:sldMk cId="0" sldId="263"/>
            <ac:spMk id="194" creationId="{00000000-0000-0000-0000-000000000000}"/>
          </ac:spMkLst>
        </pc:spChg>
      </pc:sldChg>
      <pc:sldChg chg="addSp delSp modSp add mod">
        <pc:chgData name="MUHAMMAD RIZKY ANUGRAH" userId="a03762c2-d410-4f5d-882e-a2eb0437aee7" providerId="ADAL" clId="{D5102A4B-1661-467A-847F-51F239C5200F}" dt="2023-06-13T02:16:58.303" v="352" actId="2711"/>
        <pc:sldMkLst>
          <pc:docMk/>
          <pc:sldMk cId="1194553288" sldId="264"/>
        </pc:sldMkLst>
        <pc:spChg chg="add mod">
          <ac:chgData name="MUHAMMAD RIZKY ANUGRAH" userId="a03762c2-d410-4f5d-882e-a2eb0437aee7" providerId="ADAL" clId="{D5102A4B-1661-467A-847F-51F239C5200F}" dt="2023-06-13T02:16:58.303" v="352" actId="2711"/>
          <ac:spMkLst>
            <pc:docMk/>
            <pc:sldMk cId="1194553288" sldId="264"/>
            <ac:spMk id="2" creationId="{68A0BA6A-5377-F65E-2911-CC9FCE11612F}"/>
          </ac:spMkLst>
        </pc:spChg>
        <pc:spChg chg="del mod">
          <ac:chgData name="MUHAMMAD RIZKY ANUGRAH" userId="a03762c2-d410-4f5d-882e-a2eb0437aee7" providerId="ADAL" clId="{D5102A4B-1661-467A-847F-51F239C5200F}" dt="2023-06-12T00:22:39.798" v="136" actId="478"/>
          <ac:spMkLst>
            <pc:docMk/>
            <pc:sldMk cId="1194553288" sldId="264"/>
            <ac:spMk id="93" creationId="{00000000-0000-0000-0000-000000000000}"/>
          </ac:spMkLst>
        </pc:spChg>
      </pc:sldChg>
      <pc:sldChg chg="add del">
        <pc:chgData name="MUHAMMAD RIZKY ANUGRAH" userId="a03762c2-d410-4f5d-882e-a2eb0437aee7" providerId="ADAL" clId="{D5102A4B-1661-467A-847F-51F239C5200F}" dt="2023-06-12T00:20:20.968" v="40"/>
        <pc:sldMkLst>
          <pc:docMk/>
          <pc:sldMk cId="2092904969" sldId="264"/>
        </pc:sldMkLst>
      </pc:sldChg>
      <pc:sldChg chg="modSp add mod">
        <pc:chgData name="MUHAMMAD RIZKY ANUGRAH" userId="a03762c2-d410-4f5d-882e-a2eb0437aee7" providerId="ADAL" clId="{D5102A4B-1661-467A-847F-51F239C5200F}" dt="2023-06-13T02:17:04.963" v="353" actId="2711"/>
        <pc:sldMkLst>
          <pc:docMk/>
          <pc:sldMk cId="2690720744" sldId="265"/>
        </pc:sldMkLst>
        <pc:spChg chg="mod">
          <ac:chgData name="MUHAMMAD RIZKY ANUGRAH" userId="a03762c2-d410-4f5d-882e-a2eb0437aee7" providerId="ADAL" clId="{D5102A4B-1661-467A-847F-51F239C5200F}" dt="2023-06-13T02:17:04.963" v="353" actId="2711"/>
          <ac:spMkLst>
            <pc:docMk/>
            <pc:sldMk cId="2690720744" sldId="265"/>
            <ac:spMk id="93" creationId="{00000000-0000-0000-0000-000000000000}"/>
          </ac:spMkLst>
        </pc:spChg>
      </pc:sldChg>
      <pc:sldChg chg="add del">
        <pc:chgData name="MUHAMMAD RIZKY ANUGRAH" userId="a03762c2-d410-4f5d-882e-a2eb0437aee7" providerId="ADAL" clId="{D5102A4B-1661-467A-847F-51F239C5200F}" dt="2023-06-12T00:24:06.453" v="153"/>
        <pc:sldMkLst>
          <pc:docMk/>
          <pc:sldMk cId="2756486502" sldId="265"/>
        </pc:sldMkLst>
      </pc:sldChg>
      <pc:sldChg chg="add del">
        <pc:chgData name="MUHAMMAD RIZKY ANUGRAH" userId="a03762c2-d410-4f5d-882e-a2eb0437aee7" providerId="ADAL" clId="{D5102A4B-1661-467A-847F-51F239C5200F}" dt="2023-06-12T00:28:35.311" v="162"/>
        <pc:sldMkLst>
          <pc:docMk/>
          <pc:sldMk cId="2844335215" sldId="266"/>
        </pc:sldMkLst>
      </pc:sldChg>
      <pc:sldChg chg="delSp modSp add mod">
        <pc:chgData name="MUHAMMAD RIZKY ANUGRAH" userId="a03762c2-d410-4f5d-882e-a2eb0437aee7" providerId="ADAL" clId="{D5102A4B-1661-467A-847F-51F239C5200F}" dt="2023-06-13T02:17:12.987" v="354" actId="2711"/>
        <pc:sldMkLst>
          <pc:docMk/>
          <pc:sldMk cId="2945853894" sldId="266"/>
        </pc:sldMkLst>
        <pc:spChg chg="del">
          <ac:chgData name="MUHAMMAD RIZKY ANUGRAH" userId="a03762c2-d410-4f5d-882e-a2eb0437aee7" providerId="ADAL" clId="{D5102A4B-1661-467A-847F-51F239C5200F}" dt="2023-06-12T00:28:39.824" v="164" actId="478"/>
          <ac:spMkLst>
            <pc:docMk/>
            <pc:sldMk cId="2945853894" sldId="266"/>
            <ac:spMk id="92" creationId="{00000000-0000-0000-0000-000000000000}"/>
          </ac:spMkLst>
        </pc:spChg>
        <pc:spChg chg="mod">
          <ac:chgData name="MUHAMMAD RIZKY ANUGRAH" userId="a03762c2-d410-4f5d-882e-a2eb0437aee7" providerId="ADAL" clId="{D5102A4B-1661-467A-847F-51F239C5200F}" dt="2023-06-13T02:17:12.987" v="354" actId="2711"/>
          <ac:spMkLst>
            <pc:docMk/>
            <pc:sldMk cId="2945853894" sldId="266"/>
            <ac:spMk id="93" creationId="{00000000-0000-0000-0000-000000000000}"/>
          </ac:spMkLst>
        </pc:spChg>
      </pc:sldChg>
      <pc:sldChg chg="add del">
        <pc:chgData name="MUHAMMAD RIZKY ANUGRAH" userId="a03762c2-d410-4f5d-882e-a2eb0437aee7" providerId="ADAL" clId="{D5102A4B-1661-467A-847F-51F239C5200F}" dt="2023-06-12T00:30:25.732" v="186"/>
        <pc:sldMkLst>
          <pc:docMk/>
          <pc:sldMk cId="859819469" sldId="267"/>
        </pc:sldMkLst>
      </pc:sldChg>
      <pc:sldChg chg="modSp add mod">
        <pc:chgData name="MUHAMMAD RIZKY ANUGRAH" userId="a03762c2-d410-4f5d-882e-a2eb0437aee7" providerId="ADAL" clId="{D5102A4B-1661-467A-847F-51F239C5200F}" dt="2023-06-13T02:17:19.219" v="355" actId="2711"/>
        <pc:sldMkLst>
          <pc:docMk/>
          <pc:sldMk cId="1273463484" sldId="267"/>
        </pc:sldMkLst>
        <pc:spChg chg="mod">
          <ac:chgData name="MUHAMMAD RIZKY ANUGRAH" userId="a03762c2-d410-4f5d-882e-a2eb0437aee7" providerId="ADAL" clId="{D5102A4B-1661-467A-847F-51F239C5200F}" dt="2023-06-13T02:17:19.219" v="355" actId="2711"/>
          <ac:spMkLst>
            <pc:docMk/>
            <pc:sldMk cId="1273463484" sldId="267"/>
            <ac:spMk id="93" creationId="{00000000-0000-0000-0000-000000000000}"/>
          </ac:spMkLst>
        </pc:spChg>
      </pc:sldChg>
      <pc:sldChg chg="add del">
        <pc:chgData name="MUHAMMAD RIZKY ANUGRAH" userId="a03762c2-d410-4f5d-882e-a2eb0437aee7" providerId="ADAL" clId="{D5102A4B-1661-467A-847F-51F239C5200F}" dt="2023-06-12T00:34:36.865" v="234"/>
        <pc:sldMkLst>
          <pc:docMk/>
          <pc:sldMk cId="1312606894" sldId="268"/>
        </pc:sldMkLst>
      </pc:sldChg>
      <pc:sldChg chg="modSp add mod">
        <pc:chgData name="MUHAMMAD RIZKY ANUGRAH" userId="a03762c2-d410-4f5d-882e-a2eb0437aee7" providerId="ADAL" clId="{D5102A4B-1661-467A-847F-51F239C5200F}" dt="2023-06-13T02:17:37.395" v="356" actId="2711"/>
        <pc:sldMkLst>
          <pc:docMk/>
          <pc:sldMk cId="1513078560" sldId="268"/>
        </pc:sldMkLst>
        <pc:spChg chg="mod">
          <ac:chgData name="MUHAMMAD RIZKY ANUGRAH" userId="a03762c2-d410-4f5d-882e-a2eb0437aee7" providerId="ADAL" clId="{D5102A4B-1661-467A-847F-51F239C5200F}" dt="2023-06-13T02:17:37.395" v="356" actId="2711"/>
          <ac:spMkLst>
            <pc:docMk/>
            <pc:sldMk cId="1513078560" sldId="268"/>
            <ac:spMk id="93" creationId="{00000000-0000-0000-0000-000000000000}"/>
          </ac:spMkLst>
        </pc:spChg>
      </pc:sldChg>
      <pc:sldChg chg="add del">
        <pc:chgData name="MUHAMMAD RIZKY ANUGRAH" userId="a03762c2-d410-4f5d-882e-a2eb0437aee7" providerId="ADAL" clId="{D5102A4B-1661-467A-847F-51F239C5200F}" dt="2023-06-12T00:34:39.521" v="236"/>
        <pc:sldMkLst>
          <pc:docMk/>
          <pc:sldMk cId="3971074224" sldId="268"/>
        </pc:sldMkLst>
      </pc:sldChg>
      <pc:sldChg chg="add del">
        <pc:chgData name="MUHAMMAD RIZKY ANUGRAH" userId="a03762c2-d410-4f5d-882e-a2eb0437aee7" providerId="ADAL" clId="{D5102A4B-1661-467A-847F-51F239C5200F}" dt="2023-06-12T00:38:20.271" v="274"/>
        <pc:sldMkLst>
          <pc:docMk/>
          <pc:sldMk cId="870922243" sldId="269"/>
        </pc:sldMkLst>
      </pc:sldChg>
      <pc:sldChg chg="add del">
        <pc:chgData name="MUHAMMAD RIZKY ANUGRAH" userId="a03762c2-d410-4f5d-882e-a2eb0437aee7" providerId="ADAL" clId="{D5102A4B-1661-467A-847F-51F239C5200F}" dt="2023-06-12T00:34:36.115" v="233"/>
        <pc:sldMkLst>
          <pc:docMk/>
          <pc:sldMk cId="1531406099" sldId="269"/>
        </pc:sldMkLst>
      </pc:sldChg>
      <pc:sldChg chg="modSp add mod">
        <pc:chgData name="MUHAMMAD RIZKY ANUGRAH" userId="a03762c2-d410-4f5d-882e-a2eb0437aee7" providerId="ADAL" clId="{D5102A4B-1661-467A-847F-51F239C5200F}" dt="2023-06-13T02:17:42.905" v="357" actId="2711"/>
        <pc:sldMkLst>
          <pc:docMk/>
          <pc:sldMk cId="3171637889" sldId="269"/>
        </pc:sldMkLst>
        <pc:spChg chg="mod">
          <ac:chgData name="MUHAMMAD RIZKY ANUGRAH" userId="a03762c2-d410-4f5d-882e-a2eb0437aee7" providerId="ADAL" clId="{D5102A4B-1661-467A-847F-51F239C5200F}" dt="2023-06-13T02:17:42.905" v="357" actId="2711"/>
          <ac:spMkLst>
            <pc:docMk/>
            <pc:sldMk cId="3171637889" sldId="269"/>
            <ac:spMk id="93" creationId="{00000000-0000-0000-0000-000000000000}"/>
          </ac:spMkLst>
        </pc:spChg>
      </pc:sldChg>
      <pc:sldChg chg="addSp delSp modSp add mod">
        <pc:chgData name="MUHAMMAD RIZKY ANUGRAH" userId="a03762c2-d410-4f5d-882e-a2eb0437aee7" providerId="ADAL" clId="{D5102A4B-1661-467A-847F-51F239C5200F}" dt="2023-06-12T00:51:19.583" v="295" actId="14100"/>
        <pc:sldMkLst>
          <pc:docMk/>
          <pc:sldMk cId="3027593293" sldId="270"/>
        </pc:sldMkLst>
        <pc:spChg chg="del">
          <ac:chgData name="MUHAMMAD RIZKY ANUGRAH" userId="a03762c2-d410-4f5d-882e-a2eb0437aee7" providerId="ADAL" clId="{D5102A4B-1661-467A-847F-51F239C5200F}" dt="2023-06-12T00:50:31.921" v="286" actId="478"/>
          <ac:spMkLst>
            <pc:docMk/>
            <pc:sldMk cId="3027593293" sldId="270"/>
            <ac:spMk id="188" creationId="{00000000-0000-0000-0000-000000000000}"/>
          </ac:spMkLst>
        </pc:spChg>
        <pc:picChg chg="add mod">
          <ac:chgData name="MUHAMMAD RIZKY ANUGRAH" userId="a03762c2-d410-4f5d-882e-a2eb0437aee7" providerId="ADAL" clId="{D5102A4B-1661-467A-847F-51F239C5200F}" dt="2023-06-12T00:51:19.583" v="295" actId="14100"/>
          <ac:picMkLst>
            <pc:docMk/>
            <pc:sldMk cId="3027593293" sldId="270"/>
            <ac:picMk id="3" creationId="{A6410694-6ECA-119A-4A64-EDE199F2C3CC}"/>
          </ac:picMkLst>
        </pc:picChg>
      </pc:sldChg>
      <pc:sldChg chg="addSp delSp modSp add mod">
        <pc:chgData name="MUHAMMAD RIZKY ANUGRAH" userId="a03762c2-d410-4f5d-882e-a2eb0437aee7" providerId="ADAL" clId="{D5102A4B-1661-467A-847F-51F239C5200F}" dt="2023-06-12T00:58:50.276" v="302" actId="14100"/>
        <pc:sldMkLst>
          <pc:docMk/>
          <pc:sldMk cId="4220457937" sldId="271"/>
        </pc:sldMkLst>
        <pc:picChg chg="del">
          <ac:chgData name="MUHAMMAD RIZKY ANUGRAH" userId="a03762c2-d410-4f5d-882e-a2eb0437aee7" providerId="ADAL" clId="{D5102A4B-1661-467A-847F-51F239C5200F}" dt="2023-06-12T00:58:36.065" v="297" actId="478"/>
          <ac:picMkLst>
            <pc:docMk/>
            <pc:sldMk cId="4220457937" sldId="271"/>
            <ac:picMk id="3" creationId="{A6410694-6ECA-119A-4A64-EDE199F2C3CC}"/>
          </ac:picMkLst>
        </pc:picChg>
        <pc:picChg chg="add mod">
          <ac:chgData name="MUHAMMAD RIZKY ANUGRAH" userId="a03762c2-d410-4f5d-882e-a2eb0437aee7" providerId="ADAL" clId="{D5102A4B-1661-467A-847F-51F239C5200F}" dt="2023-06-12T00:58:50.276" v="302" actId="14100"/>
          <ac:picMkLst>
            <pc:docMk/>
            <pc:sldMk cId="4220457937" sldId="271"/>
            <ac:picMk id="4" creationId="{09331777-BE5A-7A5A-0171-65B2D61801F1}"/>
          </ac:picMkLst>
        </pc:picChg>
      </pc:sldChg>
      <pc:sldMasterChg chg="delSldLayout">
        <pc:chgData name="MUHAMMAD RIZKY ANUGRAH" userId="a03762c2-d410-4f5d-882e-a2eb0437aee7" providerId="ADAL" clId="{D5102A4B-1661-467A-847F-51F239C5200F}" dt="2023-06-12T00:06:32.086" v="0" actId="47"/>
        <pc:sldMasterMkLst>
          <pc:docMk/>
          <pc:sldMasterMk cId="0" sldId="2147483648"/>
        </pc:sldMasterMkLst>
        <pc:sldLayoutChg chg="del">
          <pc:chgData name="MUHAMMAD RIZKY ANUGRAH" userId="a03762c2-d410-4f5d-882e-a2eb0437aee7" providerId="ADAL" clId="{D5102A4B-1661-467A-847F-51F239C5200F}" dt="2023-06-12T00:06:32.086" v="0" actId="47"/>
          <pc:sldLayoutMkLst>
            <pc:docMk/>
            <pc:sldMasterMk cId="0" sldId="2147483648"/>
            <pc:sldLayoutMk cId="0" sldId="214748365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47369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d08aec709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1d08aec7090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d08aec709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1d08aec7090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d08aec709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1d08aec7090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1883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d08aec709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1d08aec7090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17587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ca198531f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1ca198531f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6888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69860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d08aec709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1d08aec7090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47695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50182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05ab7526f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205ab7526fa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38189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 name="Google Shape;13;p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7" name="Google Shape;1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docs.google.com/document/d/1C3_KxfUbx9DeKzN90O3VXY3p0YO6biapBOEOCtLWGIU/edi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branhuzaifah.medium.com/habits-of-being-happy-aa7acc7dc0f6"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A2A7"/>
        </a:solidFill>
        <a:effectLst/>
      </p:bgPr>
    </p:bg>
    <p:spTree>
      <p:nvGrpSpPr>
        <p:cNvPr id="1" name="Shape 61"/>
        <p:cNvGrpSpPr/>
        <p:nvPr/>
      </p:nvGrpSpPr>
      <p:grpSpPr>
        <a:xfrm>
          <a:off x="0" y="0"/>
          <a:ext cx="0" cy="0"/>
          <a:chOff x="0" y="0"/>
          <a:chExt cx="0" cy="0"/>
        </a:xfrm>
      </p:grpSpPr>
      <p:pic>
        <p:nvPicPr>
          <p:cNvPr id="62" name="Google Shape;62;p1"/>
          <p:cNvPicPr preferRelativeResize="0"/>
          <p:nvPr/>
        </p:nvPicPr>
        <p:blipFill rotWithShape="1">
          <a:blip r:embed="rId3">
            <a:alphaModFix/>
          </a:blip>
          <a:srcRect/>
          <a:stretch/>
        </p:blipFill>
        <p:spPr>
          <a:xfrm>
            <a:off x="7868850" y="186749"/>
            <a:ext cx="1053300" cy="462131"/>
          </a:xfrm>
          <a:prstGeom prst="rect">
            <a:avLst/>
          </a:prstGeom>
          <a:noFill/>
          <a:ln>
            <a:noFill/>
          </a:ln>
        </p:spPr>
      </p:pic>
      <p:pic>
        <p:nvPicPr>
          <p:cNvPr id="63" name="Google Shape;63;p1"/>
          <p:cNvPicPr preferRelativeResize="0"/>
          <p:nvPr/>
        </p:nvPicPr>
        <p:blipFill rotWithShape="1">
          <a:blip r:embed="rId4">
            <a:alphaModFix/>
          </a:blip>
          <a:srcRect l="44385" r="23207" b="4798"/>
          <a:stretch/>
        </p:blipFill>
        <p:spPr>
          <a:xfrm>
            <a:off x="0" y="0"/>
            <a:ext cx="2622848" cy="5143501"/>
          </a:xfrm>
          <a:prstGeom prst="rect">
            <a:avLst/>
          </a:prstGeom>
          <a:noFill/>
          <a:ln>
            <a:noFill/>
          </a:ln>
        </p:spPr>
      </p:pic>
      <p:sp>
        <p:nvSpPr>
          <p:cNvPr id="64" name="Google Shape;64;p1"/>
          <p:cNvSpPr txBox="1"/>
          <p:nvPr/>
        </p:nvSpPr>
        <p:spPr>
          <a:xfrm>
            <a:off x="2902325" y="406300"/>
            <a:ext cx="3183300" cy="3693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FFFFFF"/>
                </a:solidFill>
                <a:latin typeface="Roboto"/>
                <a:ea typeface="Roboto"/>
                <a:cs typeface="Roboto"/>
                <a:sym typeface="Roboto"/>
              </a:rPr>
              <a:t>Data Analyst</a:t>
            </a:r>
            <a:endParaRPr sz="2400" b="1" i="0" u="none" strike="noStrike" cap="none">
              <a:solidFill>
                <a:srgbClr val="000000"/>
              </a:solidFill>
              <a:latin typeface="Roboto"/>
              <a:ea typeface="Roboto"/>
              <a:cs typeface="Roboto"/>
              <a:sym typeface="Roboto"/>
            </a:endParaRPr>
          </a:p>
        </p:txBody>
      </p:sp>
      <p:sp>
        <p:nvSpPr>
          <p:cNvPr id="65" name="Google Shape;65;p1"/>
          <p:cNvSpPr txBox="1"/>
          <p:nvPr/>
        </p:nvSpPr>
        <p:spPr>
          <a:xfrm>
            <a:off x="2971724" y="3509885"/>
            <a:ext cx="3549429" cy="304699"/>
          </a:xfrm>
          <a:prstGeom prst="rect">
            <a:avLst/>
          </a:prstGeom>
          <a:noFill/>
          <a:ln>
            <a:noFill/>
          </a:ln>
        </p:spPr>
        <p:txBody>
          <a:bodyPr spcFirstLastPara="1" wrap="square" lIns="0" tIns="0" rIns="0" bIns="0" anchor="t" anchorCtr="0">
            <a:spAutoFit/>
          </a:bodyPr>
          <a:lstStyle/>
          <a:p>
            <a:pPr marL="0" marR="0" lvl="0" indent="0" algn="l" rtl="0">
              <a:lnSpc>
                <a:spcPct val="110004"/>
              </a:lnSpc>
              <a:spcBef>
                <a:spcPts val="0"/>
              </a:spcBef>
              <a:spcAft>
                <a:spcPts val="0"/>
              </a:spcAft>
              <a:buClr>
                <a:srgbClr val="000000"/>
              </a:buClr>
              <a:buSzPts val="1800"/>
              <a:buFont typeface="Arial"/>
              <a:buNone/>
            </a:pPr>
            <a:r>
              <a:rPr lang="en" sz="1800" b="0" i="0" u="none" strike="noStrike" cap="none" dirty="0">
                <a:solidFill>
                  <a:srgbClr val="FFFFFF"/>
                </a:solidFill>
                <a:latin typeface="Roboto"/>
                <a:ea typeface="Roboto"/>
                <a:cs typeface="Roboto"/>
                <a:sym typeface="Roboto"/>
              </a:rPr>
              <a:t>Oleh: </a:t>
            </a:r>
            <a:r>
              <a:rPr lang="en" sz="1800" dirty="0">
                <a:solidFill>
                  <a:srgbClr val="FFFFFF"/>
                </a:solidFill>
                <a:latin typeface="Roboto"/>
                <a:ea typeface="Roboto"/>
                <a:cs typeface="Roboto"/>
                <a:sym typeface="Roboto"/>
              </a:rPr>
              <a:t>Muhammad Rizky Anugrah</a:t>
            </a:r>
            <a:endParaRPr sz="1800" b="0" i="0" u="none" strike="noStrike" cap="none" dirty="0">
              <a:solidFill>
                <a:srgbClr val="000000"/>
              </a:solidFill>
              <a:latin typeface="Roboto"/>
              <a:ea typeface="Roboto"/>
              <a:cs typeface="Roboto"/>
              <a:sym typeface="Roboto"/>
            </a:endParaRPr>
          </a:p>
        </p:txBody>
      </p:sp>
      <p:sp>
        <p:nvSpPr>
          <p:cNvPr id="66" name="Google Shape;66;p1"/>
          <p:cNvSpPr txBox="1"/>
          <p:nvPr/>
        </p:nvSpPr>
        <p:spPr>
          <a:xfrm>
            <a:off x="2917050" y="1275900"/>
            <a:ext cx="6005100" cy="1717800"/>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0000"/>
              </a:buClr>
              <a:buSzPts val="6800"/>
              <a:buFont typeface="Arial"/>
              <a:buNone/>
            </a:pPr>
            <a:r>
              <a:rPr lang="en" sz="6200" b="1" i="0" u="none" strike="noStrike" cap="none">
                <a:solidFill>
                  <a:srgbClr val="FFFFFF"/>
                </a:solidFill>
                <a:latin typeface="Roboto"/>
                <a:ea typeface="Roboto"/>
                <a:cs typeface="Roboto"/>
                <a:sym typeface="Roboto"/>
              </a:rPr>
              <a:t>Kickstart Career as Data Analyst</a:t>
            </a:r>
            <a:endParaRPr sz="6200" b="1" i="0" u="none" strike="noStrike" cap="none">
              <a:solidFill>
                <a:srgbClr val="FFFFFF"/>
              </a:solidFill>
              <a:latin typeface="Roboto"/>
              <a:ea typeface="Roboto"/>
              <a:cs typeface="Roboto"/>
              <a:sym typeface="Roboto"/>
            </a:endParaRPr>
          </a:p>
        </p:txBody>
      </p:sp>
      <p:cxnSp>
        <p:nvCxnSpPr>
          <p:cNvPr id="67" name="Google Shape;67;p1"/>
          <p:cNvCxnSpPr/>
          <p:nvPr/>
        </p:nvCxnSpPr>
        <p:spPr>
          <a:xfrm>
            <a:off x="2971725" y="4074671"/>
            <a:ext cx="1053300" cy="0"/>
          </a:xfrm>
          <a:prstGeom prst="straightConnector1">
            <a:avLst/>
          </a:prstGeom>
          <a:noFill/>
          <a:ln w="47625" cap="rnd" cmpd="sng">
            <a:solidFill>
              <a:srgbClr val="FFFFFF"/>
            </a:solidFill>
            <a:prstDash val="solid"/>
            <a:round/>
            <a:headEnd type="none" w="sm" len="sm"/>
            <a:tailEnd type="none" w="sm" len="sm"/>
          </a:ln>
        </p:spPr>
      </p:cxnSp>
      <p:sp>
        <p:nvSpPr>
          <p:cNvPr id="68" name="Google Shape;68;p1"/>
          <p:cNvSpPr/>
          <p:nvPr/>
        </p:nvSpPr>
        <p:spPr>
          <a:xfrm>
            <a:off x="2971725" y="4345442"/>
            <a:ext cx="3808149" cy="586519"/>
          </a:xfrm>
          <a:custGeom>
            <a:avLst/>
            <a:gdLst/>
            <a:ahLst/>
            <a:cxnLst/>
            <a:rect l="l" t="t" r="r" b="b"/>
            <a:pathLst>
              <a:path w="2347087" h="361491" extrusionOk="0">
                <a:moveTo>
                  <a:pt x="30498" y="0"/>
                </a:moveTo>
                <a:lnTo>
                  <a:pt x="2316590" y="0"/>
                </a:lnTo>
                <a:cubicBezTo>
                  <a:pt x="2324678" y="0"/>
                  <a:pt x="2332435" y="3213"/>
                  <a:pt x="2338155" y="8933"/>
                </a:cubicBezTo>
                <a:cubicBezTo>
                  <a:pt x="2343874" y="14652"/>
                  <a:pt x="2347087" y="22409"/>
                  <a:pt x="2347087" y="30498"/>
                </a:cubicBezTo>
                <a:lnTo>
                  <a:pt x="2347087" y="330993"/>
                </a:lnTo>
                <a:cubicBezTo>
                  <a:pt x="2347087" y="339082"/>
                  <a:pt x="2343874" y="346839"/>
                  <a:pt x="2338155" y="352558"/>
                </a:cubicBezTo>
                <a:cubicBezTo>
                  <a:pt x="2332435" y="358278"/>
                  <a:pt x="2324678" y="361491"/>
                  <a:pt x="2316590" y="361491"/>
                </a:cubicBezTo>
                <a:lnTo>
                  <a:pt x="30498" y="361491"/>
                </a:lnTo>
                <a:cubicBezTo>
                  <a:pt x="22409" y="361491"/>
                  <a:pt x="14652" y="358278"/>
                  <a:pt x="8933" y="352558"/>
                </a:cubicBezTo>
                <a:cubicBezTo>
                  <a:pt x="3213" y="346839"/>
                  <a:pt x="0" y="339082"/>
                  <a:pt x="0" y="330993"/>
                </a:cubicBezTo>
                <a:lnTo>
                  <a:pt x="0" y="30498"/>
                </a:lnTo>
                <a:cubicBezTo>
                  <a:pt x="0" y="22409"/>
                  <a:pt x="3213" y="14652"/>
                  <a:pt x="8933" y="8933"/>
                </a:cubicBezTo>
                <a:cubicBezTo>
                  <a:pt x="14652" y="3213"/>
                  <a:pt x="22409" y="0"/>
                  <a:pt x="30498" y="0"/>
                </a:cubicBezTo>
                <a:close/>
              </a:path>
            </a:pathLst>
          </a:custGeom>
          <a:solidFill>
            <a:srgbClr val="1155CC"/>
          </a:solidFill>
          <a:ln>
            <a:noFill/>
          </a:ln>
        </p:spPr>
        <p:txBody>
          <a:bodyPr spcFirstLastPara="1" wrap="square" lIns="45725" tIns="45725" rIns="45725" bIns="457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
          <p:cNvSpPr txBox="1"/>
          <p:nvPr/>
        </p:nvSpPr>
        <p:spPr>
          <a:xfrm>
            <a:off x="3128550" y="4423125"/>
            <a:ext cx="3571200" cy="4464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FFFFFF"/>
                </a:solidFill>
                <a:latin typeface="Roboto"/>
                <a:ea typeface="Roboto"/>
                <a:cs typeface="Roboto"/>
                <a:sym typeface="Roboto"/>
              </a:rPr>
              <a:t>JOIN THE BEST UPSKILLING COMMUNITY</a:t>
            </a:r>
            <a:endParaRPr sz="700" b="0" i="0" u="none" strike="noStrike" cap="none">
              <a:solidFill>
                <a:srgbClr val="00000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500"/>
              <a:buFont typeface="Arial"/>
              <a:buNone/>
            </a:pPr>
            <a:r>
              <a:rPr lang="en" sz="1500" b="1" i="0" u="none" strike="noStrike" cap="none">
                <a:solidFill>
                  <a:srgbClr val="FFFFFF"/>
                </a:solidFill>
                <a:latin typeface="Roboto"/>
                <a:ea typeface="Roboto"/>
                <a:cs typeface="Roboto"/>
                <a:sym typeface="Roboto"/>
              </a:rPr>
              <a:t>WITH ME at</a:t>
            </a:r>
            <a:r>
              <a:rPr lang="en" sz="1500" b="0" i="0" u="none" strike="noStrike" cap="none">
                <a:solidFill>
                  <a:srgbClr val="FFFFFF"/>
                </a:solidFill>
                <a:latin typeface="Roboto Medium"/>
                <a:ea typeface="Roboto Medium"/>
                <a:cs typeface="Roboto Medium"/>
                <a:sym typeface="Roboto Medium"/>
              </a:rPr>
              <a:t> myskill.id/bootcamp</a:t>
            </a:r>
            <a:endParaRPr sz="700" b="0" i="0" u="none" strike="noStrike" cap="none">
              <a:solidFill>
                <a:srgbClr val="000000"/>
              </a:solidFill>
              <a:latin typeface="Roboto"/>
              <a:ea typeface="Roboto"/>
              <a:cs typeface="Roboto"/>
              <a:sym typeface="Roboto"/>
            </a:endParaRPr>
          </a:p>
        </p:txBody>
      </p:sp>
      <p:sp>
        <p:nvSpPr>
          <p:cNvPr id="70" name="Google Shape;70;p1"/>
          <p:cNvSpPr txBox="1"/>
          <p:nvPr/>
        </p:nvSpPr>
        <p:spPr>
          <a:xfrm>
            <a:off x="2826125" y="76200"/>
            <a:ext cx="3115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Roboto"/>
                <a:ea typeface="Roboto"/>
                <a:cs typeface="Roboto"/>
                <a:sym typeface="Roboto"/>
              </a:rPr>
              <a:t>FULLSTACK INTENSIVE BOOTCAMP</a:t>
            </a:r>
            <a:endParaRPr sz="1400" b="0" i="0" u="none" strike="noStrike" cap="none">
              <a:solidFill>
                <a:srgbClr val="000000"/>
              </a:solidFill>
              <a:latin typeface="Arial"/>
              <a:ea typeface="Arial"/>
              <a:cs typeface="Arial"/>
              <a:sym typeface="Arial"/>
            </a:endParaRPr>
          </a:p>
        </p:txBody>
      </p:sp>
      <p:sp>
        <p:nvSpPr>
          <p:cNvPr id="71" name="Google Shape;71;p1"/>
          <p:cNvSpPr txBox="1"/>
          <p:nvPr/>
        </p:nvSpPr>
        <p:spPr>
          <a:xfrm>
            <a:off x="6950475" y="4500100"/>
            <a:ext cx="2140800" cy="277200"/>
          </a:xfrm>
          <a:prstGeom prst="rect">
            <a:avLst/>
          </a:prstGeom>
          <a:noFill/>
          <a:ln>
            <a:noFill/>
          </a:ln>
        </p:spPr>
        <p:txBody>
          <a:bodyPr spcFirstLastPara="1" wrap="square" lIns="0" tIns="0" rIns="0" bIns="0" anchor="t" anchorCtr="0">
            <a:spAutoFit/>
          </a:bodyPr>
          <a:lstStyle/>
          <a:p>
            <a:pPr marL="0" marR="0" lvl="0" indent="0" algn="l" rtl="0">
              <a:lnSpc>
                <a:spcPct val="110004"/>
              </a:lnSpc>
              <a:spcBef>
                <a:spcPts val="0"/>
              </a:spcBef>
              <a:spcAft>
                <a:spcPts val="0"/>
              </a:spcAft>
              <a:buClr>
                <a:srgbClr val="000000"/>
              </a:buClr>
              <a:buSzPts val="1800"/>
              <a:buFont typeface="Arial"/>
              <a:buNone/>
            </a:pPr>
            <a:r>
              <a:rPr lang="en" sz="1800" b="0" i="0" u="none" strike="noStrike" cap="none">
                <a:solidFill>
                  <a:srgbClr val="FFFFFF"/>
                </a:solidFill>
                <a:latin typeface="Roboto"/>
                <a:ea typeface="Roboto"/>
                <a:cs typeface="Roboto"/>
                <a:sym typeface="Roboto"/>
              </a:rPr>
              <a:t>MINI PORTOFOLIO</a:t>
            </a:r>
            <a:endParaRPr sz="1800" b="0" i="0" u="none" strike="noStrike" cap="none">
              <a:solidFill>
                <a:srgbClr val="0000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grpSp>
        <p:nvGrpSpPr>
          <p:cNvPr id="76" name="Google Shape;76;p2"/>
          <p:cNvGrpSpPr/>
          <p:nvPr/>
        </p:nvGrpSpPr>
        <p:grpSpPr>
          <a:xfrm>
            <a:off x="3854590" y="4740700"/>
            <a:ext cx="1434817" cy="389011"/>
            <a:chOff x="3248325" y="4588800"/>
            <a:chExt cx="2045939" cy="554700"/>
          </a:xfrm>
        </p:grpSpPr>
        <p:sp>
          <p:nvSpPr>
            <p:cNvPr id="77" name="Google Shape;77;p2"/>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8" name="Google Shape;78;p2"/>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9" name="Google Shape;79;p2"/>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nvGrpSpPr>
          <p:cNvPr id="80" name="Google Shape;80;p2"/>
          <p:cNvGrpSpPr/>
          <p:nvPr/>
        </p:nvGrpSpPr>
        <p:grpSpPr>
          <a:xfrm>
            <a:off x="8325085" y="65157"/>
            <a:ext cx="763768" cy="752531"/>
            <a:chOff x="695950" y="3458000"/>
            <a:chExt cx="966550" cy="952450"/>
          </a:xfrm>
        </p:grpSpPr>
        <p:sp>
          <p:nvSpPr>
            <p:cNvPr id="81" name="Google Shape;81;p2"/>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2" name="Google Shape;82;p2"/>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3" name="Google Shape;83;p2"/>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4" name="Google Shape;84;p2"/>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5" name="Google Shape;85;p2"/>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6" name="Google Shape;86;p2"/>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7" name="Google Shape;87;p2"/>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8" name="Google Shape;88;p2"/>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9" name="Google Shape;89;p2"/>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90" name="Google Shape;90;p2"/>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100" b="1" i="0" u="none" strike="noStrike" kern="0" cap="none" spc="0" normalizeH="0" baseline="0" noProof="0">
                <a:ln>
                  <a:noFill/>
                </a:ln>
                <a:solidFill>
                  <a:srgbClr val="18919B"/>
                </a:solidFill>
                <a:effectLst/>
                <a:uLnTx/>
                <a:uFillTx/>
                <a:latin typeface="Caveat"/>
                <a:ea typeface="Caveat"/>
                <a:cs typeface="Caveat"/>
                <a:sym typeface="Caveat"/>
              </a:rPr>
              <a:t>#RintisKarirImpian</a:t>
            </a:r>
            <a:endParaRPr kumimoji="0" sz="1100" b="1" i="0" u="none" strike="noStrike" kern="0" cap="none" spc="0" normalizeH="0" baseline="0" noProof="0">
              <a:ln>
                <a:noFill/>
              </a:ln>
              <a:solidFill>
                <a:srgbClr val="18919B"/>
              </a:solidFill>
              <a:effectLst/>
              <a:uLnTx/>
              <a:uFillTx/>
              <a:latin typeface="Caveat"/>
              <a:ea typeface="Caveat"/>
              <a:cs typeface="Caveat"/>
              <a:sym typeface="Caveat"/>
            </a:endParaRPr>
          </a:p>
        </p:txBody>
      </p:sp>
      <p:pic>
        <p:nvPicPr>
          <p:cNvPr id="91" name="Google Shape;91;p2"/>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93" name="Google Shape;93;p2"/>
          <p:cNvSpPr txBox="1"/>
          <p:nvPr/>
        </p:nvSpPr>
        <p:spPr>
          <a:xfrm>
            <a:off x="52039" y="600604"/>
            <a:ext cx="9036814" cy="3847177"/>
          </a:xfrm>
          <a:prstGeom prst="rect">
            <a:avLst/>
          </a:prstGeom>
          <a:noFill/>
          <a:ln>
            <a:noFill/>
          </a:ln>
        </p:spPr>
        <p:txBody>
          <a:bodyPr spcFirstLastPara="1" wrap="square" lIns="91425" tIns="91425" rIns="91425" bIns="91425"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Haji Endo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sebagai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kepala</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yayasan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amal</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dapat</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melakukan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langkah-langkah</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berikut</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untuk</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memberikan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pelayanan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lebih</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personal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kepada</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para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donatur</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penerima</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manfaat</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t>
            </a:r>
          </a:p>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Membangun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basis data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donatur</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Haji Endo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dapat</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mengumpulkan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dari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para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donatur</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termasuk</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informasi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personal,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riwayat</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donasi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preferensi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mereka</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Dengan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basis data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ini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dia</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dapat</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mengenal</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donatur</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secara</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individu</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menyediakan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pelayanan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lebih</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personal.</a:t>
            </a:r>
          </a:p>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Analisis</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donatur</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Dengan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menganalisis</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donatur</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Haji Endo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dapat</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mengidentifikasi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pola</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donasi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preferensi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donatur</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tren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perubahan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perilaku</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donatur</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Hal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ini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membantu</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dia</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mengembangkan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strategi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penggalangan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dana yang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lebih</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efektif</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personal.</a:t>
            </a:r>
          </a:p>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Komunikasi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personal: Haji Endo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dapat</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menggunakan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yang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dikumpulkan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untuk</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mengirimkan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pesan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penawaran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disesuaikan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dengan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minat</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preferensi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donatur</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Misalnya</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mengirimkan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ucapan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terima</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kasih</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personal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atau</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menginformasikan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proyek</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amal</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sesuai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dengan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minat</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donatur</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t>
            </a:r>
          </a:p>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Memonitor</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efek</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proyek</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Haji Endo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dapat</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menggunakan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untuk</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memantau</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mengevaluasi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efek</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dari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proyek</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amal</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dilakukan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oleh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yayasan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Dengan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pemantauan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akurat</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dia</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dapat</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memberikan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laporan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transparan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kepada</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donatur</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mengenai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dampak</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dari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sumbangan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mereka</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Dengan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pendekatan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berbasis</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Haji Endo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dapat</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memberikan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pengalaman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lebih</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personal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kepada</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donatur</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penerima</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manfaat</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meningkatkan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efektivitas</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penggalangan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dana, dan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memberikan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dampak</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lebih</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besar</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dalam</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kegiatan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amalnya</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t>
            </a:r>
            <a:endParaRPr kumimoji="0" lang="en-ID"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endParaRPr>
          </a:p>
        </p:txBody>
      </p:sp>
    </p:spTree>
    <p:extLst>
      <p:ext uri="{BB962C8B-B14F-4D97-AF65-F5344CB8AC3E}">
        <p14:creationId xmlns:p14="http://schemas.microsoft.com/office/powerpoint/2010/main" val="3171637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grpSp>
        <p:nvGrpSpPr>
          <p:cNvPr id="148" name="Google Shape;148;g1d08aec7090_0_1"/>
          <p:cNvGrpSpPr/>
          <p:nvPr/>
        </p:nvGrpSpPr>
        <p:grpSpPr>
          <a:xfrm>
            <a:off x="3854590" y="4740701"/>
            <a:ext cx="1434817" cy="389011"/>
            <a:chOff x="3248325" y="4588800"/>
            <a:chExt cx="2045939" cy="554700"/>
          </a:xfrm>
        </p:grpSpPr>
        <p:sp>
          <p:nvSpPr>
            <p:cNvPr id="149" name="Google Shape;149;g1d08aec7090_0_1"/>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g1d08aec7090_0_1"/>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g1d08aec7090_0_1"/>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2" name="Google Shape;152;g1d08aec7090_0_1"/>
          <p:cNvGrpSpPr/>
          <p:nvPr/>
        </p:nvGrpSpPr>
        <p:grpSpPr>
          <a:xfrm>
            <a:off x="8325085" y="65156"/>
            <a:ext cx="763768" cy="752531"/>
            <a:chOff x="695950" y="3458000"/>
            <a:chExt cx="966550" cy="952450"/>
          </a:xfrm>
        </p:grpSpPr>
        <p:sp>
          <p:nvSpPr>
            <p:cNvPr id="153" name="Google Shape;153;g1d08aec7090_0_1"/>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g1d08aec7090_0_1"/>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g1d08aec7090_0_1"/>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g1d08aec7090_0_1"/>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g1d08aec7090_0_1"/>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g1d08aec7090_0_1"/>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g1d08aec7090_0_1"/>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g1d08aec7090_0_1"/>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g1d08aec7090_0_1"/>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2" name="Google Shape;162;g1d08aec7090_0_1"/>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163" name="Google Shape;163;g1d08aec7090_0_1"/>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164" name="Google Shape;164;g1d08aec7090_0_1"/>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endParaRPr sz="3600" b="1" i="0" u="none" strike="noStrike" cap="none">
              <a:solidFill>
                <a:srgbClr val="18919B"/>
              </a:solidFill>
              <a:latin typeface="Roboto"/>
              <a:ea typeface="Roboto"/>
              <a:cs typeface="Roboto"/>
              <a:sym typeface="Roboto"/>
            </a:endParaRPr>
          </a:p>
        </p:txBody>
      </p:sp>
      <p:sp>
        <p:nvSpPr>
          <p:cNvPr id="165" name="Google Shape;165;g1d08aec7090_0_1"/>
          <p:cNvSpPr txBox="1"/>
          <p:nvPr/>
        </p:nvSpPr>
        <p:spPr>
          <a:xfrm>
            <a:off x="436475" y="492825"/>
            <a:ext cx="7973700" cy="1349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700"/>
              <a:buFont typeface="Arial"/>
              <a:buNone/>
            </a:pPr>
            <a:r>
              <a:rPr lang="en" sz="1700" b="1" i="0" u="none" strike="noStrike" cap="none">
                <a:solidFill>
                  <a:schemeClr val="dk1"/>
                </a:solidFill>
                <a:highlight>
                  <a:srgbClr val="FFFFFF"/>
                </a:highlight>
                <a:latin typeface="Roboto"/>
                <a:ea typeface="Roboto"/>
                <a:cs typeface="Roboto"/>
                <a:sym typeface="Roboto"/>
              </a:rPr>
              <a:t>If you become a data analyst.</a:t>
            </a:r>
            <a:endParaRPr sz="1700" b="1" i="0" u="none" strike="noStrike" cap="none">
              <a:solidFill>
                <a:schemeClr val="dk1"/>
              </a:solidFill>
              <a:highlight>
                <a:srgbClr val="FFFFFF"/>
              </a:highlight>
              <a:latin typeface="Roboto"/>
              <a:ea typeface="Roboto"/>
              <a:cs typeface="Roboto"/>
              <a:sym typeface="Roboto"/>
            </a:endParaRPr>
          </a:p>
          <a:p>
            <a:pPr marL="457200" marR="0" lvl="0" indent="-336550" algn="l" rtl="0">
              <a:lnSpc>
                <a:spcPct val="115000"/>
              </a:lnSpc>
              <a:spcBef>
                <a:spcPts val="0"/>
              </a:spcBef>
              <a:spcAft>
                <a:spcPts val="0"/>
              </a:spcAft>
              <a:buClr>
                <a:schemeClr val="dk1"/>
              </a:buClr>
              <a:buSzPts val="1700"/>
              <a:buFont typeface="Roboto"/>
              <a:buChar char="●"/>
            </a:pPr>
            <a:r>
              <a:rPr lang="en" sz="1700" b="1" i="0" u="none" strike="noStrike" cap="none">
                <a:solidFill>
                  <a:schemeClr val="dk1"/>
                </a:solidFill>
                <a:highlight>
                  <a:srgbClr val="FFFFFF"/>
                </a:highlight>
                <a:latin typeface="Roboto"/>
                <a:ea typeface="Roboto"/>
                <a:cs typeface="Roboto"/>
                <a:sym typeface="Roboto"/>
              </a:rPr>
              <a:t>What the data that you need? </a:t>
            </a:r>
            <a:endParaRPr sz="1700" b="1" i="0" u="none" strike="noStrike" cap="none">
              <a:solidFill>
                <a:schemeClr val="dk1"/>
              </a:solidFill>
              <a:highlight>
                <a:srgbClr val="FFFFFF"/>
              </a:highlight>
              <a:latin typeface="Roboto"/>
              <a:ea typeface="Roboto"/>
              <a:cs typeface="Roboto"/>
              <a:sym typeface="Roboto"/>
            </a:endParaRPr>
          </a:p>
          <a:p>
            <a:pPr marL="457200" marR="0" lvl="0" indent="-336550" algn="l" rtl="0">
              <a:lnSpc>
                <a:spcPct val="115000"/>
              </a:lnSpc>
              <a:spcBef>
                <a:spcPts val="0"/>
              </a:spcBef>
              <a:spcAft>
                <a:spcPts val="0"/>
              </a:spcAft>
              <a:buClr>
                <a:schemeClr val="dk1"/>
              </a:buClr>
              <a:buSzPts val="1700"/>
              <a:buFont typeface="Roboto"/>
              <a:buChar char="●"/>
            </a:pPr>
            <a:r>
              <a:rPr lang="en" sz="1700" b="1" i="0" u="none" strike="noStrike" cap="none">
                <a:solidFill>
                  <a:schemeClr val="dk1"/>
                </a:solidFill>
                <a:highlight>
                  <a:srgbClr val="FFFFFF"/>
                </a:highlight>
                <a:latin typeface="Roboto"/>
                <a:ea typeface="Roboto"/>
                <a:cs typeface="Roboto"/>
                <a:sym typeface="Roboto"/>
              </a:rPr>
              <a:t>Why? </a:t>
            </a:r>
            <a:endParaRPr sz="1700" b="1" i="0" u="none" strike="noStrike" cap="none">
              <a:solidFill>
                <a:schemeClr val="dk1"/>
              </a:solidFill>
              <a:highlight>
                <a:srgbClr val="FFFFFF"/>
              </a:highlight>
              <a:latin typeface="Roboto"/>
              <a:ea typeface="Roboto"/>
              <a:cs typeface="Roboto"/>
              <a:sym typeface="Roboto"/>
            </a:endParaRPr>
          </a:p>
          <a:p>
            <a:pPr marL="457200" marR="0" lvl="0" indent="-336550" algn="l" rtl="0">
              <a:lnSpc>
                <a:spcPct val="115000"/>
              </a:lnSpc>
              <a:spcBef>
                <a:spcPts val="0"/>
              </a:spcBef>
              <a:spcAft>
                <a:spcPts val="0"/>
              </a:spcAft>
              <a:buClr>
                <a:schemeClr val="dk1"/>
              </a:buClr>
              <a:buSzPts val="1700"/>
              <a:buFont typeface="Roboto"/>
              <a:buChar char="●"/>
            </a:pPr>
            <a:r>
              <a:rPr lang="en" sz="1700" b="1" i="0" u="none" strike="noStrike" cap="none">
                <a:solidFill>
                  <a:schemeClr val="dk1"/>
                </a:solidFill>
                <a:highlight>
                  <a:srgbClr val="FFFFFF"/>
                </a:highlight>
                <a:latin typeface="Roboto"/>
                <a:ea typeface="Roboto"/>
                <a:cs typeface="Roboto"/>
                <a:sym typeface="Roboto"/>
              </a:rPr>
              <a:t>And how?</a:t>
            </a:r>
            <a:endParaRPr sz="1700" b="0" i="0" u="none" strike="noStrike" cap="none">
              <a:solidFill>
                <a:schemeClr val="dk1"/>
              </a:solidFill>
              <a:highlight>
                <a:srgbClr val="FFFFFF"/>
              </a:highlight>
              <a:latin typeface="Roboto"/>
              <a:ea typeface="Roboto"/>
              <a:cs typeface="Roboto"/>
              <a:sym typeface="Roboto"/>
            </a:endParaRPr>
          </a:p>
        </p:txBody>
      </p:sp>
      <p:pic>
        <p:nvPicPr>
          <p:cNvPr id="166" name="Google Shape;166;g1d08aec7090_0_1"/>
          <p:cNvPicPr preferRelativeResize="0"/>
          <p:nvPr/>
        </p:nvPicPr>
        <p:blipFill rotWithShape="1">
          <a:blip r:embed="rId4">
            <a:alphaModFix/>
          </a:blip>
          <a:srcRect/>
          <a:stretch/>
        </p:blipFill>
        <p:spPr>
          <a:xfrm>
            <a:off x="2035576" y="2013425"/>
            <a:ext cx="5072834" cy="2555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grpSp>
        <p:nvGrpSpPr>
          <p:cNvPr id="171" name="Google Shape;171;g1d08aec7090_0_100"/>
          <p:cNvGrpSpPr/>
          <p:nvPr/>
        </p:nvGrpSpPr>
        <p:grpSpPr>
          <a:xfrm>
            <a:off x="3854590" y="4740701"/>
            <a:ext cx="1434817" cy="389011"/>
            <a:chOff x="3248325" y="4588800"/>
            <a:chExt cx="2045939" cy="554700"/>
          </a:xfrm>
        </p:grpSpPr>
        <p:sp>
          <p:nvSpPr>
            <p:cNvPr id="172" name="Google Shape;172;g1d08aec7090_0_100"/>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g1d08aec7090_0_100"/>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g1d08aec7090_0_100"/>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5" name="Google Shape;175;g1d08aec7090_0_100"/>
          <p:cNvGrpSpPr/>
          <p:nvPr/>
        </p:nvGrpSpPr>
        <p:grpSpPr>
          <a:xfrm>
            <a:off x="8325085" y="65156"/>
            <a:ext cx="763768" cy="752531"/>
            <a:chOff x="695950" y="3458000"/>
            <a:chExt cx="966550" cy="952450"/>
          </a:xfrm>
        </p:grpSpPr>
        <p:sp>
          <p:nvSpPr>
            <p:cNvPr id="176" name="Google Shape;176;g1d08aec7090_0_100"/>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g1d08aec7090_0_100"/>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g1d08aec7090_0_100"/>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g1d08aec7090_0_100"/>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g1d08aec7090_0_100"/>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g1d08aec7090_0_100"/>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g1d08aec7090_0_100"/>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g1d08aec7090_0_100"/>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g1d08aec7090_0_100"/>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5" name="Google Shape;185;g1d08aec7090_0_100"/>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186" name="Google Shape;186;g1d08aec7090_0_100"/>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187" name="Google Shape;187;g1d08aec7090_0_100"/>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18919B"/>
                </a:solidFill>
                <a:latin typeface="Roboto"/>
                <a:ea typeface="Roboto"/>
                <a:cs typeface="Roboto"/>
                <a:sym typeface="Roboto"/>
              </a:rPr>
              <a:t>Study Cases Docs</a:t>
            </a:r>
            <a:endParaRPr sz="3600" b="1" i="0" u="none" strike="noStrike" cap="none">
              <a:solidFill>
                <a:srgbClr val="18919B"/>
              </a:solidFill>
              <a:latin typeface="Roboto"/>
              <a:ea typeface="Roboto"/>
              <a:cs typeface="Roboto"/>
              <a:sym typeface="Roboto"/>
            </a:endParaRPr>
          </a:p>
        </p:txBody>
      </p:sp>
      <p:sp>
        <p:nvSpPr>
          <p:cNvPr id="188" name="Google Shape;188;g1d08aec7090_0_100"/>
          <p:cNvSpPr txBox="1"/>
          <p:nvPr/>
        </p:nvSpPr>
        <p:spPr>
          <a:xfrm>
            <a:off x="436550" y="903175"/>
            <a:ext cx="7973700" cy="1048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700"/>
              <a:buFont typeface="Arial"/>
              <a:buNone/>
            </a:pPr>
            <a:r>
              <a:rPr lang="en" sz="1700" b="1" i="0" u="none" strike="noStrike" cap="none">
                <a:solidFill>
                  <a:schemeClr val="dk1"/>
                </a:solidFill>
                <a:highlight>
                  <a:srgbClr val="FFFFFF"/>
                </a:highlight>
                <a:latin typeface="Roboto"/>
                <a:ea typeface="Roboto"/>
                <a:cs typeface="Roboto"/>
                <a:sym typeface="Roboto"/>
              </a:rPr>
              <a:t>Docs Link</a:t>
            </a:r>
            <a:r>
              <a:rPr lang="en" sz="1700" b="0" i="0" u="none" strike="noStrike" cap="none">
                <a:solidFill>
                  <a:schemeClr val="dk1"/>
                </a:solidFill>
                <a:highlight>
                  <a:srgbClr val="FFFFFF"/>
                </a:highlight>
                <a:latin typeface="Roboto"/>
                <a:ea typeface="Roboto"/>
                <a:cs typeface="Roboto"/>
                <a:sym typeface="Roboto"/>
              </a:rPr>
              <a:t> → </a:t>
            </a:r>
            <a:r>
              <a:rPr lang="en" sz="1700" b="0" i="0" u="sng" strike="noStrike" cap="none">
                <a:solidFill>
                  <a:schemeClr val="hlink"/>
                </a:solidFill>
                <a:highlight>
                  <a:srgbClr val="FFFFFF"/>
                </a:highlight>
                <a:latin typeface="Roboto"/>
                <a:ea typeface="Roboto"/>
                <a:cs typeface="Roboto"/>
                <a:sym typeface="Roboto"/>
                <a:hlinkClick r:id="rId4"/>
              </a:rPr>
              <a:t>https://docs.google.com/document/d/1C3_KxfUbx9DeKzN90O3VXY3p0YO6biapBOEOCtLWGIU/edit</a:t>
            </a:r>
            <a:r>
              <a:rPr lang="en" sz="1700" b="0" i="0" u="none" strike="noStrike" cap="none">
                <a:solidFill>
                  <a:schemeClr val="dk1"/>
                </a:solidFill>
                <a:highlight>
                  <a:srgbClr val="FFFFFF"/>
                </a:highlight>
                <a:latin typeface="Roboto"/>
                <a:ea typeface="Roboto"/>
                <a:cs typeface="Roboto"/>
                <a:sym typeface="Roboto"/>
              </a:rPr>
              <a:t> </a:t>
            </a:r>
            <a:endParaRPr sz="1700" b="0" i="0" u="none" strike="noStrike" cap="none">
              <a:solidFill>
                <a:schemeClr val="dk1"/>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grpSp>
        <p:nvGrpSpPr>
          <p:cNvPr id="171" name="Google Shape;171;g1d08aec7090_0_100"/>
          <p:cNvGrpSpPr/>
          <p:nvPr/>
        </p:nvGrpSpPr>
        <p:grpSpPr>
          <a:xfrm>
            <a:off x="3854590" y="4740701"/>
            <a:ext cx="1434817" cy="389011"/>
            <a:chOff x="3248325" y="4588800"/>
            <a:chExt cx="2045939" cy="554700"/>
          </a:xfrm>
        </p:grpSpPr>
        <p:sp>
          <p:nvSpPr>
            <p:cNvPr id="172" name="Google Shape;172;g1d08aec7090_0_100"/>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g1d08aec7090_0_100"/>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g1d08aec7090_0_100"/>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5" name="Google Shape;175;g1d08aec7090_0_100"/>
          <p:cNvGrpSpPr/>
          <p:nvPr/>
        </p:nvGrpSpPr>
        <p:grpSpPr>
          <a:xfrm>
            <a:off x="8325085" y="65156"/>
            <a:ext cx="763768" cy="752531"/>
            <a:chOff x="695950" y="3458000"/>
            <a:chExt cx="966550" cy="952450"/>
          </a:xfrm>
        </p:grpSpPr>
        <p:sp>
          <p:nvSpPr>
            <p:cNvPr id="176" name="Google Shape;176;g1d08aec7090_0_100"/>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g1d08aec7090_0_100"/>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g1d08aec7090_0_100"/>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g1d08aec7090_0_100"/>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g1d08aec7090_0_100"/>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g1d08aec7090_0_100"/>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g1d08aec7090_0_100"/>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g1d08aec7090_0_100"/>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g1d08aec7090_0_100"/>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5" name="Google Shape;185;g1d08aec7090_0_100"/>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186" name="Google Shape;186;g1d08aec7090_0_100"/>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187" name="Google Shape;187;g1d08aec7090_0_100"/>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18919B"/>
                </a:solidFill>
                <a:latin typeface="Roboto"/>
                <a:ea typeface="Roboto"/>
                <a:cs typeface="Roboto"/>
                <a:sym typeface="Roboto"/>
              </a:rPr>
              <a:t>Study Cases Docs</a:t>
            </a:r>
            <a:endParaRPr sz="3600" b="1" i="0" u="none" strike="noStrike" cap="none">
              <a:solidFill>
                <a:srgbClr val="18919B"/>
              </a:solidFill>
              <a:latin typeface="Roboto"/>
              <a:ea typeface="Roboto"/>
              <a:cs typeface="Roboto"/>
              <a:sym typeface="Roboto"/>
            </a:endParaRPr>
          </a:p>
        </p:txBody>
      </p:sp>
      <p:pic>
        <p:nvPicPr>
          <p:cNvPr id="3" name="Picture 2">
            <a:extLst>
              <a:ext uri="{FF2B5EF4-FFF2-40B4-BE49-F238E27FC236}">
                <a16:creationId xmlns:a16="http://schemas.microsoft.com/office/drawing/2014/main" id="{A6410694-6ECA-119A-4A64-EDE199F2C3CC}"/>
              </a:ext>
            </a:extLst>
          </p:cNvPr>
          <p:cNvPicPr>
            <a:picLocks noChangeAspect="1"/>
          </p:cNvPicPr>
          <p:nvPr/>
        </p:nvPicPr>
        <p:blipFill>
          <a:blip r:embed="rId4"/>
          <a:stretch>
            <a:fillRect/>
          </a:stretch>
        </p:blipFill>
        <p:spPr>
          <a:xfrm>
            <a:off x="1647675" y="903175"/>
            <a:ext cx="6031798" cy="3884368"/>
          </a:xfrm>
          <a:prstGeom prst="rect">
            <a:avLst/>
          </a:prstGeom>
        </p:spPr>
      </p:pic>
    </p:spTree>
    <p:extLst>
      <p:ext uri="{BB962C8B-B14F-4D97-AF65-F5344CB8AC3E}">
        <p14:creationId xmlns:p14="http://schemas.microsoft.com/office/powerpoint/2010/main" val="3027593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grpSp>
        <p:nvGrpSpPr>
          <p:cNvPr id="171" name="Google Shape;171;g1d08aec7090_0_100"/>
          <p:cNvGrpSpPr/>
          <p:nvPr/>
        </p:nvGrpSpPr>
        <p:grpSpPr>
          <a:xfrm>
            <a:off x="3854590" y="4740701"/>
            <a:ext cx="1434817" cy="389011"/>
            <a:chOff x="3248325" y="4588800"/>
            <a:chExt cx="2045939" cy="554700"/>
          </a:xfrm>
        </p:grpSpPr>
        <p:sp>
          <p:nvSpPr>
            <p:cNvPr id="172" name="Google Shape;172;g1d08aec7090_0_100"/>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g1d08aec7090_0_100"/>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g1d08aec7090_0_100"/>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5" name="Google Shape;175;g1d08aec7090_0_100"/>
          <p:cNvGrpSpPr/>
          <p:nvPr/>
        </p:nvGrpSpPr>
        <p:grpSpPr>
          <a:xfrm>
            <a:off x="8325085" y="65156"/>
            <a:ext cx="763768" cy="752531"/>
            <a:chOff x="695950" y="3458000"/>
            <a:chExt cx="966550" cy="952450"/>
          </a:xfrm>
        </p:grpSpPr>
        <p:sp>
          <p:nvSpPr>
            <p:cNvPr id="176" name="Google Shape;176;g1d08aec7090_0_100"/>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g1d08aec7090_0_100"/>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g1d08aec7090_0_100"/>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g1d08aec7090_0_100"/>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g1d08aec7090_0_100"/>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g1d08aec7090_0_100"/>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g1d08aec7090_0_100"/>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g1d08aec7090_0_100"/>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g1d08aec7090_0_100"/>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5" name="Google Shape;185;g1d08aec7090_0_100"/>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186" name="Google Shape;186;g1d08aec7090_0_100"/>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187" name="Google Shape;187;g1d08aec7090_0_100"/>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18919B"/>
                </a:solidFill>
                <a:latin typeface="Roboto"/>
                <a:ea typeface="Roboto"/>
                <a:cs typeface="Roboto"/>
                <a:sym typeface="Roboto"/>
              </a:rPr>
              <a:t>Study Cases Docs</a:t>
            </a:r>
            <a:endParaRPr sz="3600" b="1" i="0" u="none" strike="noStrike" cap="none">
              <a:solidFill>
                <a:srgbClr val="18919B"/>
              </a:solidFill>
              <a:latin typeface="Roboto"/>
              <a:ea typeface="Roboto"/>
              <a:cs typeface="Roboto"/>
              <a:sym typeface="Roboto"/>
            </a:endParaRPr>
          </a:p>
        </p:txBody>
      </p:sp>
      <p:pic>
        <p:nvPicPr>
          <p:cNvPr id="4" name="Picture 3">
            <a:extLst>
              <a:ext uri="{FF2B5EF4-FFF2-40B4-BE49-F238E27FC236}">
                <a16:creationId xmlns:a16="http://schemas.microsoft.com/office/drawing/2014/main" id="{09331777-BE5A-7A5A-0171-65B2D61801F1}"/>
              </a:ext>
            </a:extLst>
          </p:cNvPr>
          <p:cNvPicPr>
            <a:picLocks noChangeAspect="1"/>
          </p:cNvPicPr>
          <p:nvPr/>
        </p:nvPicPr>
        <p:blipFill>
          <a:blip r:embed="rId4"/>
          <a:stretch>
            <a:fillRect/>
          </a:stretch>
        </p:blipFill>
        <p:spPr>
          <a:xfrm>
            <a:off x="2720898" y="817686"/>
            <a:ext cx="3910362" cy="4161539"/>
          </a:xfrm>
          <a:prstGeom prst="rect">
            <a:avLst/>
          </a:prstGeom>
        </p:spPr>
      </p:pic>
    </p:spTree>
    <p:extLst>
      <p:ext uri="{BB962C8B-B14F-4D97-AF65-F5344CB8AC3E}">
        <p14:creationId xmlns:p14="http://schemas.microsoft.com/office/powerpoint/2010/main" val="4220457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1ca198531fe_0_0"/>
          <p:cNvSpPr txBox="1"/>
          <p:nvPr/>
        </p:nvSpPr>
        <p:spPr>
          <a:xfrm>
            <a:off x="332350" y="299525"/>
            <a:ext cx="8520600" cy="1309500"/>
          </a:xfrm>
          <a:prstGeom prst="rect">
            <a:avLst/>
          </a:prstGeom>
          <a:noFill/>
          <a:ln>
            <a:noFill/>
          </a:ln>
        </p:spPr>
        <p:txBody>
          <a:bodyPr spcFirstLastPara="1" wrap="square" lIns="91425" tIns="91425" rIns="91425" bIns="91425" anchor="b" anchorCtr="0">
            <a:normAutofit/>
          </a:bodyPr>
          <a:lstStyle/>
          <a:p>
            <a:pPr marL="0" marR="0" lvl="0" indent="0" algn="l" rtl="0">
              <a:lnSpc>
                <a:spcPct val="100000"/>
              </a:lnSpc>
              <a:spcBef>
                <a:spcPts val="0"/>
              </a:spcBef>
              <a:spcAft>
                <a:spcPts val="0"/>
              </a:spcAft>
              <a:buClr>
                <a:srgbClr val="000000"/>
              </a:buClr>
              <a:buSzPts val="5200"/>
              <a:buFont typeface="Arial"/>
              <a:buNone/>
            </a:pPr>
            <a:r>
              <a:rPr lang="en" sz="5200" b="1" i="0" u="none" strike="noStrike" cap="none">
                <a:solidFill>
                  <a:srgbClr val="0097A7"/>
                </a:solidFill>
                <a:latin typeface="Roboto"/>
                <a:ea typeface="Roboto"/>
                <a:cs typeface="Roboto"/>
                <a:sym typeface="Roboto"/>
              </a:rPr>
              <a:t>Follow me!</a:t>
            </a:r>
            <a:endParaRPr sz="5200" b="0" i="0" u="none" strike="noStrike" cap="none">
              <a:solidFill>
                <a:srgbClr val="0097A7"/>
              </a:solidFill>
              <a:latin typeface="Roboto"/>
              <a:ea typeface="Roboto"/>
              <a:cs typeface="Roboto"/>
              <a:sym typeface="Roboto"/>
            </a:endParaRPr>
          </a:p>
        </p:txBody>
      </p:sp>
      <p:sp>
        <p:nvSpPr>
          <p:cNvPr id="194" name="Google Shape;194;g1ca198531fe_0_0"/>
          <p:cNvSpPr txBox="1"/>
          <p:nvPr/>
        </p:nvSpPr>
        <p:spPr>
          <a:xfrm>
            <a:off x="398525" y="1685150"/>
            <a:ext cx="4962000" cy="17310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ts val="2000"/>
              <a:buFont typeface="Arial"/>
              <a:buNone/>
            </a:pPr>
            <a:r>
              <a:rPr lang="en-ID" sz="2000" b="0" i="0" u="none" strike="noStrike" cap="none" dirty="0">
                <a:solidFill>
                  <a:srgbClr val="595959"/>
                </a:solidFill>
                <a:latin typeface="Arial"/>
                <a:ea typeface="Arial"/>
                <a:cs typeface="Arial"/>
                <a:sym typeface="Arial"/>
              </a:rPr>
              <a:t>Instagram : @Rizky_Anugrah179</a:t>
            </a:r>
          </a:p>
          <a:p>
            <a:pPr marL="0" marR="0" lvl="0" indent="0" algn="l" rtl="0">
              <a:lnSpc>
                <a:spcPct val="115000"/>
              </a:lnSpc>
              <a:spcBef>
                <a:spcPts val="0"/>
              </a:spcBef>
              <a:spcAft>
                <a:spcPts val="0"/>
              </a:spcAft>
              <a:buClr>
                <a:srgbClr val="000000"/>
              </a:buClr>
              <a:buSzPts val="2000"/>
              <a:buFont typeface="Arial"/>
              <a:buNone/>
            </a:pPr>
            <a:r>
              <a:rPr lang="en-ID" sz="2000" b="0" i="0" u="none" strike="noStrike" cap="none" dirty="0">
                <a:solidFill>
                  <a:srgbClr val="595959"/>
                </a:solidFill>
                <a:latin typeface="Arial"/>
                <a:ea typeface="Arial"/>
                <a:cs typeface="Arial"/>
                <a:sym typeface="Arial"/>
              </a:rPr>
              <a:t>Twitter : @Muhamma29711980</a:t>
            </a:r>
          </a:p>
          <a:p>
            <a:pPr marL="0" marR="0" lvl="0" indent="0" algn="l" rtl="0">
              <a:lnSpc>
                <a:spcPct val="115000"/>
              </a:lnSpc>
              <a:spcBef>
                <a:spcPts val="0"/>
              </a:spcBef>
              <a:spcAft>
                <a:spcPts val="0"/>
              </a:spcAft>
              <a:buClr>
                <a:srgbClr val="000000"/>
              </a:buClr>
              <a:buSzPts val="2000"/>
              <a:buFont typeface="Arial"/>
              <a:buNone/>
            </a:pPr>
            <a:r>
              <a:rPr lang="en-ID" sz="2000" b="0" i="0" u="none" strike="noStrike" cap="none">
                <a:solidFill>
                  <a:srgbClr val="595959"/>
                </a:solidFill>
                <a:latin typeface="Arial"/>
                <a:ea typeface="Arial"/>
                <a:cs typeface="Arial"/>
                <a:sym typeface="Arial"/>
              </a:rPr>
              <a:t>LinkedIn : muhammad-rizky-anugrah-730b06239</a:t>
            </a:r>
            <a:endParaRPr lang="en-ID" sz="2000" b="0" i="0" u="none" strike="noStrike" cap="none" dirty="0">
              <a:solidFill>
                <a:srgbClr val="595959"/>
              </a:solidFill>
              <a:latin typeface="Arial"/>
              <a:ea typeface="Arial"/>
              <a:cs typeface="Arial"/>
              <a:sym typeface="Arial"/>
            </a:endParaRPr>
          </a:p>
        </p:txBody>
      </p:sp>
      <p:pic>
        <p:nvPicPr>
          <p:cNvPr id="195" name="Google Shape;195;g1ca198531fe_0_0"/>
          <p:cNvPicPr preferRelativeResize="0"/>
          <p:nvPr/>
        </p:nvPicPr>
        <p:blipFill rotWithShape="1">
          <a:blip r:embed="rId3">
            <a:alphaModFix/>
          </a:blip>
          <a:srcRect/>
          <a:stretch/>
        </p:blipFill>
        <p:spPr>
          <a:xfrm>
            <a:off x="5512925" y="830550"/>
            <a:ext cx="3482400" cy="3482400"/>
          </a:xfrm>
          <a:prstGeom prst="rect">
            <a:avLst/>
          </a:prstGeom>
          <a:noFill/>
          <a:ln>
            <a:noFill/>
          </a:ln>
        </p:spPr>
      </p:pic>
      <p:sp>
        <p:nvSpPr>
          <p:cNvPr id="196" name="Google Shape;196;g1ca198531fe_0_0"/>
          <p:cNvSpPr txBox="1"/>
          <p:nvPr/>
        </p:nvSpPr>
        <p:spPr>
          <a:xfrm>
            <a:off x="454075" y="3800825"/>
            <a:ext cx="5267700" cy="9231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1100"/>
              <a:buFont typeface="Arial"/>
              <a:buNone/>
            </a:pPr>
            <a:r>
              <a:rPr lang="en" sz="2000" b="0" i="0" u="none" strike="noStrike" cap="none">
                <a:solidFill>
                  <a:schemeClr val="dk2"/>
                </a:solidFill>
                <a:latin typeface="Arial"/>
                <a:ea typeface="Arial"/>
                <a:cs typeface="Arial"/>
                <a:sym typeface="Arial"/>
              </a:rPr>
              <a:t>Bootcamp Data Analysis</a:t>
            </a:r>
            <a:endParaRPr sz="2000" b="0" i="0" u="none" strike="noStrike" cap="none">
              <a:solidFill>
                <a:srgbClr val="595959"/>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595959"/>
                </a:solidFill>
                <a:latin typeface="Arial"/>
                <a:ea typeface="Arial"/>
                <a:cs typeface="Arial"/>
                <a:sym typeface="Arial"/>
              </a:rPr>
              <a:t>by @myskill.id</a:t>
            </a:r>
            <a:endParaRPr sz="2000" b="0" i="0" u="none" strike="noStrike" cap="none">
              <a:solidFill>
                <a:srgbClr val="595959"/>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grpSp>
        <p:nvGrpSpPr>
          <p:cNvPr id="76" name="Google Shape;76;p2"/>
          <p:cNvGrpSpPr/>
          <p:nvPr/>
        </p:nvGrpSpPr>
        <p:grpSpPr>
          <a:xfrm>
            <a:off x="3854590" y="4740700"/>
            <a:ext cx="1434817" cy="389011"/>
            <a:chOff x="3248325" y="4588800"/>
            <a:chExt cx="2045939" cy="554700"/>
          </a:xfrm>
        </p:grpSpPr>
        <p:sp>
          <p:nvSpPr>
            <p:cNvPr id="77" name="Google Shape;77;p2"/>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 name="Google Shape;80;p2"/>
          <p:cNvGrpSpPr/>
          <p:nvPr/>
        </p:nvGrpSpPr>
        <p:grpSpPr>
          <a:xfrm>
            <a:off x="8325085" y="65157"/>
            <a:ext cx="763768" cy="752531"/>
            <a:chOff x="695950" y="3458000"/>
            <a:chExt cx="966550" cy="952450"/>
          </a:xfrm>
        </p:grpSpPr>
        <p:sp>
          <p:nvSpPr>
            <p:cNvPr id="81" name="Google Shape;81;p2"/>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0" name="Google Shape;90;p2"/>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91" name="Google Shape;91;p2"/>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92" name="Google Shape;92;p2"/>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18919B"/>
                </a:solidFill>
                <a:latin typeface="Roboto"/>
                <a:ea typeface="Roboto"/>
                <a:cs typeface="Roboto"/>
                <a:sym typeface="Roboto"/>
              </a:rPr>
              <a:t>Course Summary</a:t>
            </a:r>
            <a:endParaRPr sz="3600" b="1" i="0" u="none" strike="noStrike" cap="none">
              <a:solidFill>
                <a:srgbClr val="18919B"/>
              </a:solidFill>
              <a:latin typeface="Roboto"/>
              <a:ea typeface="Roboto"/>
              <a:cs typeface="Roboto"/>
              <a:sym typeface="Roboto"/>
            </a:endParaRPr>
          </a:p>
        </p:txBody>
      </p:sp>
      <p:sp>
        <p:nvSpPr>
          <p:cNvPr id="93" name="Google Shape;93;p2"/>
          <p:cNvSpPr txBox="1"/>
          <p:nvPr/>
        </p:nvSpPr>
        <p:spPr>
          <a:xfrm>
            <a:off x="359325" y="903175"/>
            <a:ext cx="8550073" cy="3664050"/>
          </a:xfrm>
          <a:prstGeom prst="rect">
            <a:avLst/>
          </a:prstGeom>
          <a:noFill/>
          <a:ln>
            <a:noFill/>
          </a:ln>
        </p:spPr>
        <p:txBody>
          <a:bodyPr spcFirstLastPara="1" wrap="square" lIns="91425" tIns="91425" rIns="91425" bIns="91425" anchor="t" anchorCtr="0">
            <a:spAutoFit/>
          </a:bodyPr>
          <a:lstStyle/>
          <a:p>
            <a:pPr algn="just"/>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Apa</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itu</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Data?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Bagaimana</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cara</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penyimpanannya</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Data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merujuk</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pada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kumpulan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fakta</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statistik</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atau</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informasi</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yang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dapat</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diproses</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atau</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dianalisis</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untuk</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mendapatkan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wawasan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Data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dapat</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ada</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dalam</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berbagai</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bentuk</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seperti</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teks</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angka</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gambar</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audio,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atau</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video.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Biasanya</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data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disimpan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dalam</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format digital pada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sistem</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komputer</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server, basis data,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atau</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penyimpanan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awan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(cloud storage).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Berbagai</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teknologi</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dan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struktur</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penyimpanan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data,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seperti</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basis data,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danau</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data (data lake),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atau</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gudang</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data (data warehouse),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digunakan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untuk</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menyimpan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dan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mengelola</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data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dengan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efisien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a:t>
            </a:r>
          </a:p>
          <a:p>
            <a:pPr algn="just"/>
            <a:endParaRPr lang="en-ID" dirty="0">
              <a:solidFill>
                <a:schemeClr val="tx1"/>
              </a:solidFill>
              <a:latin typeface="Times New Roman" panose="02020603050405020304" pitchFamily="18" charset="0"/>
              <a:ea typeface="Roboto" panose="02000000000000000000" pitchFamily="2" charset="0"/>
              <a:cs typeface="Times New Roman" panose="02020603050405020304" pitchFamily="18" charset="0"/>
            </a:endParaRPr>
          </a:p>
          <a:p>
            <a:pPr algn="just"/>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Data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memiliki</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peran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penting</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dalam</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berbagai</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industri</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Misalnya</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a:t>
            </a:r>
          </a:p>
          <a:p>
            <a:pPr marL="171450" indent="-171450" algn="just">
              <a:buFont typeface="Arial" panose="020B0604020202020204" pitchFamily="34" charset="0"/>
              <a:buChar char="•"/>
            </a:pP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Di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industri</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ritel</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data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digunakan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untuk</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pengelolaan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inventaris</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segmentasi</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pelanggan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dan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pemasaran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personalisasi</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a:t>
            </a:r>
          </a:p>
          <a:p>
            <a:pPr marL="171450" indent="-171450" algn="just">
              <a:buFont typeface="Arial" panose="020B0604020202020204" pitchFamily="34" charset="0"/>
              <a:buChar char="•"/>
            </a:pP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Di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bidang</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kesehatan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data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membantu</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pengelolaan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catatan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pasien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penelitian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medis</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dan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prediksi</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penyakit</a:t>
            </a:r>
            <a:endParaRPr lang="en-ID" dirty="0">
              <a:solidFill>
                <a:schemeClr val="tx1"/>
              </a:solidFill>
              <a:latin typeface="Times New Roman" panose="02020603050405020304" pitchFamily="18" charset="0"/>
              <a:ea typeface="Roboto" panose="02000000000000000000" pitchFamily="2" charset="0"/>
              <a:cs typeface="Times New Roman" panose="02020603050405020304" pitchFamily="18" charset="0"/>
            </a:endParaRPr>
          </a:p>
          <a:p>
            <a:pPr marL="171450" indent="-171450" algn="just">
              <a:buFont typeface="Arial" panose="020B0604020202020204" pitchFamily="34" charset="0"/>
              <a:buChar char="•"/>
            </a:pP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Di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sektor</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keuangan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data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digunakan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untuk</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penilaian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risiko</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deteksi</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kecurangan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dan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analisis</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investasi</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a:t>
            </a:r>
          </a:p>
          <a:p>
            <a:pPr marL="171450" indent="-171450" algn="just">
              <a:buFont typeface="Arial" panose="020B0604020202020204" pitchFamily="34" charset="0"/>
              <a:buChar char="•"/>
            </a:pP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Di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sektor</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manufaktur</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data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digunakan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untuk</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optimasi</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proses,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kontrol</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kualitas</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dan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manajemen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rantai</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pasok</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a:t>
            </a:r>
          </a:p>
          <a:p>
            <a:pPr marL="171450" indent="-171450" algn="just">
              <a:buFont typeface="Arial" panose="020B0604020202020204" pitchFamily="34" charset="0"/>
              <a:buChar char="•"/>
            </a:pP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Di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bidang</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transportasi</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dan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logistik</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data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membantu</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optimasi</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rute</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pengelolaan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armada, dan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pelacakan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pengiriman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a:t>
            </a:r>
          </a:p>
          <a:p>
            <a:pPr marL="171450" indent="-171450" algn="just">
              <a:buFont typeface="Arial" panose="020B0604020202020204" pitchFamily="34" charset="0"/>
              <a:buChar char="•"/>
            </a:pP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Di media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sosial</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dan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hiburan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data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digunakan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untuk</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profil</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pengguna</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rekomendasi</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konten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dan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periklanan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yang </a:t>
            </a:r>
            <a:r>
              <a:rPr lang="en-ID" b="0" i="0" dirty="0" err="1">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ditargetkan</a:t>
            </a:r>
            <a:r>
              <a:rPr lang="en-ID" b="0" i="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a:t>
            </a:r>
          </a:p>
          <a:p>
            <a:pPr marL="457200" marR="0" lvl="0" indent="0" algn="just" rtl="0">
              <a:lnSpc>
                <a:spcPct val="115000"/>
              </a:lnSpc>
              <a:spcBef>
                <a:spcPts val="0"/>
              </a:spcBef>
              <a:spcAft>
                <a:spcPts val="0"/>
              </a:spcAft>
              <a:buClr>
                <a:srgbClr val="000000"/>
              </a:buClr>
              <a:buSzPts val="1700"/>
              <a:buFont typeface="Arial"/>
              <a:buNone/>
            </a:pPr>
            <a:endParaRPr b="0" i="0" u="none" strike="noStrike" cap="none" dirty="0">
              <a:solidFill>
                <a:schemeClr val="tx1"/>
              </a:solidFill>
              <a:highlight>
                <a:srgbClr val="FFFFFF"/>
              </a:highlight>
              <a:latin typeface="Times New Roman" panose="02020603050405020304" pitchFamily="18" charset="0"/>
              <a:ea typeface="Roboto" panose="02000000000000000000" pitchFamily="2" charset="0"/>
              <a:cs typeface="Times New Roman" panose="02020603050405020304" pitchFamily="18" charset="0"/>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grpSp>
        <p:nvGrpSpPr>
          <p:cNvPr id="76" name="Google Shape;76;p2"/>
          <p:cNvGrpSpPr/>
          <p:nvPr/>
        </p:nvGrpSpPr>
        <p:grpSpPr>
          <a:xfrm>
            <a:off x="3854590" y="4740700"/>
            <a:ext cx="1434817" cy="389011"/>
            <a:chOff x="3248325" y="4588800"/>
            <a:chExt cx="2045939" cy="554700"/>
          </a:xfrm>
        </p:grpSpPr>
        <p:sp>
          <p:nvSpPr>
            <p:cNvPr id="77" name="Google Shape;77;p2"/>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8" name="Google Shape;78;p2"/>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9" name="Google Shape;79;p2"/>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nvGrpSpPr>
          <p:cNvPr id="80" name="Google Shape;80;p2"/>
          <p:cNvGrpSpPr/>
          <p:nvPr/>
        </p:nvGrpSpPr>
        <p:grpSpPr>
          <a:xfrm>
            <a:off x="8325085" y="65157"/>
            <a:ext cx="763768" cy="752531"/>
            <a:chOff x="695950" y="3458000"/>
            <a:chExt cx="966550" cy="952450"/>
          </a:xfrm>
        </p:grpSpPr>
        <p:sp>
          <p:nvSpPr>
            <p:cNvPr id="81" name="Google Shape;81;p2"/>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2" name="Google Shape;82;p2"/>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3" name="Google Shape;83;p2"/>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4" name="Google Shape;84;p2"/>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5" name="Google Shape;85;p2"/>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6" name="Google Shape;86;p2"/>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7" name="Google Shape;87;p2"/>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8" name="Google Shape;88;p2"/>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9" name="Google Shape;89;p2"/>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90" name="Google Shape;90;p2"/>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100" b="1" i="0" u="none" strike="noStrike" kern="0" cap="none" spc="0" normalizeH="0" baseline="0" noProof="0">
                <a:ln>
                  <a:noFill/>
                </a:ln>
                <a:solidFill>
                  <a:srgbClr val="18919B"/>
                </a:solidFill>
                <a:effectLst/>
                <a:uLnTx/>
                <a:uFillTx/>
                <a:latin typeface="Caveat"/>
                <a:ea typeface="Caveat"/>
                <a:cs typeface="Caveat"/>
                <a:sym typeface="Caveat"/>
              </a:rPr>
              <a:t>#RintisKarirImpian</a:t>
            </a:r>
            <a:endParaRPr kumimoji="0" sz="1100" b="1" i="0" u="none" strike="noStrike" kern="0" cap="none" spc="0" normalizeH="0" baseline="0" noProof="0">
              <a:ln>
                <a:noFill/>
              </a:ln>
              <a:solidFill>
                <a:srgbClr val="18919B"/>
              </a:solidFill>
              <a:effectLst/>
              <a:uLnTx/>
              <a:uFillTx/>
              <a:latin typeface="Caveat"/>
              <a:ea typeface="Caveat"/>
              <a:cs typeface="Caveat"/>
              <a:sym typeface="Caveat"/>
            </a:endParaRPr>
          </a:p>
        </p:txBody>
      </p:sp>
      <p:pic>
        <p:nvPicPr>
          <p:cNvPr id="91" name="Google Shape;91;p2"/>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92" name="Google Shape;92;p2"/>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 sz="3600" b="1" i="0" u="none" strike="noStrike" kern="0" cap="none" spc="0" normalizeH="0" baseline="0" noProof="0">
                <a:ln>
                  <a:noFill/>
                </a:ln>
                <a:solidFill>
                  <a:srgbClr val="18919B"/>
                </a:solidFill>
                <a:effectLst/>
                <a:uLnTx/>
                <a:uFillTx/>
                <a:latin typeface="Roboto"/>
                <a:ea typeface="Roboto"/>
                <a:cs typeface="Roboto"/>
                <a:sym typeface="Roboto"/>
              </a:rPr>
              <a:t>Course Summary</a:t>
            </a:r>
            <a:endParaRPr kumimoji="0" sz="3600" b="1" i="0" u="none" strike="noStrike" kern="0" cap="none" spc="0" normalizeH="0" baseline="0" noProof="0">
              <a:ln>
                <a:noFill/>
              </a:ln>
              <a:solidFill>
                <a:srgbClr val="18919B"/>
              </a:solidFill>
              <a:effectLst/>
              <a:uLnTx/>
              <a:uFillTx/>
              <a:latin typeface="Roboto"/>
              <a:ea typeface="Roboto"/>
              <a:cs typeface="Roboto"/>
              <a:sym typeface="Roboto"/>
            </a:endParaRPr>
          </a:p>
        </p:txBody>
      </p:sp>
      <p:sp>
        <p:nvSpPr>
          <p:cNvPr id="2" name="Google Shape;93;p2">
            <a:extLst>
              <a:ext uri="{FF2B5EF4-FFF2-40B4-BE49-F238E27FC236}">
                <a16:creationId xmlns:a16="http://schemas.microsoft.com/office/drawing/2014/main" id="{68A0BA6A-5377-F65E-2911-CC9FCE11612F}"/>
              </a:ext>
            </a:extLst>
          </p:cNvPr>
          <p:cNvSpPr txBox="1"/>
          <p:nvPr/>
        </p:nvSpPr>
        <p:spPr>
          <a:xfrm>
            <a:off x="118947" y="903175"/>
            <a:ext cx="8969906" cy="3877954"/>
          </a:xfrm>
          <a:prstGeom prst="rect">
            <a:avLst/>
          </a:prstGeom>
          <a:noFill/>
          <a:ln>
            <a:noFill/>
          </a:ln>
        </p:spPr>
        <p:txBody>
          <a:bodyPr spcFirstLastPara="1" wrap="square" lIns="91425" tIns="91425" rIns="91425" bIns="91425" anchor="t" anchorCtr="0">
            <a:spAutoFit/>
          </a:bodyPr>
          <a:lstStyle/>
          <a:p>
            <a:pPr algn="just"/>
            <a:r>
              <a:rPr lang="en-ID" sz="1200" b="0" i="0" dirty="0">
                <a:solidFill>
                  <a:schemeClr val="tx1"/>
                </a:solidFill>
                <a:effectLst/>
                <a:latin typeface="Times New Roman" panose="02020603050405020304" pitchFamily="18" charset="0"/>
                <a:cs typeface="Times New Roman" panose="02020603050405020304" pitchFamily="18" charset="0"/>
              </a:rPr>
              <a:t>Big Data </a:t>
            </a:r>
            <a:r>
              <a:rPr lang="en-ID" sz="1200" b="0" i="0" dirty="0" err="1">
                <a:solidFill>
                  <a:schemeClr val="tx1"/>
                </a:solidFill>
                <a:effectLst/>
                <a:latin typeface="Times New Roman" panose="02020603050405020304" pitchFamily="18" charset="0"/>
                <a:cs typeface="Times New Roman" panose="02020603050405020304" pitchFamily="18" charset="0"/>
              </a:rPr>
              <a:t>merujuk</a:t>
            </a:r>
            <a:r>
              <a:rPr lang="en-ID" sz="1200" b="0" i="0" dirty="0">
                <a:solidFill>
                  <a:schemeClr val="tx1"/>
                </a:solidFill>
                <a:effectLst/>
                <a:latin typeface="Times New Roman" panose="02020603050405020304" pitchFamily="18" charset="0"/>
                <a:cs typeface="Times New Roman" panose="02020603050405020304" pitchFamily="18" charset="0"/>
              </a:rPr>
              <a:t> pada </a:t>
            </a:r>
            <a:r>
              <a:rPr lang="en-ID" sz="1200" b="0" i="0" dirty="0" err="1">
                <a:solidFill>
                  <a:schemeClr val="tx1"/>
                </a:solidFill>
                <a:effectLst/>
                <a:latin typeface="Times New Roman" panose="02020603050405020304" pitchFamily="18" charset="0"/>
                <a:cs typeface="Times New Roman" panose="02020603050405020304" pitchFamily="18" charset="0"/>
              </a:rPr>
              <a:t>kumpulan</a:t>
            </a:r>
            <a:r>
              <a:rPr lang="en-ID" sz="1200" b="0" i="0" dirty="0">
                <a:solidFill>
                  <a:schemeClr val="tx1"/>
                </a:solidFill>
                <a:effectLst/>
                <a:latin typeface="Times New Roman" panose="02020603050405020304" pitchFamily="18" charset="0"/>
                <a:cs typeface="Times New Roman" panose="02020603050405020304" pitchFamily="18" charset="0"/>
              </a:rPr>
              <a:t> data yang </a:t>
            </a:r>
            <a:r>
              <a:rPr lang="en-ID" sz="1200" b="0" i="0" dirty="0" err="1">
                <a:solidFill>
                  <a:schemeClr val="tx1"/>
                </a:solidFill>
                <a:effectLst/>
                <a:latin typeface="Times New Roman" panose="02020603050405020304" pitchFamily="18" charset="0"/>
                <a:cs typeface="Times New Roman" panose="02020603050405020304" pitchFamily="18" charset="0"/>
              </a:rPr>
              <a:t>besar</a:t>
            </a:r>
            <a:r>
              <a:rPr lang="en-ID" sz="1200" b="0" i="0" dirty="0">
                <a:solidFill>
                  <a:schemeClr val="tx1"/>
                </a:solidFill>
                <a:effectLst/>
                <a:latin typeface="Times New Roman" panose="02020603050405020304" pitchFamily="18" charset="0"/>
                <a:cs typeface="Times New Roman" panose="02020603050405020304" pitchFamily="18" charset="0"/>
              </a:rPr>
              <a:t> dan </a:t>
            </a:r>
            <a:r>
              <a:rPr lang="en-ID" sz="1200" b="0" i="0" dirty="0" err="1">
                <a:solidFill>
                  <a:schemeClr val="tx1"/>
                </a:solidFill>
                <a:effectLst/>
                <a:latin typeface="Times New Roman" panose="02020603050405020304" pitchFamily="18" charset="0"/>
                <a:cs typeface="Times New Roman" panose="02020603050405020304" pitchFamily="18" charset="0"/>
              </a:rPr>
              <a:t>kompleks</a:t>
            </a:r>
            <a:r>
              <a:rPr lang="en-ID" sz="1200" b="0" i="0" dirty="0">
                <a:solidFill>
                  <a:schemeClr val="tx1"/>
                </a:solidFill>
                <a:effectLst/>
                <a:latin typeface="Times New Roman" panose="02020603050405020304" pitchFamily="18" charset="0"/>
                <a:cs typeface="Times New Roman" panose="02020603050405020304" pitchFamily="18" charset="0"/>
              </a:rPr>
              <a:t> yang </a:t>
            </a:r>
            <a:r>
              <a:rPr lang="en-ID" sz="1200" b="0" i="0" dirty="0" err="1">
                <a:solidFill>
                  <a:schemeClr val="tx1"/>
                </a:solidFill>
                <a:effectLst/>
                <a:latin typeface="Times New Roman" panose="02020603050405020304" pitchFamily="18" charset="0"/>
                <a:cs typeface="Times New Roman" panose="02020603050405020304" pitchFamily="18" charset="0"/>
              </a:rPr>
              <a:t>tidak</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dapat</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dikelola</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diproses</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atau</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dianalisis</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dengan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menggunakan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teknik</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pengolahan</a:t>
            </a:r>
            <a:r>
              <a:rPr lang="en-ID" sz="1200" b="0" i="0" dirty="0">
                <a:solidFill>
                  <a:schemeClr val="tx1"/>
                </a:solidFill>
                <a:effectLst/>
                <a:latin typeface="Times New Roman" panose="02020603050405020304" pitchFamily="18" charset="0"/>
                <a:cs typeface="Times New Roman" panose="02020603050405020304" pitchFamily="18" charset="0"/>
              </a:rPr>
              <a:t> data </a:t>
            </a:r>
            <a:r>
              <a:rPr lang="en-ID" sz="1200" b="0" i="0" dirty="0" err="1">
                <a:solidFill>
                  <a:schemeClr val="tx1"/>
                </a:solidFill>
                <a:effectLst/>
                <a:latin typeface="Times New Roman" panose="02020603050405020304" pitchFamily="18" charset="0"/>
                <a:cs typeface="Times New Roman" panose="02020603050405020304" pitchFamily="18" charset="0"/>
              </a:rPr>
              <a:t>tradisional</a:t>
            </a:r>
            <a:r>
              <a:rPr lang="en-ID" sz="1200" b="0" i="0" dirty="0">
                <a:solidFill>
                  <a:schemeClr val="tx1"/>
                </a:solidFill>
                <a:effectLst/>
                <a:latin typeface="Times New Roman" panose="02020603050405020304" pitchFamily="18" charset="0"/>
                <a:cs typeface="Times New Roman" panose="02020603050405020304" pitchFamily="18" charset="0"/>
              </a:rPr>
              <a:t>. Big Data </a:t>
            </a:r>
            <a:r>
              <a:rPr lang="en-ID" sz="1200" b="0" i="0" dirty="0" err="1">
                <a:solidFill>
                  <a:schemeClr val="tx1"/>
                </a:solidFill>
                <a:effectLst/>
                <a:latin typeface="Times New Roman" panose="02020603050405020304" pitchFamily="18" charset="0"/>
                <a:cs typeface="Times New Roman" panose="02020603050405020304" pitchFamily="18" charset="0"/>
              </a:rPr>
              <a:t>ditandai</a:t>
            </a:r>
            <a:r>
              <a:rPr lang="en-ID" sz="1200" b="0" i="0" dirty="0">
                <a:solidFill>
                  <a:schemeClr val="tx1"/>
                </a:solidFill>
                <a:effectLst/>
                <a:latin typeface="Times New Roman" panose="02020603050405020304" pitchFamily="18" charset="0"/>
                <a:cs typeface="Times New Roman" panose="02020603050405020304" pitchFamily="18" charset="0"/>
              </a:rPr>
              <a:t> oleh </a:t>
            </a:r>
            <a:r>
              <a:rPr lang="en-ID" sz="1200" b="0" i="0" dirty="0" err="1">
                <a:solidFill>
                  <a:schemeClr val="tx1"/>
                </a:solidFill>
                <a:effectLst/>
                <a:latin typeface="Times New Roman" panose="02020603050405020304" pitchFamily="18" charset="0"/>
                <a:cs typeface="Times New Roman" panose="02020603050405020304" pitchFamily="18" charset="0"/>
              </a:rPr>
              <a:t>tiga</a:t>
            </a:r>
            <a:r>
              <a:rPr lang="en-ID" sz="1200" b="0" i="0" dirty="0">
                <a:solidFill>
                  <a:schemeClr val="tx1"/>
                </a:solidFill>
                <a:effectLst/>
                <a:latin typeface="Times New Roman" panose="02020603050405020304" pitchFamily="18" charset="0"/>
                <a:cs typeface="Times New Roman" panose="02020603050405020304" pitchFamily="18" charset="0"/>
              </a:rPr>
              <a:t> V: volume (</a:t>
            </a:r>
            <a:r>
              <a:rPr lang="en-ID" sz="1200" b="0" i="0" dirty="0" err="1">
                <a:solidFill>
                  <a:schemeClr val="tx1"/>
                </a:solidFill>
                <a:effectLst/>
                <a:latin typeface="Times New Roman" panose="02020603050405020304" pitchFamily="18" charset="0"/>
                <a:cs typeface="Times New Roman" panose="02020603050405020304" pitchFamily="18" charset="0"/>
              </a:rPr>
              <a:t>jumlah</a:t>
            </a:r>
            <a:r>
              <a:rPr lang="en-ID" sz="1200" b="0" i="0" dirty="0">
                <a:solidFill>
                  <a:schemeClr val="tx1"/>
                </a:solidFill>
                <a:effectLst/>
                <a:latin typeface="Times New Roman" panose="02020603050405020304" pitchFamily="18" charset="0"/>
                <a:cs typeface="Times New Roman" panose="02020603050405020304" pitchFamily="18" charset="0"/>
              </a:rPr>
              <a:t> data yang </a:t>
            </a:r>
            <a:r>
              <a:rPr lang="en-ID" sz="1200" b="0" i="0" dirty="0" err="1">
                <a:solidFill>
                  <a:schemeClr val="tx1"/>
                </a:solidFill>
                <a:effectLst/>
                <a:latin typeface="Times New Roman" panose="02020603050405020304" pitchFamily="18" charset="0"/>
                <a:cs typeface="Times New Roman" panose="02020603050405020304" pitchFamily="18" charset="0"/>
              </a:rPr>
              <a:t>besar</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kecepatan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kecepatan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tinggi</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dalam</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pembuatan</a:t>
            </a:r>
            <a:r>
              <a:rPr lang="en-ID" sz="1200" b="0" i="0" dirty="0">
                <a:solidFill>
                  <a:schemeClr val="tx1"/>
                </a:solidFill>
                <a:effectLst/>
                <a:latin typeface="Times New Roman" panose="02020603050405020304" pitchFamily="18" charset="0"/>
                <a:cs typeface="Times New Roman" panose="02020603050405020304" pitchFamily="18" charset="0"/>
              </a:rPr>
              <a:t> dan </a:t>
            </a:r>
            <a:r>
              <a:rPr lang="en-ID" sz="1200" b="0" i="0" dirty="0" err="1">
                <a:solidFill>
                  <a:schemeClr val="tx1"/>
                </a:solidFill>
                <a:effectLst/>
                <a:latin typeface="Times New Roman" panose="02020603050405020304" pitchFamily="18" charset="0"/>
                <a:cs typeface="Times New Roman" panose="02020603050405020304" pitchFamily="18" charset="0"/>
              </a:rPr>
              <a:t>pengolahan</a:t>
            </a:r>
            <a:r>
              <a:rPr lang="en-ID" sz="1200" b="0" i="0" dirty="0">
                <a:solidFill>
                  <a:schemeClr val="tx1"/>
                </a:solidFill>
                <a:effectLst/>
                <a:latin typeface="Times New Roman" panose="02020603050405020304" pitchFamily="18" charset="0"/>
                <a:cs typeface="Times New Roman" panose="02020603050405020304" pitchFamily="18" charset="0"/>
              </a:rPr>
              <a:t> data), dan </a:t>
            </a:r>
            <a:r>
              <a:rPr lang="en-ID" sz="1200" b="0" i="0" dirty="0" err="1">
                <a:solidFill>
                  <a:schemeClr val="tx1"/>
                </a:solidFill>
                <a:effectLst/>
                <a:latin typeface="Times New Roman" panose="02020603050405020304" pitchFamily="18" charset="0"/>
                <a:cs typeface="Times New Roman" panose="02020603050405020304" pitchFamily="18" charset="0"/>
              </a:rPr>
              <a:t>variasi</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beragamnya</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jenis</a:t>
            </a:r>
            <a:r>
              <a:rPr lang="en-ID" sz="1200" b="0" i="0" dirty="0">
                <a:solidFill>
                  <a:schemeClr val="tx1"/>
                </a:solidFill>
                <a:effectLst/>
                <a:latin typeface="Times New Roman" panose="02020603050405020304" pitchFamily="18" charset="0"/>
                <a:cs typeface="Times New Roman" panose="02020603050405020304" pitchFamily="18" charset="0"/>
              </a:rPr>
              <a:t> dan format data). </a:t>
            </a:r>
            <a:r>
              <a:rPr lang="en-ID" sz="1200" b="0" i="0" dirty="0" err="1">
                <a:solidFill>
                  <a:schemeClr val="tx1"/>
                </a:solidFill>
                <a:effectLst/>
                <a:latin typeface="Times New Roman" panose="02020603050405020304" pitchFamily="18" charset="0"/>
                <a:cs typeface="Times New Roman" panose="02020603050405020304" pitchFamily="18" charset="0"/>
              </a:rPr>
              <a:t>Analisis</a:t>
            </a:r>
            <a:r>
              <a:rPr lang="en-ID" sz="1200" b="0" i="0" dirty="0">
                <a:solidFill>
                  <a:schemeClr val="tx1"/>
                </a:solidFill>
                <a:effectLst/>
                <a:latin typeface="Times New Roman" panose="02020603050405020304" pitchFamily="18" charset="0"/>
                <a:cs typeface="Times New Roman" panose="02020603050405020304" pitchFamily="18" charset="0"/>
              </a:rPr>
              <a:t> Big Data </a:t>
            </a:r>
            <a:r>
              <a:rPr lang="en-ID" sz="1200" b="0" i="0" dirty="0" err="1">
                <a:solidFill>
                  <a:schemeClr val="tx1"/>
                </a:solidFill>
                <a:effectLst/>
                <a:latin typeface="Times New Roman" panose="02020603050405020304" pitchFamily="18" charset="0"/>
                <a:cs typeface="Times New Roman" panose="02020603050405020304" pitchFamily="18" charset="0"/>
              </a:rPr>
              <a:t>melibatkan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penggunaan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alat</a:t>
            </a:r>
            <a:r>
              <a:rPr lang="en-ID" sz="1200" b="0" i="0" dirty="0">
                <a:solidFill>
                  <a:schemeClr val="tx1"/>
                </a:solidFill>
                <a:effectLst/>
                <a:latin typeface="Times New Roman" panose="02020603050405020304" pitchFamily="18" charset="0"/>
                <a:cs typeface="Times New Roman" panose="02020603050405020304" pitchFamily="18" charset="0"/>
              </a:rPr>
              <a:t> dan </a:t>
            </a:r>
            <a:r>
              <a:rPr lang="en-ID" sz="1200" b="0" i="0" dirty="0" err="1">
                <a:solidFill>
                  <a:schemeClr val="tx1"/>
                </a:solidFill>
                <a:effectLst/>
                <a:latin typeface="Times New Roman" panose="02020603050405020304" pitchFamily="18" charset="0"/>
                <a:cs typeface="Times New Roman" panose="02020603050405020304" pitchFamily="18" charset="0"/>
              </a:rPr>
              <a:t>teknologi</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canggih</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untuk</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menggali</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wawasan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pola</a:t>
            </a:r>
            <a:r>
              <a:rPr lang="en-ID" sz="1200" b="0" i="0" dirty="0">
                <a:solidFill>
                  <a:schemeClr val="tx1"/>
                </a:solidFill>
                <a:effectLst/>
                <a:latin typeface="Times New Roman" panose="02020603050405020304" pitchFamily="18" charset="0"/>
                <a:cs typeface="Times New Roman" panose="02020603050405020304" pitchFamily="18" charset="0"/>
              </a:rPr>
              <a:t>, dan </a:t>
            </a:r>
            <a:r>
              <a:rPr lang="en-ID" sz="1200" b="0" i="0" dirty="0" err="1">
                <a:solidFill>
                  <a:schemeClr val="tx1"/>
                </a:solidFill>
                <a:effectLst/>
                <a:latin typeface="Times New Roman" panose="02020603050405020304" pitchFamily="18" charset="0"/>
                <a:cs typeface="Times New Roman" panose="02020603050405020304" pitchFamily="18" charset="0"/>
              </a:rPr>
              <a:t>tren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berharga</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dari</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kumpulan</a:t>
            </a:r>
            <a:r>
              <a:rPr lang="en-ID" sz="1200" b="0" i="0" dirty="0">
                <a:solidFill>
                  <a:schemeClr val="tx1"/>
                </a:solidFill>
                <a:effectLst/>
                <a:latin typeface="Times New Roman" panose="02020603050405020304" pitchFamily="18" charset="0"/>
                <a:cs typeface="Times New Roman" panose="02020603050405020304" pitchFamily="18" charset="0"/>
              </a:rPr>
              <a:t> data </a:t>
            </a:r>
            <a:r>
              <a:rPr lang="en-ID" sz="1200" b="0" i="0" dirty="0" err="1">
                <a:solidFill>
                  <a:schemeClr val="tx1"/>
                </a:solidFill>
                <a:effectLst/>
                <a:latin typeface="Times New Roman" panose="02020603050405020304" pitchFamily="18" charset="0"/>
                <a:cs typeface="Times New Roman" panose="02020603050405020304" pitchFamily="18" charset="0"/>
              </a:rPr>
              <a:t>tersebut</a:t>
            </a:r>
            <a:r>
              <a:rPr lang="en-ID" sz="1200" b="0" i="0" dirty="0">
                <a:solidFill>
                  <a:schemeClr val="tx1"/>
                </a:solidFill>
                <a:effectLst/>
                <a:latin typeface="Times New Roman" panose="02020603050405020304" pitchFamily="18" charset="0"/>
                <a:cs typeface="Times New Roman" panose="02020603050405020304" pitchFamily="18" charset="0"/>
              </a:rPr>
              <a:t>. Big Data </a:t>
            </a:r>
            <a:r>
              <a:rPr lang="en-ID" sz="1200" b="0" i="0" dirty="0" err="1">
                <a:solidFill>
                  <a:schemeClr val="tx1"/>
                </a:solidFill>
                <a:effectLst/>
                <a:latin typeface="Times New Roman" panose="02020603050405020304" pitchFamily="18" charset="0"/>
                <a:cs typeface="Times New Roman" panose="02020603050405020304" pitchFamily="18" charset="0"/>
              </a:rPr>
              <a:t>penting</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karena</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memungkinkan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organisasi</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untuk</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mengambil</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keputusan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berdasarkan</a:t>
            </a:r>
            <a:r>
              <a:rPr lang="en-ID" sz="1200" b="0" i="0" dirty="0">
                <a:solidFill>
                  <a:schemeClr val="tx1"/>
                </a:solidFill>
                <a:effectLst/>
                <a:latin typeface="Times New Roman" panose="02020603050405020304" pitchFamily="18" charset="0"/>
                <a:cs typeface="Times New Roman" panose="02020603050405020304" pitchFamily="18" charset="0"/>
              </a:rPr>
              <a:t> data, </a:t>
            </a:r>
            <a:r>
              <a:rPr lang="en-ID" sz="1200" b="0" i="0" dirty="0" err="1">
                <a:solidFill>
                  <a:schemeClr val="tx1"/>
                </a:solidFill>
                <a:effectLst/>
                <a:latin typeface="Times New Roman" panose="02020603050405020304" pitchFamily="18" charset="0"/>
                <a:cs typeface="Times New Roman" panose="02020603050405020304" pitchFamily="18" charset="0"/>
              </a:rPr>
              <a:t>mendapatkan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keunggulan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kompetitif</a:t>
            </a:r>
            <a:r>
              <a:rPr lang="en-ID" sz="1200" b="0" i="0" dirty="0">
                <a:solidFill>
                  <a:schemeClr val="tx1"/>
                </a:solidFill>
                <a:effectLst/>
                <a:latin typeface="Times New Roman" panose="02020603050405020304" pitchFamily="18" charset="0"/>
                <a:cs typeface="Times New Roman" panose="02020603050405020304" pitchFamily="18" charset="0"/>
              </a:rPr>
              <a:t>, dan </a:t>
            </a:r>
            <a:r>
              <a:rPr lang="en-ID" sz="1200" b="0" i="0" dirty="0" err="1">
                <a:solidFill>
                  <a:schemeClr val="tx1"/>
                </a:solidFill>
                <a:effectLst/>
                <a:latin typeface="Times New Roman" panose="02020603050405020304" pitchFamily="18" charset="0"/>
                <a:cs typeface="Times New Roman" panose="02020603050405020304" pitchFamily="18" charset="0"/>
              </a:rPr>
              <a:t>menemukan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peluang</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baru</a:t>
            </a:r>
            <a:r>
              <a:rPr lang="en-ID" sz="1200" b="0" i="0" dirty="0">
                <a:solidFill>
                  <a:schemeClr val="tx1"/>
                </a:solidFill>
                <a:effectLst/>
                <a:latin typeface="Times New Roman" panose="02020603050405020304" pitchFamily="18" charset="0"/>
                <a:cs typeface="Times New Roman" panose="02020603050405020304" pitchFamily="18" charset="0"/>
              </a:rPr>
              <a:t>.</a:t>
            </a:r>
          </a:p>
          <a:p>
            <a:pPr algn="just"/>
            <a:endParaRPr lang="en-ID" sz="1200" dirty="0">
              <a:solidFill>
                <a:schemeClr val="tx1"/>
              </a:solidFill>
              <a:latin typeface="Times New Roman" panose="02020603050405020304" pitchFamily="18" charset="0"/>
              <a:cs typeface="Times New Roman" panose="02020603050405020304" pitchFamily="18" charset="0"/>
            </a:endParaRPr>
          </a:p>
          <a:p>
            <a:pPr algn="just"/>
            <a:r>
              <a:rPr lang="en-ID" sz="1200" b="0" i="0" dirty="0">
                <a:solidFill>
                  <a:schemeClr val="tx1"/>
                </a:solidFill>
                <a:effectLst/>
                <a:latin typeface="Times New Roman" panose="02020603050405020304" pitchFamily="18" charset="0"/>
                <a:cs typeface="Times New Roman" panose="02020603050405020304" pitchFamily="18" charset="0"/>
              </a:rPr>
              <a:t>Peran Data Analyst, Data Engineer, dan Data Scientist </a:t>
            </a:r>
            <a:r>
              <a:rPr lang="en-ID" sz="1200" b="0" i="0" dirty="0" err="1">
                <a:solidFill>
                  <a:schemeClr val="tx1"/>
                </a:solidFill>
                <a:effectLst/>
                <a:latin typeface="Times New Roman" panose="02020603050405020304" pitchFamily="18" charset="0"/>
                <a:cs typeface="Times New Roman" panose="02020603050405020304" pitchFamily="18" charset="0"/>
              </a:rPr>
              <a:t>berbeda</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namun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saling</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terkait</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dalam</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bidang</a:t>
            </a:r>
            <a:r>
              <a:rPr lang="en-ID" sz="1200" b="0" i="0" dirty="0">
                <a:solidFill>
                  <a:schemeClr val="tx1"/>
                </a:solidFill>
                <a:effectLst/>
                <a:latin typeface="Times New Roman" panose="02020603050405020304" pitchFamily="18" charset="0"/>
                <a:cs typeface="Times New Roman" panose="02020603050405020304" pitchFamily="18" charset="0"/>
              </a:rPr>
              <a:t> data:</a:t>
            </a:r>
          </a:p>
          <a:p>
            <a:pPr marL="171450" indent="-171450" algn="just">
              <a:buFont typeface="Arial" panose="020B0604020202020204" pitchFamily="34" charset="0"/>
              <a:buChar char="•"/>
            </a:pPr>
            <a:r>
              <a:rPr lang="en-ID" sz="1200" b="0" i="0" dirty="0">
                <a:solidFill>
                  <a:schemeClr val="tx1"/>
                </a:solidFill>
                <a:effectLst/>
                <a:latin typeface="Times New Roman" panose="02020603050405020304" pitchFamily="18" charset="0"/>
                <a:cs typeface="Times New Roman" panose="02020603050405020304" pitchFamily="18" charset="0"/>
              </a:rPr>
              <a:t>Data Analyst: </a:t>
            </a:r>
            <a:r>
              <a:rPr lang="en-ID" sz="1200" b="0" i="0" dirty="0" err="1">
                <a:solidFill>
                  <a:schemeClr val="tx1"/>
                </a:solidFill>
                <a:effectLst/>
                <a:latin typeface="Times New Roman" panose="02020603050405020304" pitchFamily="18" charset="0"/>
                <a:cs typeface="Times New Roman" panose="02020603050405020304" pitchFamily="18" charset="0"/>
              </a:rPr>
              <a:t>Seorang</a:t>
            </a:r>
            <a:r>
              <a:rPr lang="en-ID" sz="1200" b="0" i="0" dirty="0">
                <a:solidFill>
                  <a:schemeClr val="tx1"/>
                </a:solidFill>
                <a:effectLst/>
                <a:latin typeface="Times New Roman" panose="02020603050405020304" pitchFamily="18" charset="0"/>
                <a:cs typeface="Times New Roman" panose="02020603050405020304" pitchFamily="18" charset="0"/>
              </a:rPr>
              <a:t> data analyst </a:t>
            </a:r>
            <a:r>
              <a:rPr lang="en-ID" sz="1200" b="0" i="0" dirty="0" err="1">
                <a:solidFill>
                  <a:schemeClr val="tx1"/>
                </a:solidFill>
                <a:effectLst/>
                <a:latin typeface="Times New Roman" panose="02020603050405020304" pitchFamily="18" charset="0"/>
                <a:cs typeface="Times New Roman" panose="02020603050405020304" pitchFamily="18" charset="0"/>
              </a:rPr>
              <a:t>berfokus</a:t>
            </a:r>
            <a:r>
              <a:rPr lang="en-ID" sz="1200" b="0" i="0" dirty="0">
                <a:solidFill>
                  <a:schemeClr val="tx1"/>
                </a:solidFill>
                <a:effectLst/>
                <a:latin typeface="Times New Roman" panose="02020603050405020304" pitchFamily="18" charset="0"/>
                <a:cs typeface="Times New Roman" panose="02020603050405020304" pitchFamily="18" charset="0"/>
              </a:rPr>
              <a:t> pada </a:t>
            </a:r>
            <a:r>
              <a:rPr lang="en-ID" sz="1200" b="0" i="0" dirty="0" err="1">
                <a:solidFill>
                  <a:schemeClr val="tx1"/>
                </a:solidFill>
                <a:effectLst/>
                <a:latin typeface="Times New Roman" panose="02020603050405020304" pitchFamily="18" charset="0"/>
                <a:cs typeface="Times New Roman" panose="02020603050405020304" pitchFamily="18" charset="0"/>
              </a:rPr>
              <a:t>analisis</a:t>
            </a:r>
            <a:r>
              <a:rPr lang="en-ID" sz="1200" b="0" i="0" dirty="0">
                <a:solidFill>
                  <a:schemeClr val="tx1"/>
                </a:solidFill>
                <a:effectLst/>
                <a:latin typeface="Times New Roman" panose="02020603050405020304" pitchFamily="18" charset="0"/>
                <a:cs typeface="Times New Roman" panose="02020603050405020304" pitchFamily="18" charset="0"/>
              </a:rPr>
              <a:t> dan </a:t>
            </a:r>
            <a:r>
              <a:rPr lang="en-ID" sz="1200" b="0" i="0" dirty="0" err="1">
                <a:solidFill>
                  <a:schemeClr val="tx1"/>
                </a:solidFill>
                <a:effectLst/>
                <a:latin typeface="Times New Roman" panose="02020603050405020304" pitchFamily="18" charset="0"/>
                <a:cs typeface="Times New Roman" panose="02020603050405020304" pitchFamily="18" charset="0"/>
              </a:rPr>
              <a:t>interpretasi</a:t>
            </a:r>
            <a:r>
              <a:rPr lang="en-ID" sz="1200" b="0" i="0" dirty="0">
                <a:solidFill>
                  <a:schemeClr val="tx1"/>
                </a:solidFill>
                <a:effectLst/>
                <a:latin typeface="Times New Roman" panose="02020603050405020304" pitchFamily="18" charset="0"/>
                <a:cs typeface="Times New Roman" panose="02020603050405020304" pitchFamily="18" charset="0"/>
              </a:rPr>
              <a:t> data </a:t>
            </a:r>
            <a:r>
              <a:rPr lang="en-ID" sz="1200" b="0" i="0" dirty="0" err="1">
                <a:solidFill>
                  <a:schemeClr val="tx1"/>
                </a:solidFill>
                <a:effectLst/>
                <a:latin typeface="Times New Roman" panose="02020603050405020304" pitchFamily="18" charset="0"/>
                <a:cs typeface="Times New Roman" panose="02020603050405020304" pitchFamily="18" charset="0"/>
              </a:rPr>
              <a:t>untuk</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menggali</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wawasan</a:t>
            </a:r>
            <a:r>
              <a:rPr lang="en-ID" sz="1200" b="0" i="0" dirty="0">
                <a:solidFill>
                  <a:schemeClr val="tx1"/>
                </a:solidFill>
                <a:effectLst/>
                <a:latin typeface="Times New Roman" panose="02020603050405020304" pitchFamily="18" charset="0"/>
                <a:cs typeface="Times New Roman" panose="02020603050405020304" pitchFamily="18" charset="0"/>
              </a:rPr>
              <a:t> yang </a:t>
            </a:r>
            <a:r>
              <a:rPr lang="en-ID" sz="1200" b="0" i="0" dirty="0" err="1">
                <a:solidFill>
                  <a:schemeClr val="tx1"/>
                </a:solidFill>
                <a:effectLst/>
                <a:latin typeface="Times New Roman" panose="02020603050405020304" pitchFamily="18" charset="0"/>
                <a:cs typeface="Times New Roman" panose="02020603050405020304" pitchFamily="18" charset="0"/>
              </a:rPr>
              <a:t>bermakna</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Mereka</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bekerja</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dengan</a:t>
            </a:r>
            <a:r>
              <a:rPr lang="en-ID" sz="1200" b="0" i="0" dirty="0">
                <a:solidFill>
                  <a:schemeClr val="tx1"/>
                </a:solidFill>
                <a:effectLst/>
                <a:latin typeface="Times New Roman" panose="02020603050405020304" pitchFamily="18" charset="0"/>
                <a:cs typeface="Times New Roman" panose="02020603050405020304" pitchFamily="18" charset="0"/>
              </a:rPr>
              <a:t> data </a:t>
            </a:r>
            <a:r>
              <a:rPr lang="en-ID" sz="1200" b="0" i="0" dirty="0" err="1">
                <a:solidFill>
                  <a:schemeClr val="tx1"/>
                </a:solidFill>
                <a:effectLst/>
                <a:latin typeface="Times New Roman" panose="02020603050405020304" pitchFamily="18" charset="0"/>
                <a:cs typeface="Times New Roman" panose="02020603050405020304" pitchFamily="18" charset="0"/>
              </a:rPr>
              <a:t>terstruktur</a:t>
            </a:r>
            <a:r>
              <a:rPr lang="en-ID" sz="1200" b="0" i="0" dirty="0">
                <a:solidFill>
                  <a:schemeClr val="tx1"/>
                </a:solidFill>
                <a:effectLst/>
                <a:latin typeface="Times New Roman" panose="02020603050405020304" pitchFamily="18" charset="0"/>
                <a:cs typeface="Times New Roman" panose="02020603050405020304" pitchFamily="18" charset="0"/>
              </a:rPr>
              <a:t> dan </a:t>
            </a:r>
            <a:r>
              <a:rPr lang="en-ID" sz="1200" b="0" i="0" dirty="0" err="1">
                <a:solidFill>
                  <a:schemeClr val="tx1"/>
                </a:solidFill>
                <a:effectLst/>
                <a:latin typeface="Times New Roman" panose="02020603050405020304" pitchFamily="18" charset="0"/>
                <a:cs typeface="Times New Roman" panose="02020603050405020304" pitchFamily="18" charset="0"/>
              </a:rPr>
              <a:t>kadang-kadang</a:t>
            </a:r>
            <a:r>
              <a:rPr lang="en-ID" sz="1200" b="0" i="0" dirty="0">
                <a:solidFill>
                  <a:schemeClr val="tx1"/>
                </a:solidFill>
                <a:effectLst/>
                <a:latin typeface="Times New Roman" panose="02020603050405020304" pitchFamily="18" charset="0"/>
                <a:cs typeface="Times New Roman" panose="02020603050405020304" pitchFamily="18" charset="0"/>
              </a:rPr>
              <a:t> semi-</a:t>
            </a:r>
            <a:r>
              <a:rPr lang="en-ID" sz="1200" b="0" i="0" dirty="0" err="1">
                <a:solidFill>
                  <a:schemeClr val="tx1"/>
                </a:solidFill>
                <a:effectLst/>
                <a:latin typeface="Times New Roman" panose="02020603050405020304" pitchFamily="18" charset="0"/>
                <a:cs typeface="Times New Roman" panose="02020603050405020304" pitchFamily="18" charset="0"/>
              </a:rPr>
              <a:t>terstruktur</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menggunakan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teknik</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statistik</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visualisasi</a:t>
            </a:r>
            <a:r>
              <a:rPr lang="en-ID" sz="1200" b="0" i="0" dirty="0">
                <a:solidFill>
                  <a:schemeClr val="tx1"/>
                </a:solidFill>
                <a:effectLst/>
                <a:latin typeface="Times New Roman" panose="02020603050405020304" pitchFamily="18" charset="0"/>
                <a:cs typeface="Times New Roman" panose="02020603050405020304" pitchFamily="18" charset="0"/>
              </a:rPr>
              <a:t> data, dan </a:t>
            </a:r>
            <a:r>
              <a:rPr lang="en-ID" sz="1200" b="0" i="0" dirty="0" err="1">
                <a:solidFill>
                  <a:schemeClr val="tx1"/>
                </a:solidFill>
                <a:effectLst/>
                <a:latin typeface="Times New Roman" panose="02020603050405020304" pitchFamily="18" charset="0"/>
                <a:cs typeface="Times New Roman" panose="02020603050405020304" pitchFamily="18" charset="0"/>
              </a:rPr>
              <a:t>alat</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pelaporan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untuk</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menyediakan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informasi</a:t>
            </a:r>
            <a:r>
              <a:rPr lang="en-ID" sz="1200" b="0" i="0" dirty="0">
                <a:solidFill>
                  <a:schemeClr val="tx1"/>
                </a:solidFill>
                <a:effectLst/>
                <a:latin typeface="Times New Roman" panose="02020603050405020304" pitchFamily="18" charset="0"/>
                <a:cs typeface="Times New Roman" panose="02020603050405020304" pitchFamily="18" charset="0"/>
              </a:rPr>
              <a:t> yang </a:t>
            </a:r>
            <a:r>
              <a:rPr lang="en-ID" sz="1200" b="0" i="0" dirty="0" err="1">
                <a:solidFill>
                  <a:schemeClr val="tx1"/>
                </a:solidFill>
                <a:effectLst/>
                <a:latin typeface="Times New Roman" panose="02020603050405020304" pitchFamily="18" charset="0"/>
                <a:cs typeface="Times New Roman" panose="02020603050405020304" pitchFamily="18" charset="0"/>
              </a:rPr>
              <a:t>berharga</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bagi</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pemangku</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kepentingan</a:t>
            </a:r>
            <a:r>
              <a:rPr lang="en-ID" sz="1200" b="0" i="0" dirty="0">
                <a:solidFill>
                  <a:schemeClr val="tx1"/>
                </a:solidFill>
                <a:effectLst/>
                <a:latin typeface="Times New Roman" panose="02020603050405020304" pitchFamily="18" charset="0"/>
                <a:cs typeface="Times New Roman" panose="02020603050405020304" pitchFamily="18" charset="0"/>
              </a:rPr>
              <a:t>.</a:t>
            </a:r>
          </a:p>
          <a:p>
            <a:pPr marL="171450" indent="-171450" algn="just">
              <a:buFont typeface="Arial" panose="020B0604020202020204" pitchFamily="34" charset="0"/>
              <a:buChar char="•"/>
            </a:pPr>
            <a:r>
              <a:rPr lang="en-ID" sz="1200" b="0" i="0" dirty="0">
                <a:solidFill>
                  <a:schemeClr val="tx1"/>
                </a:solidFill>
                <a:effectLst/>
                <a:latin typeface="Times New Roman" panose="02020603050405020304" pitchFamily="18" charset="0"/>
                <a:cs typeface="Times New Roman" panose="02020603050405020304" pitchFamily="18" charset="0"/>
              </a:rPr>
              <a:t>Data Engineer: </a:t>
            </a:r>
            <a:r>
              <a:rPr lang="en-ID" sz="1200" b="0" i="0" dirty="0" err="1">
                <a:solidFill>
                  <a:schemeClr val="tx1"/>
                </a:solidFill>
                <a:effectLst/>
                <a:latin typeface="Times New Roman" panose="02020603050405020304" pitchFamily="18" charset="0"/>
                <a:cs typeface="Times New Roman" panose="02020603050405020304" pitchFamily="18" charset="0"/>
              </a:rPr>
              <a:t>Seorang</a:t>
            </a:r>
            <a:r>
              <a:rPr lang="en-ID" sz="1200" b="0" i="0" dirty="0">
                <a:solidFill>
                  <a:schemeClr val="tx1"/>
                </a:solidFill>
                <a:effectLst/>
                <a:latin typeface="Times New Roman" panose="02020603050405020304" pitchFamily="18" charset="0"/>
                <a:cs typeface="Times New Roman" panose="02020603050405020304" pitchFamily="18" charset="0"/>
              </a:rPr>
              <a:t> data engineer </a:t>
            </a:r>
            <a:r>
              <a:rPr lang="en-ID" sz="1200" b="0" i="0" dirty="0" err="1">
                <a:solidFill>
                  <a:schemeClr val="tx1"/>
                </a:solidFill>
                <a:effectLst/>
                <a:latin typeface="Times New Roman" panose="02020603050405020304" pitchFamily="18" charset="0"/>
                <a:cs typeface="Times New Roman" panose="02020603050405020304" pitchFamily="18" charset="0"/>
              </a:rPr>
              <a:t>berfokus</a:t>
            </a:r>
            <a:r>
              <a:rPr lang="en-ID" sz="1200" b="0" i="0" dirty="0">
                <a:solidFill>
                  <a:schemeClr val="tx1"/>
                </a:solidFill>
                <a:effectLst/>
                <a:latin typeface="Times New Roman" panose="02020603050405020304" pitchFamily="18" charset="0"/>
                <a:cs typeface="Times New Roman" panose="02020603050405020304" pitchFamily="18" charset="0"/>
              </a:rPr>
              <a:t> pada </a:t>
            </a:r>
            <a:r>
              <a:rPr lang="en-ID" sz="1200" b="0" i="0" dirty="0" err="1">
                <a:solidFill>
                  <a:schemeClr val="tx1"/>
                </a:solidFill>
                <a:effectLst/>
                <a:latin typeface="Times New Roman" panose="02020603050405020304" pitchFamily="18" charset="0"/>
                <a:cs typeface="Times New Roman" panose="02020603050405020304" pitchFamily="18" charset="0"/>
              </a:rPr>
              <a:t>perancangan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pembangunan</a:t>
            </a:r>
            <a:r>
              <a:rPr lang="en-ID" sz="1200" b="0" i="0" dirty="0">
                <a:solidFill>
                  <a:schemeClr val="tx1"/>
                </a:solidFill>
                <a:effectLst/>
                <a:latin typeface="Times New Roman" panose="02020603050405020304" pitchFamily="18" charset="0"/>
                <a:cs typeface="Times New Roman" panose="02020603050405020304" pitchFamily="18" charset="0"/>
              </a:rPr>
              <a:t>, dan </a:t>
            </a:r>
            <a:r>
              <a:rPr lang="en-ID" sz="1200" b="0" i="0" dirty="0" err="1">
                <a:solidFill>
                  <a:schemeClr val="tx1"/>
                </a:solidFill>
                <a:effectLst/>
                <a:latin typeface="Times New Roman" panose="02020603050405020304" pitchFamily="18" charset="0"/>
                <a:cs typeface="Times New Roman" panose="02020603050405020304" pitchFamily="18" charset="0"/>
              </a:rPr>
              <a:t>pemeliharaan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infrastruktur</a:t>
            </a:r>
            <a:r>
              <a:rPr lang="en-ID" sz="1200" b="0" i="0" dirty="0">
                <a:solidFill>
                  <a:schemeClr val="tx1"/>
                </a:solidFill>
                <a:effectLst/>
                <a:latin typeface="Times New Roman" panose="02020603050405020304" pitchFamily="18" charset="0"/>
                <a:cs typeface="Times New Roman" panose="02020603050405020304" pitchFamily="18" charset="0"/>
              </a:rPr>
              <a:t> dan </a:t>
            </a:r>
            <a:r>
              <a:rPr lang="en-ID" sz="1200" b="0" i="0" dirty="0" err="1">
                <a:solidFill>
                  <a:schemeClr val="tx1"/>
                </a:solidFill>
                <a:effectLst/>
                <a:latin typeface="Times New Roman" panose="02020603050405020304" pitchFamily="18" charset="0"/>
                <a:cs typeface="Times New Roman" panose="02020603050405020304" pitchFamily="18" charset="0"/>
              </a:rPr>
              <a:t>sistem</a:t>
            </a:r>
            <a:r>
              <a:rPr lang="en-ID" sz="1200" b="0" i="0" dirty="0">
                <a:solidFill>
                  <a:schemeClr val="tx1"/>
                </a:solidFill>
                <a:effectLst/>
                <a:latin typeface="Times New Roman" panose="02020603050405020304" pitchFamily="18" charset="0"/>
                <a:cs typeface="Times New Roman" panose="02020603050405020304" pitchFamily="18" charset="0"/>
              </a:rPr>
              <a:t> yang </a:t>
            </a:r>
            <a:r>
              <a:rPr lang="en-ID" sz="1200" b="0" i="0" dirty="0" err="1">
                <a:solidFill>
                  <a:schemeClr val="tx1"/>
                </a:solidFill>
                <a:effectLst/>
                <a:latin typeface="Times New Roman" panose="02020603050405020304" pitchFamily="18" charset="0"/>
                <a:cs typeface="Times New Roman" panose="02020603050405020304" pitchFamily="18" charset="0"/>
              </a:rPr>
              <a:t>diperlukan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untuk</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penyimpanan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pengolahan</a:t>
            </a:r>
            <a:r>
              <a:rPr lang="en-ID" sz="1200" b="0" i="0" dirty="0">
                <a:solidFill>
                  <a:schemeClr val="tx1"/>
                </a:solidFill>
                <a:effectLst/>
                <a:latin typeface="Times New Roman" panose="02020603050405020304" pitchFamily="18" charset="0"/>
                <a:cs typeface="Times New Roman" panose="02020603050405020304" pitchFamily="18" charset="0"/>
              </a:rPr>
              <a:t>, dan </a:t>
            </a:r>
            <a:r>
              <a:rPr lang="en-ID" sz="1200" b="0" i="0" dirty="0" err="1">
                <a:solidFill>
                  <a:schemeClr val="tx1"/>
                </a:solidFill>
                <a:effectLst/>
                <a:latin typeface="Times New Roman" panose="02020603050405020304" pitchFamily="18" charset="0"/>
                <a:cs typeface="Times New Roman" panose="02020603050405020304" pitchFamily="18" charset="0"/>
              </a:rPr>
              <a:t>pengambilan</a:t>
            </a:r>
            <a:r>
              <a:rPr lang="en-ID" sz="1200" b="0" i="0" dirty="0">
                <a:solidFill>
                  <a:schemeClr val="tx1"/>
                </a:solidFill>
                <a:effectLst/>
                <a:latin typeface="Times New Roman" panose="02020603050405020304" pitchFamily="18" charset="0"/>
                <a:cs typeface="Times New Roman" panose="02020603050405020304" pitchFamily="18" charset="0"/>
              </a:rPr>
              <a:t> data. </a:t>
            </a:r>
            <a:r>
              <a:rPr lang="en-ID" sz="1200" b="0" i="0" dirty="0" err="1">
                <a:solidFill>
                  <a:schemeClr val="tx1"/>
                </a:solidFill>
                <a:effectLst/>
                <a:latin typeface="Times New Roman" panose="02020603050405020304" pitchFamily="18" charset="0"/>
                <a:cs typeface="Times New Roman" panose="02020603050405020304" pitchFamily="18" charset="0"/>
              </a:rPr>
              <a:t>Mereka</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bertanggung</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jawab</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atas</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alur</a:t>
            </a:r>
            <a:r>
              <a:rPr lang="en-ID" sz="1200" b="0" i="0" dirty="0">
                <a:solidFill>
                  <a:schemeClr val="tx1"/>
                </a:solidFill>
                <a:effectLst/>
                <a:latin typeface="Times New Roman" panose="02020603050405020304" pitchFamily="18" charset="0"/>
                <a:cs typeface="Times New Roman" panose="02020603050405020304" pitchFamily="18" charset="0"/>
              </a:rPr>
              <a:t> data (data pipelines), </a:t>
            </a:r>
            <a:r>
              <a:rPr lang="en-ID" sz="1200" b="0" i="0" dirty="0" err="1">
                <a:solidFill>
                  <a:schemeClr val="tx1"/>
                </a:solidFill>
                <a:effectLst/>
                <a:latin typeface="Times New Roman" panose="02020603050405020304" pitchFamily="18" charset="0"/>
                <a:cs typeface="Times New Roman" panose="02020603050405020304" pitchFamily="18" charset="0"/>
              </a:rPr>
              <a:t>integrasi</a:t>
            </a:r>
            <a:r>
              <a:rPr lang="en-ID" sz="1200" b="0" i="0" dirty="0">
                <a:solidFill>
                  <a:schemeClr val="tx1"/>
                </a:solidFill>
                <a:effectLst/>
                <a:latin typeface="Times New Roman" panose="02020603050405020304" pitchFamily="18" charset="0"/>
                <a:cs typeface="Times New Roman" panose="02020603050405020304" pitchFamily="18" charset="0"/>
              </a:rPr>
              <a:t> data, </a:t>
            </a:r>
            <a:r>
              <a:rPr lang="en-ID" sz="1200" b="0" i="0" dirty="0" err="1">
                <a:solidFill>
                  <a:schemeClr val="tx1"/>
                </a:solidFill>
                <a:effectLst/>
                <a:latin typeface="Times New Roman" panose="02020603050405020304" pitchFamily="18" charset="0"/>
                <a:cs typeface="Times New Roman" panose="02020603050405020304" pitchFamily="18" charset="0"/>
              </a:rPr>
              <a:t>transformasi</a:t>
            </a:r>
            <a:r>
              <a:rPr lang="en-ID" sz="1200" b="0" i="0" dirty="0">
                <a:solidFill>
                  <a:schemeClr val="tx1"/>
                </a:solidFill>
                <a:effectLst/>
                <a:latin typeface="Times New Roman" panose="02020603050405020304" pitchFamily="18" charset="0"/>
                <a:cs typeface="Times New Roman" panose="02020603050405020304" pitchFamily="18" charset="0"/>
              </a:rPr>
              <a:t> data, </a:t>
            </a:r>
            <a:r>
              <a:rPr lang="en-ID" sz="1200" b="0" i="0" dirty="0" err="1">
                <a:solidFill>
                  <a:schemeClr val="tx1"/>
                </a:solidFill>
                <a:effectLst/>
                <a:latin typeface="Times New Roman" panose="02020603050405020304" pitchFamily="18" charset="0"/>
                <a:cs typeface="Times New Roman" panose="02020603050405020304" pitchFamily="18" charset="0"/>
              </a:rPr>
              <a:t>serta</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memastikan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kualitas</a:t>
            </a:r>
            <a:r>
              <a:rPr lang="en-ID" sz="1200" b="0" i="0" dirty="0">
                <a:solidFill>
                  <a:schemeClr val="tx1"/>
                </a:solidFill>
                <a:effectLst/>
                <a:latin typeface="Times New Roman" panose="02020603050405020304" pitchFamily="18" charset="0"/>
                <a:cs typeface="Times New Roman" panose="02020603050405020304" pitchFamily="18" charset="0"/>
              </a:rPr>
              <a:t> dan </a:t>
            </a:r>
            <a:r>
              <a:rPr lang="en-ID" sz="1200" b="0" i="0" dirty="0" err="1">
                <a:solidFill>
                  <a:schemeClr val="tx1"/>
                </a:solidFill>
                <a:effectLst/>
                <a:latin typeface="Times New Roman" panose="02020603050405020304" pitchFamily="18" charset="0"/>
                <a:cs typeface="Times New Roman" panose="02020603050405020304" pitchFamily="18" charset="0"/>
              </a:rPr>
              <a:t>keandalan</a:t>
            </a:r>
            <a:r>
              <a:rPr lang="en-ID" sz="1200" b="0" i="0" dirty="0">
                <a:solidFill>
                  <a:schemeClr val="tx1"/>
                </a:solidFill>
                <a:effectLst/>
                <a:latin typeface="Times New Roman" panose="02020603050405020304" pitchFamily="18" charset="0"/>
                <a:cs typeface="Times New Roman" panose="02020603050405020304" pitchFamily="18" charset="0"/>
              </a:rPr>
              <a:t> data.</a:t>
            </a:r>
          </a:p>
          <a:p>
            <a:pPr marL="171450" indent="-171450" algn="just">
              <a:buFont typeface="Arial" panose="020B0604020202020204" pitchFamily="34" charset="0"/>
              <a:buChar char="•"/>
            </a:pPr>
            <a:r>
              <a:rPr lang="en-ID" sz="1200" b="0" i="0" dirty="0">
                <a:solidFill>
                  <a:schemeClr val="tx1"/>
                </a:solidFill>
                <a:effectLst/>
                <a:latin typeface="Times New Roman" panose="02020603050405020304" pitchFamily="18" charset="0"/>
                <a:cs typeface="Times New Roman" panose="02020603050405020304" pitchFamily="18" charset="0"/>
              </a:rPr>
              <a:t>Data Scientist: </a:t>
            </a:r>
            <a:r>
              <a:rPr lang="en-ID" sz="1200" b="0" i="0" dirty="0" err="1">
                <a:solidFill>
                  <a:schemeClr val="tx1"/>
                </a:solidFill>
                <a:effectLst/>
                <a:latin typeface="Times New Roman" panose="02020603050405020304" pitchFamily="18" charset="0"/>
                <a:cs typeface="Times New Roman" panose="02020603050405020304" pitchFamily="18" charset="0"/>
              </a:rPr>
              <a:t>Seorang</a:t>
            </a:r>
            <a:r>
              <a:rPr lang="en-ID" sz="1200" b="0" i="0" dirty="0">
                <a:solidFill>
                  <a:schemeClr val="tx1"/>
                </a:solidFill>
                <a:effectLst/>
                <a:latin typeface="Times New Roman" panose="02020603050405020304" pitchFamily="18" charset="0"/>
                <a:cs typeface="Times New Roman" panose="02020603050405020304" pitchFamily="18" charset="0"/>
              </a:rPr>
              <a:t> data scientist </a:t>
            </a:r>
            <a:r>
              <a:rPr lang="en-ID" sz="1200" b="0" i="0" dirty="0" err="1">
                <a:solidFill>
                  <a:schemeClr val="tx1"/>
                </a:solidFill>
                <a:effectLst/>
                <a:latin typeface="Times New Roman" panose="02020603050405020304" pitchFamily="18" charset="0"/>
                <a:cs typeface="Times New Roman" panose="02020603050405020304" pitchFamily="18" charset="0"/>
              </a:rPr>
              <a:t>memiliki</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keterampilan</a:t>
            </a:r>
            <a:r>
              <a:rPr lang="en-ID" sz="1200" b="0" i="0" dirty="0">
                <a:solidFill>
                  <a:schemeClr val="tx1"/>
                </a:solidFill>
                <a:effectLst/>
                <a:latin typeface="Times New Roman" panose="02020603050405020304" pitchFamily="18" charset="0"/>
                <a:cs typeface="Times New Roman" panose="02020603050405020304" pitchFamily="18" charset="0"/>
              </a:rPr>
              <a:t> yang </a:t>
            </a:r>
            <a:r>
              <a:rPr lang="en-ID" sz="1200" b="0" i="0" dirty="0" err="1">
                <a:solidFill>
                  <a:schemeClr val="tx1"/>
                </a:solidFill>
                <a:effectLst/>
                <a:latin typeface="Times New Roman" panose="02020603050405020304" pitchFamily="18" charset="0"/>
                <a:cs typeface="Times New Roman" panose="02020603050405020304" pitchFamily="18" charset="0"/>
              </a:rPr>
              <a:t>lebih</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luas</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menggabungkan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keahlian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dalam</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statistik</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pemrograman</a:t>
            </a:r>
            <a:r>
              <a:rPr lang="en-ID" sz="1200" b="0" i="0" dirty="0">
                <a:solidFill>
                  <a:schemeClr val="tx1"/>
                </a:solidFill>
                <a:effectLst/>
                <a:latin typeface="Times New Roman" panose="02020603050405020304" pitchFamily="18" charset="0"/>
                <a:cs typeface="Times New Roman" panose="02020603050405020304" pitchFamily="18" charset="0"/>
              </a:rPr>
              <a:t>, dan </a:t>
            </a:r>
            <a:r>
              <a:rPr lang="en-ID" sz="1200" b="0" i="0" dirty="0" err="1">
                <a:solidFill>
                  <a:schemeClr val="tx1"/>
                </a:solidFill>
                <a:effectLst/>
                <a:latin typeface="Times New Roman" panose="02020603050405020304" pitchFamily="18" charset="0"/>
                <a:cs typeface="Times New Roman" panose="02020603050405020304" pitchFamily="18" charset="0"/>
              </a:rPr>
              <a:t>pengetahuan</a:t>
            </a:r>
            <a:r>
              <a:rPr lang="en-ID" sz="1200" b="0" i="0" dirty="0">
                <a:solidFill>
                  <a:schemeClr val="tx1"/>
                </a:solidFill>
                <a:effectLst/>
                <a:latin typeface="Times New Roman" panose="02020603050405020304" pitchFamily="18" charset="0"/>
                <a:cs typeface="Times New Roman" panose="02020603050405020304" pitchFamily="18" charset="0"/>
              </a:rPr>
              <a:t> domain </a:t>
            </a:r>
            <a:r>
              <a:rPr lang="en-ID" sz="1200" b="0" i="0" dirty="0" err="1">
                <a:solidFill>
                  <a:schemeClr val="tx1"/>
                </a:solidFill>
                <a:effectLst/>
                <a:latin typeface="Times New Roman" panose="02020603050405020304" pitchFamily="18" charset="0"/>
                <a:cs typeface="Times New Roman" panose="02020603050405020304" pitchFamily="18" charset="0"/>
              </a:rPr>
              <a:t>untuk</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menggali</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wawasan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dari</a:t>
            </a:r>
            <a:r>
              <a:rPr lang="en-ID" sz="1200" b="0" i="0" dirty="0">
                <a:solidFill>
                  <a:schemeClr val="tx1"/>
                </a:solidFill>
                <a:effectLst/>
                <a:latin typeface="Times New Roman" panose="02020603050405020304" pitchFamily="18" charset="0"/>
                <a:cs typeface="Times New Roman" panose="02020603050405020304" pitchFamily="18" charset="0"/>
              </a:rPr>
              <a:t> data. </a:t>
            </a:r>
            <a:r>
              <a:rPr lang="en-ID" sz="1200" b="0" i="0" dirty="0" err="1">
                <a:solidFill>
                  <a:schemeClr val="tx1"/>
                </a:solidFill>
                <a:effectLst/>
                <a:latin typeface="Times New Roman" panose="02020603050405020304" pitchFamily="18" charset="0"/>
                <a:cs typeface="Times New Roman" panose="02020603050405020304" pitchFamily="18" charset="0"/>
              </a:rPr>
              <a:t>Mereka</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terlibat</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dalam</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semua</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aspek</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siklus</a:t>
            </a:r>
            <a:r>
              <a:rPr lang="en-ID" sz="1200" b="0" i="0" dirty="0">
                <a:solidFill>
                  <a:schemeClr val="tx1"/>
                </a:solidFill>
                <a:effectLst/>
                <a:latin typeface="Times New Roman" panose="02020603050405020304" pitchFamily="18" charset="0"/>
                <a:cs typeface="Times New Roman" panose="02020603050405020304" pitchFamily="18" charset="0"/>
              </a:rPr>
              <a:t> data, </a:t>
            </a:r>
            <a:r>
              <a:rPr lang="en-ID" sz="1200" b="0" i="0" dirty="0" err="1">
                <a:solidFill>
                  <a:schemeClr val="tx1"/>
                </a:solidFill>
                <a:effectLst/>
                <a:latin typeface="Times New Roman" panose="02020603050405020304" pitchFamily="18" charset="0"/>
                <a:cs typeface="Times New Roman" panose="02020603050405020304" pitchFamily="18" charset="0"/>
              </a:rPr>
              <a:t>mulai</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dari</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perumusan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masalah</a:t>
            </a:r>
            <a:r>
              <a:rPr lang="en-ID" sz="1200" b="0" i="0" dirty="0">
                <a:solidFill>
                  <a:schemeClr val="tx1"/>
                </a:solidFill>
                <a:effectLst/>
                <a:latin typeface="Times New Roman" panose="02020603050405020304" pitchFamily="18" charset="0"/>
                <a:cs typeface="Times New Roman" panose="02020603050405020304" pitchFamily="18" charset="0"/>
              </a:rPr>
              <a:t> dan </a:t>
            </a:r>
            <a:r>
              <a:rPr lang="en-ID" sz="1200" b="0" i="0" dirty="0" err="1">
                <a:solidFill>
                  <a:schemeClr val="tx1"/>
                </a:solidFill>
                <a:effectLst/>
                <a:latin typeface="Times New Roman" panose="02020603050405020304" pitchFamily="18" charset="0"/>
                <a:cs typeface="Times New Roman" panose="02020603050405020304" pitchFamily="18" charset="0"/>
              </a:rPr>
              <a:t>pengumpulan</a:t>
            </a:r>
            <a:r>
              <a:rPr lang="en-ID" sz="1200" b="0" i="0" dirty="0">
                <a:solidFill>
                  <a:schemeClr val="tx1"/>
                </a:solidFill>
                <a:effectLst/>
                <a:latin typeface="Times New Roman" panose="02020603050405020304" pitchFamily="18" charset="0"/>
                <a:cs typeface="Times New Roman" panose="02020603050405020304" pitchFamily="18" charset="0"/>
              </a:rPr>
              <a:t> data </a:t>
            </a:r>
            <a:r>
              <a:rPr lang="en-ID" sz="1200" b="0" i="0" dirty="0" err="1">
                <a:solidFill>
                  <a:schemeClr val="tx1"/>
                </a:solidFill>
                <a:effectLst/>
                <a:latin typeface="Times New Roman" panose="02020603050405020304" pitchFamily="18" charset="0"/>
                <a:cs typeface="Times New Roman" panose="02020603050405020304" pitchFamily="18" charset="0"/>
              </a:rPr>
              <a:t>hingga</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analisis</a:t>
            </a:r>
            <a:r>
              <a:rPr lang="en-ID" sz="1200" b="0" i="0" dirty="0">
                <a:solidFill>
                  <a:schemeClr val="tx1"/>
                </a:solidFill>
                <a:effectLst/>
                <a:latin typeface="Times New Roman" panose="02020603050405020304" pitchFamily="18" charset="0"/>
                <a:cs typeface="Times New Roman" panose="02020603050405020304" pitchFamily="18" charset="0"/>
              </a:rPr>
              <a:t> dan </a:t>
            </a:r>
            <a:r>
              <a:rPr lang="en-ID" sz="1200" b="0" i="0" dirty="0" err="1">
                <a:solidFill>
                  <a:schemeClr val="tx1"/>
                </a:solidFill>
                <a:effectLst/>
                <a:latin typeface="Times New Roman" panose="02020603050405020304" pitchFamily="18" charset="0"/>
                <a:cs typeface="Times New Roman" panose="02020603050405020304" pitchFamily="18" charset="0"/>
              </a:rPr>
              <a:t>pembangunan</a:t>
            </a:r>
            <a:r>
              <a:rPr lang="en-ID" sz="1200" b="0" i="0" dirty="0">
                <a:solidFill>
                  <a:schemeClr val="tx1"/>
                </a:solidFill>
                <a:effectLst/>
                <a:latin typeface="Times New Roman" panose="02020603050405020304" pitchFamily="18" charset="0"/>
                <a:cs typeface="Times New Roman" panose="02020603050405020304" pitchFamily="18" charset="0"/>
              </a:rPr>
              <a:t> model. Data scientist </a:t>
            </a:r>
            <a:r>
              <a:rPr lang="en-ID" sz="1200" b="0" i="0" dirty="0" err="1">
                <a:solidFill>
                  <a:schemeClr val="tx1"/>
                </a:solidFill>
                <a:effectLst/>
                <a:latin typeface="Times New Roman" panose="02020603050405020304" pitchFamily="18" charset="0"/>
                <a:cs typeface="Times New Roman" panose="02020603050405020304" pitchFamily="18" charset="0"/>
              </a:rPr>
              <a:t>menggunakan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algoritma</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canggih</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teknik</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pembelajaran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mesin</a:t>
            </a:r>
            <a:r>
              <a:rPr lang="en-ID" sz="1200" b="0" i="0" dirty="0">
                <a:solidFill>
                  <a:schemeClr val="tx1"/>
                </a:solidFill>
                <a:effectLst/>
                <a:latin typeface="Times New Roman" panose="02020603050405020304" pitchFamily="18" charset="0"/>
                <a:cs typeface="Times New Roman" panose="02020603050405020304" pitchFamily="18" charset="0"/>
              </a:rPr>
              <a:t>, dan </a:t>
            </a:r>
            <a:r>
              <a:rPr lang="en-ID" sz="1200" b="0" i="0" dirty="0" err="1">
                <a:solidFill>
                  <a:schemeClr val="tx1"/>
                </a:solidFill>
                <a:effectLst/>
                <a:latin typeface="Times New Roman" panose="02020603050405020304" pitchFamily="18" charset="0"/>
                <a:cs typeface="Times New Roman" panose="02020603050405020304" pitchFamily="18" charset="0"/>
              </a:rPr>
              <a:t>pemodelan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prediktif</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untuk</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memecahkan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masalah</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kompleks</a:t>
            </a:r>
            <a:r>
              <a:rPr lang="en-ID" sz="1200" b="0" i="0" dirty="0">
                <a:solidFill>
                  <a:schemeClr val="tx1"/>
                </a:solidFill>
                <a:effectLst/>
                <a:latin typeface="Times New Roman" panose="02020603050405020304" pitchFamily="18" charset="0"/>
                <a:cs typeface="Times New Roman" panose="02020603050405020304" pitchFamily="18" charset="0"/>
              </a:rPr>
              <a:t> dan </a:t>
            </a:r>
            <a:r>
              <a:rPr lang="en-ID" sz="1200" b="0" i="0" dirty="0" err="1">
                <a:solidFill>
                  <a:schemeClr val="tx1"/>
                </a:solidFill>
                <a:effectLst/>
                <a:latin typeface="Times New Roman" panose="02020603050405020304" pitchFamily="18" charset="0"/>
                <a:cs typeface="Times New Roman" panose="02020603050405020304" pitchFamily="18" charset="0"/>
              </a:rPr>
              <a:t>menghasilkan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wawasan</a:t>
            </a:r>
            <a:r>
              <a:rPr lang="en-ID" sz="1200" b="0" i="0" dirty="0">
                <a:solidFill>
                  <a:schemeClr val="tx1"/>
                </a:solidFill>
                <a:effectLst/>
                <a:latin typeface="Times New Roman" panose="02020603050405020304" pitchFamily="18" charset="0"/>
                <a:cs typeface="Times New Roman" panose="02020603050405020304" pitchFamily="18" charset="0"/>
              </a:rPr>
              <a:t> yang </a:t>
            </a:r>
            <a:r>
              <a:rPr lang="en-ID" sz="1200" b="0" i="0" dirty="0" err="1">
                <a:solidFill>
                  <a:schemeClr val="tx1"/>
                </a:solidFill>
                <a:effectLst/>
                <a:latin typeface="Times New Roman" panose="02020603050405020304" pitchFamily="18" charset="0"/>
                <a:cs typeface="Times New Roman" panose="02020603050405020304" pitchFamily="18" charset="0"/>
              </a:rPr>
              <a:t>berharga</a:t>
            </a:r>
            <a:r>
              <a:rPr lang="en-ID" sz="1200" b="0" i="0" dirty="0">
                <a:solidFill>
                  <a:schemeClr val="tx1"/>
                </a:solidFill>
                <a:effectLst/>
                <a:latin typeface="Times New Roman" panose="02020603050405020304" pitchFamily="18" charset="0"/>
                <a:cs typeface="Times New Roman" panose="02020603050405020304" pitchFamily="18" charset="0"/>
              </a:rPr>
              <a:t>.</a:t>
            </a:r>
          </a:p>
          <a:p>
            <a:pPr algn="just"/>
            <a:endParaRPr lang="en-ID" sz="1200" b="0" i="0" dirty="0">
              <a:solidFill>
                <a:schemeClr val="tx1"/>
              </a:solidFill>
              <a:effectLst/>
              <a:latin typeface="Times New Roman" panose="02020603050405020304" pitchFamily="18" charset="0"/>
              <a:cs typeface="Times New Roman" panose="02020603050405020304" pitchFamily="18" charset="0"/>
            </a:endParaRPr>
          </a:p>
          <a:p>
            <a:pPr algn="just"/>
            <a:r>
              <a:rPr lang="en-ID" sz="1200" b="0" i="0" dirty="0">
                <a:solidFill>
                  <a:schemeClr val="tx1"/>
                </a:solidFill>
                <a:effectLst/>
                <a:latin typeface="Times New Roman" panose="02020603050405020304" pitchFamily="18" charset="0"/>
                <a:cs typeface="Times New Roman" panose="02020603050405020304" pitchFamily="18" charset="0"/>
              </a:rPr>
              <a:t>Peran yang paling </a:t>
            </a:r>
            <a:r>
              <a:rPr lang="en-ID" sz="1200" b="0" i="0" dirty="0" err="1">
                <a:solidFill>
                  <a:schemeClr val="tx1"/>
                </a:solidFill>
                <a:effectLst/>
                <a:latin typeface="Times New Roman" panose="02020603050405020304" pitchFamily="18" charset="0"/>
                <a:cs typeface="Times New Roman" panose="02020603050405020304" pitchFamily="18" charset="0"/>
              </a:rPr>
              <a:t>sesuai</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untuk</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seseorang</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tergantung</a:t>
            </a:r>
            <a:r>
              <a:rPr lang="en-ID" sz="1200" b="0" i="0" dirty="0">
                <a:solidFill>
                  <a:schemeClr val="tx1"/>
                </a:solidFill>
                <a:effectLst/>
                <a:latin typeface="Times New Roman" panose="02020603050405020304" pitchFamily="18" charset="0"/>
                <a:cs typeface="Times New Roman" panose="02020603050405020304" pitchFamily="18" charset="0"/>
              </a:rPr>
              <a:t> pada </a:t>
            </a:r>
            <a:r>
              <a:rPr lang="en-ID" sz="1200" b="0" i="0" dirty="0" err="1">
                <a:solidFill>
                  <a:schemeClr val="tx1"/>
                </a:solidFill>
                <a:effectLst/>
                <a:latin typeface="Times New Roman" panose="02020603050405020304" pitchFamily="18" charset="0"/>
                <a:cs typeface="Times New Roman" panose="02020603050405020304" pitchFamily="18" charset="0"/>
              </a:rPr>
              <a:t>minat</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keterampilan</a:t>
            </a:r>
            <a:r>
              <a:rPr lang="en-ID" sz="1200" b="0" i="0" dirty="0">
                <a:solidFill>
                  <a:schemeClr val="tx1"/>
                </a:solidFill>
                <a:effectLst/>
                <a:latin typeface="Times New Roman" panose="02020603050405020304" pitchFamily="18" charset="0"/>
                <a:cs typeface="Times New Roman" panose="02020603050405020304" pitchFamily="18" charset="0"/>
              </a:rPr>
              <a:t>, dan </a:t>
            </a:r>
            <a:r>
              <a:rPr lang="en-ID" sz="1200" b="0" i="0" dirty="0" err="1">
                <a:solidFill>
                  <a:schemeClr val="tx1"/>
                </a:solidFill>
                <a:effectLst/>
                <a:latin typeface="Times New Roman" panose="02020603050405020304" pitchFamily="18" charset="0"/>
                <a:cs typeface="Times New Roman" panose="02020603050405020304" pitchFamily="18" charset="0"/>
              </a:rPr>
              <a:t>aspirasi</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karir</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mereka</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Setiap</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peran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menawarkan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peluang</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unik</a:t>
            </a:r>
            <a:r>
              <a:rPr lang="en-ID" sz="1200" b="0" i="0" dirty="0">
                <a:solidFill>
                  <a:schemeClr val="tx1"/>
                </a:solidFill>
                <a:effectLst/>
                <a:latin typeface="Times New Roman" panose="02020603050405020304" pitchFamily="18" charset="0"/>
                <a:cs typeface="Times New Roman" panose="02020603050405020304" pitchFamily="18" charset="0"/>
              </a:rPr>
              <a:t> dan </a:t>
            </a:r>
            <a:r>
              <a:rPr lang="en-ID" sz="1200" b="0" i="0" dirty="0" err="1">
                <a:solidFill>
                  <a:schemeClr val="tx1"/>
                </a:solidFill>
                <a:effectLst/>
                <a:latin typeface="Times New Roman" panose="02020603050405020304" pitchFamily="18" charset="0"/>
                <a:cs typeface="Times New Roman" panose="02020603050405020304" pitchFamily="18" charset="0"/>
              </a:rPr>
              <a:t>membutuhkan</a:t>
            </a:r>
            <a:r>
              <a:rPr lang="en-ID" sz="1200" b="0" i="0" dirty="0">
                <a:solidFill>
                  <a:schemeClr val="tx1"/>
                </a:solidFill>
                <a:effectLst/>
                <a:latin typeface="Times New Roman" panose="02020603050405020304" pitchFamily="18" charset="0"/>
                <a:cs typeface="Times New Roman" panose="02020603050405020304" pitchFamily="18" charset="0"/>
              </a:rPr>
              <a:t> </a:t>
            </a:r>
            <a:r>
              <a:rPr lang="en-ID" sz="1200" b="0" i="0" dirty="0" err="1">
                <a:solidFill>
                  <a:schemeClr val="tx1"/>
                </a:solidFill>
                <a:effectLst/>
                <a:latin typeface="Times New Roman" panose="02020603050405020304" pitchFamily="18" charset="0"/>
                <a:cs typeface="Times New Roman" panose="02020603050405020304" pitchFamily="18" charset="0"/>
              </a:rPr>
              <a:t>keterampilan</a:t>
            </a:r>
            <a:r>
              <a:rPr lang="en-ID" sz="1200" b="0" i="0" dirty="0">
                <a:solidFill>
                  <a:schemeClr val="tx1"/>
                </a:solidFill>
                <a:effectLst/>
                <a:latin typeface="Times New Roman" panose="02020603050405020304" pitchFamily="18" charset="0"/>
                <a:cs typeface="Times New Roman" panose="02020603050405020304" pitchFamily="18" charset="0"/>
              </a:rPr>
              <a:t> yang </a:t>
            </a:r>
            <a:r>
              <a:rPr lang="en-ID" sz="1200" b="0" i="0" dirty="0" err="1">
                <a:solidFill>
                  <a:schemeClr val="tx1"/>
                </a:solidFill>
                <a:effectLst/>
                <a:latin typeface="Times New Roman" panose="02020603050405020304" pitchFamily="18" charset="0"/>
                <a:cs typeface="Times New Roman" panose="02020603050405020304" pitchFamily="18" charset="0"/>
              </a:rPr>
              <a:t>berbeda</a:t>
            </a:r>
            <a:r>
              <a:rPr lang="en-ID" sz="1200" b="0" i="0" dirty="0">
                <a:solidFill>
                  <a:schemeClr val="tx1"/>
                </a:solidFill>
                <a:effectLst/>
                <a:latin typeface="Times New Roman" panose="02020603050405020304" pitchFamily="18" charset="0"/>
                <a:cs typeface="Times New Roman" panose="02020603050405020304" pitchFamily="18" charset="0"/>
              </a:rPr>
              <a:t>.</a:t>
            </a:r>
            <a:endParaRPr sz="1200" b="0" i="0" u="none" strike="noStrike" cap="none" dirty="0">
              <a:solidFill>
                <a:schemeClr val="tx1"/>
              </a:solidFill>
              <a:highlight>
                <a:srgbClr val="FFFFFF"/>
              </a:highlight>
              <a:latin typeface="Times New Roman" panose="02020603050405020304" pitchFamily="18" charset="0"/>
              <a:ea typeface="Roboto"/>
              <a:cs typeface="Times New Roman" panose="02020603050405020304" pitchFamily="18" charset="0"/>
              <a:sym typeface="Roboto"/>
            </a:endParaRPr>
          </a:p>
        </p:txBody>
      </p:sp>
    </p:spTree>
    <p:extLst>
      <p:ext uri="{BB962C8B-B14F-4D97-AF65-F5344CB8AC3E}">
        <p14:creationId xmlns:p14="http://schemas.microsoft.com/office/powerpoint/2010/main" val="1194553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grpSp>
        <p:nvGrpSpPr>
          <p:cNvPr id="76" name="Google Shape;76;p2"/>
          <p:cNvGrpSpPr/>
          <p:nvPr/>
        </p:nvGrpSpPr>
        <p:grpSpPr>
          <a:xfrm>
            <a:off x="3854590" y="4740700"/>
            <a:ext cx="1434817" cy="389011"/>
            <a:chOff x="3248325" y="4588800"/>
            <a:chExt cx="2045939" cy="554700"/>
          </a:xfrm>
        </p:grpSpPr>
        <p:sp>
          <p:nvSpPr>
            <p:cNvPr id="77" name="Google Shape;77;p2"/>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8" name="Google Shape;78;p2"/>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9" name="Google Shape;79;p2"/>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nvGrpSpPr>
          <p:cNvPr id="80" name="Google Shape;80;p2"/>
          <p:cNvGrpSpPr/>
          <p:nvPr/>
        </p:nvGrpSpPr>
        <p:grpSpPr>
          <a:xfrm>
            <a:off x="8325085" y="65157"/>
            <a:ext cx="763768" cy="752531"/>
            <a:chOff x="695950" y="3458000"/>
            <a:chExt cx="966550" cy="952450"/>
          </a:xfrm>
        </p:grpSpPr>
        <p:sp>
          <p:nvSpPr>
            <p:cNvPr id="81" name="Google Shape;81;p2"/>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2" name="Google Shape;82;p2"/>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3" name="Google Shape;83;p2"/>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4" name="Google Shape;84;p2"/>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5" name="Google Shape;85;p2"/>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6" name="Google Shape;86;p2"/>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7" name="Google Shape;87;p2"/>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8" name="Google Shape;88;p2"/>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9" name="Google Shape;89;p2"/>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90" name="Google Shape;90;p2"/>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100" b="1" i="0" u="none" strike="noStrike" kern="0" cap="none" spc="0" normalizeH="0" baseline="0" noProof="0">
                <a:ln>
                  <a:noFill/>
                </a:ln>
                <a:solidFill>
                  <a:srgbClr val="18919B"/>
                </a:solidFill>
                <a:effectLst/>
                <a:uLnTx/>
                <a:uFillTx/>
                <a:latin typeface="Caveat"/>
                <a:ea typeface="Caveat"/>
                <a:cs typeface="Caveat"/>
                <a:sym typeface="Caveat"/>
              </a:rPr>
              <a:t>#RintisKarirImpian</a:t>
            </a:r>
            <a:endParaRPr kumimoji="0" sz="1100" b="1" i="0" u="none" strike="noStrike" kern="0" cap="none" spc="0" normalizeH="0" baseline="0" noProof="0">
              <a:ln>
                <a:noFill/>
              </a:ln>
              <a:solidFill>
                <a:srgbClr val="18919B"/>
              </a:solidFill>
              <a:effectLst/>
              <a:uLnTx/>
              <a:uFillTx/>
              <a:latin typeface="Caveat"/>
              <a:ea typeface="Caveat"/>
              <a:cs typeface="Caveat"/>
              <a:sym typeface="Caveat"/>
            </a:endParaRPr>
          </a:p>
        </p:txBody>
      </p:sp>
      <p:pic>
        <p:nvPicPr>
          <p:cNvPr id="91" name="Google Shape;91;p2"/>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92" name="Google Shape;92;p2"/>
          <p:cNvSpPr txBox="1"/>
          <p:nvPr/>
        </p:nvSpPr>
        <p:spPr>
          <a:xfrm>
            <a:off x="359325" y="164275"/>
            <a:ext cx="7884600" cy="7389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 sz="3600" b="1" i="0" u="none" strike="noStrike" kern="0" cap="none" spc="0" normalizeH="0" baseline="0" noProof="0">
                <a:ln>
                  <a:noFill/>
                </a:ln>
                <a:solidFill>
                  <a:srgbClr val="18919B"/>
                </a:solidFill>
                <a:effectLst/>
                <a:uLnTx/>
                <a:uFillTx/>
                <a:latin typeface="Roboto"/>
                <a:ea typeface="Roboto"/>
                <a:cs typeface="Roboto"/>
                <a:sym typeface="Roboto"/>
              </a:rPr>
              <a:t>Course Summary</a:t>
            </a:r>
            <a:endParaRPr kumimoji="0" sz="3600" b="1" i="0" u="none" strike="noStrike" kern="0" cap="none" spc="0" normalizeH="0" baseline="0" noProof="0">
              <a:ln>
                <a:noFill/>
              </a:ln>
              <a:solidFill>
                <a:srgbClr val="18919B"/>
              </a:solidFill>
              <a:effectLst/>
              <a:uLnTx/>
              <a:uFillTx/>
              <a:latin typeface="Roboto"/>
              <a:ea typeface="Roboto"/>
              <a:cs typeface="Roboto"/>
              <a:sym typeface="Roboto"/>
            </a:endParaRPr>
          </a:p>
        </p:txBody>
      </p:sp>
      <p:sp>
        <p:nvSpPr>
          <p:cNvPr id="93" name="Google Shape;93;p2"/>
          <p:cNvSpPr txBox="1"/>
          <p:nvPr/>
        </p:nvSpPr>
        <p:spPr>
          <a:xfrm>
            <a:off x="359325" y="903175"/>
            <a:ext cx="8550073" cy="3200846"/>
          </a:xfrm>
          <a:prstGeom prst="rect">
            <a:avLst/>
          </a:prstGeom>
          <a:noFill/>
          <a:ln>
            <a:noFill/>
          </a:ln>
        </p:spPr>
        <p:txBody>
          <a:bodyPr spcFirstLastPara="1" wrap="square" lIns="91425" tIns="91425" rIns="91425" bIns="91425"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Masa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depan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peran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dalam</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bidang</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sangat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menjanjikan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Berikut</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beberapa</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peluang</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penting</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t>
            </a:r>
          </a:p>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Permintaan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meningkat</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Jumlah</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yang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dihasilkan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terus</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bertambah</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secara</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eksponensial</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menciptakan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kebutuhan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profesional</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dapat</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mengelola</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menganalisis</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menggali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wawasan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darinya</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t>
            </a:r>
          </a:p>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Kecerdasan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Buatan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Pembelajaran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Mesin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Integrasi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teknik</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AI dan ML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dengan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analisis</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memungkinkan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pengambilan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keputusan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lebih</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canggih</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otomatis</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t>
            </a:r>
          </a:p>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Privasi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etika</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Seiring</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dengan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meningkatnya</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kekhawatiran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tentang</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privasi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etika</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ada</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kebutuhan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para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profesional</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dapat</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memastikan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kepatuhan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penggunaan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yang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etis</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t>
            </a:r>
          </a:p>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Aplikasi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khusus</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industri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Berbagai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industri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terus</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memanfaatkan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analisis</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untuk</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tujuan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tertentu</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seperti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perawatan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kesehatan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personal,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perawatan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prediktif</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dalam</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manufaktur</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atau</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kota</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pintar</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t>
            </a:r>
          </a:p>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Pengambilan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keputusan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berdasarkan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Organisasi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semakin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mengandalkan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wawasan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berbasis</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untuk</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mengambil</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keputusan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bisnis</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terinformasi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menciptakan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permintaan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bagi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para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profesional</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dapat</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memberikan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rekomendasi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dapat</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dijalankan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berdasarkan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analisis</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Secara</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keseluruhan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peran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menawarkan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peluang</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beragam</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terus</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berkembang</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di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berbagai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industri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karena</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organisasi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semakin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mengakui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nilai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pengambilan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keputusan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berbasis</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a:t>
            </a:r>
            <a:endParaRPr kumimoji="0" lang="en-ID" sz="14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endParaRPr>
          </a:p>
        </p:txBody>
      </p:sp>
    </p:spTree>
    <p:extLst>
      <p:ext uri="{BB962C8B-B14F-4D97-AF65-F5344CB8AC3E}">
        <p14:creationId xmlns:p14="http://schemas.microsoft.com/office/powerpoint/2010/main" val="2690720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pSp>
        <p:nvGrpSpPr>
          <p:cNvPr id="98" name="Google Shape;98;g1d08aec7090_0_22"/>
          <p:cNvGrpSpPr/>
          <p:nvPr/>
        </p:nvGrpSpPr>
        <p:grpSpPr>
          <a:xfrm>
            <a:off x="3854590" y="4740701"/>
            <a:ext cx="1434817" cy="389011"/>
            <a:chOff x="3248325" y="4588800"/>
            <a:chExt cx="2045939" cy="554700"/>
          </a:xfrm>
        </p:grpSpPr>
        <p:sp>
          <p:nvSpPr>
            <p:cNvPr id="99" name="Google Shape;99;g1d08aec7090_0_22"/>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g1d08aec7090_0_22"/>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g1d08aec7090_0_22"/>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g1d08aec7090_0_22"/>
          <p:cNvGrpSpPr/>
          <p:nvPr/>
        </p:nvGrpSpPr>
        <p:grpSpPr>
          <a:xfrm>
            <a:off x="8325085" y="65156"/>
            <a:ext cx="763768" cy="752531"/>
            <a:chOff x="695950" y="3458000"/>
            <a:chExt cx="966550" cy="952450"/>
          </a:xfrm>
        </p:grpSpPr>
        <p:sp>
          <p:nvSpPr>
            <p:cNvPr id="103" name="Google Shape;103;g1d08aec7090_0_22"/>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g1d08aec7090_0_22"/>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g1d08aec7090_0_22"/>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g1d08aec7090_0_22"/>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g1d08aec7090_0_22"/>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g1d08aec7090_0_22"/>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g1d08aec7090_0_22"/>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g1d08aec7090_0_22"/>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g1d08aec7090_0_22"/>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2" name="Google Shape;112;g1d08aec7090_0_22"/>
          <p:cNvSpPr/>
          <p:nvPr/>
        </p:nvSpPr>
        <p:spPr>
          <a:xfrm rot="10800000">
            <a:off x="-381375" y="2274300"/>
            <a:ext cx="740700" cy="692700"/>
          </a:xfrm>
          <a:prstGeom prst="pie">
            <a:avLst>
              <a:gd name="adj1" fmla="val 5441529"/>
              <a:gd name="adj2" fmla="val 1620000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g1d08aec7090_0_22"/>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114" name="Google Shape;114;g1d08aec7090_0_22"/>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115" name="Google Shape;115;g1d08aec7090_0_22"/>
          <p:cNvSpPr txBox="1"/>
          <p:nvPr/>
        </p:nvSpPr>
        <p:spPr>
          <a:xfrm>
            <a:off x="768150" y="328050"/>
            <a:ext cx="77040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 sz="3200" b="1" i="0" u="none" strike="noStrike" cap="none">
                <a:solidFill>
                  <a:srgbClr val="18919B"/>
                </a:solidFill>
                <a:latin typeface="Roboto"/>
                <a:ea typeface="Roboto"/>
                <a:cs typeface="Roboto"/>
                <a:sym typeface="Roboto"/>
              </a:rPr>
              <a:t>Describe based on your understanding!</a:t>
            </a:r>
            <a:endParaRPr sz="3200" b="1" i="0" u="none" strike="noStrike" cap="none">
              <a:solidFill>
                <a:srgbClr val="18919B"/>
              </a:solidFill>
              <a:latin typeface="Roboto"/>
              <a:ea typeface="Roboto"/>
              <a:cs typeface="Roboto"/>
              <a:sym typeface="Roboto"/>
            </a:endParaRPr>
          </a:p>
        </p:txBody>
      </p:sp>
      <p:sp>
        <p:nvSpPr>
          <p:cNvPr id="116" name="Google Shape;116;g1d08aec7090_0_22"/>
          <p:cNvSpPr txBox="1"/>
          <p:nvPr/>
        </p:nvSpPr>
        <p:spPr>
          <a:xfrm>
            <a:off x="1188875" y="1956675"/>
            <a:ext cx="4755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17" name="Google Shape;117;g1d08aec7090_0_22"/>
          <p:cNvSpPr txBox="1"/>
          <p:nvPr/>
        </p:nvSpPr>
        <p:spPr>
          <a:xfrm>
            <a:off x="809100" y="1113050"/>
            <a:ext cx="7515900" cy="11697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0"/>
              </a:spcAft>
              <a:buClr>
                <a:srgbClr val="000000"/>
              </a:buClr>
              <a:buSzPts val="1600"/>
              <a:buFont typeface="Roboto"/>
              <a:buChar char="●"/>
            </a:pPr>
            <a:r>
              <a:rPr lang="en" sz="1600" b="0" i="0" u="none" strike="noStrike" cap="none" dirty="0">
                <a:solidFill>
                  <a:srgbClr val="000000"/>
                </a:solidFill>
                <a:latin typeface="Roboto"/>
                <a:ea typeface="Roboto"/>
                <a:cs typeface="Roboto"/>
                <a:sym typeface="Roboto"/>
              </a:rPr>
              <a:t>Why do companies need data?</a:t>
            </a:r>
            <a:endParaRPr sz="1600" b="0" i="0" u="none" strike="noStrike" cap="none" dirty="0">
              <a:solidFill>
                <a:srgbClr val="000000"/>
              </a:solidFill>
              <a:latin typeface="Roboto"/>
              <a:ea typeface="Roboto"/>
              <a:cs typeface="Roboto"/>
              <a:sym typeface="Roboto"/>
            </a:endParaRPr>
          </a:p>
          <a:p>
            <a:pPr marL="457200" marR="0" lvl="0" indent="-330200" algn="just" rtl="0">
              <a:lnSpc>
                <a:spcPct val="100000"/>
              </a:lnSpc>
              <a:spcBef>
                <a:spcPts val="0"/>
              </a:spcBef>
              <a:spcAft>
                <a:spcPts val="0"/>
              </a:spcAft>
              <a:buClr>
                <a:srgbClr val="000000"/>
              </a:buClr>
              <a:buSzPts val="1600"/>
              <a:buFont typeface="Roboto"/>
              <a:buChar char="●"/>
            </a:pPr>
            <a:r>
              <a:rPr lang="en" sz="1600" b="0" i="0" u="none" strike="noStrike" cap="none" dirty="0">
                <a:solidFill>
                  <a:srgbClr val="000000"/>
                </a:solidFill>
                <a:latin typeface="Roboto"/>
                <a:ea typeface="Roboto"/>
                <a:cs typeface="Roboto"/>
                <a:sym typeface="Roboto"/>
              </a:rPr>
              <a:t>What’s the difference between data engineer, analyst, and scientist?</a:t>
            </a:r>
            <a:endParaRPr sz="1600" b="0" i="0" u="none" strike="noStrike" cap="none" dirty="0">
              <a:solidFill>
                <a:srgbClr val="000000"/>
              </a:solidFill>
              <a:latin typeface="Roboto"/>
              <a:ea typeface="Roboto"/>
              <a:cs typeface="Roboto"/>
              <a:sym typeface="Roboto"/>
            </a:endParaRPr>
          </a:p>
          <a:p>
            <a:pPr marL="457200" marR="0" lvl="0" indent="-330200" algn="just" rtl="0">
              <a:lnSpc>
                <a:spcPct val="100000"/>
              </a:lnSpc>
              <a:spcBef>
                <a:spcPts val="0"/>
              </a:spcBef>
              <a:spcAft>
                <a:spcPts val="0"/>
              </a:spcAft>
              <a:buClr>
                <a:srgbClr val="000000"/>
              </a:buClr>
              <a:buSzPts val="1600"/>
              <a:buFont typeface="Roboto"/>
              <a:buChar char="●"/>
            </a:pPr>
            <a:r>
              <a:rPr lang="en" sz="1600" b="0" i="0" u="none" strike="noStrike" cap="none" dirty="0">
                <a:solidFill>
                  <a:srgbClr val="000000"/>
                </a:solidFill>
                <a:latin typeface="Roboto"/>
                <a:ea typeface="Roboto"/>
                <a:cs typeface="Roboto"/>
                <a:sym typeface="Roboto"/>
              </a:rPr>
              <a:t>Read this article: </a:t>
            </a:r>
            <a:endParaRPr sz="1600" b="0" i="0" u="none" strike="noStrike" cap="none" dirty="0">
              <a:solidFill>
                <a:srgbClr val="000000"/>
              </a:solidFill>
              <a:latin typeface="Roboto"/>
              <a:ea typeface="Roboto"/>
              <a:cs typeface="Roboto"/>
              <a:sym typeface="Roboto"/>
            </a:endParaRPr>
          </a:p>
          <a:p>
            <a:pPr marL="457200" marR="0" lvl="0" indent="0" algn="just" rtl="0">
              <a:lnSpc>
                <a:spcPct val="100000"/>
              </a:lnSpc>
              <a:spcBef>
                <a:spcPts val="0"/>
              </a:spcBef>
              <a:spcAft>
                <a:spcPts val="0"/>
              </a:spcAft>
              <a:buClr>
                <a:srgbClr val="000000"/>
              </a:buClr>
              <a:buSzPts val="1400"/>
              <a:buFont typeface="Arial"/>
              <a:buNone/>
            </a:pPr>
            <a:r>
              <a:rPr lang="en" sz="1400" b="0" i="0" u="sng" strike="noStrike" cap="none" dirty="0">
                <a:solidFill>
                  <a:schemeClr val="accent5"/>
                </a:solidFill>
                <a:latin typeface="Arial"/>
                <a:ea typeface="Arial"/>
                <a:cs typeface="Arial"/>
                <a:sym typeface="Arial"/>
                <a:hlinkClick r:id="rId4">
                  <a:extLst>
                    <a:ext uri="{A12FA001-AC4F-418D-AE19-62706E023703}">
                      <ahyp:hlinkClr xmlns:ahyp="http://schemas.microsoft.com/office/drawing/2018/hyperlinkcolor" val="tx"/>
                    </a:ext>
                  </a:extLst>
                </a:hlinkClick>
              </a:rPr>
              <a:t>https://gibranhuzaifah.medium.com/habits-of-being-happy-aa7acc7dc0f6</a:t>
            </a:r>
            <a:r>
              <a:rPr lang="en" sz="1400" b="0" i="0" u="none" strike="noStrike" cap="none" dirty="0">
                <a:solidFill>
                  <a:schemeClr val="dk1"/>
                </a:solidFill>
                <a:latin typeface="Arial"/>
                <a:ea typeface="Arial"/>
                <a:cs typeface="Arial"/>
                <a:sym typeface="Arial"/>
              </a:rPr>
              <a:t> </a:t>
            </a:r>
            <a:r>
              <a:rPr lang="en" sz="1600" b="0" i="0" u="none" strike="noStrike" cap="none" dirty="0">
                <a:solidFill>
                  <a:srgbClr val="000000"/>
                </a:solidFill>
                <a:latin typeface="Roboto"/>
                <a:ea typeface="Roboto"/>
                <a:cs typeface="Roboto"/>
                <a:sym typeface="Roboto"/>
              </a:rPr>
              <a:t> </a:t>
            </a:r>
            <a:endParaRPr sz="1600" b="0" i="0" u="none" strike="noStrike" cap="none" dirty="0">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grpSp>
        <p:nvGrpSpPr>
          <p:cNvPr id="76" name="Google Shape;76;p2"/>
          <p:cNvGrpSpPr/>
          <p:nvPr/>
        </p:nvGrpSpPr>
        <p:grpSpPr>
          <a:xfrm>
            <a:off x="3854590" y="4740700"/>
            <a:ext cx="1434817" cy="389011"/>
            <a:chOff x="3248325" y="4588800"/>
            <a:chExt cx="2045939" cy="554700"/>
          </a:xfrm>
        </p:grpSpPr>
        <p:sp>
          <p:nvSpPr>
            <p:cNvPr id="77" name="Google Shape;77;p2"/>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8" name="Google Shape;78;p2"/>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9" name="Google Shape;79;p2"/>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nvGrpSpPr>
          <p:cNvPr id="80" name="Google Shape;80;p2"/>
          <p:cNvGrpSpPr/>
          <p:nvPr/>
        </p:nvGrpSpPr>
        <p:grpSpPr>
          <a:xfrm>
            <a:off x="8325085" y="65157"/>
            <a:ext cx="763768" cy="752531"/>
            <a:chOff x="695950" y="3458000"/>
            <a:chExt cx="966550" cy="952450"/>
          </a:xfrm>
        </p:grpSpPr>
        <p:sp>
          <p:nvSpPr>
            <p:cNvPr id="81" name="Google Shape;81;p2"/>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2" name="Google Shape;82;p2"/>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3" name="Google Shape;83;p2"/>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4" name="Google Shape;84;p2"/>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5" name="Google Shape;85;p2"/>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6" name="Google Shape;86;p2"/>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7" name="Google Shape;87;p2"/>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8" name="Google Shape;88;p2"/>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9" name="Google Shape;89;p2"/>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90" name="Google Shape;90;p2"/>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100" b="1" i="0" u="none" strike="noStrike" kern="0" cap="none" spc="0" normalizeH="0" baseline="0" noProof="0">
                <a:ln>
                  <a:noFill/>
                </a:ln>
                <a:solidFill>
                  <a:srgbClr val="18919B"/>
                </a:solidFill>
                <a:effectLst/>
                <a:uLnTx/>
                <a:uFillTx/>
                <a:latin typeface="Caveat"/>
                <a:ea typeface="Caveat"/>
                <a:cs typeface="Caveat"/>
                <a:sym typeface="Caveat"/>
              </a:rPr>
              <a:t>#RintisKarirImpian</a:t>
            </a:r>
            <a:endParaRPr kumimoji="0" sz="1100" b="1" i="0" u="none" strike="noStrike" kern="0" cap="none" spc="0" normalizeH="0" baseline="0" noProof="0">
              <a:ln>
                <a:noFill/>
              </a:ln>
              <a:solidFill>
                <a:srgbClr val="18919B"/>
              </a:solidFill>
              <a:effectLst/>
              <a:uLnTx/>
              <a:uFillTx/>
              <a:latin typeface="Caveat"/>
              <a:ea typeface="Caveat"/>
              <a:cs typeface="Caveat"/>
              <a:sym typeface="Caveat"/>
            </a:endParaRPr>
          </a:p>
        </p:txBody>
      </p:sp>
      <p:pic>
        <p:nvPicPr>
          <p:cNvPr id="91" name="Google Shape;91;p2"/>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93" name="Google Shape;93;p2"/>
          <p:cNvSpPr txBox="1"/>
          <p:nvPr/>
        </p:nvSpPr>
        <p:spPr>
          <a:xfrm>
            <a:off x="55147" y="385161"/>
            <a:ext cx="9036814" cy="4278064"/>
          </a:xfrm>
          <a:prstGeom prst="rect">
            <a:avLst/>
          </a:prstGeom>
          <a:noFill/>
          <a:ln>
            <a:noFill/>
          </a:ln>
        </p:spPr>
        <p:txBody>
          <a:bodyPr spcFirstLastPara="1" wrap="square" lIns="91425" tIns="91425" rIns="91425" bIns="91425"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Perusahaan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membutuhkan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dengan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beberapa</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alasan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t>
            </a:r>
          </a:p>
          <a:p>
            <a:pPr marL="171450" marR="0" lvl="0" indent="-1714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Pengambilan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keputusan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memberikan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wawasan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informasi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berharga</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membantu</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perusahaan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dalam</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pengambilan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keputusan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terinformasi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Dengan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menganalisis</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perusahaan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dapat</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mengidentifikasi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tren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pola</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korelasi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memungkinkan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mereka</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mengembangkan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strategi yang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efektif</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membuat</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prediksi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akurat</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t>
            </a:r>
          </a:p>
          <a:p>
            <a:pPr marL="171450" marR="0" lvl="0" indent="-1714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Memahami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pelanggan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membantu</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perusahaan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memahami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pelanggan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mereka</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dengan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lebih</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baik</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Dengan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mengumpulkan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menganalisis</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pelanggan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perusahaan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dapat</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memperoleh</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wawasan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tentang</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perilaku</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preferensi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kebutuhan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pelanggan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Informasi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ini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memungkinkan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mereka</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menyesuaikan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produk</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layanan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strategi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pemasaran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mereka</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untuk</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memenuhi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harapan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pelanggan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meningkatkan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kepuasan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pelanggan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t>
            </a:r>
          </a:p>
          <a:p>
            <a:pPr marL="171450" marR="0" lvl="0" indent="-1714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Meningkatkan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efisiensi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operasional</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Analisis</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dapat</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mengidentifikasi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ketidakefisienan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dalam</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proses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bisnis</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manajemen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rantai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pasok</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alokasi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sumber</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daya</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Dengan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menganalisis</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perusahaan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dapat</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mengoptimalkan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operasional</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mereka</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mengurangi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biaya</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meningkatkan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produktivitas</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menyederhanakan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alur</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kerja</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t>
            </a:r>
          </a:p>
          <a:p>
            <a:pPr marL="171450" marR="0" lvl="0" indent="-1714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Keunggulan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kompetitif</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dapat</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memberikan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keunggulan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kompetitif</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bagi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perusahaan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Dengan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memanfaatkan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analisis</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perusahaan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dapat</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memperoleh</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wawasan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tentang</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tren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pasar,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preferensi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pelanggan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strategi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pesaing</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Pengetahuan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ini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memungkinkan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mereka</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mengidentifikasi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peluang</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baru</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mengembangkan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produk</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layanan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inovatif</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tetap</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unggul</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dalam</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persaingan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t>
            </a:r>
          </a:p>
          <a:p>
            <a:pPr marL="171450" marR="0" lvl="0" indent="-1714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Personalisasi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pengalaman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pelanggan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memungkinkan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perusahaan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untuk</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mempersonalisasi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penawaran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mereka</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memberikan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pengalaman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pelanggan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lebih</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baik</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Dengan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menganalisis</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pelanggan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perusahaan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dapat</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memberikan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rekomendasi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dipersonalisasi</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kampanye</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pemasaran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ditargetkan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pengalaman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disesuaikan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meningkatkan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keterlibatan</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loyalitas</a:t>
            </a:r>
            <a:r>
              <a:rPr kumimoji="0" lang="en-ID"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pelanggan</a:t>
            </a:r>
            <a:endParaRPr kumimoji="0" lang="en-ID"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endParaRPr>
          </a:p>
        </p:txBody>
      </p:sp>
    </p:spTree>
    <p:extLst>
      <p:ext uri="{BB962C8B-B14F-4D97-AF65-F5344CB8AC3E}">
        <p14:creationId xmlns:p14="http://schemas.microsoft.com/office/powerpoint/2010/main" val="2945853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grpSp>
        <p:nvGrpSpPr>
          <p:cNvPr id="76" name="Google Shape;76;p2"/>
          <p:cNvGrpSpPr/>
          <p:nvPr/>
        </p:nvGrpSpPr>
        <p:grpSpPr>
          <a:xfrm>
            <a:off x="3854590" y="4740700"/>
            <a:ext cx="1434817" cy="389011"/>
            <a:chOff x="3248325" y="4588800"/>
            <a:chExt cx="2045939" cy="554700"/>
          </a:xfrm>
        </p:grpSpPr>
        <p:sp>
          <p:nvSpPr>
            <p:cNvPr id="77" name="Google Shape;77;p2"/>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8" name="Google Shape;78;p2"/>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9" name="Google Shape;79;p2"/>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nvGrpSpPr>
          <p:cNvPr id="80" name="Google Shape;80;p2"/>
          <p:cNvGrpSpPr/>
          <p:nvPr/>
        </p:nvGrpSpPr>
        <p:grpSpPr>
          <a:xfrm>
            <a:off x="8325085" y="65157"/>
            <a:ext cx="763768" cy="752531"/>
            <a:chOff x="695950" y="3458000"/>
            <a:chExt cx="966550" cy="952450"/>
          </a:xfrm>
        </p:grpSpPr>
        <p:sp>
          <p:nvSpPr>
            <p:cNvPr id="81" name="Google Shape;81;p2"/>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2" name="Google Shape;82;p2"/>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3" name="Google Shape;83;p2"/>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4" name="Google Shape;84;p2"/>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5" name="Google Shape;85;p2"/>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6" name="Google Shape;86;p2"/>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7" name="Google Shape;87;p2"/>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8" name="Google Shape;88;p2"/>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9" name="Google Shape;89;p2"/>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90" name="Google Shape;90;p2"/>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100" b="1" i="0" u="none" strike="noStrike" kern="0" cap="none" spc="0" normalizeH="0" baseline="0" noProof="0">
                <a:ln>
                  <a:noFill/>
                </a:ln>
                <a:solidFill>
                  <a:srgbClr val="18919B"/>
                </a:solidFill>
                <a:effectLst/>
                <a:uLnTx/>
                <a:uFillTx/>
                <a:latin typeface="Caveat"/>
                <a:ea typeface="Caveat"/>
                <a:cs typeface="Caveat"/>
                <a:sym typeface="Caveat"/>
              </a:rPr>
              <a:t>#RintisKarirImpian</a:t>
            </a:r>
            <a:endParaRPr kumimoji="0" sz="1100" b="1" i="0" u="none" strike="noStrike" kern="0" cap="none" spc="0" normalizeH="0" baseline="0" noProof="0">
              <a:ln>
                <a:noFill/>
              </a:ln>
              <a:solidFill>
                <a:srgbClr val="18919B"/>
              </a:solidFill>
              <a:effectLst/>
              <a:uLnTx/>
              <a:uFillTx/>
              <a:latin typeface="Caveat"/>
              <a:ea typeface="Caveat"/>
              <a:cs typeface="Caveat"/>
              <a:sym typeface="Caveat"/>
            </a:endParaRPr>
          </a:p>
        </p:txBody>
      </p:sp>
      <p:pic>
        <p:nvPicPr>
          <p:cNvPr id="91" name="Google Shape;91;p2"/>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93" name="Google Shape;93;p2"/>
          <p:cNvSpPr txBox="1"/>
          <p:nvPr/>
        </p:nvSpPr>
        <p:spPr>
          <a:xfrm>
            <a:off x="55147" y="385161"/>
            <a:ext cx="9036814" cy="4278064"/>
          </a:xfrm>
          <a:prstGeom prst="rect">
            <a:avLst/>
          </a:prstGeom>
          <a:noFill/>
          <a:ln>
            <a:noFill/>
          </a:ln>
        </p:spPr>
        <p:txBody>
          <a:bodyPr spcFirstLastPara="1" wrap="square" lIns="91425" tIns="91425" rIns="91425" bIns="91425"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Perbedaan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antara</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engineer,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analis</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ilmuwan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adalah</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sebagai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berikut</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t>
            </a:r>
          </a:p>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Data Engineer: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Seorang</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engineer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bertanggung</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jawab</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untuk</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merancang</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membangun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mengelola</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infrastruktur</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sistem</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digunakan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untuk</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mengumpulkan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menyimpan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memproses</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Mereka</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fokus</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pada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pembangunan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pipeline data,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integrasi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sumber</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dan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memastikan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keandalan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kualitas</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Data engineer juga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menangani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tugas</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seperti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database,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pemrosesan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dan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pemeliharaan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sistem</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penyimpanan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a:t>
            </a:r>
          </a:p>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Data Analyst: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Seorang</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analis</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berfokus</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pada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pengolahan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analisis</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interpretasi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untuk</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mendapatkan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wawasan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informasi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berguna</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Mereka</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menggunakan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metode</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statistik</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teknik</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analisis</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untuk</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mengidentifikasi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tren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pola</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hubungan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dalam</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Analis</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sering</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menggunakan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alat</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teknologi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seperti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spreadsheet, SQL,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atau</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perangkat</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lunak</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analisis</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untuk</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membantu</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dalam</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pekerjaan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mereka</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Mereka</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berperan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dalam</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memberikan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pemahaman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lebih</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baik</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tentang</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kepada</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pemangku</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kepentingan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membuat</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rekomendasi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berdasarkan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temuan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analisis</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t>
            </a:r>
          </a:p>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Data Scientist: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Seorang</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ilmuwan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memiliki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pengetahuan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mendalam</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tentang</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matematika</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statistik</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pemrograman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pengetahuan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domain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tertentu</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Mereka</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bertanggung</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jawab</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untuk</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merancang</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melaksanakan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analisis</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yang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kompleks</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mengembangkan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model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prediktif</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menemukan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wawasan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baru</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dari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Ilmuwan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menggunakan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algoritma</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machine learning,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teknik</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penggalian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dan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pemodelan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statistik</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untuk</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memecahkan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masalah</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kompleks</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memberikan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solusi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didasarkan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pada data.</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Setiap</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peran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tersebut</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memiliki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fokus</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tanggung</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jawab</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berbeda</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dalam</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pengelolaan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analisis</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Perusahaan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mungkin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membutuhkan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kombinasi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dari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ketiga</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peran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ini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tergantung</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pada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kebutuhan</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mereka</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kompleksitas</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proyek</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mereka</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hadapi</a:t>
            </a:r>
            <a:r>
              <a:rPr kumimoji="0" lang="en-ID"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t>
            </a:r>
            <a:endParaRPr kumimoji="0" lang="en-ID" sz="14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endParaRPr>
          </a:p>
        </p:txBody>
      </p:sp>
    </p:spTree>
    <p:extLst>
      <p:ext uri="{BB962C8B-B14F-4D97-AF65-F5344CB8AC3E}">
        <p14:creationId xmlns:p14="http://schemas.microsoft.com/office/powerpoint/2010/main" val="1273463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g205ab7526fa_2_0"/>
          <p:cNvGrpSpPr/>
          <p:nvPr/>
        </p:nvGrpSpPr>
        <p:grpSpPr>
          <a:xfrm>
            <a:off x="3854590" y="4740702"/>
            <a:ext cx="1434817" cy="389011"/>
            <a:chOff x="3248325" y="4588800"/>
            <a:chExt cx="2045939" cy="554700"/>
          </a:xfrm>
        </p:grpSpPr>
        <p:sp>
          <p:nvSpPr>
            <p:cNvPr id="123" name="Google Shape;123;g205ab7526fa_2_0"/>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g205ab7526fa_2_0"/>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g205ab7526fa_2_0"/>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6" name="Google Shape;126;g205ab7526fa_2_0"/>
          <p:cNvGrpSpPr/>
          <p:nvPr/>
        </p:nvGrpSpPr>
        <p:grpSpPr>
          <a:xfrm>
            <a:off x="8325085" y="65155"/>
            <a:ext cx="763768" cy="752531"/>
            <a:chOff x="695950" y="3458000"/>
            <a:chExt cx="966550" cy="952450"/>
          </a:xfrm>
        </p:grpSpPr>
        <p:sp>
          <p:nvSpPr>
            <p:cNvPr id="127" name="Google Shape;127;g205ab7526fa_2_0"/>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g205ab7526fa_2_0"/>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g205ab7526fa_2_0"/>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g205ab7526fa_2_0"/>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g205ab7526fa_2_0"/>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g205ab7526fa_2_0"/>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g205ab7526fa_2_0"/>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g205ab7526fa_2_0"/>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g205ab7526fa_2_0"/>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6" name="Google Shape;136;g205ab7526fa_2_0"/>
          <p:cNvSpPr/>
          <p:nvPr/>
        </p:nvSpPr>
        <p:spPr>
          <a:xfrm rot="10800000">
            <a:off x="-381375" y="2274300"/>
            <a:ext cx="740700" cy="692700"/>
          </a:xfrm>
          <a:prstGeom prst="pie">
            <a:avLst>
              <a:gd name="adj1" fmla="val 5441529"/>
              <a:gd name="adj2" fmla="val 16200000"/>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g205ab7526fa_2_0"/>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rgbClr val="18919B"/>
                </a:solidFill>
                <a:latin typeface="Caveat"/>
                <a:ea typeface="Caveat"/>
                <a:cs typeface="Caveat"/>
                <a:sym typeface="Caveat"/>
              </a:rPr>
              <a:t>#RintisKarirImpian</a:t>
            </a:r>
            <a:endParaRPr sz="1100" b="1" i="0" u="none" strike="noStrike" cap="none">
              <a:solidFill>
                <a:srgbClr val="18919B"/>
              </a:solidFill>
              <a:latin typeface="Caveat"/>
              <a:ea typeface="Caveat"/>
              <a:cs typeface="Caveat"/>
              <a:sym typeface="Caveat"/>
            </a:endParaRPr>
          </a:p>
        </p:txBody>
      </p:sp>
      <p:pic>
        <p:nvPicPr>
          <p:cNvPr id="138" name="Google Shape;138;g205ab7526fa_2_0"/>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139" name="Google Shape;139;g205ab7526fa_2_0"/>
          <p:cNvSpPr txBox="1"/>
          <p:nvPr/>
        </p:nvSpPr>
        <p:spPr>
          <a:xfrm>
            <a:off x="768150" y="328050"/>
            <a:ext cx="49038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 sz="3200" b="1" i="0" u="none" strike="noStrike" cap="none">
                <a:solidFill>
                  <a:srgbClr val="18919B"/>
                </a:solidFill>
                <a:latin typeface="Roboto"/>
                <a:ea typeface="Roboto"/>
                <a:cs typeface="Roboto"/>
                <a:sym typeface="Roboto"/>
              </a:rPr>
              <a:t>Let’s study these cases</a:t>
            </a:r>
            <a:endParaRPr sz="3200" b="1" i="0" u="none" strike="noStrike" cap="none">
              <a:solidFill>
                <a:srgbClr val="18919B"/>
              </a:solidFill>
              <a:latin typeface="Roboto"/>
              <a:ea typeface="Roboto"/>
              <a:cs typeface="Roboto"/>
              <a:sym typeface="Roboto"/>
            </a:endParaRPr>
          </a:p>
        </p:txBody>
      </p:sp>
      <p:sp>
        <p:nvSpPr>
          <p:cNvPr id="140" name="Google Shape;140;g205ab7526fa_2_0"/>
          <p:cNvSpPr txBox="1"/>
          <p:nvPr/>
        </p:nvSpPr>
        <p:spPr>
          <a:xfrm>
            <a:off x="1188875" y="1956675"/>
            <a:ext cx="4755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41" name="Google Shape;141;g205ab7526fa_2_0"/>
          <p:cNvSpPr txBox="1"/>
          <p:nvPr/>
        </p:nvSpPr>
        <p:spPr>
          <a:xfrm>
            <a:off x="809100" y="1113050"/>
            <a:ext cx="7515900" cy="9234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0"/>
              </a:spcAft>
              <a:buClr>
                <a:srgbClr val="000000"/>
              </a:buClr>
              <a:buSzPts val="1600"/>
              <a:buFont typeface="Roboto"/>
              <a:buChar char="●"/>
            </a:pPr>
            <a:r>
              <a:rPr lang="en" sz="1600" b="0" i="0" u="none" strike="noStrike" cap="none" dirty="0">
                <a:solidFill>
                  <a:srgbClr val="000000"/>
                </a:solidFill>
                <a:latin typeface="Roboto"/>
                <a:ea typeface="Roboto"/>
                <a:cs typeface="Roboto"/>
                <a:sym typeface="Roboto"/>
              </a:rPr>
              <a:t>Raphael is a mobile vegetables seller. Everyday he sells a lot of veggies to the moms in many housing complex. Can Raphael step up his game to be a data-driven vegetables seller? If yes, how can he do it?</a:t>
            </a:r>
            <a:endParaRPr sz="1600" b="0" i="0" u="none" strike="noStrike" cap="none" dirty="0">
              <a:solidFill>
                <a:srgbClr val="000000"/>
              </a:solidFill>
              <a:latin typeface="Roboto"/>
              <a:ea typeface="Roboto"/>
              <a:cs typeface="Roboto"/>
              <a:sym typeface="Roboto"/>
            </a:endParaRPr>
          </a:p>
        </p:txBody>
      </p:sp>
      <p:sp>
        <p:nvSpPr>
          <p:cNvPr id="142" name="Google Shape;142;g205ab7526fa_2_0"/>
          <p:cNvSpPr txBox="1"/>
          <p:nvPr/>
        </p:nvSpPr>
        <p:spPr>
          <a:xfrm>
            <a:off x="771450" y="2110050"/>
            <a:ext cx="7601100" cy="9234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0"/>
              </a:spcAft>
              <a:buClr>
                <a:schemeClr val="dk1"/>
              </a:buClr>
              <a:buSzPts val="1600"/>
              <a:buFont typeface="Roboto"/>
              <a:buChar char="●"/>
            </a:pPr>
            <a:r>
              <a:rPr lang="en" sz="1600" b="0" i="0" u="none" strike="noStrike" cap="none" dirty="0">
                <a:solidFill>
                  <a:schemeClr val="dk1"/>
                </a:solidFill>
                <a:latin typeface="Roboto"/>
                <a:ea typeface="Roboto"/>
                <a:cs typeface="Roboto"/>
                <a:sym typeface="Roboto"/>
              </a:rPr>
              <a:t>Shaenette loves baking so much that she considers to sell her pastries online. Do you think she needs to be data-driven? What are your advices to her?</a:t>
            </a:r>
            <a:endParaRPr sz="1600" b="0" i="0" u="none" strike="noStrike" cap="none" dirty="0">
              <a:solidFill>
                <a:schemeClr val="dk1"/>
              </a:solidFill>
              <a:latin typeface="Roboto"/>
              <a:ea typeface="Roboto"/>
              <a:cs typeface="Roboto"/>
              <a:sym typeface="Roboto"/>
            </a:endParaRPr>
          </a:p>
        </p:txBody>
      </p:sp>
      <p:sp>
        <p:nvSpPr>
          <p:cNvPr id="143" name="Google Shape;143;g205ab7526fa_2_0"/>
          <p:cNvSpPr txBox="1"/>
          <p:nvPr/>
        </p:nvSpPr>
        <p:spPr>
          <a:xfrm>
            <a:off x="809100" y="3033450"/>
            <a:ext cx="7563300" cy="11697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0"/>
              </a:spcAft>
              <a:buClr>
                <a:schemeClr val="dk1"/>
              </a:buClr>
              <a:buSzPts val="1600"/>
              <a:buFont typeface="Roboto"/>
              <a:buChar char="●"/>
            </a:pPr>
            <a:r>
              <a:rPr lang="en" sz="1600" b="0" i="0" u="none" strike="noStrike" cap="none" dirty="0">
                <a:solidFill>
                  <a:schemeClr val="dk1"/>
                </a:solidFill>
                <a:latin typeface="Roboto"/>
                <a:ea typeface="Roboto"/>
                <a:cs typeface="Roboto"/>
                <a:sym typeface="Roboto"/>
              </a:rPr>
              <a:t>Haji Endo is the head chief of one of the largest charity in Yokohama. Fundraising and distribution in traditional fashion have been running for years, but Haji Endo wants to do a breakthrough: to serve the donors and recipients more personally. What can he do?</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1000"/>
                                        <p:tgtEl>
                                          <p:spTgt spid="1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
                                        </p:tgtEl>
                                        <p:attrNameLst>
                                          <p:attrName>style.visibility</p:attrName>
                                        </p:attrNameLst>
                                      </p:cBhvr>
                                      <p:to>
                                        <p:strVal val="visible"/>
                                      </p:to>
                                    </p:set>
                                    <p:animEffect transition="in" filter="fade">
                                      <p:cBhvr>
                                        <p:cTn id="12" dur="10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grpSp>
        <p:nvGrpSpPr>
          <p:cNvPr id="76" name="Google Shape;76;p2"/>
          <p:cNvGrpSpPr/>
          <p:nvPr/>
        </p:nvGrpSpPr>
        <p:grpSpPr>
          <a:xfrm>
            <a:off x="3854590" y="4740700"/>
            <a:ext cx="1434817" cy="389011"/>
            <a:chOff x="3248325" y="4588800"/>
            <a:chExt cx="2045939" cy="554700"/>
          </a:xfrm>
        </p:grpSpPr>
        <p:sp>
          <p:nvSpPr>
            <p:cNvPr id="77" name="Google Shape;77;p2"/>
            <p:cNvSpPr/>
            <p:nvPr/>
          </p:nvSpPr>
          <p:spPr>
            <a:xfrm>
              <a:off x="3248325"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8" name="Google Shape;78;p2"/>
            <p:cNvSpPr/>
            <p:nvPr/>
          </p:nvSpPr>
          <p:spPr>
            <a:xfrm>
              <a:off x="395554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79" name="Google Shape;79;p2"/>
            <p:cNvSpPr/>
            <p:nvPr/>
          </p:nvSpPr>
          <p:spPr>
            <a:xfrm>
              <a:off x="4662764" y="4588800"/>
              <a:ext cx="631500" cy="554700"/>
            </a:xfrm>
            <a:prstGeom prst="round2SameRect">
              <a:avLst>
                <a:gd name="adj1" fmla="val 50000"/>
                <a:gd name="adj2" fmla="val 0"/>
              </a:avLst>
            </a:prstGeom>
            <a:solidFill>
              <a:srgbClr val="F3F3F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nvGrpSpPr>
          <p:cNvPr id="80" name="Google Shape;80;p2"/>
          <p:cNvGrpSpPr/>
          <p:nvPr/>
        </p:nvGrpSpPr>
        <p:grpSpPr>
          <a:xfrm>
            <a:off x="8325085" y="65157"/>
            <a:ext cx="763768" cy="752531"/>
            <a:chOff x="695950" y="3458000"/>
            <a:chExt cx="966550" cy="952450"/>
          </a:xfrm>
        </p:grpSpPr>
        <p:sp>
          <p:nvSpPr>
            <p:cNvPr id="81" name="Google Shape;81;p2"/>
            <p:cNvSpPr/>
            <p:nvPr/>
          </p:nvSpPr>
          <p:spPr>
            <a:xfrm>
              <a:off x="69595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2" name="Google Shape;82;p2"/>
            <p:cNvSpPr/>
            <p:nvPr/>
          </p:nvSpPr>
          <p:spPr>
            <a:xfrm>
              <a:off x="1065675"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3" name="Google Shape;83;p2"/>
            <p:cNvSpPr/>
            <p:nvPr/>
          </p:nvSpPr>
          <p:spPr>
            <a:xfrm>
              <a:off x="1435400" y="345800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4" name="Google Shape;84;p2"/>
            <p:cNvSpPr/>
            <p:nvPr/>
          </p:nvSpPr>
          <p:spPr>
            <a:xfrm>
              <a:off x="69595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5" name="Google Shape;85;p2"/>
            <p:cNvSpPr/>
            <p:nvPr/>
          </p:nvSpPr>
          <p:spPr>
            <a:xfrm>
              <a:off x="1065675"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6" name="Google Shape;86;p2"/>
            <p:cNvSpPr/>
            <p:nvPr/>
          </p:nvSpPr>
          <p:spPr>
            <a:xfrm>
              <a:off x="1435400" y="3820675"/>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7" name="Google Shape;87;p2"/>
            <p:cNvSpPr/>
            <p:nvPr/>
          </p:nvSpPr>
          <p:spPr>
            <a:xfrm>
              <a:off x="69595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8" name="Google Shape;88;p2"/>
            <p:cNvSpPr/>
            <p:nvPr/>
          </p:nvSpPr>
          <p:spPr>
            <a:xfrm>
              <a:off x="1065675"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9" name="Google Shape;89;p2"/>
            <p:cNvSpPr/>
            <p:nvPr/>
          </p:nvSpPr>
          <p:spPr>
            <a:xfrm>
              <a:off x="1435400" y="4183350"/>
              <a:ext cx="227100" cy="227100"/>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90" name="Google Shape;90;p2"/>
          <p:cNvSpPr txBox="1"/>
          <p:nvPr/>
        </p:nvSpPr>
        <p:spPr>
          <a:xfrm>
            <a:off x="212775" y="4649600"/>
            <a:ext cx="1434900" cy="3540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 sz="1100" b="1" i="0" u="none" strike="noStrike" kern="0" cap="none" spc="0" normalizeH="0" baseline="0" noProof="0">
                <a:ln>
                  <a:noFill/>
                </a:ln>
                <a:solidFill>
                  <a:srgbClr val="18919B"/>
                </a:solidFill>
                <a:effectLst/>
                <a:uLnTx/>
                <a:uFillTx/>
                <a:latin typeface="Caveat"/>
                <a:ea typeface="Caveat"/>
                <a:cs typeface="Caveat"/>
                <a:sym typeface="Caveat"/>
              </a:rPr>
              <a:t>#RintisKarirImpian</a:t>
            </a:r>
            <a:endParaRPr kumimoji="0" sz="1100" b="1" i="0" u="none" strike="noStrike" kern="0" cap="none" spc="0" normalizeH="0" baseline="0" noProof="0">
              <a:ln>
                <a:noFill/>
              </a:ln>
              <a:solidFill>
                <a:srgbClr val="18919B"/>
              </a:solidFill>
              <a:effectLst/>
              <a:uLnTx/>
              <a:uFillTx/>
              <a:latin typeface="Caveat"/>
              <a:ea typeface="Caveat"/>
              <a:cs typeface="Caveat"/>
              <a:sym typeface="Caveat"/>
            </a:endParaRPr>
          </a:p>
        </p:txBody>
      </p:sp>
      <p:pic>
        <p:nvPicPr>
          <p:cNvPr id="91" name="Google Shape;91;p2"/>
          <p:cNvPicPr preferRelativeResize="0"/>
          <p:nvPr/>
        </p:nvPicPr>
        <p:blipFill rotWithShape="1">
          <a:blip r:embed="rId3">
            <a:alphaModFix/>
          </a:blip>
          <a:srcRect/>
          <a:stretch/>
        </p:blipFill>
        <p:spPr>
          <a:xfrm>
            <a:off x="8410175" y="4803796"/>
            <a:ext cx="558450" cy="262804"/>
          </a:xfrm>
          <a:prstGeom prst="rect">
            <a:avLst/>
          </a:prstGeom>
          <a:noFill/>
          <a:ln>
            <a:noFill/>
          </a:ln>
        </p:spPr>
      </p:pic>
      <p:sp>
        <p:nvSpPr>
          <p:cNvPr id="93" name="Google Shape;93;p2"/>
          <p:cNvSpPr txBox="1"/>
          <p:nvPr/>
        </p:nvSpPr>
        <p:spPr>
          <a:xfrm>
            <a:off x="55147" y="3662"/>
            <a:ext cx="9036814" cy="4431952"/>
          </a:xfrm>
          <a:prstGeom prst="rect">
            <a:avLst/>
          </a:prstGeom>
          <a:noFill/>
          <a:ln>
            <a:noFill/>
          </a:ln>
        </p:spPr>
        <p:txBody>
          <a:bodyPr spcFirstLastPara="1" wrap="square" lIns="91425" tIns="91425" rIns="91425" bIns="91425"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Raphael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sebagai</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penjual</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sayuran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dapat</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meningkatkan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permainannya</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menjadi</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penjual</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berbasis</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Berikut</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adalah</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beberapa</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cara</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dapat</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dia</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lakukan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t>
            </a:r>
          </a:p>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Mengumpulkan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penjualan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Raphael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dapat</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mencatat</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setiap</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transaksi</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penjualan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dilakukannya</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mencatat</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jenis</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sayuran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terjual</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jumlahnya</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harga</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waktu</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lokasi</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penjualan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Hal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ini</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akan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membantu</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dia</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membangun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basis data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penjualan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dapat</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digunakan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untuk</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analisis</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t>
            </a:r>
          </a:p>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Analisis</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penjualan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Dengan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yang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dikumpulkan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Raphael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dapat</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menganalisis</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tren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penjualan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untuk</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mengidentifikasi</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sayuran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mana yang paling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diminati</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oleh para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ibu</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di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kompleks</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perumahan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Dengan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wawasan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ini</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dia</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dapat</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mengoptimalkan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stok</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sayuran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yang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ditawarkan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agar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sesuai</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dengan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permintaan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pelanggan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t>
            </a:r>
          </a:p>
          <a:p>
            <a:pPr marL="285750" marR="0" lvl="0" indent="-2857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Melakukan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survei</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pelanggan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Raphael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dapat</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membuat</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survei</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sederhana</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untuk</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mengumpulkan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umpan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balik</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dari</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pelanggan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tentang</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preferensi</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mereka</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kepuasan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dengan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produk</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saran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untuk</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perbaikan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Data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dari</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survei</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ini</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dapat</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membantu</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dia</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memahami</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kebutuhan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pelanggan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dan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meningkatkan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pengalaman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pembelian</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D" sz="12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mereka</a:t>
            </a:r>
            <a:r>
              <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t>
            </a:r>
          </a:p>
          <a:p>
            <a:pPr marR="0" lvl="0" algn="just" defTabSz="914400" rtl="0" eaLnBrk="1" fontAlgn="auto" latinLnBrk="0" hangingPunct="1">
              <a:lnSpc>
                <a:spcPct val="100000"/>
              </a:lnSpc>
              <a:spcBef>
                <a:spcPts val="0"/>
              </a:spcBef>
              <a:spcAft>
                <a:spcPts val="0"/>
              </a:spcAft>
              <a:buClr>
                <a:srgbClr val="000000"/>
              </a:buClr>
              <a:buSzTx/>
              <a:tabLst/>
              <a:defRPr/>
            </a:pPr>
            <a:endParaRPr kumimoji="0" lang="en-ID"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R="0" lvl="0" algn="just" defTabSz="914400" rtl="0" eaLnBrk="1" fontAlgn="auto" latinLnBrk="0" hangingPunct="1">
              <a:lnSpc>
                <a:spcPct val="100000"/>
              </a:lnSpc>
              <a:spcBef>
                <a:spcPts val="0"/>
              </a:spcBef>
              <a:spcAft>
                <a:spcPts val="0"/>
              </a:spcAft>
              <a:buClr>
                <a:srgbClr val="000000"/>
              </a:buClr>
              <a:buSzTx/>
              <a:tabLst/>
              <a:defRPr/>
            </a:pP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Shaenette</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sebagai</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penjual</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kue</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online juga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dapat</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menjadi</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berbasis</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data.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Meskipun</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bisnisnya</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lebih</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kecil</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dan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berbasis</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online, data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tetap</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penting</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untuk</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membantunya</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mengembangkan</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bisnisnya</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Berikut</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adalah</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beberapa</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saran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untuknya</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a:t>
            </a:r>
          </a:p>
          <a:p>
            <a:pPr marL="171450" marR="0" lvl="0" indent="-1714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Menganalisis</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tren</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pasar: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Shaenette</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dapat</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menganalisis</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data pasar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untuk</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mengidentifikasi</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tren</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dan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preferensi</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konsumen</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terkait</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kue</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dan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produk</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rotinya</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Dengan</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informasi</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ini</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dia</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dapat</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mengarahkan</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strategi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penjualan</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dan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menghadirkan</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produk</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yang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sesuai</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dengan</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permintaan</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pasar.</a:t>
            </a:r>
          </a:p>
          <a:p>
            <a:pPr marL="171450" marR="0" lvl="0" indent="-1714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Melakukan</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penelitian</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pasar: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Shaenette</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dapat</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mengumpulkan</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data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melalui</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survei</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online,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studi</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kompetitor</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atau</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analisis</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media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sosial</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untuk</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memahami</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kebutuhan</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dan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preferensi</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pelanggan</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potensial</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Data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ini</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akan</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membantunya</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dalam</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mengembangkan</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produk</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yang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menarik</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dan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memenuhi</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harapan</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pelanggan</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a:t>
            </a:r>
          </a:p>
          <a:p>
            <a:pPr marL="171450" marR="0" lvl="0" indent="-1714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Pelacakan</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penjualan</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Shaenette</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dapat</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menggunakan</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alat</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pelacakan</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penjualan</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online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untuk</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mengumpulkan</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data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tentang</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performa</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penjualan</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produknya</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Dengan</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data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ini</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dia</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dapat</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mengidentifikasi</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produk</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yang paling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laris</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periode</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penjualan</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yang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tinggi</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dan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segmentasi</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pelanggan</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 yang paling </a:t>
            </a:r>
            <a:r>
              <a:rPr kumimoji="0" lang="en-ID" sz="1200" b="0" i="0" u="none" strike="noStrike" kern="0" cap="none" spc="0" normalizeH="0" baseline="0" noProof="0" dirty="0" err="1">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responsif</a:t>
            </a:r>
            <a:r>
              <a:rPr kumimoji="0" lang="en-ID" sz="1200" b="0" i="0" u="none" strike="noStrike" kern="0" cap="none" spc="0" normalizeH="0" baseline="0" noProof="0" dirty="0">
                <a:ln>
                  <a:noFill/>
                </a:ln>
                <a:solidFill>
                  <a:srgbClr val="000000"/>
                </a:solidFill>
                <a:effectLst/>
                <a:highlight>
                  <a:srgbClr val="FFFFFF"/>
                </a:highlight>
                <a:uLnTx/>
                <a:uFillTx/>
                <a:latin typeface="Times New Roman" panose="02020603050405020304" pitchFamily="18" charset="0"/>
                <a:ea typeface="Roboto"/>
                <a:cs typeface="Times New Roman" panose="02020603050405020304" pitchFamily="18" charset="0"/>
                <a:sym typeface="Roboto"/>
              </a:rPr>
              <a:t>.</a:t>
            </a:r>
          </a:p>
        </p:txBody>
      </p:sp>
    </p:spTree>
    <p:extLst>
      <p:ext uri="{BB962C8B-B14F-4D97-AF65-F5344CB8AC3E}">
        <p14:creationId xmlns:p14="http://schemas.microsoft.com/office/powerpoint/2010/main" val="151307856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2068</Words>
  <Application>Microsoft Office PowerPoint</Application>
  <PresentationFormat>On-screen Show (16:9)</PresentationFormat>
  <Paragraphs>96</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Roboto</vt:lpstr>
      <vt:lpstr>Caveat</vt:lpstr>
      <vt:lpstr>Times New Roman</vt:lpstr>
      <vt:lpstr>Arial</vt:lpstr>
      <vt:lpstr>Roboto Medium</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MUHAMMAD RIZKY ANUGRAH</cp:lastModifiedBy>
  <cp:revision>1</cp:revision>
  <dcterms:modified xsi:type="dcterms:W3CDTF">2023-06-13T02:17:46Z</dcterms:modified>
</cp:coreProperties>
</file>