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12"/>
  </p:notesMasterIdLst>
  <p:sldIdLst>
    <p:sldId id="256" r:id="rId2"/>
    <p:sldId id="303" r:id="rId3"/>
    <p:sldId id="302" r:id="rId4"/>
    <p:sldId id="313" r:id="rId5"/>
    <p:sldId id="304" r:id="rId6"/>
    <p:sldId id="314" r:id="rId7"/>
    <p:sldId id="257" r:id="rId8"/>
    <p:sldId id="259" r:id="rId9"/>
    <p:sldId id="264"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10D"/>
    <a:srgbClr val="3AA9E6"/>
    <a:srgbClr val="2D84B3"/>
    <a:srgbClr val="04CAEC"/>
    <a:srgbClr val="07E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sorterViewPr>
    <p:cViewPr>
      <p:scale>
        <a:sx n="100" d="100"/>
        <a:sy n="100" d="100"/>
      </p:scale>
      <p:origin x="0" y="-15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9BE05-781F-4A32-B5BF-73E1248A7ED5}" type="datetimeFigureOut">
              <a:rPr lang="en-ID" smtClean="0"/>
              <a:t>15/04/2023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6E315-BF21-44C2-862D-E94D90D3AEF6}" type="slidenum">
              <a:rPr lang="en-ID" smtClean="0"/>
              <a:t>‹#›</a:t>
            </a:fld>
            <a:endParaRPr lang="en-ID"/>
          </a:p>
        </p:txBody>
      </p:sp>
    </p:spTree>
    <p:extLst>
      <p:ext uri="{BB962C8B-B14F-4D97-AF65-F5344CB8AC3E}">
        <p14:creationId xmlns:p14="http://schemas.microsoft.com/office/powerpoint/2010/main" val="253281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Order</a:t>
            </a:r>
            <a:endParaRPr dirty="0"/>
          </a:p>
          <a:p>
            <a:r>
              <a:rPr b="0" dirty="0"/>
              <a:t>No alt text provided</a:t>
            </a:r>
            <a:endParaRPr dirty="0"/>
          </a:p>
          <a:p>
            <a:endParaRPr dirty="0"/>
          </a:p>
          <a:p>
            <a:r>
              <a:rPr b="1" dirty="0"/>
              <a:t>Total Customer</a:t>
            </a:r>
            <a:endParaRPr dirty="0"/>
          </a:p>
          <a:p>
            <a:r>
              <a:rPr b="0" dirty="0"/>
              <a:t>No alt text provided</a:t>
            </a:r>
            <a:endParaRPr dirty="0"/>
          </a:p>
          <a:p>
            <a:endParaRPr dirty="0"/>
          </a:p>
          <a:p>
            <a:r>
              <a:rPr b="1" dirty="0"/>
              <a:t>Total Penjualan Tiap Customer</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Cabang</a:t>
            </a:r>
            <a:endParaRPr dirty="0"/>
          </a:p>
          <a:p>
            <a:r>
              <a:rPr b="0" dirty="0"/>
              <a:t>No alt text provided</a:t>
            </a:r>
            <a:endParaRPr dirty="0"/>
          </a:p>
          <a:p>
            <a:endParaRPr dirty="0"/>
          </a:p>
          <a:p>
            <a:r>
              <a:rPr b="1" dirty="0"/>
              <a:t>Total Bill</a:t>
            </a:r>
            <a:endParaRPr dirty="0"/>
          </a:p>
          <a:p>
            <a:r>
              <a:rPr b="0" dirty="0"/>
              <a:t>No alt text provided</a:t>
            </a:r>
            <a:endParaRPr dirty="0"/>
          </a:p>
          <a:p>
            <a:endParaRPr dirty="0"/>
          </a:p>
          <a:p>
            <a:r>
              <a:rPr b="1" dirty="0"/>
              <a:t>Grand Total</a:t>
            </a:r>
            <a:endParaRPr dirty="0"/>
          </a:p>
          <a:p>
            <a:r>
              <a:rPr b="0" dirty="0"/>
              <a:t>No alt text provided</a:t>
            </a:r>
            <a:endParaRPr dirty="0"/>
          </a:p>
          <a:p>
            <a:endParaRPr dirty="0"/>
          </a:p>
          <a:p>
            <a:r>
              <a:rPr b="1" dirty="0"/>
              <a:t>Pesanan Tersibuk berdasarkan Jam</a:t>
            </a:r>
            <a:endParaRPr dirty="0"/>
          </a:p>
          <a:p>
            <a:r>
              <a:rPr b="0" dirty="0"/>
              <a:t>No alt text provided</a:t>
            </a:r>
            <a:endParaRPr dirty="0"/>
          </a:p>
          <a:p>
            <a:endParaRPr dirty="0"/>
          </a:p>
          <a:p>
            <a:r>
              <a:rPr b="1" dirty="0"/>
              <a:t>Grand Total dan Total Bill per Bulan</a:t>
            </a:r>
            <a:endParaRPr dirty="0"/>
          </a:p>
          <a:p>
            <a:r>
              <a:rPr b="0" dirty="0"/>
              <a:t>No alt text provided</a:t>
            </a:r>
            <a:endParaRPr dirty="0"/>
          </a:p>
          <a:p>
            <a:endParaRPr dirty="0"/>
          </a:p>
          <a:p>
            <a:r>
              <a:rPr b="1" dirty="0"/>
              <a:t>Grand Total berdasarkan Cabang</a:t>
            </a:r>
            <a:endParaRPr dirty="0"/>
          </a:p>
          <a:p>
            <a:r>
              <a:rPr b="0" dirty="0"/>
              <a:t>No alt text provided</a:t>
            </a:r>
            <a:endParaRPr dirty="0"/>
          </a:p>
          <a:p>
            <a:endParaRPr dirty="0"/>
          </a:p>
          <a:p>
            <a:r>
              <a:rPr b="1" dirty="0"/>
              <a:t>Grand Total berdasarkan Weekday &amp; Weekend</a:t>
            </a:r>
            <a:endParaRPr dirty="0"/>
          </a:p>
          <a:p>
            <a:r>
              <a:rPr b="0" dirty="0"/>
              <a:t>No alt text provided</a:t>
            </a:r>
            <a:endParaRPr dirty="0"/>
          </a:p>
          <a:p>
            <a:endParaRPr dirty="0"/>
          </a:p>
          <a:p>
            <a:r>
              <a:rPr b="1" dirty="0"/>
              <a:t>Tanggal</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Off</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Nama Cabang</a:t>
            </a:r>
            <a:endParaRPr dirty="0"/>
          </a:p>
          <a:p>
            <a:r>
              <a:rPr b="0" dirty="0"/>
              <a:t>No alt text provided</a:t>
            </a:r>
            <a:endParaRPr dirty="0"/>
          </a:p>
          <a:p>
            <a:endParaRPr dirty="0"/>
          </a:p>
          <a:p>
            <a:r>
              <a:rPr b="1" dirty="0"/>
              <a:t>Nama Kota</a:t>
            </a:r>
            <a:endParaRPr dirty="0"/>
          </a:p>
          <a:p>
            <a:r>
              <a:rPr b="0" dirty="0"/>
              <a:t>No alt text provided</a:t>
            </a:r>
            <a:endParaRPr dirty="0"/>
          </a:p>
          <a:p>
            <a:endParaRPr dirty="0"/>
          </a:p>
          <a:p>
            <a:r>
              <a:rPr b="1" dirty="0"/>
              <a:t>Tujuan Kunjungan</a:t>
            </a:r>
            <a:endParaRPr dirty="0"/>
          </a:p>
          <a:p>
            <a:r>
              <a:rPr b="0" dirty="0"/>
              <a:t>No alt text provided</a:t>
            </a:r>
            <a:endParaRPr dirty="0"/>
          </a:p>
          <a:p>
            <a:endParaRPr dirty="0"/>
          </a:p>
          <a:p>
            <a:r>
              <a:rPr b="1" dirty="0"/>
              <a:t>Waktu Pemesanan</a:t>
            </a:r>
            <a:endParaRPr dirty="0"/>
          </a:p>
          <a:p>
            <a:r>
              <a:rPr b="0" dirty="0"/>
              <a:t>No alt text provided</a:t>
            </a:r>
            <a:endParaRPr dirty="0"/>
          </a:p>
          <a:p>
            <a:endParaRPr dirty="0"/>
          </a:p>
          <a:p>
            <a:r>
              <a:rPr b="1" dirty="0"/>
              <a:t>Total Bill</a:t>
            </a:r>
            <a:endParaRPr dirty="0"/>
          </a:p>
          <a:p>
            <a:r>
              <a:rPr b="0" dirty="0"/>
              <a:t>No alt text provided</a:t>
            </a:r>
            <a:endParaRPr dirty="0"/>
          </a:p>
          <a:p>
            <a:endParaRPr dirty="0"/>
          </a:p>
          <a:p>
            <a:r>
              <a:rPr b="1" dirty="0"/>
              <a:t>Grand Total</a:t>
            </a:r>
            <a:endParaRPr dirty="0"/>
          </a:p>
          <a:p>
            <a:r>
              <a:rPr b="0" dirty="0"/>
              <a:t>No alt text provided</a:t>
            </a:r>
            <a:endParaRPr dirty="0"/>
          </a:p>
          <a:p>
            <a:endParaRPr dirty="0"/>
          </a:p>
          <a:p>
            <a:r>
              <a:rPr b="1" dirty="0"/>
              <a:t>Grand Total dan Total Bill per Bulan</a:t>
            </a:r>
            <a:endParaRPr dirty="0"/>
          </a:p>
          <a:p>
            <a:r>
              <a:rPr b="0" dirty="0"/>
              <a:t>No alt text provided</a:t>
            </a:r>
            <a:endParaRPr dirty="0"/>
          </a:p>
          <a:p>
            <a:endParaRPr dirty="0"/>
          </a:p>
          <a:p>
            <a:r>
              <a:rPr b="1" dirty="0"/>
              <a:t>Grand Total berdasarkan Promosi</a:t>
            </a:r>
            <a:endParaRPr dirty="0"/>
          </a:p>
          <a:p>
            <a:r>
              <a:rPr b="0" dirty="0"/>
              <a:t>No alt text provided</a:t>
            </a:r>
            <a:endParaRPr dirty="0"/>
          </a:p>
          <a:p>
            <a:endParaRPr dirty="0"/>
          </a:p>
          <a:p>
            <a:r>
              <a:rPr b="1" dirty="0"/>
              <a:t>Grand Total pada Promosi VS Non Promosii</a:t>
            </a:r>
            <a:endParaRPr dirty="0"/>
          </a:p>
          <a:p>
            <a:r>
              <a:rPr b="0" dirty="0"/>
              <a:t>No alt text provided</a:t>
            </a:r>
            <a:endParaRPr dirty="0"/>
          </a:p>
          <a:p>
            <a:endParaRPr dirty="0"/>
          </a:p>
          <a:p>
            <a:r>
              <a:rPr b="1" dirty="0"/>
              <a:t>Grand Total pada Weekday VS  Weekend</a:t>
            </a:r>
            <a:endParaRPr dirty="0"/>
          </a:p>
          <a:p>
            <a:r>
              <a:rPr b="0" dirty="0"/>
              <a:t>No alt text provided</a:t>
            </a:r>
            <a:endParaRPr dirty="0"/>
          </a:p>
          <a:p>
            <a:endParaRPr dirty="0"/>
          </a:p>
          <a:p>
            <a:r>
              <a:rPr b="1" dirty="0"/>
              <a:t>Grand Total berdasarkan Cabang</a:t>
            </a:r>
            <a:endParaRPr dirty="0"/>
          </a:p>
          <a:p>
            <a:r>
              <a:rPr b="0" dirty="0"/>
              <a:t>No alt text provided</a:t>
            </a:r>
            <a:endParaRPr dirty="0"/>
          </a:p>
          <a:p>
            <a:endParaRPr dirty="0"/>
          </a:p>
          <a:p>
            <a:r>
              <a:rPr b="1" dirty="0"/>
              <a:t>Pesanan Tersibuk berdasarkan Jam</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Off</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Menu Paling Banyak Terjual dan Total Revenue</a:t>
            </a:r>
            <a:endParaRPr dirty="0"/>
          </a:p>
          <a:p>
            <a:r>
              <a:rPr b="0" dirty="0"/>
              <a:t>No alt text provided</a:t>
            </a:r>
            <a:endParaRPr dirty="0"/>
          </a:p>
          <a:p>
            <a:endParaRPr dirty="0"/>
          </a:p>
          <a:p>
            <a:r>
              <a:rPr b="1" dirty="0"/>
              <a:t>Total Revenue Terbanyak Berdasarkan Menu</a:t>
            </a:r>
            <a:endParaRPr dirty="0"/>
          </a:p>
          <a:p>
            <a:r>
              <a:rPr b="0" dirty="0"/>
              <a:t>No alt text provided</a:t>
            </a:r>
            <a:endParaRPr dirty="0"/>
          </a:p>
          <a:p>
            <a:endParaRPr dirty="0"/>
          </a:p>
          <a:p>
            <a:r>
              <a:rPr b="1" dirty="0"/>
              <a:t>Penyebaran Menu Terjual Berdasarkan Harga Menu</a:t>
            </a:r>
            <a:endParaRPr dirty="0"/>
          </a:p>
          <a:p>
            <a:r>
              <a:rPr b="0" dirty="0"/>
              <a:t>No alt text provided</a:t>
            </a:r>
            <a:endParaRPr dirty="0"/>
          </a:p>
          <a:p>
            <a:endParaRPr dirty="0"/>
          </a:p>
          <a:p>
            <a:r>
              <a:rPr b="1" dirty="0"/>
              <a:t>Decomposition Tree Berdasarkan Total Penjualan</a:t>
            </a:r>
            <a:endParaRPr dirty="0"/>
          </a:p>
          <a:p>
            <a:r>
              <a:rPr b="0" dirty="0"/>
              <a:t>No alt text provided</a:t>
            </a:r>
            <a:endParaRPr dirty="0"/>
          </a:p>
          <a:p>
            <a:endParaRPr dirty="0"/>
          </a:p>
          <a:p>
            <a:r>
              <a:rPr b="1" dirty="0"/>
              <a:t>Waktu Order</a:t>
            </a:r>
            <a:endParaRPr dirty="0"/>
          </a:p>
          <a:p>
            <a:r>
              <a:rPr b="0" dirty="0"/>
              <a:t>No alt text provided</a:t>
            </a:r>
            <a:endParaRPr dirty="0"/>
          </a:p>
          <a:p>
            <a:endParaRPr dirty="0"/>
          </a:p>
          <a:p>
            <a:r>
              <a:rPr b="1" dirty="0"/>
              <a:t>Kota</a:t>
            </a:r>
            <a:endParaRPr dirty="0"/>
          </a:p>
          <a:p>
            <a:r>
              <a:rPr b="0" dirty="0"/>
              <a:t>No alt text provided</a:t>
            </a:r>
            <a:endParaRPr dirty="0"/>
          </a:p>
          <a:p>
            <a:endParaRPr dirty="0"/>
          </a:p>
          <a:p>
            <a:r>
              <a:rPr b="1" dirty="0"/>
              <a:t>Tujuan Kedatangan</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C</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Off</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77913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1EB6E-1104-4379-A19E-6FD4FD6C93A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295173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01655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431EB6E-1104-4379-A19E-6FD4FD6C93A5}"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4056318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516045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30719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52968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1EB6E-1104-4379-A19E-6FD4FD6C93A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92911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1EB6E-1104-4379-A19E-6FD4FD6C93A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44533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1EB6E-1104-4379-A19E-6FD4FD6C93A5}"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304424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1EB6E-1104-4379-A19E-6FD4FD6C93A5}"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47120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1EB6E-1104-4379-A19E-6FD4FD6C93A5}"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251909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1EB6E-1104-4379-A19E-6FD4FD6C93A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338612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431EB6E-1104-4379-A19E-6FD4FD6C93A5}" type="datetimeFigureOut">
              <a:rPr lang="en-US" smtClean="0"/>
              <a:t>4/15/2023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62E9DBD-4C07-40BF-91B9-BFCDA06ECC67}" type="slidenum">
              <a:rPr lang="en-US" smtClean="0"/>
              <a:t>‹#›</a:t>
            </a:fld>
            <a:endParaRPr lang="en-US"/>
          </a:p>
        </p:txBody>
      </p:sp>
    </p:spTree>
    <p:extLst>
      <p:ext uri="{BB962C8B-B14F-4D97-AF65-F5344CB8AC3E}">
        <p14:creationId xmlns:p14="http://schemas.microsoft.com/office/powerpoint/2010/main" val="193255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431EB6E-1104-4379-A19E-6FD4FD6C93A5}" type="datetimeFigureOut">
              <a:rPr lang="en-US" smtClean="0"/>
              <a:t>4/15/2023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62E9DBD-4C07-40BF-91B9-BFCDA06ECC67}" type="slidenum">
              <a:rPr lang="en-US" smtClean="0"/>
              <a:t>‹#›</a:t>
            </a:fld>
            <a:endParaRPr lang="en-US"/>
          </a:p>
        </p:txBody>
      </p:sp>
    </p:spTree>
    <p:extLst>
      <p:ext uri="{BB962C8B-B14F-4D97-AF65-F5344CB8AC3E}">
        <p14:creationId xmlns:p14="http://schemas.microsoft.com/office/powerpoint/2010/main" val="3142598569"/>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dfb5774a-80a5-43c6-9800-50662687488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dfb5774a-80a5-43c6-9800-50662687488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dfb5774a-80a5-43c6-9800-50662687488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dfb5774a-80a5-43c6-9800-50662687488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E314D468-33D1-84A3-AB68-7EB1AF0C40EE}"/>
              </a:ext>
            </a:extLst>
          </p:cNvPr>
          <p:cNvSpPr txBox="1"/>
          <p:nvPr/>
        </p:nvSpPr>
        <p:spPr>
          <a:xfrm>
            <a:off x="670991" y="5425333"/>
            <a:ext cx="8201547" cy="954107"/>
          </a:xfrm>
          <a:prstGeom prst="rect">
            <a:avLst/>
          </a:prstGeom>
          <a:noFill/>
        </p:spPr>
        <p:txBody>
          <a:bodyPr wrap="square" rtlCol="0">
            <a:spAutoFit/>
          </a:bodyPr>
          <a:lstStyle/>
          <a:p>
            <a:r>
              <a:rPr lang="en-US" sz="2800" b="1" dirty="0">
                <a:solidFill>
                  <a:schemeClr val="tx1">
                    <a:lumMod val="65000"/>
                  </a:schemeClr>
                </a:solidFill>
                <a:latin typeface="Arial Black" panose="020B0A04020102020204" pitchFamily="34" charset="0"/>
                <a:cs typeface="Arial" panose="020B0604020202020204" pitchFamily="34" charset="0"/>
              </a:rPr>
              <a:t>PROJECT ASSIGNMENT 2</a:t>
            </a:r>
          </a:p>
          <a:p>
            <a:r>
              <a:rPr lang="en-US" sz="2800" b="1" dirty="0">
                <a:solidFill>
                  <a:schemeClr val="tx1">
                    <a:lumMod val="65000"/>
                  </a:schemeClr>
                </a:solidFill>
                <a:latin typeface="Arial Black" panose="020B0A04020102020204" pitchFamily="34" charset="0"/>
                <a:cs typeface="Arial" panose="020B0604020202020204" pitchFamily="34" charset="0"/>
              </a:rPr>
              <a:t>Group 4 </a:t>
            </a:r>
          </a:p>
        </p:txBody>
      </p:sp>
      <p:sp>
        <p:nvSpPr>
          <p:cNvPr id="327" name="TextBox 326">
            <a:extLst>
              <a:ext uri="{FF2B5EF4-FFF2-40B4-BE49-F238E27FC236}">
                <a16:creationId xmlns:a16="http://schemas.microsoft.com/office/drawing/2014/main" id="{3A5954AB-5CCE-4099-99C1-33AD93F671BE}"/>
              </a:ext>
            </a:extLst>
          </p:cNvPr>
          <p:cNvSpPr txBox="1"/>
          <p:nvPr/>
        </p:nvSpPr>
        <p:spPr>
          <a:xfrm>
            <a:off x="670991" y="2151727"/>
            <a:ext cx="7758777" cy="2554545"/>
          </a:xfrm>
          <a:prstGeom prst="rect">
            <a:avLst/>
          </a:prstGeom>
          <a:noFill/>
        </p:spPr>
        <p:txBody>
          <a:bodyPr wrap="square" rtlCol="0">
            <a:spAutoFit/>
          </a:bodyPr>
          <a:lstStyle/>
          <a:p>
            <a:r>
              <a:rPr lang="en-US" sz="3200" b="1" dirty="0">
                <a:solidFill>
                  <a:schemeClr val="bg1">
                    <a:lumMod val="95000"/>
                    <a:lumOff val="5000"/>
                  </a:schemeClr>
                </a:solidFill>
                <a:latin typeface="Arial" panose="020B0604020202020204" pitchFamily="34" charset="0"/>
                <a:cs typeface="Arial" panose="020B0604020202020204" pitchFamily="34" charset="0"/>
              </a:rPr>
              <a:t>M. Rizky Anugraha</a:t>
            </a:r>
          </a:p>
          <a:p>
            <a:r>
              <a:rPr lang="en-US" sz="3200" b="1" dirty="0">
                <a:solidFill>
                  <a:schemeClr val="bg1">
                    <a:lumMod val="95000"/>
                    <a:lumOff val="5000"/>
                  </a:schemeClr>
                </a:solidFill>
                <a:latin typeface="Arial" panose="020B0604020202020204" pitchFamily="34" charset="0"/>
                <a:cs typeface="Arial" panose="020B0604020202020204" pitchFamily="34" charset="0"/>
              </a:rPr>
              <a:t>Ilham Abdul Rahman F</a:t>
            </a:r>
          </a:p>
          <a:p>
            <a:r>
              <a:rPr lang="en-US" sz="3200" b="1" dirty="0">
                <a:solidFill>
                  <a:schemeClr val="bg1">
                    <a:lumMod val="95000"/>
                    <a:lumOff val="5000"/>
                  </a:schemeClr>
                </a:solidFill>
                <a:latin typeface="Arial" panose="020B0604020202020204" pitchFamily="34" charset="0"/>
                <a:cs typeface="Arial" panose="020B0604020202020204" pitchFamily="34" charset="0"/>
              </a:rPr>
              <a:t>Bima </a:t>
            </a:r>
            <a:r>
              <a:rPr lang="en-US" sz="3200" b="1" dirty="0" err="1">
                <a:solidFill>
                  <a:schemeClr val="bg1">
                    <a:lumMod val="95000"/>
                    <a:lumOff val="5000"/>
                  </a:schemeClr>
                </a:solidFill>
                <a:latin typeface="Arial" panose="020B0604020202020204" pitchFamily="34" charset="0"/>
                <a:cs typeface="Arial" panose="020B0604020202020204" pitchFamily="34" charset="0"/>
              </a:rPr>
              <a:t>Prawira</a:t>
            </a:r>
            <a:r>
              <a:rPr lang="en-US" sz="3200" b="1" dirty="0">
                <a:solidFill>
                  <a:schemeClr val="bg1">
                    <a:lumMod val="95000"/>
                    <a:lumOff val="5000"/>
                  </a:schemeClr>
                </a:solidFill>
                <a:latin typeface="Arial" panose="020B0604020202020204" pitchFamily="34" charset="0"/>
                <a:cs typeface="Arial" panose="020B0604020202020204" pitchFamily="34" charset="0"/>
              </a:rPr>
              <a:t> U</a:t>
            </a:r>
          </a:p>
          <a:p>
            <a:r>
              <a:rPr lang="en-US" sz="3200" b="1" dirty="0">
                <a:solidFill>
                  <a:schemeClr val="bg1">
                    <a:lumMod val="95000"/>
                    <a:lumOff val="5000"/>
                  </a:schemeClr>
                </a:solidFill>
                <a:latin typeface="Arial" panose="020B0604020202020204" pitchFamily="34" charset="0"/>
                <a:cs typeface="Arial" panose="020B0604020202020204" pitchFamily="34" charset="0"/>
              </a:rPr>
              <a:t>Susiana </a:t>
            </a:r>
            <a:r>
              <a:rPr lang="en-US" sz="3200" b="1" dirty="0" err="1">
                <a:solidFill>
                  <a:schemeClr val="bg1">
                    <a:lumMod val="95000"/>
                    <a:lumOff val="5000"/>
                  </a:schemeClr>
                </a:solidFill>
                <a:latin typeface="Arial" panose="020B0604020202020204" pitchFamily="34" charset="0"/>
                <a:cs typeface="Arial" panose="020B0604020202020204" pitchFamily="34" charset="0"/>
              </a:rPr>
              <a:t>Suwandi</a:t>
            </a:r>
            <a:endParaRPr lang="en-US" sz="3200" b="1" dirty="0">
              <a:solidFill>
                <a:schemeClr val="bg1">
                  <a:lumMod val="95000"/>
                  <a:lumOff val="5000"/>
                </a:schemeClr>
              </a:solidFill>
              <a:latin typeface="Arial" panose="020B0604020202020204" pitchFamily="34" charset="0"/>
              <a:cs typeface="Arial" panose="020B0604020202020204" pitchFamily="34" charset="0"/>
            </a:endParaRPr>
          </a:p>
          <a:p>
            <a:r>
              <a:rPr lang="en-US" sz="3200" b="1" dirty="0">
                <a:solidFill>
                  <a:schemeClr val="bg1">
                    <a:lumMod val="95000"/>
                    <a:lumOff val="5000"/>
                  </a:schemeClr>
                </a:solidFill>
                <a:latin typeface="Arial" panose="020B0604020202020204" pitchFamily="34" charset="0"/>
                <a:cs typeface="Arial" panose="020B0604020202020204" pitchFamily="34" charset="0"/>
              </a:rPr>
              <a:t>Abdul Rahman W. H</a:t>
            </a:r>
          </a:p>
        </p:txBody>
      </p:sp>
      <p:pic>
        <p:nvPicPr>
          <p:cNvPr id="3" name="Picture 2">
            <a:extLst>
              <a:ext uri="{FF2B5EF4-FFF2-40B4-BE49-F238E27FC236}">
                <a16:creationId xmlns:a16="http://schemas.microsoft.com/office/drawing/2014/main" id="{FCB6602D-46E0-41C9-8495-6FFA8BA9A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2"/>
            <a:ext cx="5698554" cy="1634470"/>
          </a:xfrm>
          <a:prstGeom prst="rect">
            <a:avLst/>
          </a:prstGeom>
        </p:spPr>
      </p:pic>
      <p:sp>
        <p:nvSpPr>
          <p:cNvPr id="6" name="Rectangle 5">
            <a:extLst>
              <a:ext uri="{FF2B5EF4-FFF2-40B4-BE49-F238E27FC236}">
                <a16:creationId xmlns:a16="http://schemas.microsoft.com/office/drawing/2014/main" id="{C2DA8611-6156-4B35-B177-839CCB21F356}"/>
              </a:ext>
            </a:extLst>
          </p:cNvPr>
          <p:cNvSpPr/>
          <p:nvPr/>
        </p:nvSpPr>
        <p:spPr>
          <a:xfrm>
            <a:off x="5672138" y="-19981"/>
            <a:ext cx="6643687" cy="16344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00" b="1" dirty="0">
                <a:solidFill>
                  <a:schemeClr val="bg1">
                    <a:lumMod val="85000"/>
                    <a:lumOff val="15000"/>
                  </a:schemeClr>
                </a:solidFill>
              </a:rPr>
              <a:t> dashboard</a:t>
            </a:r>
            <a:endParaRPr lang="en-ID" sz="6600" b="1" dirty="0">
              <a:solidFill>
                <a:schemeClr val="bg1">
                  <a:lumMod val="85000"/>
                  <a:lumOff val="15000"/>
                </a:schemeClr>
              </a:solidFill>
            </a:endParaRPr>
          </a:p>
        </p:txBody>
      </p:sp>
    </p:spTree>
    <p:extLst>
      <p:ext uri="{BB962C8B-B14F-4D97-AF65-F5344CB8AC3E}">
        <p14:creationId xmlns:p14="http://schemas.microsoft.com/office/powerpoint/2010/main" val="332125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nu Paling Banyak Terjual dan Total Revenue ,Total Revenue Terbanyak Berdasarkan Menu ,Penyebaran Menu Terjual Berdasarkan Harga Menu ,Decomposition Tree Berdasarkan Total Penjualan ,Waktu Order ,Kota ,Tujuan Kedatangan ,C ,C ,C ,C ,C ,actionButton ,textbox ,shape ,actionButton ,Off ,shape. Please refer to the notes on this slide for details">
            <a:hlinkClick r:id="rId3"/>
          </p:cNvPr>
          <p:cNvPicPr>
            <a:picLocks noChangeAspect="1"/>
          </p:cNvPicPr>
          <p:nvPr/>
        </p:nvPicPr>
        <p:blipFill>
          <a:blip r:embed="rId4"/>
          <a:stretch>
            <a:fillRect/>
          </a:stretch>
        </p:blipFill>
        <p:spPr>
          <a:xfrm>
            <a:off x="104775" y="0"/>
            <a:ext cx="11963400" cy="6848475"/>
          </a:xfrm>
          <a:prstGeom prst="rect">
            <a:avLst/>
          </a:prstGeom>
          <a:noFill/>
        </p:spPr>
      </p:pic>
      <p:sp>
        <p:nvSpPr>
          <p:cNvPr id="4" name="Title" hidden="1"/>
          <p:cNvSpPr>
            <a:spLocks noGrp="1"/>
          </p:cNvSpPr>
          <p:nvPr>
            <p:ph type="title"/>
          </p:nvPr>
        </p:nvSpPr>
        <p:spPr/>
        <p:txBody>
          <a:bodyPr/>
          <a:lstStyle/>
          <a:p>
            <a:r>
              <a:t>Laporan Penjualan Level Menu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53">
            <a:extLst>
              <a:ext uri="{FF2B5EF4-FFF2-40B4-BE49-F238E27FC236}">
                <a16:creationId xmlns:a16="http://schemas.microsoft.com/office/drawing/2014/main" id="{5F2FD43C-6A5B-9636-94C9-217657C7B28C}"/>
              </a:ext>
            </a:extLst>
          </p:cNvPr>
          <p:cNvSpPr txBox="1"/>
          <p:nvPr/>
        </p:nvSpPr>
        <p:spPr>
          <a:xfrm>
            <a:off x="816767" y="721458"/>
            <a:ext cx="5260023" cy="707886"/>
          </a:xfrm>
          <a:prstGeom prst="rect">
            <a:avLst/>
          </a:prstGeom>
          <a:noFill/>
        </p:spPr>
        <p:txBody>
          <a:bodyPr wrap="square" rtlCol="0">
            <a:spAutoFit/>
          </a:bodyPr>
          <a:lstStyle/>
          <a:p>
            <a:r>
              <a:rPr lang="en-US" sz="4000" b="1" dirty="0">
                <a:latin typeface="Arial  "/>
              </a:rPr>
              <a:t>Tim</a:t>
            </a:r>
            <a:r>
              <a:rPr lang="en-US" sz="4000" b="1" dirty="0">
                <a:latin typeface="Arial Black" panose="020B0A04020102020204" pitchFamily="34" charset="0"/>
              </a:rPr>
              <a:t> Data </a:t>
            </a:r>
            <a:r>
              <a:rPr lang="en-US" sz="4000" b="1" dirty="0" err="1">
                <a:latin typeface="Arial Black" panose="020B0A04020102020204" pitchFamily="34" charset="0"/>
              </a:rPr>
              <a:t>Analis</a:t>
            </a:r>
            <a:endParaRPr lang="en-US" sz="4000" b="1" dirty="0">
              <a:latin typeface="Arial Black" panose="020B0A04020102020204" pitchFamily="34" charset="0"/>
            </a:endParaRPr>
          </a:p>
        </p:txBody>
      </p:sp>
      <p:sp>
        <p:nvSpPr>
          <p:cNvPr id="10" name="TextBox 9">
            <a:extLst>
              <a:ext uri="{FF2B5EF4-FFF2-40B4-BE49-F238E27FC236}">
                <a16:creationId xmlns:a16="http://schemas.microsoft.com/office/drawing/2014/main" id="{16AE91F7-67E9-4E6A-ADFB-8F24EB765DDB}"/>
              </a:ext>
            </a:extLst>
          </p:cNvPr>
          <p:cNvSpPr txBox="1"/>
          <p:nvPr/>
        </p:nvSpPr>
        <p:spPr>
          <a:xfrm>
            <a:off x="816768" y="2314103"/>
            <a:ext cx="5782816" cy="2862322"/>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M. Rizky Anugraha</a:t>
            </a:r>
          </a:p>
          <a:p>
            <a:r>
              <a:rPr lang="en-US" sz="3600" b="1" dirty="0">
                <a:latin typeface="Arial" panose="020B0604020202020204" pitchFamily="34" charset="0"/>
                <a:cs typeface="Arial" panose="020B0604020202020204" pitchFamily="34" charset="0"/>
              </a:rPr>
              <a:t>Ilham Abdul Rahman F</a:t>
            </a:r>
          </a:p>
          <a:p>
            <a:r>
              <a:rPr lang="en-US" sz="3600" b="1" dirty="0">
                <a:latin typeface="Arial" panose="020B0604020202020204" pitchFamily="34" charset="0"/>
                <a:cs typeface="Arial" panose="020B0604020202020204" pitchFamily="34" charset="0"/>
              </a:rPr>
              <a:t>Bima </a:t>
            </a:r>
            <a:r>
              <a:rPr lang="en-US" sz="3600" b="1" dirty="0" err="1">
                <a:latin typeface="Arial" panose="020B0604020202020204" pitchFamily="34" charset="0"/>
                <a:cs typeface="Arial" panose="020B0604020202020204" pitchFamily="34" charset="0"/>
              </a:rPr>
              <a:t>Prawira</a:t>
            </a:r>
            <a:r>
              <a:rPr lang="en-US" sz="3600" b="1" dirty="0">
                <a:latin typeface="Arial" panose="020B0604020202020204" pitchFamily="34" charset="0"/>
                <a:cs typeface="Arial" panose="020B0604020202020204" pitchFamily="34" charset="0"/>
              </a:rPr>
              <a:t> U</a:t>
            </a:r>
          </a:p>
          <a:p>
            <a:r>
              <a:rPr lang="en-US" sz="3600" b="1" dirty="0">
                <a:latin typeface="Arial" panose="020B0604020202020204" pitchFamily="34" charset="0"/>
                <a:cs typeface="Arial" panose="020B0604020202020204" pitchFamily="34" charset="0"/>
              </a:rPr>
              <a:t>Susiana </a:t>
            </a:r>
            <a:r>
              <a:rPr lang="en-US" sz="3600" b="1" dirty="0" err="1">
                <a:latin typeface="Arial" panose="020B0604020202020204" pitchFamily="34" charset="0"/>
                <a:cs typeface="Arial" panose="020B0604020202020204" pitchFamily="34" charset="0"/>
              </a:rPr>
              <a:t>Suwandi</a:t>
            </a:r>
            <a:endParaRPr lang="en-US" sz="3600" b="1" dirty="0">
              <a:latin typeface="Arial" panose="020B0604020202020204" pitchFamily="34" charset="0"/>
              <a:cs typeface="Arial" panose="020B0604020202020204" pitchFamily="34" charset="0"/>
            </a:endParaRPr>
          </a:p>
          <a:p>
            <a:r>
              <a:rPr lang="en-US" sz="3600" b="1" dirty="0">
                <a:latin typeface="Arial" panose="020B0604020202020204" pitchFamily="34" charset="0"/>
                <a:cs typeface="Arial" panose="020B0604020202020204" pitchFamily="34" charset="0"/>
              </a:rPr>
              <a:t>Abdul Rahman W. H</a:t>
            </a:r>
            <a:endParaRPr lang="en-US" sz="36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2CEB2BD-ED5F-410A-A502-4F41E3FD0EE8}"/>
              </a:ext>
            </a:extLst>
          </p:cNvPr>
          <p:cNvSpPr txBox="1"/>
          <p:nvPr/>
        </p:nvSpPr>
        <p:spPr>
          <a:xfrm>
            <a:off x="7288592" y="2314103"/>
            <a:ext cx="2498346" cy="3416320"/>
          </a:xfrm>
          <a:prstGeom prst="rect">
            <a:avLst/>
          </a:prstGeom>
          <a:noFill/>
        </p:spPr>
        <p:txBody>
          <a:bodyPr wrap="square" rtlCol="0">
            <a:spAutoFit/>
          </a:bodyPr>
          <a:lstStyle/>
          <a:p>
            <a:r>
              <a:rPr lang="en-US" sz="3600" dirty="0" err="1">
                <a:latin typeface="Arial" panose="020B0604020202020204" pitchFamily="34" charset="0"/>
                <a:cs typeface="Arial" panose="020B0604020202020204" pitchFamily="34" charset="0"/>
              </a:rPr>
              <a:t>Ketua</a:t>
            </a:r>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Anggota</a:t>
            </a:r>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Anggota</a:t>
            </a:r>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Anggota</a:t>
            </a:r>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Anggota</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87139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53">
            <a:extLst>
              <a:ext uri="{FF2B5EF4-FFF2-40B4-BE49-F238E27FC236}">
                <a16:creationId xmlns:a16="http://schemas.microsoft.com/office/drawing/2014/main" id="{5F2FD43C-6A5B-9636-94C9-217657C7B28C}"/>
              </a:ext>
            </a:extLst>
          </p:cNvPr>
          <p:cNvSpPr txBox="1"/>
          <p:nvPr/>
        </p:nvSpPr>
        <p:spPr>
          <a:xfrm>
            <a:off x="1043842" y="588483"/>
            <a:ext cx="3683014" cy="707886"/>
          </a:xfrm>
          <a:prstGeom prst="rect">
            <a:avLst/>
          </a:prstGeom>
          <a:noFill/>
        </p:spPr>
        <p:txBody>
          <a:bodyPr wrap="square" rtlCol="0">
            <a:spAutoFit/>
          </a:bodyPr>
          <a:lstStyle/>
          <a:p>
            <a:r>
              <a:rPr lang="en-US" sz="4000" b="1" dirty="0" err="1">
                <a:latin typeface="Arial Black" panose="020B0A04020102020204" pitchFamily="34" charset="0"/>
              </a:rPr>
              <a:t>Masalah</a:t>
            </a:r>
            <a:endParaRPr lang="en-US" sz="4000" b="1" dirty="0">
              <a:latin typeface="Arial Black" panose="020B0A04020102020204" pitchFamily="34" charset="0"/>
            </a:endParaRPr>
          </a:p>
        </p:txBody>
      </p:sp>
      <p:sp>
        <p:nvSpPr>
          <p:cNvPr id="2" name="TextBox 1">
            <a:extLst>
              <a:ext uri="{FF2B5EF4-FFF2-40B4-BE49-F238E27FC236}">
                <a16:creationId xmlns:a16="http://schemas.microsoft.com/office/drawing/2014/main" id="{08EB54DA-19B6-1D9E-8803-F789B8E38C8F}"/>
              </a:ext>
            </a:extLst>
          </p:cNvPr>
          <p:cNvSpPr txBox="1"/>
          <p:nvPr/>
        </p:nvSpPr>
        <p:spPr>
          <a:xfrm>
            <a:off x="1043840" y="1813204"/>
            <a:ext cx="9128860" cy="1951496"/>
          </a:xfrm>
          <a:prstGeom prst="rect">
            <a:avLst/>
          </a:prstGeom>
          <a:noFill/>
        </p:spPr>
        <p:txBody>
          <a:bodyPr wrap="square" rtlCol="0">
            <a:spAutoFit/>
          </a:bodyPr>
          <a:lstStyle/>
          <a:p>
            <a:pPr algn="just">
              <a:lnSpc>
                <a:spcPct val="150000"/>
              </a:lnSpc>
            </a:pPr>
            <a:r>
              <a:rPr lang="en-ID" sz="2800" dirty="0" err="1">
                <a:latin typeface="Arial" panose="020B0604020202020204" pitchFamily="34" charset="0"/>
                <a:cs typeface="Arial" panose="020B0604020202020204" pitchFamily="34" charset="0"/>
              </a:rPr>
              <a:t>Masalah</a:t>
            </a:r>
            <a:r>
              <a:rPr lang="en-ID" sz="2800" dirty="0">
                <a:latin typeface="Arial" panose="020B0604020202020204" pitchFamily="34" charset="0"/>
                <a:cs typeface="Arial" panose="020B0604020202020204" pitchFamily="34" charset="0"/>
              </a:rPr>
              <a:t> pada project </a:t>
            </a:r>
            <a:r>
              <a:rPr lang="en-ID" sz="2800" dirty="0" err="1">
                <a:latin typeface="Arial" panose="020B0604020202020204" pitchFamily="34" charset="0"/>
                <a:cs typeface="Arial" panose="020B0604020202020204" pitchFamily="34" charset="0"/>
              </a:rPr>
              <a:t>ini</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adalah</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perlunya</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pemahaman</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Penjualan</a:t>
            </a:r>
            <a:r>
              <a:rPr lang="en-ID" sz="2800" dirty="0">
                <a:latin typeface="Arial" panose="020B0604020202020204" pitchFamily="34" charset="0"/>
                <a:cs typeface="Arial" panose="020B0604020202020204" pitchFamily="34" charset="0"/>
              </a:rPr>
              <a:t> di </a:t>
            </a:r>
            <a:r>
              <a:rPr lang="en-ID" sz="2800" i="1" dirty="0" err="1">
                <a:latin typeface="Arial" panose="020B0604020202020204" pitchFamily="34" charset="0"/>
                <a:cs typeface="Arial" panose="020B0604020202020204" pitchFamily="34" charset="0"/>
              </a:rPr>
              <a:t>Foodstory</a:t>
            </a:r>
            <a:r>
              <a:rPr lang="en-ID" sz="2800" i="1" dirty="0">
                <a:latin typeface="Arial" panose="020B0604020202020204" pitchFamily="34" charset="0"/>
                <a:cs typeface="Arial" panose="020B0604020202020204" pitchFamily="34" charset="0"/>
              </a:rPr>
              <a:t> </a:t>
            </a:r>
            <a:r>
              <a:rPr lang="en-ID" sz="2800" dirty="0">
                <a:latin typeface="Arial" panose="020B0604020202020204" pitchFamily="34" charset="0"/>
                <a:cs typeface="Arial" panose="020B0604020202020204" pitchFamily="34" charset="0"/>
              </a:rPr>
              <a:t>dan </a:t>
            </a:r>
            <a:r>
              <a:rPr lang="en-ID" sz="2800" dirty="0" err="1">
                <a:latin typeface="Arial" panose="020B0604020202020204" pitchFamily="34" charset="0"/>
                <a:cs typeface="Arial" panose="020B0604020202020204" pitchFamily="34" charset="0"/>
              </a:rPr>
              <a:t>rekomendasi</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untuk</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meningkatkan</a:t>
            </a:r>
            <a:r>
              <a:rPr lang="en-ID" sz="2800" dirty="0">
                <a:latin typeface="Arial" panose="020B0604020202020204" pitchFamily="34" charset="0"/>
                <a:cs typeface="Arial" panose="020B0604020202020204" pitchFamily="34" charset="0"/>
              </a:rPr>
              <a:t> </a:t>
            </a:r>
            <a:r>
              <a:rPr lang="en-ID" sz="2800" dirty="0" err="1">
                <a:latin typeface="Arial" panose="020B0604020202020204" pitchFamily="34" charset="0"/>
                <a:cs typeface="Arial" panose="020B0604020202020204" pitchFamily="34" charset="0"/>
              </a:rPr>
              <a:t>bisnis</a:t>
            </a:r>
            <a:r>
              <a:rPr lang="en-ID" sz="2800" dirty="0">
                <a:latin typeface="Arial" panose="020B0604020202020204" pitchFamily="34" charset="0"/>
                <a:cs typeface="Arial" panose="020B0604020202020204" pitchFamily="34" charset="0"/>
              </a:rPr>
              <a:t> </a:t>
            </a:r>
            <a:r>
              <a:rPr lang="en-ID" sz="2800" i="1" dirty="0" err="1">
                <a:latin typeface="Arial" panose="020B0604020202020204" pitchFamily="34" charset="0"/>
                <a:cs typeface="Arial" panose="020B0604020202020204" pitchFamily="34" charset="0"/>
              </a:rPr>
              <a:t>Foodstory</a:t>
            </a:r>
            <a:r>
              <a:rPr lang="en-ID" sz="2800" i="1"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5A84947-235F-4645-89EF-D668A1F35D85}"/>
              </a:ext>
            </a:extLst>
          </p:cNvPr>
          <p:cNvSpPr/>
          <p:nvPr/>
        </p:nvSpPr>
        <p:spPr>
          <a:xfrm>
            <a:off x="0" y="5873122"/>
            <a:ext cx="12192000" cy="984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96A0A367-1903-438B-A449-8F973D0A1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238" y="5873122"/>
            <a:ext cx="3433762" cy="984878"/>
          </a:xfrm>
          <a:prstGeom prst="rect">
            <a:avLst/>
          </a:prstGeom>
        </p:spPr>
      </p:pic>
    </p:spTree>
    <p:extLst>
      <p:ext uri="{BB962C8B-B14F-4D97-AF65-F5344CB8AC3E}">
        <p14:creationId xmlns:p14="http://schemas.microsoft.com/office/powerpoint/2010/main" val="22731401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D2E739-3191-4EAE-A56D-05A7D37F8E41}"/>
              </a:ext>
            </a:extLst>
          </p:cNvPr>
          <p:cNvSpPr/>
          <p:nvPr/>
        </p:nvSpPr>
        <p:spPr>
          <a:xfrm>
            <a:off x="0" y="5873122"/>
            <a:ext cx="12192000" cy="984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4" name="TextBox 253">
            <a:extLst>
              <a:ext uri="{FF2B5EF4-FFF2-40B4-BE49-F238E27FC236}">
                <a16:creationId xmlns:a16="http://schemas.microsoft.com/office/drawing/2014/main" id="{5F2FD43C-6A5B-9636-94C9-217657C7B28C}"/>
              </a:ext>
            </a:extLst>
          </p:cNvPr>
          <p:cNvSpPr txBox="1"/>
          <p:nvPr/>
        </p:nvSpPr>
        <p:spPr>
          <a:xfrm>
            <a:off x="864839" y="641492"/>
            <a:ext cx="3683014" cy="707886"/>
          </a:xfrm>
          <a:prstGeom prst="rect">
            <a:avLst/>
          </a:prstGeom>
          <a:noFill/>
        </p:spPr>
        <p:txBody>
          <a:bodyPr wrap="square" rtlCol="0">
            <a:spAutoFit/>
          </a:bodyPr>
          <a:lstStyle/>
          <a:p>
            <a:r>
              <a:rPr lang="en-US" sz="4000" b="1" dirty="0" err="1">
                <a:latin typeface="Arial Black" panose="020B0A04020102020204" pitchFamily="34" charset="0"/>
              </a:rPr>
              <a:t>Tujuan</a:t>
            </a:r>
            <a:endParaRPr lang="en-US" sz="4000" b="1" dirty="0">
              <a:latin typeface="Arial Black" panose="020B0A04020102020204" pitchFamily="34" charset="0"/>
            </a:endParaRPr>
          </a:p>
        </p:txBody>
      </p:sp>
      <p:sp>
        <p:nvSpPr>
          <p:cNvPr id="2" name="TextBox 1">
            <a:extLst>
              <a:ext uri="{FF2B5EF4-FFF2-40B4-BE49-F238E27FC236}">
                <a16:creationId xmlns:a16="http://schemas.microsoft.com/office/drawing/2014/main" id="{08EB54DA-19B6-1D9E-8803-F789B8E38C8F}"/>
              </a:ext>
            </a:extLst>
          </p:cNvPr>
          <p:cNvSpPr txBox="1"/>
          <p:nvPr/>
        </p:nvSpPr>
        <p:spPr>
          <a:xfrm>
            <a:off x="864839" y="1798917"/>
            <a:ext cx="9807924" cy="2239844"/>
          </a:xfrm>
          <a:prstGeom prst="rect">
            <a:avLst/>
          </a:prstGeom>
          <a:noFill/>
        </p:spPr>
        <p:txBody>
          <a:bodyPr wrap="square" rtlCol="0">
            <a:spAutoFit/>
          </a:bodyPr>
          <a:lstStyle/>
          <a:p>
            <a:pPr algn="just">
              <a:lnSpc>
                <a:spcPct val="150000"/>
              </a:lnSpc>
            </a:pPr>
            <a:r>
              <a:rPr lang="en-ID" sz="2400" dirty="0" err="1">
                <a:latin typeface="Arial" panose="020B0604020202020204" pitchFamily="34" charset="0"/>
                <a:cs typeface="Arial" panose="020B0604020202020204" pitchFamily="34" charset="0"/>
              </a:rPr>
              <a:t>Tujuan</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dari</a:t>
            </a:r>
            <a:r>
              <a:rPr lang="en-ID" sz="2400" dirty="0">
                <a:latin typeface="Arial" panose="020B0604020202020204" pitchFamily="34" charset="0"/>
                <a:cs typeface="Arial" panose="020B0604020202020204" pitchFamily="34" charset="0"/>
              </a:rPr>
              <a:t> project </a:t>
            </a:r>
            <a:r>
              <a:rPr lang="en-ID" sz="2400" dirty="0" err="1">
                <a:latin typeface="Arial" panose="020B0604020202020204" pitchFamily="34" charset="0"/>
                <a:cs typeface="Arial" panose="020B0604020202020204" pitchFamily="34" charset="0"/>
              </a:rPr>
              <a:t>ini</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adalah</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untuk</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membantu</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tim</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manajemen</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mengerti</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performa</a:t>
            </a:r>
            <a:r>
              <a:rPr lang="en-ID" sz="2400" dirty="0">
                <a:latin typeface="Arial" panose="020B0604020202020204" pitchFamily="34" charset="0"/>
                <a:cs typeface="Arial" panose="020B0604020202020204" pitchFamily="34" charset="0"/>
              </a:rPr>
              <a:t> Food Story </a:t>
            </a:r>
            <a:r>
              <a:rPr lang="en-ID" sz="2400" dirty="0" err="1">
                <a:latin typeface="Arial" panose="020B0604020202020204" pitchFamily="34" charset="0"/>
                <a:cs typeface="Arial" panose="020B0604020202020204" pitchFamily="34" charset="0"/>
              </a:rPr>
              <a:t>dengan</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lebih</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baik</a:t>
            </a:r>
            <a:r>
              <a:rPr lang="en-ID" sz="2400" dirty="0">
                <a:latin typeface="Arial" panose="020B0604020202020204" pitchFamily="34" charset="0"/>
                <a:cs typeface="Arial" panose="020B0604020202020204" pitchFamily="34" charset="0"/>
              </a:rPr>
              <a:t> dan </a:t>
            </a:r>
            <a:r>
              <a:rPr lang="en-ID" sz="2400" dirty="0" err="1">
                <a:latin typeface="Arial" panose="020B0604020202020204" pitchFamily="34" charset="0"/>
                <a:cs typeface="Arial" panose="020B0604020202020204" pitchFamily="34" charset="0"/>
              </a:rPr>
              <a:t>peningkatan</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bisnis</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Foodstory</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melalui</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analisa</a:t>
            </a:r>
            <a:r>
              <a:rPr lang="en-ID" sz="2400" dirty="0">
                <a:latin typeface="Arial" panose="020B0604020202020204" pitchFamily="34" charset="0"/>
                <a:cs typeface="Arial" panose="020B0604020202020204" pitchFamily="34" charset="0"/>
              </a:rPr>
              <a:t> data dan </a:t>
            </a:r>
            <a:r>
              <a:rPr lang="en-ID" sz="2400" dirty="0" err="1">
                <a:latin typeface="Arial" panose="020B0604020202020204" pitchFamily="34" charset="0"/>
                <a:cs typeface="Arial" panose="020B0604020202020204" pitchFamily="34" charset="0"/>
              </a:rPr>
              <a:t>rekomendasi</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dari</a:t>
            </a:r>
            <a:r>
              <a:rPr lang="en-ID" sz="2400" dirty="0">
                <a:latin typeface="Arial" panose="020B0604020202020204" pitchFamily="34" charset="0"/>
                <a:cs typeface="Arial" panose="020B0604020202020204" pitchFamily="34" charset="0"/>
              </a:rPr>
              <a:t> dashboard. </a:t>
            </a:r>
          </a:p>
        </p:txBody>
      </p:sp>
      <p:pic>
        <p:nvPicPr>
          <p:cNvPr id="7" name="Picture 6">
            <a:extLst>
              <a:ext uri="{FF2B5EF4-FFF2-40B4-BE49-F238E27FC236}">
                <a16:creationId xmlns:a16="http://schemas.microsoft.com/office/drawing/2014/main" id="{93A9EF8C-BBA8-4819-9257-1FF74F360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238" y="5873122"/>
            <a:ext cx="3433762" cy="984878"/>
          </a:xfrm>
          <a:prstGeom prst="rect">
            <a:avLst/>
          </a:prstGeom>
        </p:spPr>
      </p:pic>
    </p:spTree>
    <p:extLst>
      <p:ext uri="{BB962C8B-B14F-4D97-AF65-F5344CB8AC3E}">
        <p14:creationId xmlns:p14="http://schemas.microsoft.com/office/powerpoint/2010/main" val="20271973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B1220BA-1157-44C0-AAAB-42AE8EFB1412}"/>
              </a:ext>
            </a:extLst>
          </p:cNvPr>
          <p:cNvSpPr/>
          <p:nvPr/>
        </p:nvSpPr>
        <p:spPr>
          <a:xfrm>
            <a:off x="8092730" y="1495631"/>
            <a:ext cx="2869524" cy="33136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156301EE-1A23-4DCF-888D-6384DB987CF4}"/>
              </a:ext>
            </a:extLst>
          </p:cNvPr>
          <p:cNvSpPr/>
          <p:nvPr/>
        </p:nvSpPr>
        <p:spPr>
          <a:xfrm>
            <a:off x="4485433" y="1573485"/>
            <a:ext cx="2869524" cy="3313610"/>
          </a:xfrm>
          <a:prstGeom prst="roundRect">
            <a:avLst/>
          </a:prstGeom>
          <a:solidFill>
            <a:srgbClr val="0070C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82340DD-8E8F-4E1D-90FC-37FC0545D64A}"/>
              </a:ext>
            </a:extLst>
          </p:cNvPr>
          <p:cNvSpPr/>
          <p:nvPr/>
        </p:nvSpPr>
        <p:spPr>
          <a:xfrm>
            <a:off x="628502" y="1641222"/>
            <a:ext cx="2869524" cy="3313610"/>
          </a:xfrm>
          <a:prstGeom prst="roundRect">
            <a:avLst/>
          </a:prstGeom>
          <a:solidFill>
            <a:srgbClr val="0070C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4" name="TextBox 253">
            <a:extLst>
              <a:ext uri="{FF2B5EF4-FFF2-40B4-BE49-F238E27FC236}">
                <a16:creationId xmlns:a16="http://schemas.microsoft.com/office/drawing/2014/main" id="{5F2FD43C-6A5B-9636-94C9-217657C7B28C}"/>
              </a:ext>
            </a:extLst>
          </p:cNvPr>
          <p:cNvSpPr txBox="1"/>
          <p:nvPr/>
        </p:nvSpPr>
        <p:spPr>
          <a:xfrm>
            <a:off x="332395" y="628240"/>
            <a:ext cx="3683014" cy="707886"/>
          </a:xfrm>
          <a:prstGeom prst="rect">
            <a:avLst/>
          </a:prstGeom>
          <a:noFill/>
        </p:spPr>
        <p:txBody>
          <a:bodyPr wrap="square" rtlCol="0">
            <a:spAutoFit/>
          </a:bodyPr>
          <a:lstStyle/>
          <a:p>
            <a:pPr algn="ctr"/>
            <a:r>
              <a:rPr lang="en-US" sz="4000" b="1" dirty="0">
                <a:latin typeface="Arial Black" panose="020B0A04020102020204" pitchFamily="34" charset="0"/>
              </a:rPr>
              <a:t>Timeline</a:t>
            </a:r>
          </a:p>
        </p:txBody>
      </p:sp>
      <p:sp>
        <p:nvSpPr>
          <p:cNvPr id="2" name="TextBox 1">
            <a:extLst>
              <a:ext uri="{FF2B5EF4-FFF2-40B4-BE49-F238E27FC236}">
                <a16:creationId xmlns:a16="http://schemas.microsoft.com/office/drawing/2014/main" id="{08EB54DA-19B6-1D9E-8803-F789B8E38C8F}"/>
              </a:ext>
            </a:extLst>
          </p:cNvPr>
          <p:cNvSpPr txBox="1"/>
          <p:nvPr/>
        </p:nvSpPr>
        <p:spPr>
          <a:xfrm>
            <a:off x="906779" y="1641223"/>
            <a:ext cx="2534245" cy="912869"/>
          </a:xfrm>
          <a:prstGeom prst="rect">
            <a:avLst/>
          </a:prstGeom>
          <a:noFill/>
        </p:spPr>
        <p:txBody>
          <a:bodyPr wrap="square" rtlCol="0">
            <a:spAutoFit/>
          </a:bodyPr>
          <a:lstStyle/>
          <a:p>
            <a:pPr>
              <a:lnSpc>
                <a:spcPct val="150000"/>
              </a:lnSpc>
            </a:pPr>
            <a:r>
              <a:rPr lang="en-US" sz="3200" dirty="0" err="1">
                <a:latin typeface="Arial Black" panose="020B0A04020102020204" pitchFamily="34" charset="0"/>
              </a:rPr>
              <a:t>Minggu</a:t>
            </a:r>
            <a:r>
              <a:rPr lang="en-US" sz="3200" dirty="0">
                <a:latin typeface="Arial Black" panose="020B0A04020102020204" pitchFamily="34" charset="0"/>
              </a:rPr>
              <a:t> 1</a:t>
            </a:r>
          </a:p>
        </p:txBody>
      </p:sp>
      <p:sp>
        <p:nvSpPr>
          <p:cNvPr id="4" name="TextBox 3">
            <a:extLst>
              <a:ext uri="{FF2B5EF4-FFF2-40B4-BE49-F238E27FC236}">
                <a16:creationId xmlns:a16="http://schemas.microsoft.com/office/drawing/2014/main" id="{7559C7C3-FC67-4A22-9C9F-6F9B0E44BA2C}"/>
              </a:ext>
            </a:extLst>
          </p:cNvPr>
          <p:cNvSpPr txBox="1"/>
          <p:nvPr/>
        </p:nvSpPr>
        <p:spPr>
          <a:xfrm>
            <a:off x="4597509" y="1641223"/>
            <a:ext cx="2534245" cy="912869"/>
          </a:xfrm>
          <a:prstGeom prst="rect">
            <a:avLst/>
          </a:prstGeom>
          <a:noFill/>
        </p:spPr>
        <p:txBody>
          <a:bodyPr wrap="square" rtlCol="0">
            <a:spAutoFit/>
          </a:bodyPr>
          <a:lstStyle/>
          <a:p>
            <a:pPr>
              <a:lnSpc>
                <a:spcPct val="150000"/>
              </a:lnSpc>
            </a:pPr>
            <a:r>
              <a:rPr lang="en-US" sz="3200" dirty="0" err="1">
                <a:latin typeface="Arial Black" panose="020B0A04020102020204" pitchFamily="34" charset="0"/>
              </a:rPr>
              <a:t>Minggu</a:t>
            </a:r>
            <a:r>
              <a:rPr lang="en-US" sz="3200" dirty="0">
                <a:latin typeface="Arial Black" panose="020B0A04020102020204" pitchFamily="34" charset="0"/>
              </a:rPr>
              <a:t> 2</a:t>
            </a:r>
          </a:p>
        </p:txBody>
      </p:sp>
      <p:sp>
        <p:nvSpPr>
          <p:cNvPr id="5" name="TextBox 4">
            <a:extLst>
              <a:ext uri="{FF2B5EF4-FFF2-40B4-BE49-F238E27FC236}">
                <a16:creationId xmlns:a16="http://schemas.microsoft.com/office/drawing/2014/main" id="{CABE46A4-BE90-4614-B5EE-0862DD5E5EF9}"/>
              </a:ext>
            </a:extLst>
          </p:cNvPr>
          <p:cNvSpPr txBox="1"/>
          <p:nvPr/>
        </p:nvSpPr>
        <p:spPr>
          <a:xfrm>
            <a:off x="8288239" y="1641222"/>
            <a:ext cx="2534245" cy="912869"/>
          </a:xfrm>
          <a:prstGeom prst="rect">
            <a:avLst/>
          </a:prstGeom>
          <a:noFill/>
        </p:spPr>
        <p:txBody>
          <a:bodyPr wrap="square" rtlCol="0">
            <a:spAutoFit/>
          </a:bodyPr>
          <a:lstStyle/>
          <a:p>
            <a:pPr>
              <a:lnSpc>
                <a:spcPct val="150000"/>
              </a:lnSpc>
            </a:pPr>
            <a:r>
              <a:rPr lang="en-US" sz="3200" dirty="0" err="1">
                <a:latin typeface="Arial Black" panose="020B0A04020102020204" pitchFamily="34" charset="0"/>
              </a:rPr>
              <a:t>Minggu</a:t>
            </a:r>
            <a:r>
              <a:rPr lang="en-US" sz="3200" dirty="0">
                <a:latin typeface="Arial Black" panose="020B0A04020102020204" pitchFamily="34" charset="0"/>
              </a:rPr>
              <a:t> 3</a:t>
            </a:r>
          </a:p>
        </p:txBody>
      </p:sp>
      <p:sp>
        <p:nvSpPr>
          <p:cNvPr id="6" name="TextBox 5">
            <a:extLst>
              <a:ext uri="{FF2B5EF4-FFF2-40B4-BE49-F238E27FC236}">
                <a16:creationId xmlns:a16="http://schemas.microsoft.com/office/drawing/2014/main" id="{AFC1365F-74BF-4D22-A89F-FAD472C070B6}"/>
              </a:ext>
            </a:extLst>
          </p:cNvPr>
          <p:cNvSpPr txBox="1"/>
          <p:nvPr/>
        </p:nvSpPr>
        <p:spPr>
          <a:xfrm>
            <a:off x="906779" y="2387367"/>
            <a:ext cx="2432769" cy="1685846"/>
          </a:xfrm>
          <a:prstGeom prst="rect">
            <a:avLst/>
          </a:prstGeom>
          <a:noFill/>
        </p:spPr>
        <p:txBody>
          <a:bodyPr wrap="square" rtlCol="0">
            <a:spAutoFit/>
          </a:bodyPr>
          <a:lstStyle/>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Membersihkan</a:t>
            </a:r>
            <a:r>
              <a:rPr lang="en-ID" sz="2400" dirty="0">
                <a:latin typeface="Arial" panose="020B0604020202020204" pitchFamily="34" charset="0"/>
                <a:cs typeface="Arial" panose="020B0604020202020204" pitchFamily="34" charset="0"/>
              </a:rPr>
              <a:t> data</a:t>
            </a:r>
          </a:p>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Analisis</a:t>
            </a:r>
            <a:r>
              <a:rPr lang="en-ID" sz="2400" dirty="0">
                <a:latin typeface="Arial" panose="020B0604020202020204" pitchFamily="34" charset="0"/>
                <a:cs typeface="Arial" panose="020B0604020202020204" pitchFamily="34" charset="0"/>
              </a:rPr>
              <a:t> dataset</a:t>
            </a:r>
          </a:p>
        </p:txBody>
      </p:sp>
      <p:sp>
        <p:nvSpPr>
          <p:cNvPr id="9" name="TextBox 8">
            <a:extLst>
              <a:ext uri="{FF2B5EF4-FFF2-40B4-BE49-F238E27FC236}">
                <a16:creationId xmlns:a16="http://schemas.microsoft.com/office/drawing/2014/main" id="{DB33953B-49BD-4E81-B1B4-4EFE1A84EFB3}"/>
              </a:ext>
            </a:extLst>
          </p:cNvPr>
          <p:cNvSpPr txBox="1"/>
          <p:nvPr/>
        </p:nvSpPr>
        <p:spPr>
          <a:xfrm>
            <a:off x="4597509" y="2383250"/>
            <a:ext cx="2757448" cy="2239844"/>
          </a:xfrm>
          <a:prstGeom prst="rect">
            <a:avLst/>
          </a:prstGeom>
          <a:noFill/>
        </p:spPr>
        <p:txBody>
          <a:bodyPr wrap="square" rtlCol="0">
            <a:spAutoFit/>
          </a:bodyPr>
          <a:lstStyle/>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Pembuatan</a:t>
            </a:r>
            <a:r>
              <a:rPr lang="en-ID"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dashboard</a:t>
            </a:r>
          </a:p>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Penentuan</a:t>
            </a:r>
            <a:r>
              <a:rPr lang="en-ID" sz="2400" dirty="0">
                <a:latin typeface="Arial" panose="020B0604020202020204" pitchFamily="34" charset="0"/>
                <a:cs typeface="Arial" panose="020B0604020202020204" pitchFamily="34" charset="0"/>
              </a:rPr>
              <a:t> insight dan </a:t>
            </a:r>
            <a:r>
              <a:rPr lang="en-ID" sz="2400" dirty="0" err="1">
                <a:latin typeface="Arial" panose="020B0604020202020204" pitchFamily="34" charset="0"/>
                <a:cs typeface="Arial" panose="020B0604020202020204" pitchFamily="34" charset="0"/>
              </a:rPr>
              <a:t>rekomendasi</a:t>
            </a:r>
            <a:endParaRPr lang="en-ID"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0B6F0CB-483E-4CB1-820D-85D8874AEB38}"/>
              </a:ext>
            </a:extLst>
          </p:cNvPr>
          <p:cNvSpPr txBox="1"/>
          <p:nvPr/>
        </p:nvSpPr>
        <p:spPr>
          <a:xfrm>
            <a:off x="8288239" y="2445537"/>
            <a:ext cx="2534245" cy="2239844"/>
          </a:xfrm>
          <a:prstGeom prst="rect">
            <a:avLst/>
          </a:prstGeom>
          <a:noFill/>
        </p:spPr>
        <p:txBody>
          <a:bodyPr wrap="square" rtlCol="0">
            <a:spAutoFit/>
          </a:bodyPr>
          <a:lstStyle/>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Membuat</a:t>
            </a:r>
            <a:r>
              <a:rPr lang="en-ID" sz="2400" dirty="0">
                <a:latin typeface="Arial" panose="020B0604020202020204" pitchFamily="34" charset="0"/>
                <a:cs typeface="Arial" panose="020B0604020202020204" pitchFamily="34" charset="0"/>
              </a:rPr>
              <a:t> </a:t>
            </a:r>
            <a:r>
              <a:rPr lang="en-ID" sz="2400" dirty="0" err="1">
                <a:latin typeface="Arial" panose="020B0604020202020204" pitchFamily="34" charset="0"/>
                <a:cs typeface="Arial" panose="020B0604020202020204" pitchFamily="34" charset="0"/>
              </a:rPr>
              <a:t>Laporan</a:t>
            </a:r>
            <a:endParaRPr lang="en-ID" sz="2400" dirty="0">
              <a:latin typeface="Arial" panose="020B0604020202020204" pitchFamily="34" charset="0"/>
              <a:cs typeface="Arial" panose="020B0604020202020204" pitchFamily="34" charset="0"/>
            </a:endParaRPr>
          </a:p>
          <a:p>
            <a:pPr>
              <a:lnSpc>
                <a:spcPct val="150000"/>
              </a:lnSpc>
            </a:pPr>
            <a:r>
              <a:rPr lang="en-ID" sz="2400" dirty="0">
                <a:latin typeface="Arial" panose="020B0604020202020204" pitchFamily="34" charset="0"/>
                <a:cs typeface="Arial" panose="020B0604020202020204" pitchFamily="34" charset="0"/>
              </a:rPr>
              <a:t>-</a:t>
            </a:r>
            <a:r>
              <a:rPr lang="en-ID" sz="2400" dirty="0" err="1">
                <a:latin typeface="Arial" panose="020B0604020202020204" pitchFamily="34" charset="0"/>
                <a:cs typeface="Arial" panose="020B0604020202020204" pitchFamily="34" charset="0"/>
              </a:rPr>
              <a:t>Presentasi</a:t>
            </a:r>
            <a:r>
              <a:rPr lang="en-ID" sz="2400" dirty="0">
                <a:latin typeface="Arial" panose="020B0604020202020204" pitchFamily="34" charset="0"/>
                <a:cs typeface="Arial" panose="020B0604020202020204" pitchFamily="34" charset="0"/>
              </a:rPr>
              <a:t> dashboard</a:t>
            </a:r>
            <a:endParaRPr lang="en-US" sz="24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98AEA84C-F89C-48F8-86F0-983512E52437}"/>
              </a:ext>
            </a:extLst>
          </p:cNvPr>
          <p:cNvCxnSpPr>
            <a:stCxn id="2" idx="3"/>
            <a:endCxn id="4" idx="1"/>
          </p:cNvCxnSpPr>
          <p:nvPr/>
        </p:nvCxnSpPr>
        <p:spPr>
          <a:xfrm>
            <a:off x="3441024" y="2097658"/>
            <a:ext cx="115648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4327D4-458E-40CC-A592-1B2DF8581D11}"/>
              </a:ext>
            </a:extLst>
          </p:cNvPr>
          <p:cNvCxnSpPr>
            <a:cxnSpLocks/>
            <a:stCxn id="4" idx="3"/>
            <a:endCxn id="5" idx="1"/>
          </p:cNvCxnSpPr>
          <p:nvPr/>
        </p:nvCxnSpPr>
        <p:spPr>
          <a:xfrm flipV="1">
            <a:off x="7131754" y="2097657"/>
            <a:ext cx="115648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A1DAE0-A53D-4C19-B8E6-4719C28CB31E}"/>
              </a:ext>
            </a:extLst>
          </p:cNvPr>
          <p:cNvSpPr/>
          <p:nvPr/>
        </p:nvSpPr>
        <p:spPr>
          <a:xfrm>
            <a:off x="0" y="5873122"/>
            <a:ext cx="12192000" cy="984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Picture 17">
            <a:extLst>
              <a:ext uri="{FF2B5EF4-FFF2-40B4-BE49-F238E27FC236}">
                <a16:creationId xmlns:a16="http://schemas.microsoft.com/office/drawing/2014/main" id="{C4967F2B-BFFB-4F3F-86A4-8947625BA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238" y="5873122"/>
            <a:ext cx="3433762" cy="984878"/>
          </a:xfrm>
          <a:prstGeom prst="rect">
            <a:avLst/>
          </a:prstGeom>
        </p:spPr>
      </p:pic>
    </p:spTree>
    <p:extLst>
      <p:ext uri="{BB962C8B-B14F-4D97-AF65-F5344CB8AC3E}">
        <p14:creationId xmlns:p14="http://schemas.microsoft.com/office/powerpoint/2010/main" val="273826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Box 253">
            <a:extLst>
              <a:ext uri="{FF2B5EF4-FFF2-40B4-BE49-F238E27FC236}">
                <a16:creationId xmlns:a16="http://schemas.microsoft.com/office/drawing/2014/main" id="{5F2FD43C-6A5B-9636-94C9-217657C7B28C}"/>
              </a:ext>
            </a:extLst>
          </p:cNvPr>
          <p:cNvSpPr txBox="1"/>
          <p:nvPr/>
        </p:nvSpPr>
        <p:spPr>
          <a:xfrm>
            <a:off x="332395" y="628240"/>
            <a:ext cx="3683014" cy="707886"/>
          </a:xfrm>
          <a:prstGeom prst="rect">
            <a:avLst/>
          </a:prstGeom>
          <a:noFill/>
        </p:spPr>
        <p:txBody>
          <a:bodyPr wrap="square" rtlCol="0">
            <a:spAutoFit/>
          </a:bodyPr>
          <a:lstStyle/>
          <a:p>
            <a:pPr algn="ctr"/>
            <a:r>
              <a:rPr lang="en-US" sz="4000" b="1" dirty="0">
                <a:latin typeface="Arial Black" panose="020B0A04020102020204" pitchFamily="34" charset="0"/>
              </a:rPr>
              <a:t>Dataset</a:t>
            </a:r>
          </a:p>
        </p:txBody>
      </p:sp>
      <p:sp>
        <p:nvSpPr>
          <p:cNvPr id="3" name="Rectangle: Rounded Corners 2">
            <a:extLst>
              <a:ext uri="{FF2B5EF4-FFF2-40B4-BE49-F238E27FC236}">
                <a16:creationId xmlns:a16="http://schemas.microsoft.com/office/drawing/2014/main" id="{396B170C-4CB7-49ED-BFC4-EFF724130B11}"/>
              </a:ext>
            </a:extLst>
          </p:cNvPr>
          <p:cNvSpPr/>
          <p:nvPr/>
        </p:nvSpPr>
        <p:spPr>
          <a:xfrm>
            <a:off x="1385888" y="1756915"/>
            <a:ext cx="3906281" cy="122917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08EB54DA-19B6-1D9E-8803-F789B8E38C8F}"/>
              </a:ext>
            </a:extLst>
          </p:cNvPr>
          <p:cNvSpPr txBox="1"/>
          <p:nvPr/>
        </p:nvSpPr>
        <p:spPr>
          <a:xfrm>
            <a:off x="1609156" y="1893167"/>
            <a:ext cx="3683013" cy="754437"/>
          </a:xfrm>
          <a:prstGeom prst="rect">
            <a:avLst/>
          </a:prstGeom>
          <a:noFill/>
        </p:spPr>
        <p:txBody>
          <a:bodyPr wrap="square" rtlCol="0">
            <a:spAutoFit/>
          </a:bodyPr>
          <a:lstStyle/>
          <a:p>
            <a:pPr>
              <a:lnSpc>
                <a:spcPct val="150000"/>
              </a:lnSpc>
            </a:pPr>
            <a:r>
              <a:rPr lang="en-US" sz="3200" dirty="0">
                <a:latin typeface="Arial Black" panose="020B0A04020102020204" pitchFamily="34" charset="0"/>
              </a:rPr>
              <a:t>Customer Data</a:t>
            </a:r>
          </a:p>
        </p:txBody>
      </p:sp>
      <p:sp>
        <p:nvSpPr>
          <p:cNvPr id="13" name="Rectangle: Rounded Corners 12">
            <a:extLst>
              <a:ext uri="{FF2B5EF4-FFF2-40B4-BE49-F238E27FC236}">
                <a16:creationId xmlns:a16="http://schemas.microsoft.com/office/drawing/2014/main" id="{0B79FE2D-9699-4845-B520-AA1C0B0CA3D0}"/>
              </a:ext>
            </a:extLst>
          </p:cNvPr>
          <p:cNvSpPr/>
          <p:nvPr/>
        </p:nvSpPr>
        <p:spPr>
          <a:xfrm>
            <a:off x="6123545" y="1756915"/>
            <a:ext cx="4459299" cy="308655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7559C7C3-FC67-4A22-9C9F-6F9B0E44BA2C}"/>
              </a:ext>
            </a:extLst>
          </p:cNvPr>
          <p:cNvSpPr txBox="1"/>
          <p:nvPr/>
        </p:nvSpPr>
        <p:spPr>
          <a:xfrm>
            <a:off x="6899832" y="1893168"/>
            <a:ext cx="3389204" cy="754437"/>
          </a:xfrm>
          <a:prstGeom prst="rect">
            <a:avLst/>
          </a:prstGeom>
          <a:noFill/>
        </p:spPr>
        <p:txBody>
          <a:bodyPr wrap="square" rtlCol="0">
            <a:spAutoFit/>
          </a:bodyPr>
          <a:lstStyle/>
          <a:p>
            <a:pPr>
              <a:lnSpc>
                <a:spcPct val="150000"/>
              </a:lnSpc>
            </a:pPr>
            <a:r>
              <a:rPr lang="en-US" sz="3200" dirty="0">
                <a:latin typeface="Arial Black" panose="020B0A04020102020204" pitchFamily="34" charset="0"/>
              </a:rPr>
              <a:t>Sales Report</a:t>
            </a:r>
          </a:p>
        </p:txBody>
      </p:sp>
      <p:sp>
        <p:nvSpPr>
          <p:cNvPr id="9" name="TextBox 8">
            <a:extLst>
              <a:ext uri="{FF2B5EF4-FFF2-40B4-BE49-F238E27FC236}">
                <a16:creationId xmlns:a16="http://schemas.microsoft.com/office/drawing/2014/main" id="{DB33953B-49BD-4E81-B1B4-4EFE1A84EFB3}"/>
              </a:ext>
            </a:extLst>
          </p:cNvPr>
          <p:cNvSpPr txBox="1"/>
          <p:nvPr/>
        </p:nvSpPr>
        <p:spPr>
          <a:xfrm>
            <a:off x="6899832" y="2647605"/>
            <a:ext cx="3129994" cy="1951496"/>
          </a:xfrm>
          <a:prstGeom prst="rect">
            <a:avLst/>
          </a:prstGeom>
          <a:noFill/>
        </p:spPr>
        <p:txBody>
          <a:bodyPr wrap="square" rtlCol="0">
            <a:spAutoFit/>
          </a:bodyPr>
          <a:lstStyle/>
          <a:p>
            <a:pPr>
              <a:lnSpc>
                <a:spcPct val="150000"/>
              </a:lnSpc>
            </a:pPr>
            <a:r>
              <a:rPr lang="en-ID"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Branch Level</a:t>
            </a:r>
          </a:p>
          <a:p>
            <a:pPr>
              <a:lnSpc>
                <a:spcPct val="150000"/>
              </a:lnSpc>
            </a:pPr>
            <a:r>
              <a:rPr lang="en-US" sz="2800" dirty="0">
                <a:latin typeface="Arial" panose="020B0604020202020204" pitchFamily="34" charset="0"/>
                <a:cs typeface="Arial" panose="020B0604020202020204" pitchFamily="34" charset="0"/>
              </a:rPr>
              <a:t>-Customer Level</a:t>
            </a:r>
          </a:p>
          <a:p>
            <a:pPr>
              <a:lnSpc>
                <a:spcPct val="150000"/>
              </a:lnSpc>
            </a:pPr>
            <a:r>
              <a:rPr lang="en-US" sz="2800" dirty="0">
                <a:latin typeface="Arial" panose="020B0604020202020204" pitchFamily="34" charset="0"/>
                <a:cs typeface="Arial" panose="020B0604020202020204" pitchFamily="34" charset="0"/>
              </a:rPr>
              <a:t>-Menu Level</a:t>
            </a:r>
            <a:endParaRPr lang="en-ID"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F874908-3518-4405-8569-196A4CE91C09}"/>
              </a:ext>
            </a:extLst>
          </p:cNvPr>
          <p:cNvSpPr/>
          <p:nvPr/>
        </p:nvSpPr>
        <p:spPr>
          <a:xfrm>
            <a:off x="0" y="5873122"/>
            <a:ext cx="12192000" cy="984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 name="Picture 15">
            <a:extLst>
              <a:ext uri="{FF2B5EF4-FFF2-40B4-BE49-F238E27FC236}">
                <a16:creationId xmlns:a16="http://schemas.microsoft.com/office/drawing/2014/main" id="{DCA99798-093D-436A-81A0-50F49166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238" y="5873122"/>
            <a:ext cx="3433762" cy="984878"/>
          </a:xfrm>
          <a:prstGeom prst="rect">
            <a:avLst/>
          </a:prstGeom>
        </p:spPr>
      </p:pic>
    </p:spTree>
    <p:extLst>
      <p:ext uri="{BB962C8B-B14F-4D97-AF65-F5344CB8AC3E}">
        <p14:creationId xmlns:p14="http://schemas.microsoft.com/office/powerpoint/2010/main" val="1361899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Order ,Total Customer ,Total Penjualan Tiap Customer ,clusteredColumnChart ,C ,C ,C ,C ,C ,actionButton ,textbox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Data Customer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bang ,Total Bill ,Grand Total ,Pesanan Tersibuk berdasarkan Jam ,Grand Total dan Total Bill per Bulan ,Grand Total berdasarkan Cabang ,Grand Total berdasarkan Weekday &amp; Weekend ,Tanggal ,C ,C ,C ,C ,C ,actionButton ,textbox ,shape ,actionButton ,Off ,shape. Please refer to the notes on this slide for details">
            <a:hlinkClick r:id="rId3"/>
          </p:cNvPr>
          <p:cNvPicPr>
            <a:picLocks noChangeAspect="1"/>
          </p:cNvPicPr>
          <p:nvPr/>
        </p:nvPicPr>
        <p:blipFill>
          <a:blip r:embed="rId4"/>
          <a:stretch>
            <a:fillRect/>
          </a:stretch>
        </p:blipFill>
        <p:spPr>
          <a:xfrm>
            <a:off x="104775" y="0"/>
            <a:ext cx="11963400" cy="6848475"/>
          </a:xfrm>
          <a:prstGeom prst="rect">
            <a:avLst/>
          </a:prstGeom>
          <a:noFill/>
        </p:spPr>
      </p:pic>
      <p:sp>
        <p:nvSpPr>
          <p:cNvPr id="4" name="Title" hidden="1"/>
          <p:cNvSpPr>
            <a:spLocks noGrp="1"/>
          </p:cNvSpPr>
          <p:nvPr>
            <p:ph type="title"/>
          </p:nvPr>
        </p:nvSpPr>
        <p:spPr/>
        <p:txBody>
          <a:bodyPr/>
          <a:lstStyle/>
          <a:p>
            <a:r>
              <a:t>Laporan Penjualan Level Cabang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ama Cabang ,Nama Kota ,Tujuan Kunjungan ,Waktu Pemesanan ,Total Bill ,Grand Total ,Grand Total dan Total Bill per Bulan ,Grand Total berdasarkan Promosi ,Grand Total pada Promosi VS Non Promosii ,Grand Total pada Weekday VS  Weekend ,Grand Total berdasarkan Cabang ,Pesanan Tersibuk berdasarkan Jam ,C ,C ,C ,C ,C ,actionButton ,textbox ,shape ,actionButton ,textbox ,shape ,C ,actionButton ,Off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Laporan penjualan Level Customer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3598</TotalTime>
  <Words>610</Words>
  <Application>Microsoft Office PowerPoint</Application>
  <PresentationFormat>Widescreen</PresentationFormat>
  <Paragraphs>267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vt:lpstr>
      <vt:lpstr>Arial Black</vt:lpstr>
      <vt:lpstr>Calibri</vt:lpstr>
      <vt:lpstr>Century Gothic</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Data Customer</vt:lpstr>
      <vt:lpstr>Laporan Penjualan Level Cabang</vt:lpstr>
      <vt:lpstr>Laporan penjualan Level Customer</vt:lpstr>
      <vt:lpstr>Laporan Penjualan Level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bisyri 08</dc:creator>
  <cp:lastModifiedBy>M rizkY anugrahA</cp:lastModifiedBy>
  <cp:revision>108</cp:revision>
  <dcterms:created xsi:type="dcterms:W3CDTF">2022-10-25T23:13:13Z</dcterms:created>
  <dcterms:modified xsi:type="dcterms:W3CDTF">2023-04-15T15:36:37Z</dcterms:modified>
</cp:coreProperties>
</file>