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4" r:id="rId8"/>
    <p:sldId id="265" r:id="rId9"/>
    <p:sldId id="263" r:id="rId10"/>
    <p:sldId id="262"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0" d="100"/>
          <a:sy n="140" d="100"/>
        </p:scale>
        <p:origin x="13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02333-3563-4F5D-B13D-ED9238BF91F0}" type="datetimeFigureOut">
              <a:rPr lang="fr-FR" smtClean="0"/>
              <a:t>25/06/2018</a:t>
            </a:fld>
            <a:endParaRPr lang="fr-FR"/>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fr-F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DA0F-9D62-4460-A039-924FEA8E02B7}" type="slidenum">
              <a:rPr lang="fr-FR" smtClean="0"/>
              <a:t>‹#›</a:t>
            </a:fld>
            <a:endParaRPr lang="fr-FR"/>
          </a:p>
        </p:txBody>
      </p:sp>
    </p:spTree>
    <p:extLst>
      <p:ext uri="{BB962C8B-B14F-4D97-AF65-F5344CB8AC3E}">
        <p14:creationId xmlns:p14="http://schemas.microsoft.com/office/powerpoint/2010/main" val="304013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67298E4-A0E4-485F-898F-7B2101095AF1}"/>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endParaRPr lang="fr-FR"/>
          </a:p>
        </p:txBody>
      </p:sp>
      <p:sp>
        <p:nvSpPr>
          <p:cNvPr id="3" name="Subjudul 2">
            <a:extLst>
              <a:ext uri="{FF2B5EF4-FFF2-40B4-BE49-F238E27FC236}">
                <a16:creationId xmlns:a16="http://schemas.microsoft.com/office/drawing/2014/main" id="{945D0C10-838E-4A7C-A895-DA678A6CD8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fr-FR"/>
          </a:p>
        </p:txBody>
      </p:sp>
      <p:sp>
        <p:nvSpPr>
          <p:cNvPr id="4" name="Tampungan Tanggal 3">
            <a:extLst>
              <a:ext uri="{FF2B5EF4-FFF2-40B4-BE49-F238E27FC236}">
                <a16:creationId xmlns:a16="http://schemas.microsoft.com/office/drawing/2014/main" id="{DFFCE801-F274-446C-BF66-36E9938E6CA9}"/>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5" name="Tampungan Kaki 4">
            <a:extLst>
              <a:ext uri="{FF2B5EF4-FFF2-40B4-BE49-F238E27FC236}">
                <a16:creationId xmlns:a16="http://schemas.microsoft.com/office/drawing/2014/main" id="{F5EA721B-68D1-4966-87B5-3C8C52E4D4B0}"/>
              </a:ext>
            </a:extLst>
          </p:cNvPr>
          <p:cNvSpPr>
            <a:spLocks noGrp="1"/>
          </p:cNvSpPr>
          <p:nvPr>
            <p:ph type="ftr" sz="quarter" idx="11"/>
          </p:nvPr>
        </p:nvSpPr>
        <p:spPr/>
        <p:txBody>
          <a:bodyPr/>
          <a:lstStyle/>
          <a:p>
            <a:endParaRPr lang="fr-FR"/>
          </a:p>
        </p:txBody>
      </p:sp>
      <p:sp>
        <p:nvSpPr>
          <p:cNvPr id="6" name="Tampungan Nomor Slide 5">
            <a:extLst>
              <a:ext uri="{FF2B5EF4-FFF2-40B4-BE49-F238E27FC236}">
                <a16:creationId xmlns:a16="http://schemas.microsoft.com/office/drawing/2014/main" id="{9A860307-FBC9-457D-BDCC-B51E56B08768}"/>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193396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B0F0D81-DCD5-4955-8D3D-FD1E3DD1AD60}"/>
              </a:ext>
            </a:extLst>
          </p:cNvPr>
          <p:cNvSpPr>
            <a:spLocks noGrp="1"/>
          </p:cNvSpPr>
          <p:nvPr>
            <p:ph type="title"/>
          </p:nvPr>
        </p:nvSpPr>
        <p:spPr/>
        <p:txBody>
          <a:bodyPr/>
          <a:lstStyle/>
          <a:p>
            <a:r>
              <a:rPr lang="id-ID"/>
              <a:t>Klik untuk mengedit gaya judul Master</a:t>
            </a:r>
            <a:endParaRPr lang="fr-FR"/>
          </a:p>
        </p:txBody>
      </p:sp>
      <p:sp>
        <p:nvSpPr>
          <p:cNvPr id="3" name="Tampungan Teks Vertikal 2">
            <a:extLst>
              <a:ext uri="{FF2B5EF4-FFF2-40B4-BE49-F238E27FC236}">
                <a16:creationId xmlns:a16="http://schemas.microsoft.com/office/drawing/2014/main" id="{F402B257-5F8A-4F29-9648-C1098E7E44DB}"/>
              </a:ext>
            </a:extLst>
          </p:cNvPr>
          <p:cNvSpPr>
            <a:spLocks noGrp="1"/>
          </p:cNvSpPr>
          <p:nvPr>
            <p:ph type="body" orient="vert" idx="1"/>
          </p:nvPr>
        </p:nvSpPr>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fr-FR"/>
          </a:p>
        </p:txBody>
      </p:sp>
      <p:sp>
        <p:nvSpPr>
          <p:cNvPr id="4" name="Tampungan Tanggal 3">
            <a:extLst>
              <a:ext uri="{FF2B5EF4-FFF2-40B4-BE49-F238E27FC236}">
                <a16:creationId xmlns:a16="http://schemas.microsoft.com/office/drawing/2014/main" id="{E82A2467-EACB-4C26-A2E6-C1305E3554B4}"/>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5" name="Tampungan Kaki 4">
            <a:extLst>
              <a:ext uri="{FF2B5EF4-FFF2-40B4-BE49-F238E27FC236}">
                <a16:creationId xmlns:a16="http://schemas.microsoft.com/office/drawing/2014/main" id="{40DC0588-CBEA-48FC-B64D-E982D1FC3942}"/>
              </a:ext>
            </a:extLst>
          </p:cNvPr>
          <p:cNvSpPr>
            <a:spLocks noGrp="1"/>
          </p:cNvSpPr>
          <p:nvPr>
            <p:ph type="ftr" sz="quarter" idx="11"/>
          </p:nvPr>
        </p:nvSpPr>
        <p:spPr/>
        <p:txBody>
          <a:bodyPr/>
          <a:lstStyle/>
          <a:p>
            <a:endParaRPr lang="fr-FR"/>
          </a:p>
        </p:txBody>
      </p:sp>
      <p:sp>
        <p:nvSpPr>
          <p:cNvPr id="6" name="Tampungan Nomor Slide 5">
            <a:extLst>
              <a:ext uri="{FF2B5EF4-FFF2-40B4-BE49-F238E27FC236}">
                <a16:creationId xmlns:a16="http://schemas.microsoft.com/office/drawing/2014/main" id="{B7F737A9-B608-4527-838F-E4A2BB8614D3}"/>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394510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1B18A8BB-61E4-43B4-B624-B93AEB171B04}"/>
              </a:ext>
            </a:extLst>
          </p:cNvPr>
          <p:cNvSpPr>
            <a:spLocks noGrp="1"/>
          </p:cNvSpPr>
          <p:nvPr>
            <p:ph type="title" orient="vert"/>
          </p:nvPr>
        </p:nvSpPr>
        <p:spPr>
          <a:xfrm>
            <a:off x="8724900" y="365125"/>
            <a:ext cx="2628900" cy="5811838"/>
          </a:xfrm>
        </p:spPr>
        <p:txBody>
          <a:bodyPr vert="eaVert"/>
          <a:lstStyle/>
          <a:p>
            <a:r>
              <a:rPr lang="id-ID"/>
              <a:t>Klik untuk mengedit gaya judul Master</a:t>
            </a:r>
            <a:endParaRPr lang="fr-FR"/>
          </a:p>
        </p:txBody>
      </p:sp>
      <p:sp>
        <p:nvSpPr>
          <p:cNvPr id="3" name="Tampungan Teks Vertikal 2">
            <a:extLst>
              <a:ext uri="{FF2B5EF4-FFF2-40B4-BE49-F238E27FC236}">
                <a16:creationId xmlns:a16="http://schemas.microsoft.com/office/drawing/2014/main" id="{CDFA301D-5BEE-4E3B-B817-B5DC82353845}"/>
              </a:ext>
            </a:extLst>
          </p:cNvPr>
          <p:cNvSpPr>
            <a:spLocks noGrp="1"/>
          </p:cNvSpPr>
          <p:nvPr>
            <p:ph type="body" orient="vert" idx="1"/>
          </p:nvPr>
        </p:nvSpPr>
        <p:spPr>
          <a:xfrm>
            <a:off x="838200" y="365125"/>
            <a:ext cx="7734300" cy="5811838"/>
          </a:xfrm>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fr-FR"/>
          </a:p>
        </p:txBody>
      </p:sp>
      <p:sp>
        <p:nvSpPr>
          <p:cNvPr id="4" name="Tampungan Tanggal 3">
            <a:extLst>
              <a:ext uri="{FF2B5EF4-FFF2-40B4-BE49-F238E27FC236}">
                <a16:creationId xmlns:a16="http://schemas.microsoft.com/office/drawing/2014/main" id="{4370B290-4FA4-44BD-B8E6-4EC0F01F0D9C}"/>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5" name="Tampungan Kaki 4">
            <a:extLst>
              <a:ext uri="{FF2B5EF4-FFF2-40B4-BE49-F238E27FC236}">
                <a16:creationId xmlns:a16="http://schemas.microsoft.com/office/drawing/2014/main" id="{F83C7B3E-3E23-4D99-8BA8-A1FF3C5B74E9}"/>
              </a:ext>
            </a:extLst>
          </p:cNvPr>
          <p:cNvSpPr>
            <a:spLocks noGrp="1"/>
          </p:cNvSpPr>
          <p:nvPr>
            <p:ph type="ftr" sz="quarter" idx="11"/>
          </p:nvPr>
        </p:nvSpPr>
        <p:spPr/>
        <p:txBody>
          <a:bodyPr/>
          <a:lstStyle/>
          <a:p>
            <a:endParaRPr lang="fr-FR"/>
          </a:p>
        </p:txBody>
      </p:sp>
      <p:sp>
        <p:nvSpPr>
          <p:cNvPr id="6" name="Tampungan Nomor Slide 5">
            <a:extLst>
              <a:ext uri="{FF2B5EF4-FFF2-40B4-BE49-F238E27FC236}">
                <a16:creationId xmlns:a16="http://schemas.microsoft.com/office/drawing/2014/main" id="{5B7CDF27-5287-49CC-9322-179E380EDCB6}"/>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39191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6557AEF-A9DD-422D-9D0D-933B924D24D4}"/>
              </a:ext>
            </a:extLst>
          </p:cNvPr>
          <p:cNvSpPr>
            <a:spLocks noGrp="1"/>
          </p:cNvSpPr>
          <p:nvPr>
            <p:ph type="title"/>
          </p:nvPr>
        </p:nvSpPr>
        <p:spPr/>
        <p:txBody>
          <a:bodyPr/>
          <a:lstStyle/>
          <a:p>
            <a:r>
              <a:rPr lang="id-ID"/>
              <a:t>Klik untuk mengedit gaya judul Master</a:t>
            </a:r>
            <a:endParaRPr lang="fr-FR"/>
          </a:p>
        </p:txBody>
      </p:sp>
      <p:sp>
        <p:nvSpPr>
          <p:cNvPr id="3" name="Tampungan Konten 2">
            <a:extLst>
              <a:ext uri="{FF2B5EF4-FFF2-40B4-BE49-F238E27FC236}">
                <a16:creationId xmlns:a16="http://schemas.microsoft.com/office/drawing/2014/main" id="{FEC69DA7-F9B8-4B1E-96BB-67A539C05C7C}"/>
              </a:ext>
            </a:extLst>
          </p:cNvPr>
          <p:cNvSpPr>
            <a:spLocks noGrp="1"/>
          </p:cNvSpPr>
          <p:nvPr>
            <p:ph idx="1"/>
          </p:nvPr>
        </p:nvSpPr>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fr-FR"/>
          </a:p>
        </p:txBody>
      </p:sp>
      <p:sp>
        <p:nvSpPr>
          <p:cNvPr id="4" name="Tampungan Tanggal 3">
            <a:extLst>
              <a:ext uri="{FF2B5EF4-FFF2-40B4-BE49-F238E27FC236}">
                <a16:creationId xmlns:a16="http://schemas.microsoft.com/office/drawing/2014/main" id="{EC4B2D9E-82A3-4DA8-9C0C-39C719504BEB}"/>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5" name="Tampungan Kaki 4">
            <a:extLst>
              <a:ext uri="{FF2B5EF4-FFF2-40B4-BE49-F238E27FC236}">
                <a16:creationId xmlns:a16="http://schemas.microsoft.com/office/drawing/2014/main" id="{C6EAC2C2-BD4F-4871-8032-B68631F42351}"/>
              </a:ext>
            </a:extLst>
          </p:cNvPr>
          <p:cNvSpPr>
            <a:spLocks noGrp="1"/>
          </p:cNvSpPr>
          <p:nvPr>
            <p:ph type="ftr" sz="quarter" idx="11"/>
          </p:nvPr>
        </p:nvSpPr>
        <p:spPr/>
        <p:txBody>
          <a:bodyPr/>
          <a:lstStyle/>
          <a:p>
            <a:endParaRPr lang="fr-FR"/>
          </a:p>
        </p:txBody>
      </p:sp>
      <p:sp>
        <p:nvSpPr>
          <p:cNvPr id="6" name="Tampungan Nomor Slide 5">
            <a:extLst>
              <a:ext uri="{FF2B5EF4-FFF2-40B4-BE49-F238E27FC236}">
                <a16:creationId xmlns:a16="http://schemas.microsoft.com/office/drawing/2014/main" id="{C3FF2582-AA4F-436E-9522-D06FC0DF9CCF}"/>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416349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A481C47-C6D3-4A30-A43D-255C4E0A2450}"/>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endParaRPr lang="fr-FR"/>
          </a:p>
        </p:txBody>
      </p:sp>
      <p:sp>
        <p:nvSpPr>
          <p:cNvPr id="3" name="Tampungan Teks 2">
            <a:extLst>
              <a:ext uri="{FF2B5EF4-FFF2-40B4-BE49-F238E27FC236}">
                <a16:creationId xmlns:a16="http://schemas.microsoft.com/office/drawing/2014/main" id="{4755D27A-A080-48A1-BBCB-EBE31B638F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Edit gaya teks Master</a:t>
            </a:r>
          </a:p>
        </p:txBody>
      </p:sp>
      <p:sp>
        <p:nvSpPr>
          <p:cNvPr id="4" name="Tampungan Tanggal 3">
            <a:extLst>
              <a:ext uri="{FF2B5EF4-FFF2-40B4-BE49-F238E27FC236}">
                <a16:creationId xmlns:a16="http://schemas.microsoft.com/office/drawing/2014/main" id="{685CD334-683A-46E5-AF10-8667671EBF41}"/>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5" name="Tampungan Kaki 4">
            <a:extLst>
              <a:ext uri="{FF2B5EF4-FFF2-40B4-BE49-F238E27FC236}">
                <a16:creationId xmlns:a16="http://schemas.microsoft.com/office/drawing/2014/main" id="{7300D338-AE70-42C7-96F4-780912526013}"/>
              </a:ext>
            </a:extLst>
          </p:cNvPr>
          <p:cNvSpPr>
            <a:spLocks noGrp="1"/>
          </p:cNvSpPr>
          <p:nvPr>
            <p:ph type="ftr" sz="quarter" idx="11"/>
          </p:nvPr>
        </p:nvSpPr>
        <p:spPr/>
        <p:txBody>
          <a:bodyPr/>
          <a:lstStyle/>
          <a:p>
            <a:endParaRPr lang="fr-FR"/>
          </a:p>
        </p:txBody>
      </p:sp>
      <p:sp>
        <p:nvSpPr>
          <p:cNvPr id="6" name="Tampungan Nomor Slide 5">
            <a:extLst>
              <a:ext uri="{FF2B5EF4-FFF2-40B4-BE49-F238E27FC236}">
                <a16:creationId xmlns:a16="http://schemas.microsoft.com/office/drawing/2014/main" id="{8184F521-4629-4520-BECE-0BAADFBD72C1}"/>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44383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797608D-DC85-40ED-8D92-EB1390C7B102}"/>
              </a:ext>
            </a:extLst>
          </p:cNvPr>
          <p:cNvSpPr>
            <a:spLocks noGrp="1"/>
          </p:cNvSpPr>
          <p:nvPr>
            <p:ph type="title"/>
          </p:nvPr>
        </p:nvSpPr>
        <p:spPr/>
        <p:txBody>
          <a:bodyPr/>
          <a:lstStyle/>
          <a:p>
            <a:r>
              <a:rPr lang="id-ID"/>
              <a:t>Klik untuk mengedit gaya judul Master</a:t>
            </a:r>
            <a:endParaRPr lang="fr-FR"/>
          </a:p>
        </p:txBody>
      </p:sp>
      <p:sp>
        <p:nvSpPr>
          <p:cNvPr id="3" name="Tampungan Konten 2">
            <a:extLst>
              <a:ext uri="{FF2B5EF4-FFF2-40B4-BE49-F238E27FC236}">
                <a16:creationId xmlns:a16="http://schemas.microsoft.com/office/drawing/2014/main" id="{CE0B64F0-D951-4012-967B-2045FB0D4498}"/>
              </a:ext>
            </a:extLst>
          </p:cNvPr>
          <p:cNvSpPr>
            <a:spLocks noGrp="1"/>
          </p:cNvSpPr>
          <p:nvPr>
            <p:ph sz="half" idx="1"/>
          </p:nvPr>
        </p:nvSpPr>
        <p:spPr>
          <a:xfrm>
            <a:off x="838200" y="1825625"/>
            <a:ext cx="5181600" cy="435133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fr-FR"/>
          </a:p>
        </p:txBody>
      </p:sp>
      <p:sp>
        <p:nvSpPr>
          <p:cNvPr id="4" name="Tampungan Konten 3">
            <a:extLst>
              <a:ext uri="{FF2B5EF4-FFF2-40B4-BE49-F238E27FC236}">
                <a16:creationId xmlns:a16="http://schemas.microsoft.com/office/drawing/2014/main" id="{A84A8EDD-9A84-480A-BC80-9B314C492070}"/>
              </a:ext>
            </a:extLst>
          </p:cNvPr>
          <p:cNvSpPr>
            <a:spLocks noGrp="1"/>
          </p:cNvSpPr>
          <p:nvPr>
            <p:ph sz="half" idx="2"/>
          </p:nvPr>
        </p:nvSpPr>
        <p:spPr>
          <a:xfrm>
            <a:off x="6172200" y="1825625"/>
            <a:ext cx="5181600" cy="435133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fr-FR"/>
          </a:p>
        </p:txBody>
      </p:sp>
      <p:sp>
        <p:nvSpPr>
          <p:cNvPr id="5" name="Tampungan Tanggal 4">
            <a:extLst>
              <a:ext uri="{FF2B5EF4-FFF2-40B4-BE49-F238E27FC236}">
                <a16:creationId xmlns:a16="http://schemas.microsoft.com/office/drawing/2014/main" id="{6D7E179D-2DF0-4AF4-B1F8-27EF821B2A68}"/>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6" name="Tampungan Kaki 5">
            <a:extLst>
              <a:ext uri="{FF2B5EF4-FFF2-40B4-BE49-F238E27FC236}">
                <a16:creationId xmlns:a16="http://schemas.microsoft.com/office/drawing/2014/main" id="{AAC4A072-CCE0-4C19-99C4-832CB6CB1CFF}"/>
              </a:ext>
            </a:extLst>
          </p:cNvPr>
          <p:cNvSpPr>
            <a:spLocks noGrp="1"/>
          </p:cNvSpPr>
          <p:nvPr>
            <p:ph type="ftr" sz="quarter" idx="11"/>
          </p:nvPr>
        </p:nvSpPr>
        <p:spPr/>
        <p:txBody>
          <a:bodyPr/>
          <a:lstStyle/>
          <a:p>
            <a:endParaRPr lang="fr-FR"/>
          </a:p>
        </p:txBody>
      </p:sp>
      <p:sp>
        <p:nvSpPr>
          <p:cNvPr id="7" name="Tampungan Nomor Slide 6">
            <a:extLst>
              <a:ext uri="{FF2B5EF4-FFF2-40B4-BE49-F238E27FC236}">
                <a16:creationId xmlns:a16="http://schemas.microsoft.com/office/drawing/2014/main" id="{9657625A-807F-457D-85BD-68B72BDD0E03}"/>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151171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ADA0FF-3E0C-4DD0-8725-6A8280C00E30}"/>
              </a:ext>
            </a:extLst>
          </p:cNvPr>
          <p:cNvSpPr>
            <a:spLocks noGrp="1"/>
          </p:cNvSpPr>
          <p:nvPr>
            <p:ph type="title"/>
          </p:nvPr>
        </p:nvSpPr>
        <p:spPr>
          <a:xfrm>
            <a:off x="839788" y="365125"/>
            <a:ext cx="10515600" cy="1325563"/>
          </a:xfrm>
        </p:spPr>
        <p:txBody>
          <a:bodyPr/>
          <a:lstStyle/>
          <a:p>
            <a:r>
              <a:rPr lang="id-ID"/>
              <a:t>Klik untuk mengedit gaya judul Master</a:t>
            </a:r>
            <a:endParaRPr lang="fr-FR"/>
          </a:p>
        </p:txBody>
      </p:sp>
      <p:sp>
        <p:nvSpPr>
          <p:cNvPr id="3" name="Tampungan Teks 2">
            <a:extLst>
              <a:ext uri="{FF2B5EF4-FFF2-40B4-BE49-F238E27FC236}">
                <a16:creationId xmlns:a16="http://schemas.microsoft.com/office/drawing/2014/main" id="{0E011FE9-877B-498D-9AE5-9967349C1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4" name="Tampungan Konten 3">
            <a:extLst>
              <a:ext uri="{FF2B5EF4-FFF2-40B4-BE49-F238E27FC236}">
                <a16:creationId xmlns:a16="http://schemas.microsoft.com/office/drawing/2014/main" id="{FDFC6824-E31E-49B4-8B30-B736C28327DA}"/>
              </a:ext>
            </a:extLst>
          </p:cNvPr>
          <p:cNvSpPr>
            <a:spLocks noGrp="1"/>
          </p:cNvSpPr>
          <p:nvPr>
            <p:ph sz="half" idx="2"/>
          </p:nvPr>
        </p:nvSpPr>
        <p:spPr>
          <a:xfrm>
            <a:off x="839788" y="2505075"/>
            <a:ext cx="5157787" cy="368458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fr-FR"/>
          </a:p>
        </p:txBody>
      </p:sp>
      <p:sp>
        <p:nvSpPr>
          <p:cNvPr id="5" name="Tampungan Teks 4">
            <a:extLst>
              <a:ext uri="{FF2B5EF4-FFF2-40B4-BE49-F238E27FC236}">
                <a16:creationId xmlns:a16="http://schemas.microsoft.com/office/drawing/2014/main" id="{E1BDC597-ACDF-4478-B368-EEB914064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6" name="Tampungan Konten 5">
            <a:extLst>
              <a:ext uri="{FF2B5EF4-FFF2-40B4-BE49-F238E27FC236}">
                <a16:creationId xmlns:a16="http://schemas.microsoft.com/office/drawing/2014/main" id="{6CBBA560-D469-46E2-B8B1-F252FA9DB410}"/>
              </a:ext>
            </a:extLst>
          </p:cNvPr>
          <p:cNvSpPr>
            <a:spLocks noGrp="1"/>
          </p:cNvSpPr>
          <p:nvPr>
            <p:ph sz="quarter" idx="4"/>
          </p:nvPr>
        </p:nvSpPr>
        <p:spPr>
          <a:xfrm>
            <a:off x="6172200" y="2505075"/>
            <a:ext cx="5183188" cy="368458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fr-FR"/>
          </a:p>
        </p:txBody>
      </p:sp>
      <p:sp>
        <p:nvSpPr>
          <p:cNvPr id="7" name="Tampungan Tanggal 6">
            <a:extLst>
              <a:ext uri="{FF2B5EF4-FFF2-40B4-BE49-F238E27FC236}">
                <a16:creationId xmlns:a16="http://schemas.microsoft.com/office/drawing/2014/main" id="{14D8D982-8A91-47A7-B18C-2DDAF9618A90}"/>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8" name="Tampungan Kaki 7">
            <a:extLst>
              <a:ext uri="{FF2B5EF4-FFF2-40B4-BE49-F238E27FC236}">
                <a16:creationId xmlns:a16="http://schemas.microsoft.com/office/drawing/2014/main" id="{41E6D9A1-4A62-443E-AD7D-1F3F8003A86C}"/>
              </a:ext>
            </a:extLst>
          </p:cNvPr>
          <p:cNvSpPr>
            <a:spLocks noGrp="1"/>
          </p:cNvSpPr>
          <p:nvPr>
            <p:ph type="ftr" sz="quarter" idx="11"/>
          </p:nvPr>
        </p:nvSpPr>
        <p:spPr/>
        <p:txBody>
          <a:bodyPr/>
          <a:lstStyle/>
          <a:p>
            <a:endParaRPr lang="fr-FR"/>
          </a:p>
        </p:txBody>
      </p:sp>
      <p:sp>
        <p:nvSpPr>
          <p:cNvPr id="9" name="Tampungan Nomor Slide 8">
            <a:extLst>
              <a:ext uri="{FF2B5EF4-FFF2-40B4-BE49-F238E27FC236}">
                <a16:creationId xmlns:a16="http://schemas.microsoft.com/office/drawing/2014/main" id="{ACF432C1-568B-4FC4-B840-AAC915DF6298}"/>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150805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53C676-1244-4AB8-9B2A-F8BEF0ECD247}"/>
              </a:ext>
            </a:extLst>
          </p:cNvPr>
          <p:cNvSpPr>
            <a:spLocks noGrp="1"/>
          </p:cNvSpPr>
          <p:nvPr>
            <p:ph type="title"/>
          </p:nvPr>
        </p:nvSpPr>
        <p:spPr/>
        <p:txBody>
          <a:bodyPr/>
          <a:lstStyle/>
          <a:p>
            <a:r>
              <a:rPr lang="id-ID"/>
              <a:t>Klik untuk mengedit gaya judul Master</a:t>
            </a:r>
            <a:endParaRPr lang="fr-FR"/>
          </a:p>
        </p:txBody>
      </p:sp>
      <p:sp>
        <p:nvSpPr>
          <p:cNvPr id="3" name="Tampungan Tanggal 2">
            <a:extLst>
              <a:ext uri="{FF2B5EF4-FFF2-40B4-BE49-F238E27FC236}">
                <a16:creationId xmlns:a16="http://schemas.microsoft.com/office/drawing/2014/main" id="{914B0A34-A810-4D79-B4AE-06ACC27C249B}"/>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4" name="Tampungan Kaki 3">
            <a:extLst>
              <a:ext uri="{FF2B5EF4-FFF2-40B4-BE49-F238E27FC236}">
                <a16:creationId xmlns:a16="http://schemas.microsoft.com/office/drawing/2014/main" id="{B7547D15-BE42-4D2B-8FE2-B97219474124}"/>
              </a:ext>
            </a:extLst>
          </p:cNvPr>
          <p:cNvSpPr>
            <a:spLocks noGrp="1"/>
          </p:cNvSpPr>
          <p:nvPr>
            <p:ph type="ftr" sz="quarter" idx="11"/>
          </p:nvPr>
        </p:nvSpPr>
        <p:spPr/>
        <p:txBody>
          <a:bodyPr/>
          <a:lstStyle/>
          <a:p>
            <a:endParaRPr lang="fr-FR"/>
          </a:p>
        </p:txBody>
      </p:sp>
      <p:sp>
        <p:nvSpPr>
          <p:cNvPr id="5" name="Tampungan Nomor Slide 4">
            <a:extLst>
              <a:ext uri="{FF2B5EF4-FFF2-40B4-BE49-F238E27FC236}">
                <a16:creationId xmlns:a16="http://schemas.microsoft.com/office/drawing/2014/main" id="{EECC9340-8AC5-4AF9-AB17-0BD8FFBD77FD}"/>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73860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D05308FE-A92E-44E1-924C-A8F40E4C8CA2}"/>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3" name="Tampungan Kaki 2">
            <a:extLst>
              <a:ext uri="{FF2B5EF4-FFF2-40B4-BE49-F238E27FC236}">
                <a16:creationId xmlns:a16="http://schemas.microsoft.com/office/drawing/2014/main" id="{12249846-8BAC-4C6F-B421-D43147467738}"/>
              </a:ext>
            </a:extLst>
          </p:cNvPr>
          <p:cNvSpPr>
            <a:spLocks noGrp="1"/>
          </p:cNvSpPr>
          <p:nvPr>
            <p:ph type="ftr" sz="quarter" idx="11"/>
          </p:nvPr>
        </p:nvSpPr>
        <p:spPr/>
        <p:txBody>
          <a:bodyPr/>
          <a:lstStyle/>
          <a:p>
            <a:endParaRPr lang="fr-FR"/>
          </a:p>
        </p:txBody>
      </p:sp>
      <p:sp>
        <p:nvSpPr>
          <p:cNvPr id="4" name="Tampungan Nomor Slide 3">
            <a:extLst>
              <a:ext uri="{FF2B5EF4-FFF2-40B4-BE49-F238E27FC236}">
                <a16:creationId xmlns:a16="http://schemas.microsoft.com/office/drawing/2014/main" id="{ACD4E11F-679F-4B8F-BEBE-358CE9F4863E}"/>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353743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BC7492-D07C-4155-A78D-570E6C5BD697}"/>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fr-FR"/>
          </a:p>
        </p:txBody>
      </p:sp>
      <p:sp>
        <p:nvSpPr>
          <p:cNvPr id="3" name="Tampungan Konten 2">
            <a:extLst>
              <a:ext uri="{FF2B5EF4-FFF2-40B4-BE49-F238E27FC236}">
                <a16:creationId xmlns:a16="http://schemas.microsoft.com/office/drawing/2014/main" id="{2EE98FDD-AA7C-4E00-A93F-D82265264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fr-FR"/>
          </a:p>
        </p:txBody>
      </p:sp>
      <p:sp>
        <p:nvSpPr>
          <p:cNvPr id="4" name="Tampungan Teks 3">
            <a:extLst>
              <a:ext uri="{FF2B5EF4-FFF2-40B4-BE49-F238E27FC236}">
                <a16:creationId xmlns:a16="http://schemas.microsoft.com/office/drawing/2014/main" id="{F9CA9C56-0CDE-442B-9DC2-1911F225F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Tampungan Tanggal 4">
            <a:extLst>
              <a:ext uri="{FF2B5EF4-FFF2-40B4-BE49-F238E27FC236}">
                <a16:creationId xmlns:a16="http://schemas.microsoft.com/office/drawing/2014/main" id="{E9849F0C-7C8C-491A-BA97-49E94D61B992}"/>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6" name="Tampungan Kaki 5">
            <a:extLst>
              <a:ext uri="{FF2B5EF4-FFF2-40B4-BE49-F238E27FC236}">
                <a16:creationId xmlns:a16="http://schemas.microsoft.com/office/drawing/2014/main" id="{476E254C-E048-45C4-BE5B-6A8ACB7EB8AD}"/>
              </a:ext>
            </a:extLst>
          </p:cNvPr>
          <p:cNvSpPr>
            <a:spLocks noGrp="1"/>
          </p:cNvSpPr>
          <p:nvPr>
            <p:ph type="ftr" sz="quarter" idx="11"/>
          </p:nvPr>
        </p:nvSpPr>
        <p:spPr/>
        <p:txBody>
          <a:bodyPr/>
          <a:lstStyle/>
          <a:p>
            <a:endParaRPr lang="fr-FR"/>
          </a:p>
        </p:txBody>
      </p:sp>
      <p:sp>
        <p:nvSpPr>
          <p:cNvPr id="7" name="Tampungan Nomor Slide 6">
            <a:extLst>
              <a:ext uri="{FF2B5EF4-FFF2-40B4-BE49-F238E27FC236}">
                <a16:creationId xmlns:a16="http://schemas.microsoft.com/office/drawing/2014/main" id="{3FB60BE8-327D-4933-B59F-AF4981D00310}"/>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171118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9A31476-DE01-4F3D-AE47-BCFB74B9EE5C}"/>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fr-FR"/>
          </a:p>
        </p:txBody>
      </p:sp>
      <p:sp>
        <p:nvSpPr>
          <p:cNvPr id="3" name="Tampungan Gambar 2">
            <a:extLst>
              <a:ext uri="{FF2B5EF4-FFF2-40B4-BE49-F238E27FC236}">
                <a16:creationId xmlns:a16="http://schemas.microsoft.com/office/drawing/2014/main" id="{FECAC805-FE3D-428F-89B3-18CE03517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ampungan Teks 3">
            <a:extLst>
              <a:ext uri="{FF2B5EF4-FFF2-40B4-BE49-F238E27FC236}">
                <a16:creationId xmlns:a16="http://schemas.microsoft.com/office/drawing/2014/main" id="{38851C20-AE91-44D7-8443-1BCD06003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Tampungan Tanggal 4">
            <a:extLst>
              <a:ext uri="{FF2B5EF4-FFF2-40B4-BE49-F238E27FC236}">
                <a16:creationId xmlns:a16="http://schemas.microsoft.com/office/drawing/2014/main" id="{2D19E76A-8C34-424B-95FE-586D9490F793}"/>
              </a:ext>
            </a:extLst>
          </p:cNvPr>
          <p:cNvSpPr>
            <a:spLocks noGrp="1"/>
          </p:cNvSpPr>
          <p:nvPr>
            <p:ph type="dt" sz="half" idx="10"/>
          </p:nvPr>
        </p:nvSpPr>
        <p:spPr/>
        <p:txBody>
          <a:bodyPr/>
          <a:lstStyle/>
          <a:p>
            <a:fld id="{7705D77F-5058-4D0C-B5EA-04525CAE876F}" type="datetimeFigureOut">
              <a:rPr lang="fr-FR" smtClean="0"/>
              <a:t>25/06/2018</a:t>
            </a:fld>
            <a:endParaRPr lang="fr-FR"/>
          </a:p>
        </p:txBody>
      </p:sp>
      <p:sp>
        <p:nvSpPr>
          <p:cNvPr id="6" name="Tampungan Kaki 5">
            <a:extLst>
              <a:ext uri="{FF2B5EF4-FFF2-40B4-BE49-F238E27FC236}">
                <a16:creationId xmlns:a16="http://schemas.microsoft.com/office/drawing/2014/main" id="{2F9FD730-B98A-484F-BA62-BFF0ADA05C23}"/>
              </a:ext>
            </a:extLst>
          </p:cNvPr>
          <p:cNvSpPr>
            <a:spLocks noGrp="1"/>
          </p:cNvSpPr>
          <p:nvPr>
            <p:ph type="ftr" sz="quarter" idx="11"/>
          </p:nvPr>
        </p:nvSpPr>
        <p:spPr/>
        <p:txBody>
          <a:bodyPr/>
          <a:lstStyle/>
          <a:p>
            <a:endParaRPr lang="fr-FR"/>
          </a:p>
        </p:txBody>
      </p:sp>
      <p:sp>
        <p:nvSpPr>
          <p:cNvPr id="7" name="Tampungan Nomor Slide 6">
            <a:extLst>
              <a:ext uri="{FF2B5EF4-FFF2-40B4-BE49-F238E27FC236}">
                <a16:creationId xmlns:a16="http://schemas.microsoft.com/office/drawing/2014/main" id="{A1C7AC39-A529-4767-A73F-2C5A244FDF37}"/>
              </a:ext>
            </a:extLst>
          </p:cNvPr>
          <p:cNvSpPr>
            <a:spLocks noGrp="1"/>
          </p:cNvSpPr>
          <p:nvPr>
            <p:ph type="sldNum" sz="quarter" idx="12"/>
          </p:nvPr>
        </p:nvSpPr>
        <p:spPr/>
        <p:txBody>
          <a:bodyPr/>
          <a:lstStyle/>
          <a:p>
            <a:fld id="{79DBD102-30C6-4369-8FFC-AB54922DC20E}" type="slidenum">
              <a:rPr lang="fr-FR" smtClean="0"/>
              <a:t>‹#›</a:t>
            </a:fld>
            <a:endParaRPr lang="fr-FR"/>
          </a:p>
        </p:txBody>
      </p:sp>
    </p:spTree>
    <p:extLst>
      <p:ext uri="{BB962C8B-B14F-4D97-AF65-F5344CB8AC3E}">
        <p14:creationId xmlns:p14="http://schemas.microsoft.com/office/powerpoint/2010/main" val="152104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93E99701-2990-44E2-B4B1-B6847EF932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fr-FR"/>
          </a:p>
        </p:txBody>
      </p:sp>
      <p:sp>
        <p:nvSpPr>
          <p:cNvPr id="3" name="Tampungan Teks 2">
            <a:extLst>
              <a:ext uri="{FF2B5EF4-FFF2-40B4-BE49-F238E27FC236}">
                <a16:creationId xmlns:a16="http://schemas.microsoft.com/office/drawing/2014/main" id="{FC60F429-6C8F-47A1-84B2-4B2A9A4E9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fr-FR"/>
          </a:p>
        </p:txBody>
      </p:sp>
      <p:sp>
        <p:nvSpPr>
          <p:cNvPr id="4" name="Tampungan Tanggal 3">
            <a:extLst>
              <a:ext uri="{FF2B5EF4-FFF2-40B4-BE49-F238E27FC236}">
                <a16:creationId xmlns:a16="http://schemas.microsoft.com/office/drawing/2014/main" id="{28CC2C1F-9421-4FBA-AF22-FABD2AAC1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5D77F-5058-4D0C-B5EA-04525CAE876F}" type="datetimeFigureOut">
              <a:rPr lang="fr-FR" smtClean="0"/>
              <a:t>25/06/2018</a:t>
            </a:fld>
            <a:endParaRPr lang="fr-FR"/>
          </a:p>
        </p:txBody>
      </p:sp>
      <p:sp>
        <p:nvSpPr>
          <p:cNvPr id="5" name="Tampungan Kaki 4">
            <a:extLst>
              <a:ext uri="{FF2B5EF4-FFF2-40B4-BE49-F238E27FC236}">
                <a16:creationId xmlns:a16="http://schemas.microsoft.com/office/drawing/2014/main" id="{BF3BF214-C26B-42B1-9C50-0F27CED5B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Tampungan Nomor Slide 5">
            <a:extLst>
              <a:ext uri="{FF2B5EF4-FFF2-40B4-BE49-F238E27FC236}">
                <a16:creationId xmlns:a16="http://schemas.microsoft.com/office/drawing/2014/main" id="{B35B5432-C860-443B-AB4B-F78F3FE1B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BD102-30C6-4369-8FFC-AB54922DC20E}" type="slidenum">
              <a:rPr lang="fr-FR" smtClean="0"/>
              <a:t>‹#›</a:t>
            </a:fld>
            <a:endParaRPr lang="fr-FR"/>
          </a:p>
        </p:txBody>
      </p:sp>
    </p:spTree>
    <p:extLst>
      <p:ext uri="{BB962C8B-B14F-4D97-AF65-F5344CB8AC3E}">
        <p14:creationId xmlns:p14="http://schemas.microsoft.com/office/powerpoint/2010/main" val="605566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formationweek.com/big-data/12-artificial-intelligence-terms-you-need-to-know/d/d-id/1330003?page_number=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youtube.com/watch?v=R0zSEJuY68I" TargetMode="External"/><Relationship Id="rId4" Type="http://schemas.openxmlformats.org/officeDocument/2006/relationships/hyperlink" Target="http://www.youtube.com/watch?v=9z5CesxutEg"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luxoft.com/blog/mdillon/journeys-in-data-science-part-4-the-growth-of-ai-machine-lear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hizpr.be/upload/medialab/21/company/Media_Presentation_2012_DigiUniverseFINAL1.pdf" TargetMode="External"/><Relationship Id="rId7" Type="http://schemas.openxmlformats.org/officeDocument/2006/relationships/hyperlink" Target="http://www.technologyreview.com/news/514346/the-data-made-me-do-it/" TargetMode="External"/><Relationship Id="rId2" Type="http://schemas.openxmlformats.org/officeDocument/2006/relationships/hyperlink" Target="https://www.forbes.com/sites/bernardmarr/2015/09/30/big-data-20-mind-boggling-facts-everyone-must-read/#2f21b37d17b1" TargetMode="External"/><Relationship Id="rId1" Type="http://schemas.openxmlformats.org/officeDocument/2006/relationships/slideLayout" Target="../slideLayouts/slideLayout2.xml"/><Relationship Id="rId6" Type="http://schemas.openxmlformats.org/officeDocument/2006/relationships/hyperlink" Target="http://www.statista.com/statistics/263441/global-smartphone-shipments-forecast/" TargetMode="External"/><Relationship Id="rId5" Type="http://schemas.openxmlformats.org/officeDocument/2006/relationships/hyperlink" Target="http://mylio.com/one-trillion-photos-in-2015/" TargetMode="External"/><Relationship Id="rId4" Type="http://schemas.openxmlformats.org/officeDocument/2006/relationships/hyperlink" Target="http://www.emc.com/leadership/digital-universe/2014iview/executive-summary.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5EDB224-E153-4BEF-81E3-0EFACCE964AD}"/>
              </a:ext>
            </a:extLst>
          </p:cNvPr>
          <p:cNvSpPr>
            <a:spLocks noGrp="1"/>
          </p:cNvSpPr>
          <p:nvPr>
            <p:ph type="ctrTitle"/>
          </p:nvPr>
        </p:nvSpPr>
        <p:spPr/>
        <p:txBody>
          <a:bodyPr/>
          <a:lstStyle/>
          <a:p>
            <a:r>
              <a:rPr lang="fr-FR" dirty="0"/>
              <a:t>Pengenalan Machine Learning</a:t>
            </a:r>
          </a:p>
        </p:txBody>
      </p:sp>
      <p:sp>
        <p:nvSpPr>
          <p:cNvPr id="3" name="Subjudul 2">
            <a:extLst>
              <a:ext uri="{FF2B5EF4-FFF2-40B4-BE49-F238E27FC236}">
                <a16:creationId xmlns:a16="http://schemas.microsoft.com/office/drawing/2014/main" id="{6FB34AE9-775A-4E86-A8BD-4DAF252694C8}"/>
              </a:ext>
            </a:extLst>
          </p:cNvPr>
          <p:cNvSpPr>
            <a:spLocks noGrp="1"/>
          </p:cNvSpPr>
          <p:nvPr>
            <p:ph type="subTitle" idx="1"/>
          </p:nvPr>
        </p:nvSpPr>
        <p:spPr/>
        <p:txBody>
          <a:bodyPr/>
          <a:lstStyle/>
          <a:p>
            <a:r>
              <a:rPr lang="fr-FR" dirty="0"/>
              <a:t>Lokakarya Machine Learning untuk Pemula</a:t>
            </a:r>
          </a:p>
          <a:p>
            <a:r>
              <a:rPr lang="fr-FR" dirty="0"/>
              <a:t>5-6 Juli 2018, Universitas Pertamina</a:t>
            </a:r>
          </a:p>
        </p:txBody>
      </p:sp>
    </p:spTree>
    <p:extLst>
      <p:ext uri="{BB962C8B-B14F-4D97-AF65-F5344CB8AC3E}">
        <p14:creationId xmlns:p14="http://schemas.microsoft.com/office/powerpoint/2010/main" val="47306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106CD43-BEB3-42A7-A3FE-4698C6C6FC1E}"/>
              </a:ext>
            </a:extLst>
          </p:cNvPr>
          <p:cNvSpPr>
            <a:spLocks noGrp="1"/>
          </p:cNvSpPr>
          <p:nvPr>
            <p:ph type="title"/>
          </p:nvPr>
        </p:nvSpPr>
        <p:spPr/>
        <p:txBody>
          <a:bodyPr>
            <a:normAutofit/>
          </a:bodyPr>
          <a:lstStyle/>
          <a:p>
            <a:r>
              <a:rPr lang="fr-FR" dirty="0"/>
              <a:t>Perbedaan Artificial Intelligence, Data Science, dan Machine Learning</a:t>
            </a:r>
          </a:p>
        </p:txBody>
      </p:sp>
      <p:sp>
        <p:nvSpPr>
          <p:cNvPr id="4" name="Oval 3">
            <a:extLst>
              <a:ext uri="{FF2B5EF4-FFF2-40B4-BE49-F238E27FC236}">
                <a16:creationId xmlns:a16="http://schemas.microsoft.com/office/drawing/2014/main" id="{DC722B05-4667-4C02-B1C4-7E491A492F30}"/>
              </a:ext>
            </a:extLst>
          </p:cNvPr>
          <p:cNvSpPr/>
          <p:nvPr/>
        </p:nvSpPr>
        <p:spPr>
          <a:xfrm>
            <a:off x="970547" y="1967916"/>
            <a:ext cx="4154905" cy="4154905"/>
          </a:xfrm>
          <a:prstGeom prst="ellipse">
            <a:avLst/>
          </a:prstGeom>
          <a:solidFill>
            <a:schemeClr val="accent1">
              <a:lumMod val="20000"/>
              <a:lumOff val="80000"/>
              <a:alpha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val 4">
            <a:extLst>
              <a:ext uri="{FF2B5EF4-FFF2-40B4-BE49-F238E27FC236}">
                <a16:creationId xmlns:a16="http://schemas.microsoft.com/office/drawing/2014/main" id="{99CA6A8A-623E-4839-ACD2-7F5088C93183}"/>
              </a:ext>
            </a:extLst>
          </p:cNvPr>
          <p:cNvSpPr/>
          <p:nvPr/>
        </p:nvSpPr>
        <p:spPr>
          <a:xfrm>
            <a:off x="3047999" y="1967916"/>
            <a:ext cx="4154905" cy="4154905"/>
          </a:xfrm>
          <a:prstGeom prst="ellipse">
            <a:avLst/>
          </a:prstGeom>
          <a:solidFill>
            <a:schemeClr val="accent6">
              <a:lumMod val="20000"/>
              <a:lumOff val="80000"/>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val 5">
            <a:extLst>
              <a:ext uri="{FF2B5EF4-FFF2-40B4-BE49-F238E27FC236}">
                <a16:creationId xmlns:a16="http://schemas.microsoft.com/office/drawing/2014/main" id="{9CC3BBFE-72D9-49A0-816A-F9F64232A839}"/>
              </a:ext>
            </a:extLst>
          </p:cNvPr>
          <p:cNvSpPr/>
          <p:nvPr/>
        </p:nvSpPr>
        <p:spPr>
          <a:xfrm>
            <a:off x="3380873" y="4235116"/>
            <a:ext cx="1485900" cy="1149016"/>
          </a:xfrm>
          <a:prstGeom prst="ellipse">
            <a:avLst/>
          </a:prstGeom>
          <a:solidFill>
            <a:schemeClr val="accent2">
              <a:lumMod val="40000"/>
              <a:lumOff val="6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val 6">
            <a:extLst>
              <a:ext uri="{FF2B5EF4-FFF2-40B4-BE49-F238E27FC236}">
                <a16:creationId xmlns:a16="http://schemas.microsoft.com/office/drawing/2014/main" id="{76D02779-E000-4C50-9095-B2B55A2E1C0F}"/>
              </a:ext>
            </a:extLst>
          </p:cNvPr>
          <p:cNvSpPr/>
          <p:nvPr/>
        </p:nvSpPr>
        <p:spPr>
          <a:xfrm>
            <a:off x="3468103" y="4578016"/>
            <a:ext cx="760996" cy="625642"/>
          </a:xfrm>
          <a:prstGeom prst="ellipse">
            <a:avLst/>
          </a:prstGeom>
          <a:solidFill>
            <a:schemeClr val="accent4">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Kotak Teks 7">
            <a:extLst>
              <a:ext uri="{FF2B5EF4-FFF2-40B4-BE49-F238E27FC236}">
                <a16:creationId xmlns:a16="http://schemas.microsoft.com/office/drawing/2014/main" id="{6637DBFC-4B7F-4648-ABEE-894383234771}"/>
              </a:ext>
            </a:extLst>
          </p:cNvPr>
          <p:cNvSpPr txBox="1"/>
          <p:nvPr/>
        </p:nvSpPr>
        <p:spPr>
          <a:xfrm>
            <a:off x="8127242" y="3104866"/>
            <a:ext cx="3026021" cy="1569660"/>
          </a:xfrm>
          <a:prstGeom prst="rect">
            <a:avLst/>
          </a:prstGeom>
          <a:noFill/>
        </p:spPr>
        <p:txBody>
          <a:bodyPr wrap="none" rtlCol="0">
            <a:spAutoFit/>
          </a:bodyPr>
          <a:lstStyle/>
          <a:p>
            <a:pPr marL="285750" indent="-285750">
              <a:buFont typeface="Wingdings" panose="05000000000000000000" pitchFamily="2" charset="2"/>
              <a:buChar char="§"/>
            </a:pPr>
            <a:r>
              <a:rPr lang="fr-FR" sz="2400" dirty="0">
                <a:solidFill>
                  <a:schemeClr val="accent1"/>
                </a:solidFill>
              </a:rPr>
              <a:t>Data Science</a:t>
            </a:r>
          </a:p>
          <a:p>
            <a:pPr marL="285750" indent="-285750">
              <a:buFont typeface="Wingdings" panose="05000000000000000000" pitchFamily="2" charset="2"/>
              <a:buChar char="§"/>
            </a:pPr>
            <a:r>
              <a:rPr lang="fr-FR" sz="2400" dirty="0">
                <a:solidFill>
                  <a:schemeClr val="accent6"/>
                </a:solidFill>
              </a:rPr>
              <a:t>Artificial Intelligence</a:t>
            </a:r>
          </a:p>
          <a:p>
            <a:pPr marL="285750" indent="-285750">
              <a:buFont typeface="Wingdings" panose="05000000000000000000" pitchFamily="2" charset="2"/>
              <a:buChar char="§"/>
            </a:pPr>
            <a:r>
              <a:rPr lang="fr-FR" sz="2400" dirty="0">
                <a:solidFill>
                  <a:schemeClr val="accent2"/>
                </a:solidFill>
              </a:rPr>
              <a:t>Machine Learning</a:t>
            </a:r>
          </a:p>
          <a:p>
            <a:pPr marL="285750" indent="-285750">
              <a:buFont typeface="Wingdings" panose="05000000000000000000" pitchFamily="2" charset="2"/>
              <a:buChar char="§"/>
            </a:pPr>
            <a:r>
              <a:rPr lang="fr-FR" sz="2400" dirty="0">
                <a:solidFill>
                  <a:schemeClr val="accent4"/>
                </a:solidFill>
              </a:rPr>
              <a:t>Deep Learning</a:t>
            </a:r>
          </a:p>
        </p:txBody>
      </p:sp>
      <p:sp>
        <p:nvSpPr>
          <p:cNvPr id="9" name="Kotak Teks 8">
            <a:extLst>
              <a:ext uri="{FF2B5EF4-FFF2-40B4-BE49-F238E27FC236}">
                <a16:creationId xmlns:a16="http://schemas.microsoft.com/office/drawing/2014/main" id="{FB75705D-604A-4C9B-AB82-32228B789EBE}"/>
              </a:ext>
            </a:extLst>
          </p:cNvPr>
          <p:cNvSpPr txBox="1"/>
          <p:nvPr/>
        </p:nvSpPr>
        <p:spPr>
          <a:xfrm>
            <a:off x="1290259" y="2818263"/>
            <a:ext cx="1666803" cy="369332"/>
          </a:xfrm>
          <a:prstGeom prst="rect">
            <a:avLst/>
          </a:prstGeom>
          <a:noFill/>
        </p:spPr>
        <p:txBody>
          <a:bodyPr wrap="none" rtlCol="0">
            <a:spAutoFit/>
          </a:bodyPr>
          <a:lstStyle/>
          <a:p>
            <a:r>
              <a:rPr lang="fr-FR" dirty="0"/>
              <a:t>Data Processing</a:t>
            </a:r>
          </a:p>
        </p:txBody>
      </p:sp>
      <p:sp>
        <p:nvSpPr>
          <p:cNvPr id="10" name="Kotak Teks 9">
            <a:extLst>
              <a:ext uri="{FF2B5EF4-FFF2-40B4-BE49-F238E27FC236}">
                <a16:creationId xmlns:a16="http://schemas.microsoft.com/office/drawing/2014/main" id="{84C02D68-F9AA-4248-9D0C-A6DC4405CE94}"/>
              </a:ext>
            </a:extLst>
          </p:cNvPr>
          <p:cNvSpPr txBox="1"/>
          <p:nvPr/>
        </p:nvSpPr>
        <p:spPr>
          <a:xfrm>
            <a:off x="1175872" y="3301074"/>
            <a:ext cx="1855316" cy="369332"/>
          </a:xfrm>
          <a:prstGeom prst="rect">
            <a:avLst/>
          </a:prstGeom>
          <a:noFill/>
        </p:spPr>
        <p:txBody>
          <a:bodyPr wrap="none" rtlCol="0">
            <a:spAutoFit/>
          </a:bodyPr>
          <a:lstStyle/>
          <a:p>
            <a:r>
              <a:rPr lang="fr-FR" dirty="0"/>
              <a:t>Data Visualization</a:t>
            </a:r>
          </a:p>
        </p:txBody>
      </p:sp>
      <p:sp>
        <p:nvSpPr>
          <p:cNvPr id="11" name="Kotak Teks 10">
            <a:extLst>
              <a:ext uri="{FF2B5EF4-FFF2-40B4-BE49-F238E27FC236}">
                <a16:creationId xmlns:a16="http://schemas.microsoft.com/office/drawing/2014/main" id="{6575468B-1CD9-4B35-A0A9-52C6A650B64C}"/>
              </a:ext>
            </a:extLst>
          </p:cNvPr>
          <p:cNvSpPr txBox="1"/>
          <p:nvPr/>
        </p:nvSpPr>
        <p:spPr>
          <a:xfrm>
            <a:off x="1175872" y="3853276"/>
            <a:ext cx="1707134" cy="369332"/>
          </a:xfrm>
          <a:prstGeom prst="rect">
            <a:avLst/>
          </a:prstGeom>
          <a:noFill/>
        </p:spPr>
        <p:txBody>
          <a:bodyPr wrap="none" rtlCol="0">
            <a:spAutoFit/>
          </a:bodyPr>
          <a:lstStyle/>
          <a:p>
            <a:r>
              <a:rPr lang="fr-FR" dirty="0"/>
              <a:t>Data Integration</a:t>
            </a:r>
          </a:p>
        </p:txBody>
      </p:sp>
      <p:sp>
        <p:nvSpPr>
          <p:cNvPr id="12" name="Kotak Teks 11">
            <a:extLst>
              <a:ext uri="{FF2B5EF4-FFF2-40B4-BE49-F238E27FC236}">
                <a16:creationId xmlns:a16="http://schemas.microsoft.com/office/drawing/2014/main" id="{8C37CEA9-4621-4D76-BC42-7CFD5C15E0A0}"/>
              </a:ext>
            </a:extLst>
          </p:cNvPr>
          <p:cNvSpPr txBox="1"/>
          <p:nvPr/>
        </p:nvSpPr>
        <p:spPr>
          <a:xfrm>
            <a:off x="1249735" y="4435846"/>
            <a:ext cx="1785938" cy="369332"/>
          </a:xfrm>
          <a:prstGeom prst="rect">
            <a:avLst/>
          </a:prstGeom>
          <a:noFill/>
        </p:spPr>
        <p:txBody>
          <a:bodyPr wrap="none" rtlCol="0">
            <a:spAutoFit/>
          </a:bodyPr>
          <a:lstStyle/>
          <a:p>
            <a:r>
              <a:rPr lang="fr-FR" dirty="0"/>
              <a:t>Data Engineering</a:t>
            </a:r>
          </a:p>
        </p:txBody>
      </p:sp>
      <p:sp>
        <p:nvSpPr>
          <p:cNvPr id="17" name="Kotak Teks 16">
            <a:extLst>
              <a:ext uri="{FF2B5EF4-FFF2-40B4-BE49-F238E27FC236}">
                <a16:creationId xmlns:a16="http://schemas.microsoft.com/office/drawing/2014/main" id="{8B5BBFB0-E6EB-4F7C-9951-D5AF656BA20F}"/>
              </a:ext>
            </a:extLst>
          </p:cNvPr>
          <p:cNvSpPr txBox="1"/>
          <p:nvPr/>
        </p:nvSpPr>
        <p:spPr>
          <a:xfrm>
            <a:off x="5257921" y="3160721"/>
            <a:ext cx="1148841" cy="369332"/>
          </a:xfrm>
          <a:prstGeom prst="rect">
            <a:avLst/>
          </a:prstGeom>
          <a:noFill/>
        </p:spPr>
        <p:txBody>
          <a:bodyPr wrap="none" rtlCol="0">
            <a:spAutoFit/>
          </a:bodyPr>
          <a:lstStyle/>
          <a:p>
            <a:r>
              <a:rPr lang="fr-FR" dirty="0"/>
              <a:t>Reasoning</a:t>
            </a:r>
          </a:p>
        </p:txBody>
      </p:sp>
      <p:sp>
        <p:nvSpPr>
          <p:cNvPr id="18" name="Kotak Teks 17">
            <a:extLst>
              <a:ext uri="{FF2B5EF4-FFF2-40B4-BE49-F238E27FC236}">
                <a16:creationId xmlns:a16="http://schemas.microsoft.com/office/drawing/2014/main" id="{A980DB64-D33C-4F2E-8504-8DE1963E2F60}"/>
              </a:ext>
            </a:extLst>
          </p:cNvPr>
          <p:cNvSpPr txBox="1"/>
          <p:nvPr/>
        </p:nvSpPr>
        <p:spPr>
          <a:xfrm>
            <a:off x="5443640" y="3807281"/>
            <a:ext cx="1689052" cy="369332"/>
          </a:xfrm>
          <a:prstGeom prst="rect">
            <a:avLst/>
          </a:prstGeom>
          <a:noFill/>
        </p:spPr>
        <p:txBody>
          <a:bodyPr wrap="none" rtlCol="0">
            <a:spAutoFit/>
          </a:bodyPr>
          <a:lstStyle/>
          <a:p>
            <a:r>
              <a:rPr lang="fr-FR" dirty="0"/>
              <a:t>Rules Extraction</a:t>
            </a:r>
          </a:p>
        </p:txBody>
      </p:sp>
      <p:sp>
        <p:nvSpPr>
          <p:cNvPr id="19" name="Kotak Teks 18">
            <a:extLst>
              <a:ext uri="{FF2B5EF4-FFF2-40B4-BE49-F238E27FC236}">
                <a16:creationId xmlns:a16="http://schemas.microsoft.com/office/drawing/2014/main" id="{1B30DB71-DB37-45AE-BFE0-AC7D664E38FC}"/>
              </a:ext>
            </a:extLst>
          </p:cNvPr>
          <p:cNvSpPr txBox="1"/>
          <p:nvPr/>
        </p:nvSpPr>
        <p:spPr>
          <a:xfrm>
            <a:off x="5443640" y="4406597"/>
            <a:ext cx="914738" cy="369332"/>
          </a:xfrm>
          <a:prstGeom prst="rect">
            <a:avLst/>
          </a:prstGeom>
          <a:noFill/>
        </p:spPr>
        <p:txBody>
          <a:bodyPr wrap="none" rtlCol="0">
            <a:spAutoFit/>
          </a:bodyPr>
          <a:lstStyle/>
          <a:p>
            <a:r>
              <a:rPr lang="fr-FR" dirty="0"/>
              <a:t>AI Tasks</a:t>
            </a:r>
          </a:p>
        </p:txBody>
      </p:sp>
    </p:spTree>
    <p:extLst>
      <p:ext uri="{BB962C8B-B14F-4D97-AF65-F5344CB8AC3E}">
        <p14:creationId xmlns:p14="http://schemas.microsoft.com/office/powerpoint/2010/main" val="418373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328AD1F-1AEC-4FC4-8A51-22474071C879}"/>
              </a:ext>
            </a:extLst>
          </p:cNvPr>
          <p:cNvSpPr>
            <a:spLocks noGrp="1"/>
          </p:cNvSpPr>
          <p:nvPr>
            <p:ph type="title"/>
          </p:nvPr>
        </p:nvSpPr>
        <p:spPr/>
        <p:txBody>
          <a:bodyPr/>
          <a:lstStyle/>
          <a:p>
            <a:r>
              <a:rPr lang="fr-FR" dirty="0"/>
              <a:t>Statistika dan Machine Learning</a:t>
            </a:r>
          </a:p>
        </p:txBody>
      </p:sp>
      <p:sp>
        <p:nvSpPr>
          <p:cNvPr id="3" name="Tampungan Konten 2">
            <a:extLst>
              <a:ext uri="{FF2B5EF4-FFF2-40B4-BE49-F238E27FC236}">
                <a16:creationId xmlns:a16="http://schemas.microsoft.com/office/drawing/2014/main" id="{0023C0B4-90EA-421C-A1EF-3A44B5773110}"/>
              </a:ext>
            </a:extLst>
          </p:cNvPr>
          <p:cNvSpPr>
            <a:spLocks noGrp="1"/>
          </p:cNvSpPr>
          <p:nvPr>
            <p:ph idx="1"/>
          </p:nvPr>
        </p:nvSpPr>
        <p:spPr/>
        <p:txBody>
          <a:bodyPr/>
          <a:lstStyle/>
          <a:p>
            <a:r>
              <a:rPr lang="fr-FR" dirty="0"/>
              <a:t>Statistika:</a:t>
            </a:r>
          </a:p>
          <a:p>
            <a:pPr lvl="1"/>
            <a:r>
              <a:rPr lang="fr-FR" dirty="0"/>
              <a:t>Memodelkan hubungan antarvariabel dengan asumsi-asumsi tertentu</a:t>
            </a:r>
          </a:p>
          <a:p>
            <a:pPr lvl="1"/>
            <a:r>
              <a:rPr lang="fr-FR" dirty="0"/>
              <a:t>Cenderung menganalisis data yang sedikit</a:t>
            </a:r>
          </a:p>
          <a:p>
            <a:r>
              <a:rPr lang="fr-FR" dirty="0"/>
              <a:t>Machine learning:</a:t>
            </a:r>
          </a:p>
          <a:p>
            <a:pPr lvl="1"/>
            <a:r>
              <a:rPr lang="fr-FR" dirty="0"/>
              <a:t>Berorientasi pada baik/buruknya hasil yang diperoleh tanpa mempertimbangkan asumsi tertentu</a:t>
            </a:r>
          </a:p>
          <a:p>
            <a:pPr lvl="1"/>
            <a:r>
              <a:rPr lang="fr-FR" dirty="0"/>
              <a:t>Cenderung bekerja pada data dengan jumlah besar</a:t>
            </a:r>
          </a:p>
        </p:txBody>
      </p:sp>
    </p:spTree>
    <p:extLst>
      <p:ext uri="{BB962C8B-B14F-4D97-AF65-F5344CB8AC3E}">
        <p14:creationId xmlns:p14="http://schemas.microsoft.com/office/powerpoint/2010/main" val="51951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08CA5EF-5325-48F0-ACA0-8238E70A470A}"/>
              </a:ext>
            </a:extLst>
          </p:cNvPr>
          <p:cNvSpPr>
            <a:spLocks noGrp="1"/>
          </p:cNvSpPr>
          <p:nvPr>
            <p:ph type="title"/>
          </p:nvPr>
        </p:nvSpPr>
        <p:spPr/>
        <p:txBody>
          <a:bodyPr/>
          <a:lstStyle/>
          <a:p>
            <a:r>
              <a:rPr lang="fr-FR" dirty="0"/>
              <a:t>Tugas-tugas Machine Learning</a:t>
            </a:r>
          </a:p>
        </p:txBody>
      </p:sp>
      <p:sp>
        <p:nvSpPr>
          <p:cNvPr id="3" name="Tampungan Konten 2">
            <a:extLst>
              <a:ext uri="{FF2B5EF4-FFF2-40B4-BE49-F238E27FC236}">
                <a16:creationId xmlns:a16="http://schemas.microsoft.com/office/drawing/2014/main" id="{2D853C11-8116-44AA-A199-6879A194D566}"/>
              </a:ext>
            </a:extLst>
          </p:cNvPr>
          <p:cNvSpPr>
            <a:spLocks noGrp="1"/>
          </p:cNvSpPr>
          <p:nvPr>
            <p:ph idx="1"/>
          </p:nvPr>
        </p:nvSpPr>
        <p:spPr/>
        <p:txBody>
          <a:bodyPr/>
          <a:lstStyle/>
          <a:p>
            <a:r>
              <a:rPr lang="fr-FR" dirty="0"/>
              <a:t>Supervised Learning</a:t>
            </a:r>
          </a:p>
          <a:p>
            <a:pPr lvl="1"/>
            <a:r>
              <a:rPr lang="fr-FR" dirty="0"/>
              <a:t>Prediksi</a:t>
            </a:r>
          </a:p>
          <a:p>
            <a:pPr lvl="1"/>
            <a:r>
              <a:rPr lang="fr-FR" dirty="0"/>
              <a:t>Regresi</a:t>
            </a:r>
          </a:p>
          <a:p>
            <a:r>
              <a:rPr lang="fr-FR" dirty="0"/>
              <a:t>Unsupervised Learning</a:t>
            </a:r>
          </a:p>
          <a:p>
            <a:pPr lvl="1"/>
            <a:r>
              <a:rPr lang="fr-FR" dirty="0"/>
              <a:t>Clustering</a:t>
            </a:r>
          </a:p>
          <a:p>
            <a:pPr lvl="1"/>
            <a:r>
              <a:rPr lang="fr-FR" dirty="0"/>
              <a:t>Association</a:t>
            </a:r>
          </a:p>
          <a:p>
            <a:r>
              <a:rPr lang="fr-FR" dirty="0"/>
              <a:t>Beberapa cabang lain:</a:t>
            </a:r>
          </a:p>
          <a:p>
            <a:pPr lvl="1"/>
            <a:r>
              <a:rPr lang="fr-FR" dirty="0"/>
              <a:t>Semi supervised learning</a:t>
            </a:r>
          </a:p>
          <a:p>
            <a:pPr lvl="1"/>
            <a:r>
              <a:rPr lang="fr-FR" dirty="0"/>
              <a:t>Reinforcement Learning</a:t>
            </a:r>
          </a:p>
        </p:txBody>
      </p:sp>
    </p:spTree>
    <p:extLst>
      <p:ext uri="{BB962C8B-B14F-4D97-AF65-F5344CB8AC3E}">
        <p14:creationId xmlns:p14="http://schemas.microsoft.com/office/powerpoint/2010/main" val="336998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F837A3E-1F04-4EFC-8A3D-2168C485AEF7}"/>
              </a:ext>
            </a:extLst>
          </p:cNvPr>
          <p:cNvSpPr>
            <a:spLocks noGrp="1"/>
          </p:cNvSpPr>
          <p:nvPr>
            <p:ph type="title"/>
          </p:nvPr>
        </p:nvSpPr>
        <p:spPr/>
        <p:txBody>
          <a:bodyPr/>
          <a:lstStyle/>
          <a:p>
            <a:r>
              <a:rPr lang="fr-FR" dirty="0"/>
              <a:t>Machine Learning Saat Ini</a:t>
            </a:r>
          </a:p>
        </p:txBody>
      </p:sp>
      <p:sp>
        <p:nvSpPr>
          <p:cNvPr id="3" name="Tampungan Konten 2">
            <a:extLst>
              <a:ext uri="{FF2B5EF4-FFF2-40B4-BE49-F238E27FC236}">
                <a16:creationId xmlns:a16="http://schemas.microsoft.com/office/drawing/2014/main" id="{255E3F14-C8B9-4544-AA0C-4927795FB880}"/>
              </a:ext>
            </a:extLst>
          </p:cNvPr>
          <p:cNvSpPr>
            <a:spLocks noGrp="1"/>
          </p:cNvSpPr>
          <p:nvPr>
            <p:ph idx="1"/>
          </p:nvPr>
        </p:nvSpPr>
        <p:spPr/>
        <p:txBody>
          <a:bodyPr/>
          <a:lstStyle/>
          <a:p>
            <a:r>
              <a:rPr lang="fr-FR" dirty="0"/>
              <a:t>Mengalahkan pemain profesional Go terbaik</a:t>
            </a:r>
          </a:p>
          <a:p>
            <a:r>
              <a:rPr lang="fr-FR" dirty="0"/>
              <a:t>Deteksi Hate-speech (Natural Language Processing)</a:t>
            </a:r>
          </a:p>
          <a:p>
            <a:r>
              <a:rPr lang="fr-FR" dirty="0"/>
              <a:t>Pemodelan virtual untuk paving tahan banjir</a:t>
            </a:r>
          </a:p>
          <a:p>
            <a:r>
              <a:rPr lang="fr-FR" dirty="0"/>
              <a:t>Prediksi kemenangan FIFA World Cup 2018</a:t>
            </a:r>
          </a:p>
          <a:p>
            <a:r>
              <a:rPr lang="fr-FR" dirty="0"/>
              <a:t>Membuat musik secara otomatis tinggal klik</a:t>
            </a:r>
          </a:p>
          <a:p>
            <a:endParaRPr lang="fr-FR" dirty="0"/>
          </a:p>
        </p:txBody>
      </p:sp>
    </p:spTree>
    <p:extLst>
      <p:ext uri="{BB962C8B-B14F-4D97-AF65-F5344CB8AC3E}">
        <p14:creationId xmlns:p14="http://schemas.microsoft.com/office/powerpoint/2010/main" val="101736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E96D235-6FB3-4731-9B1F-E6C4BC55A997}"/>
              </a:ext>
            </a:extLst>
          </p:cNvPr>
          <p:cNvSpPr>
            <a:spLocks noGrp="1"/>
          </p:cNvSpPr>
          <p:nvPr>
            <p:ph type="title"/>
          </p:nvPr>
        </p:nvSpPr>
        <p:spPr/>
        <p:txBody>
          <a:bodyPr/>
          <a:lstStyle/>
          <a:p>
            <a:endParaRPr lang="fr-FR"/>
          </a:p>
        </p:txBody>
      </p:sp>
      <p:sp>
        <p:nvSpPr>
          <p:cNvPr id="3" name="Tampungan Konten 2">
            <a:extLst>
              <a:ext uri="{FF2B5EF4-FFF2-40B4-BE49-F238E27FC236}">
                <a16:creationId xmlns:a16="http://schemas.microsoft.com/office/drawing/2014/main" id="{BE01B3E4-1106-4B50-9D1E-65CD7C4B435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67225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18B0DF0-CFC3-4CD9-9140-08F19F3264F8}"/>
              </a:ext>
            </a:extLst>
          </p:cNvPr>
          <p:cNvSpPr>
            <a:spLocks noGrp="1"/>
          </p:cNvSpPr>
          <p:nvPr>
            <p:ph type="title"/>
          </p:nvPr>
        </p:nvSpPr>
        <p:spPr/>
        <p:txBody>
          <a:bodyPr/>
          <a:lstStyle/>
          <a:p>
            <a:r>
              <a:rPr lang="fr-FR" dirty="0"/>
              <a:t>Outline</a:t>
            </a:r>
          </a:p>
        </p:txBody>
      </p:sp>
      <p:sp>
        <p:nvSpPr>
          <p:cNvPr id="3" name="Tampungan Konten 2">
            <a:extLst>
              <a:ext uri="{FF2B5EF4-FFF2-40B4-BE49-F238E27FC236}">
                <a16:creationId xmlns:a16="http://schemas.microsoft.com/office/drawing/2014/main" id="{EEDF0A4F-BCE2-4E3F-B96D-D3707D7CD501}"/>
              </a:ext>
            </a:extLst>
          </p:cNvPr>
          <p:cNvSpPr>
            <a:spLocks noGrp="1"/>
          </p:cNvSpPr>
          <p:nvPr>
            <p:ph idx="1"/>
          </p:nvPr>
        </p:nvSpPr>
        <p:spPr/>
        <p:txBody>
          <a:bodyPr/>
          <a:lstStyle/>
          <a:p>
            <a:r>
              <a:rPr lang="fr-FR" dirty="0"/>
              <a:t>Era Artificial Intelligence</a:t>
            </a:r>
          </a:p>
          <a:p>
            <a:r>
              <a:rPr lang="fr-FR" dirty="0"/>
              <a:t>Perbedaan Artificial Intelligence, Data Science, dan Machine Learning</a:t>
            </a:r>
          </a:p>
          <a:p>
            <a:r>
              <a:rPr lang="fr-FR" dirty="0"/>
              <a:t>Statistika dan Machine Learning</a:t>
            </a:r>
          </a:p>
          <a:p>
            <a:r>
              <a:rPr lang="fr-FR" dirty="0"/>
              <a:t>Tugas-tugas Machine Learning</a:t>
            </a:r>
          </a:p>
          <a:p>
            <a:r>
              <a:rPr lang="fr-FR" dirty="0"/>
              <a:t>Machine Learning Saat Ini</a:t>
            </a:r>
          </a:p>
        </p:txBody>
      </p:sp>
    </p:spTree>
    <p:extLst>
      <p:ext uri="{BB962C8B-B14F-4D97-AF65-F5344CB8AC3E}">
        <p14:creationId xmlns:p14="http://schemas.microsoft.com/office/powerpoint/2010/main" val="352065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1604024-638C-477E-B841-4345F1DE5783}"/>
              </a:ext>
            </a:extLst>
          </p:cNvPr>
          <p:cNvSpPr>
            <a:spLocks noGrp="1"/>
          </p:cNvSpPr>
          <p:nvPr>
            <p:ph type="title"/>
          </p:nvPr>
        </p:nvSpPr>
        <p:spPr/>
        <p:txBody>
          <a:bodyPr/>
          <a:lstStyle/>
          <a:p>
            <a:r>
              <a:rPr lang="fr-FR" dirty="0"/>
              <a:t>Era Artificial Intelligence</a:t>
            </a:r>
          </a:p>
        </p:txBody>
      </p:sp>
      <p:sp>
        <p:nvSpPr>
          <p:cNvPr id="3" name="Tampungan Konten 2">
            <a:extLst>
              <a:ext uri="{FF2B5EF4-FFF2-40B4-BE49-F238E27FC236}">
                <a16:creationId xmlns:a16="http://schemas.microsoft.com/office/drawing/2014/main" id="{3A54C28C-48CE-4464-AC3A-194480C0FB35}"/>
              </a:ext>
            </a:extLst>
          </p:cNvPr>
          <p:cNvSpPr>
            <a:spLocks noGrp="1"/>
          </p:cNvSpPr>
          <p:nvPr>
            <p:ph idx="1"/>
          </p:nvPr>
        </p:nvSpPr>
        <p:spPr/>
        <p:txBody>
          <a:bodyPr/>
          <a:lstStyle/>
          <a:p>
            <a:r>
              <a:rPr lang="en-US" dirty="0" err="1"/>
              <a:t>Apakah</a:t>
            </a:r>
            <a:r>
              <a:rPr lang="en-US" dirty="0"/>
              <a:t> AI </a:t>
            </a:r>
            <a:r>
              <a:rPr lang="en-US" dirty="0" err="1"/>
              <a:t>itu</a:t>
            </a:r>
            <a:r>
              <a:rPr lang="en-US" dirty="0"/>
              <a:t>?</a:t>
            </a:r>
            <a:br>
              <a:rPr lang="en-US" dirty="0"/>
            </a:br>
            <a:r>
              <a:rPr lang="en-US" dirty="0" err="1"/>
              <a:t>Secara</a:t>
            </a:r>
            <a:r>
              <a:rPr lang="en-US" dirty="0"/>
              <a:t> </a:t>
            </a:r>
            <a:r>
              <a:rPr lang="en-US" dirty="0" err="1"/>
              <a:t>sederhana</a:t>
            </a:r>
            <a:r>
              <a:rPr lang="en-US" dirty="0"/>
              <a:t>, AI </a:t>
            </a:r>
            <a:r>
              <a:rPr lang="en-US" dirty="0" err="1"/>
              <a:t>adalah</a:t>
            </a:r>
            <a:r>
              <a:rPr lang="en-US" dirty="0"/>
              <a:t> </a:t>
            </a:r>
            <a:r>
              <a:rPr lang="en-US" dirty="0" err="1"/>
              <a:t>mesin</a:t>
            </a:r>
            <a:r>
              <a:rPr lang="en-US" dirty="0"/>
              <a:t> yang </a:t>
            </a:r>
            <a:r>
              <a:rPr lang="en-US" dirty="0" err="1"/>
              <a:t>mampu</a:t>
            </a:r>
            <a:r>
              <a:rPr lang="en-US" dirty="0"/>
              <a:t> </a:t>
            </a:r>
            <a:r>
              <a:rPr lang="en-US" dirty="0" err="1"/>
              <a:t>berpikir</a:t>
            </a:r>
            <a:r>
              <a:rPr lang="en-US" dirty="0"/>
              <a:t> </a:t>
            </a:r>
            <a:r>
              <a:rPr lang="en-US" dirty="0" err="1"/>
              <a:t>sebagaimana</a:t>
            </a:r>
            <a:r>
              <a:rPr lang="en-US" dirty="0"/>
              <a:t> </a:t>
            </a:r>
            <a:r>
              <a:rPr lang="en-US" dirty="0" err="1"/>
              <a:t>manusia</a:t>
            </a:r>
            <a:r>
              <a:rPr lang="en-US" dirty="0"/>
              <a:t> </a:t>
            </a:r>
            <a:r>
              <a:rPr lang="en-US" dirty="0" err="1"/>
              <a:t>berpikir</a:t>
            </a:r>
            <a:br>
              <a:rPr lang="en-US" dirty="0"/>
            </a:br>
            <a:r>
              <a:rPr lang="en-US" dirty="0">
                <a:hlinkClick r:id="rId2"/>
              </a:rPr>
              <a:t>https://www.informationweek.com/big-data/12-artificial-intelligence-terms-you-need-to-know/d/d-id/1330003?page_number=2</a:t>
            </a:r>
            <a:endParaRPr lang="en-US" dirty="0"/>
          </a:p>
        </p:txBody>
      </p:sp>
    </p:spTree>
    <p:extLst>
      <p:ext uri="{BB962C8B-B14F-4D97-AF65-F5344CB8AC3E}">
        <p14:creationId xmlns:p14="http://schemas.microsoft.com/office/powerpoint/2010/main" val="143625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1047E33-A61F-4FD3-8836-9352A2139DD5}"/>
              </a:ext>
            </a:extLst>
          </p:cNvPr>
          <p:cNvSpPr>
            <a:spLocks noGrp="1"/>
          </p:cNvSpPr>
          <p:nvPr>
            <p:ph type="title"/>
          </p:nvPr>
        </p:nvSpPr>
        <p:spPr/>
        <p:txBody>
          <a:bodyPr/>
          <a:lstStyle/>
          <a:p>
            <a:r>
              <a:rPr lang="fr-FR" dirty="0"/>
              <a:t>Era Artificial Intelligence</a:t>
            </a:r>
          </a:p>
        </p:txBody>
      </p:sp>
      <p:pic>
        <p:nvPicPr>
          <p:cNvPr id="5" name="Tampungan Konten 4">
            <a:extLst>
              <a:ext uri="{FF2B5EF4-FFF2-40B4-BE49-F238E27FC236}">
                <a16:creationId xmlns:a16="http://schemas.microsoft.com/office/drawing/2014/main" id="{5D2BAC7E-CD8D-41DB-9FE2-FA1D0844B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204156" cy="2363245"/>
          </a:xfrm>
        </p:spPr>
      </p:pic>
      <p:sp>
        <p:nvSpPr>
          <p:cNvPr id="6" name="Kotak Teks 5">
            <a:extLst>
              <a:ext uri="{FF2B5EF4-FFF2-40B4-BE49-F238E27FC236}">
                <a16:creationId xmlns:a16="http://schemas.microsoft.com/office/drawing/2014/main" id="{0D83EAC3-DD2A-458D-922C-8AFCB838E081}"/>
              </a:ext>
            </a:extLst>
          </p:cNvPr>
          <p:cNvSpPr txBox="1"/>
          <p:nvPr/>
        </p:nvSpPr>
        <p:spPr>
          <a:xfrm>
            <a:off x="1501582" y="4096752"/>
            <a:ext cx="2877391" cy="646331"/>
          </a:xfrm>
          <a:prstGeom prst="rect">
            <a:avLst/>
          </a:prstGeom>
          <a:noFill/>
        </p:spPr>
        <p:txBody>
          <a:bodyPr wrap="none" rtlCol="0">
            <a:spAutoFit/>
          </a:bodyPr>
          <a:lstStyle/>
          <a:p>
            <a:pPr algn="ctr"/>
            <a:r>
              <a:rPr lang="fr-FR" dirty="0"/>
              <a:t>Bermain permainan Go</a:t>
            </a:r>
          </a:p>
          <a:p>
            <a:pPr algn="ctr"/>
            <a:r>
              <a:rPr lang="fr-FR" dirty="0"/>
              <a:t>(Sumber Gambar: bbc.co.uk)</a:t>
            </a:r>
          </a:p>
        </p:txBody>
      </p:sp>
      <p:pic>
        <p:nvPicPr>
          <p:cNvPr id="8" name="Gambar 7">
            <a:extLst>
              <a:ext uri="{FF2B5EF4-FFF2-40B4-BE49-F238E27FC236}">
                <a16:creationId xmlns:a16="http://schemas.microsoft.com/office/drawing/2014/main" id="{93CE0F5A-6ACE-4401-A627-4316CBDD0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690689"/>
            <a:ext cx="4232036" cy="2406064"/>
          </a:xfrm>
          <a:prstGeom prst="rect">
            <a:avLst/>
          </a:prstGeom>
        </p:spPr>
      </p:pic>
      <p:sp>
        <p:nvSpPr>
          <p:cNvPr id="9" name="Kotak Teks 8">
            <a:extLst>
              <a:ext uri="{FF2B5EF4-FFF2-40B4-BE49-F238E27FC236}">
                <a16:creationId xmlns:a16="http://schemas.microsoft.com/office/drawing/2014/main" id="{7098B4A9-A548-4778-828C-7D7425B22A89}"/>
              </a:ext>
            </a:extLst>
          </p:cNvPr>
          <p:cNvSpPr txBox="1"/>
          <p:nvPr/>
        </p:nvSpPr>
        <p:spPr>
          <a:xfrm>
            <a:off x="5200617" y="4096752"/>
            <a:ext cx="6022804" cy="646331"/>
          </a:xfrm>
          <a:prstGeom prst="rect">
            <a:avLst/>
          </a:prstGeom>
          <a:noFill/>
        </p:spPr>
        <p:txBody>
          <a:bodyPr wrap="none" rtlCol="0">
            <a:spAutoFit/>
          </a:bodyPr>
          <a:lstStyle/>
          <a:p>
            <a:pPr algn="ctr"/>
            <a:r>
              <a:rPr lang="fr-FR" dirty="0"/>
              <a:t>Deteksi Objek</a:t>
            </a:r>
          </a:p>
          <a:p>
            <a:pPr algn="ctr"/>
            <a:r>
              <a:rPr lang="fr-FR" dirty="0"/>
              <a:t>(Sumber Gambar: </a:t>
            </a:r>
            <a:r>
              <a:rPr lang="fr-FR" dirty="0">
                <a:hlinkClick r:id="rId4"/>
              </a:rPr>
              <a:t>www.youtube.com/watch?v=9z5CesxutEg</a:t>
            </a:r>
            <a:r>
              <a:rPr lang="fr-FR" dirty="0"/>
              <a:t>)</a:t>
            </a:r>
          </a:p>
        </p:txBody>
      </p:sp>
      <p:sp>
        <p:nvSpPr>
          <p:cNvPr id="10" name="Persegi Panjang 9">
            <a:extLst>
              <a:ext uri="{FF2B5EF4-FFF2-40B4-BE49-F238E27FC236}">
                <a16:creationId xmlns:a16="http://schemas.microsoft.com/office/drawing/2014/main" id="{02977110-D964-4C78-904D-BA8562FAE5EC}"/>
              </a:ext>
            </a:extLst>
          </p:cNvPr>
          <p:cNvSpPr/>
          <p:nvPr/>
        </p:nvSpPr>
        <p:spPr>
          <a:xfrm>
            <a:off x="3395054" y="5518303"/>
            <a:ext cx="4865243" cy="369332"/>
          </a:xfrm>
          <a:prstGeom prst="rect">
            <a:avLst/>
          </a:prstGeom>
        </p:spPr>
        <p:txBody>
          <a:bodyPr wrap="none">
            <a:spAutoFit/>
          </a:bodyPr>
          <a:lstStyle/>
          <a:p>
            <a:r>
              <a:rPr lang="fr-FR" dirty="0">
                <a:hlinkClick r:id="rId5"/>
              </a:rPr>
              <a:t>https://www.youtube.com/watch?v=R0zSEJuY68I</a:t>
            </a:r>
            <a:r>
              <a:rPr lang="fr-FR" dirty="0"/>
              <a:t> </a:t>
            </a:r>
          </a:p>
        </p:txBody>
      </p:sp>
    </p:spTree>
    <p:extLst>
      <p:ext uri="{BB962C8B-B14F-4D97-AF65-F5344CB8AC3E}">
        <p14:creationId xmlns:p14="http://schemas.microsoft.com/office/powerpoint/2010/main" val="376717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F82A4EB-1170-42B3-9CC2-E06A0FB99D01}"/>
              </a:ext>
            </a:extLst>
          </p:cNvPr>
          <p:cNvSpPr>
            <a:spLocks noGrp="1"/>
          </p:cNvSpPr>
          <p:nvPr>
            <p:ph type="title"/>
          </p:nvPr>
        </p:nvSpPr>
        <p:spPr/>
        <p:txBody>
          <a:bodyPr/>
          <a:lstStyle/>
          <a:p>
            <a:r>
              <a:rPr lang="fr-FR" dirty="0"/>
              <a:t>Era Artificial Intelligence</a:t>
            </a:r>
          </a:p>
        </p:txBody>
      </p:sp>
      <p:sp>
        <p:nvSpPr>
          <p:cNvPr id="3" name="Tampungan Konten 2">
            <a:extLst>
              <a:ext uri="{FF2B5EF4-FFF2-40B4-BE49-F238E27FC236}">
                <a16:creationId xmlns:a16="http://schemas.microsoft.com/office/drawing/2014/main" id="{9E39C801-42A7-44E1-A9C9-B464F6770615}"/>
              </a:ext>
            </a:extLst>
          </p:cNvPr>
          <p:cNvSpPr>
            <a:spLocks noGrp="1"/>
          </p:cNvSpPr>
          <p:nvPr>
            <p:ph idx="1"/>
          </p:nvPr>
        </p:nvSpPr>
        <p:spPr/>
        <p:txBody>
          <a:bodyPr>
            <a:normAutofit fontScale="85000" lnSpcReduction="20000"/>
          </a:bodyPr>
          <a:lstStyle/>
          <a:p>
            <a:r>
              <a:rPr lang="en-US" b="1" dirty="0"/>
              <a:t>AI: </a:t>
            </a:r>
            <a:r>
              <a:rPr lang="en-US" b="1" dirty="0" err="1"/>
              <a:t>Anak</a:t>
            </a:r>
            <a:r>
              <a:rPr lang="en-US" b="1" dirty="0"/>
              <a:t> </a:t>
            </a:r>
            <a:r>
              <a:rPr lang="en-US" b="1" dirty="0" err="1"/>
              <a:t>dari</a:t>
            </a:r>
            <a:r>
              <a:rPr lang="en-US" b="1" dirty="0"/>
              <a:t> </a:t>
            </a:r>
            <a:r>
              <a:rPr lang="en-US" b="1" dirty="0" err="1"/>
              <a:t>tiga</a:t>
            </a:r>
            <a:r>
              <a:rPr lang="en-US" b="1" dirty="0"/>
              <a:t> orang </a:t>
            </a:r>
            <a:r>
              <a:rPr lang="en-US" b="1" dirty="0" err="1"/>
              <a:t>tua</a:t>
            </a:r>
            <a:br>
              <a:rPr lang="en-US" b="1" dirty="0"/>
            </a:br>
            <a:r>
              <a:rPr lang="en-US" dirty="0"/>
              <a:t>(</a:t>
            </a:r>
            <a:r>
              <a:rPr lang="en-US" dirty="0" err="1"/>
              <a:t>Sumber</a:t>
            </a:r>
            <a:r>
              <a:rPr lang="en-US" dirty="0"/>
              <a:t>: </a:t>
            </a:r>
            <a:r>
              <a:rPr lang="en-US" dirty="0">
                <a:hlinkClick r:id="rId2"/>
              </a:rPr>
              <a:t>www.luxoft.com/blog/mdillon/journeys-in-data-science-part-4-the-growth-of-ai-machine-learning/</a:t>
            </a:r>
            <a:r>
              <a:rPr lang="en-US" dirty="0"/>
              <a:t>) </a:t>
            </a:r>
          </a:p>
          <a:p>
            <a:pPr marL="457200" lvl="1" indent="0">
              <a:buNone/>
            </a:pPr>
            <a:br>
              <a:rPr lang="en-US" dirty="0"/>
            </a:br>
            <a:r>
              <a:rPr lang="en-US" dirty="0"/>
              <a:t>• </a:t>
            </a:r>
            <a:r>
              <a:rPr lang="en-US" b="1" dirty="0"/>
              <a:t>Data</a:t>
            </a:r>
            <a:r>
              <a:rPr lang="en-US" dirty="0"/>
              <a:t> - Pada 2013, ‘big data’ </a:t>
            </a:r>
            <a:r>
              <a:rPr lang="en-US" dirty="0" err="1"/>
              <a:t>adalah</a:t>
            </a:r>
            <a:r>
              <a:rPr lang="en-US" dirty="0"/>
              <a:t> </a:t>
            </a:r>
            <a:r>
              <a:rPr lang="en-US" i="1" dirty="0"/>
              <a:t>buzzword </a:t>
            </a:r>
            <a:r>
              <a:rPr lang="en-US" dirty="0" err="1"/>
              <a:t>utama</a:t>
            </a:r>
            <a:r>
              <a:rPr lang="en-US" dirty="0"/>
              <a:t>. </a:t>
            </a:r>
            <a:r>
              <a:rPr lang="en-US" dirty="0" err="1"/>
              <a:t>Menurut</a:t>
            </a:r>
            <a:r>
              <a:rPr lang="en-US" dirty="0"/>
              <a:t> IBM, 90% data di </a:t>
            </a:r>
            <a:r>
              <a:rPr lang="en-US" dirty="0" err="1"/>
              <a:t>seluruh</a:t>
            </a:r>
            <a:r>
              <a:rPr lang="en-US" dirty="0"/>
              <a:t> </a:t>
            </a:r>
            <a:r>
              <a:rPr lang="en-US" dirty="0" err="1"/>
              <a:t>duniaThink</a:t>
            </a:r>
            <a:r>
              <a:rPr lang="en-US" dirty="0"/>
              <a:t> back to 2013 when ‘big data’ was the buzzword. According to IBM, 90% of the entire world's recorded data was created in the last two years! That works into AI, as it needs vast amounts of data to train necessary algorithms. And the right training data set is absolutely essential for accurate AI-based predictions.</a:t>
            </a:r>
            <a:br>
              <a:rPr lang="en-US" dirty="0"/>
            </a:br>
            <a:br>
              <a:rPr lang="en-US" dirty="0"/>
            </a:br>
            <a:r>
              <a:rPr lang="en-US" dirty="0"/>
              <a:t>• </a:t>
            </a:r>
            <a:r>
              <a:rPr lang="en-US" b="1" dirty="0"/>
              <a:t>Computing Power</a:t>
            </a:r>
            <a:r>
              <a:rPr lang="en-US" dirty="0"/>
              <a:t> – Specifically, cloud. Over the last couple of years, cloud services have become a commodity nearly all industries rely on. Beyond storage and the principle extract, transform, load (ETL,) you now have accessible, affordable and powerful analytics at your disposal.</a:t>
            </a:r>
            <a:br>
              <a:rPr lang="en-US" dirty="0"/>
            </a:br>
            <a:br>
              <a:rPr lang="en-US" dirty="0"/>
            </a:br>
            <a:r>
              <a:rPr lang="en-US" dirty="0"/>
              <a:t>• </a:t>
            </a:r>
            <a:r>
              <a:rPr lang="en-US" b="1" dirty="0"/>
              <a:t>Algorithms</a:t>
            </a:r>
            <a:r>
              <a:rPr lang="en-US" dirty="0"/>
              <a:t> - When referring to algorithms in AI, the majority are </a:t>
            </a:r>
            <a:r>
              <a:rPr lang="en-US" dirty="0" err="1"/>
              <a:t>utilised</a:t>
            </a:r>
            <a:r>
              <a:rPr lang="en-US" dirty="0"/>
              <a:t> by machines to learn – hence the term ‘machine learning’ (ML). While the algorithms used in AI &amp; ML have been around for decades, we haven’t had the necessary computational power nor architecture to fully exploit them – until now.</a:t>
            </a:r>
            <a:endParaRPr lang="fr-FR" dirty="0"/>
          </a:p>
          <a:p>
            <a:pPr lvl="1"/>
            <a:endParaRPr lang="fr-FR" dirty="0"/>
          </a:p>
          <a:p>
            <a:endParaRPr lang="fr-FR" dirty="0"/>
          </a:p>
        </p:txBody>
      </p:sp>
    </p:spTree>
    <p:extLst>
      <p:ext uri="{BB962C8B-B14F-4D97-AF65-F5344CB8AC3E}">
        <p14:creationId xmlns:p14="http://schemas.microsoft.com/office/powerpoint/2010/main" val="153592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9DB207B-1C2D-49BB-9490-B2353AA5999A}"/>
              </a:ext>
            </a:extLst>
          </p:cNvPr>
          <p:cNvSpPr>
            <a:spLocks noGrp="1"/>
          </p:cNvSpPr>
          <p:nvPr>
            <p:ph type="title"/>
          </p:nvPr>
        </p:nvSpPr>
        <p:spPr/>
        <p:txBody>
          <a:bodyPr/>
          <a:lstStyle/>
          <a:p>
            <a:r>
              <a:rPr lang="fr-FR" dirty="0"/>
              <a:t>Era Artificial Intelligence: Pertumbuhan Data</a:t>
            </a:r>
          </a:p>
        </p:txBody>
      </p:sp>
      <p:sp>
        <p:nvSpPr>
          <p:cNvPr id="3" name="Tampungan Konten 2">
            <a:extLst>
              <a:ext uri="{FF2B5EF4-FFF2-40B4-BE49-F238E27FC236}">
                <a16:creationId xmlns:a16="http://schemas.microsoft.com/office/drawing/2014/main" id="{CF3A5276-A149-42FA-BE7E-90C801BDBD70}"/>
              </a:ext>
            </a:extLst>
          </p:cNvPr>
          <p:cNvSpPr>
            <a:spLocks noGrp="1"/>
          </p:cNvSpPr>
          <p:nvPr>
            <p:ph idx="1"/>
          </p:nvPr>
        </p:nvSpPr>
        <p:spPr/>
        <p:txBody>
          <a:bodyPr>
            <a:normAutofit fontScale="85000" lnSpcReduction="20000"/>
          </a:bodyPr>
          <a:lstStyle/>
          <a:p>
            <a:r>
              <a:rPr lang="fr-FR" dirty="0">
                <a:hlinkClick r:id="rId2"/>
              </a:rPr>
              <a:t>https://www.forbes.com/sites/bernardmarr/2015/09/30/big-data-20-mind-boggling-facts-everyone-must-read/#2f21b37d17b1</a:t>
            </a:r>
            <a:endParaRPr lang="fr-FR" dirty="0"/>
          </a:p>
          <a:p>
            <a:r>
              <a:rPr lang="en-US" dirty="0"/>
              <a:t>Data is growing faster than ever before and by the year 2020, about </a:t>
            </a:r>
            <a:r>
              <a:rPr lang="en-US" dirty="0">
                <a:hlinkClick r:id="rId3"/>
              </a:rPr>
              <a:t>1.7 megabytes</a:t>
            </a:r>
            <a:r>
              <a:rPr lang="en-US" dirty="0"/>
              <a:t> of new information will be created every second for every human being on the planet.</a:t>
            </a:r>
          </a:p>
          <a:p>
            <a:r>
              <a:rPr lang="en-US" dirty="0"/>
              <a:t>By then, our accumulated digital universe of data will grow from 4.4 </a:t>
            </a:r>
            <a:r>
              <a:rPr lang="en-US" dirty="0" err="1"/>
              <a:t>zettabyets</a:t>
            </a:r>
            <a:r>
              <a:rPr lang="en-US" dirty="0"/>
              <a:t> today to around </a:t>
            </a:r>
            <a:r>
              <a:rPr lang="en-US" dirty="0">
                <a:hlinkClick r:id="rId4"/>
              </a:rPr>
              <a:t>44 zettabytes</a:t>
            </a:r>
            <a:r>
              <a:rPr lang="en-US" dirty="0"/>
              <a:t>, or 44 </a:t>
            </a:r>
            <a:r>
              <a:rPr lang="en-US" i="1" dirty="0" err="1"/>
              <a:t>trillion</a:t>
            </a:r>
            <a:r>
              <a:rPr lang="en-US" dirty="0" err="1"/>
              <a:t>gigabytes</a:t>
            </a:r>
            <a:endParaRPr lang="en-US" dirty="0"/>
          </a:p>
          <a:p>
            <a:r>
              <a:rPr lang="en-US" dirty="0"/>
              <a:t>In 2015, a staggering </a:t>
            </a:r>
            <a:r>
              <a:rPr lang="en-US" dirty="0">
                <a:hlinkClick r:id="rId5"/>
              </a:rPr>
              <a:t>1 trillion photos</a:t>
            </a:r>
            <a:r>
              <a:rPr lang="en-US" dirty="0"/>
              <a:t> will be taken and billions of them will be shared online. By 2017, nearly 80% of photos will be taken on smart phones.</a:t>
            </a:r>
          </a:p>
          <a:p>
            <a:r>
              <a:rPr lang="en-US" dirty="0"/>
              <a:t>This year, over </a:t>
            </a:r>
            <a:r>
              <a:rPr lang="en-US" dirty="0">
                <a:hlinkClick r:id="rId6"/>
              </a:rPr>
              <a:t>1.4 billion</a:t>
            </a:r>
            <a:r>
              <a:rPr lang="en-US" dirty="0"/>
              <a:t> smart phones will be shipped - all packed with sensors capable of collecting all kinds of data, not to mention the data the users create themselves.</a:t>
            </a:r>
          </a:p>
          <a:p>
            <a:r>
              <a:rPr lang="en-US" dirty="0"/>
              <a:t>And one of my </a:t>
            </a:r>
            <a:r>
              <a:rPr lang="en-US" dirty="0" err="1"/>
              <a:t>favourite</a:t>
            </a:r>
            <a:r>
              <a:rPr lang="en-US" dirty="0"/>
              <a:t> facts: At the moment less than </a:t>
            </a:r>
            <a:r>
              <a:rPr lang="en-US" dirty="0">
                <a:hlinkClick r:id="rId7"/>
              </a:rPr>
              <a:t>0.5%</a:t>
            </a:r>
            <a:r>
              <a:rPr lang="en-US" dirty="0"/>
              <a:t> of all data is ever </a:t>
            </a:r>
            <a:r>
              <a:rPr lang="en-US" dirty="0" err="1"/>
              <a:t>analysed</a:t>
            </a:r>
            <a:r>
              <a:rPr lang="en-US" dirty="0"/>
              <a:t> and used, just imagine the potential here.</a:t>
            </a:r>
          </a:p>
          <a:p>
            <a:endParaRPr lang="fr-FR" dirty="0"/>
          </a:p>
        </p:txBody>
      </p:sp>
    </p:spTree>
    <p:extLst>
      <p:ext uri="{BB962C8B-B14F-4D97-AF65-F5344CB8AC3E}">
        <p14:creationId xmlns:p14="http://schemas.microsoft.com/office/powerpoint/2010/main" val="112177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FAC6700-7C43-4BE2-9F19-AC0F1A8E1A13}"/>
              </a:ext>
            </a:extLst>
          </p:cNvPr>
          <p:cNvSpPr>
            <a:spLocks noGrp="1"/>
          </p:cNvSpPr>
          <p:nvPr>
            <p:ph type="title"/>
          </p:nvPr>
        </p:nvSpPr>
        <p:spPr/>
        <p:txBody>
          <a:bodyPr/>
          <a:lstStyle/>
          <a:p>
            <a:r>
              <a:rPr lang="fr-FR" dirty="0"/>
              <a:t>Apa itu Machine Learning?</a:t>
            </a:r>
          </a:p>
        </p:txBody>
      </p:sp>
      <p:sp>
        <p:nvSpPr>
          <p:cNvPr id="3" name="Tampungan Konten 2">
            <a:extLst>
              <a:ext uri="{FF2B5EF4-FFF2-40B4-BE49-F238E27FC236}">
                <a16:creationId xmlns:a16="http://schemas.microsoft.com/office/drawing/2014/main" id="{AAFF9AEC-C8A8-4BDF-A670-2642ACA7FA1B}"/>
              </a:ext>
            </a:extLst>
          </p:cNvPr>
          <p:cNvSpPr>
            <a:spLocks noGrp="1"/>
          </p:cNvSpPr>
          <p:nvPr>
            <p:ph idx="1"/>
          </p:nvPr>
        </p:nvSpPr>
        <p:spPr/>
        <p:txBody>
          <a:bodyPr/>
          <a:lstStyle/>
          <a:p>
            <a:r>
              <a:rPr lang="fr-FR" dirty="0"/>
              <a:t>Machine Learning:</a:t>
            </a:r>
          </a:p>
          <a:p>
            <a:pPr lvl="1"/>
            <a:r>
              <a:rPr lang="fr-FR" dirty="0"/>
              <a:t>Upaya mesin untuk « belajar » mengenai karakteristik suatu kasus/data agar mendekati hasil terbaik dengan algoritma tertentu</a:t>
            </a:r>
          </a:p>
          <a:p>
            <a:pPr lvl="1"/>
            <a:r>
              <a:rPr lang="fr-FR" dirty="0"/>
              <a:t>AI menggunakan machine learning untuk membantu menentukan keputusan</a:t>
            </a:r>
          </a:p>
          <a:p>
            <a:endParaRPr lang="fr-FR" dirty="0"/>
          </a:p>
        </p:txBody>
      </p:sp>
    </p:spTree>
    <p:extLst>
      <p:ext uri="{BB962C8B-B14F-4D97-AF65-F5344CB8AC3E}">
        <p14:creationId xmlns:p14="http://schemas.microsoft.com/office/powerpoint/2010/main" val="365886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rsegi Panjang 6">
            <a:extLst>
              <a:ext uri="{FF2B5EF4-FFF2-40B4-BE49-F238E27FC236}">
                <a16:creationId xmlns:a16="http://schemas.microsoft.com/office/drawing/2014/main" id="{38FBBED4-D0ED-433B-A048-3DC201602FE2}"/>
              </a:ext>
            </a:extLst>
          </p:cNvPr>
          <p:cNvSpPr/>
          <p:nvPr/>
        </p:nvSpPr>
        <p:spPr>
          <a:xfrm>
            <a:off x="4512861" y="1944805"/>
            <a:ext cx="2795516" cy="233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t>AI</a:t>
            </a:r>
          </a:p>
        </p:txBody>
      </p:sp>
      <p:sp>
        <p:nvSpPr>
          <p:cNvPr id="2" name="Judul 1">
            <a:extLst>
              <a:ext uri="{FF2B5EF4-FFF2-40B4-BE49-F238E27FC236}">
                <a16:creationId xmlns:a16="http://schemas.microsoft.com/office/drawing/2014/main" id="{9FAC6700-7C43-4BE2-9F19-AC0F1A8E1A13}"/>
              </a:ext>
            </a:extLst>
          </p:cNvPr>
          <p:cNvSpPr>
            <a:spLocks noGrp="1"/>
          </p:cNvSpPr>
          <p:nvPr>
            <p:ph type="title"/>
          </p:nvPr>
        </p:nvSpPr>
        <p:spPr/>
        <p:txBody>
          <a:bodyPr/>
          <a:lstStyle/>
          <a:p>
            <a:r>
              <a:rPr lang="fr-FR" dirty="0"/>
              <a:t>Apa itu Machine Learning?</a:t>
            </a:r>
          </a:p>
        </p:txBody>
      </p:sp>
      <p:sp>
        <p:nvSpPr>
          <p:cNvPr id="4" name="Persegi Panjang 3">
            <a:extLst>
              <a:ext uri="{FF2B5EF4-FFF2-40B4-BE49-F238E27FC236}">
                <a16:creationId xmlns:a16="http://schemas.microsoft.com/office/drawing/2014/main" id="{75FFA2F6-E461-4E63-AA54-1B7B1C8F81AF}"/>
              </a:ext>
            </a:extLst>
          </p:cNvPr>
          <p:cNvSpPr/>
          <p:nvPr/>
        </p:nvSpPr>
        <p:spPr>
          <a:xfrm>
            <a:off x="1262419" y="3181562"/>
            <a:ext cx="160361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Data</a:t>
            </a:r>
          </a:p>
        </p:txBody>
      </p:sp>
      <p:sp>
        <p:nvSpPr>
          <p:cNvPr id="5" name="Persegi Panjang 4">
            <a:extLst>
              <a:ext uri="{FF2B5EF4-FFF2-40B4-BE49-F238E27FC236}">
                <a16:creationId xmlns:a16="http://schemas.microsoft.com/office/drawing/2014/main" id="{82CAE6DD-3A48-4137-846C-42DD5A03E76F}"/>
              </a:ext>
            </a:extLst>
          </p:cNvPr>
          <p:cNvSpPr/>
          <p:nvPr/>
        </p:nvSpPr>
        <p:spPr>
          <a:xfrm>
            <a:off x="4615218" y="3157678"/>
            <a:ext cx="160361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Machine Learning</a:t>
            </a:r>
          </a:p>
        </p:txBody>
      </p:sp>
      <p:cxnSp>
        <p:nvCxnSpPr>
          <p:cNvPr id="10" name="Konektor Panah Lurus 9">
            <a:extLst>
              <a:ext uri="{FF2B5EF4-FFF2-40B4-BE49-F238E27FC236}">
                <a16:creationId xmlns:a16="http://schemas.microsoft.com/office/drawing/2014/main" id="{1847FE03-38D7-45F8-998F-733AB22FB476}"/>
              </a:ext>
            </a:extLst>
          </p:cNvPr>
          <p:cNvCxnSpPr>
            <a:stCxn id="4" idx="3"/>
            <a:endCxn id="5" idx="1"/>
          </p:cNvCxnSpPr>
          <p:nvPr/>
        </p:nvCxnSpPr>
        <p:spPr>
          <a:xfrm flipV="1">
            <a:off x="2866030" y="3614878"/>
            <a:ext cx="1749188" cy="2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ersegi Panjang 11">
            <a:extLst>
              <a:ext uri="{FF2B5EF4-FFF2-40B4-BE49-F238E27FC236}">
                <a16:creationId xmlns:a16="http://schemas.microsoft.com/office/drawing/2014/main" id="{6696CC56-768D-4DAC-993F-3D110198BC57}"/>
              </a:ext>
            </a:extLst>
          </p:cNvPr>
          <p:cNvSpPr/>
          <p:nvPr/>
        </p:nvSpPr>
        <p:spPr>
          <a:xfrm>
            <a:off x="8475259" y="2654489"/>
            <a:ext cx="13988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Keputusan</a:t>
            </a:r>
          </a:p>
        </p:txBody>
      </p:sp>
      <p:cxnSp>
        <p:nvCxnSpPr>
          <p:cNvPr id="13" name="Konektor Panah Lurus 12">
            <a:extLst>
              <a:ext uri="{FF2B5EF4-FFF2-40B4-BE49-F238E27FC236}">
                <a16:creationId xmlns:a16="http://schemas.microsoft.com/office/drawing/2014/main" id="{85929407-4FD4-40D4-8CF9-FE3A2CE19C01}"/>
              </a:ext>
            </a:extLst>
          </p:cNvPr>
          <p:cNvCxnSpPr>
            <a:cxnSpLocks/>
            <a:stCxn id="7" idx="3"/>
            <a:endCxn id="12" idx="1"/>
          </p:cNvCxnSpPr>
          <p:nvPr/>
        </p:nvCxnSpPr>
        <p:spPr>
          <a:xfrm>
            <a:off x="7308377" y="3111689"/>
            <a:ext cx="1166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Kotak Teks 17">
            <a:extLst>
              <a:ext uri="{FF2B5EF4-FFF2-40B4-BE49-F238E27FC236}">
                <a16:creationId xmlns:a16="http://schemas.microsoft.com/office/drawing/2014/main" id="{53555BDA-AE51-4724-AED5-750A16F470A9}"/>
              </a:ext>
            </a:extLst>
          </p:cNvPr>
          <p:cNvSpPr txBox="1"/>
          <p:nvPr/>
        </p:nvSpPr>
        <p:spPr>
          <a:xfrm>
            <a:off x="1828800" y="5854890"/>
            <a:ext cx="8459432" cy="369332"/>
          </a:xfrm>
          <a:prstGeom prst="rect">
            <a:avLst/>
          </a:prstGeom>
          <a:noFill/>
        </p:spPr>
        <p:txBody>
          <a:bodyPr wrap="none" rtlCol="0">
            <a:spAutoFit/>
          </a:bodyPr>
          <a:lstStyle/>
          <a:p>
            <a:r>
              <a:rPr lang="fr-FR" dirty="0"/>
              <a:t>Semakin baik hasil Machine Learning-nya, semakin baik keputusan yang bisa diperoleh AI</a:t>
            </a:r>
          </a:p>
        </p:txBody>
      </p:sp>
    </p:spTree>
    <p:extLst>
      <p:ext uri="{BB962C8B-B14F-4D97-AF65-F5344CB8AC3E}">
        <p14:creationId xmlns:p14="http://schemas.microsoft.com/office/powerpoint/2010/main" val="220244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FAC6700-7C43-4BE2-9F19-AC0F1A8E1A13}"/>
              </a:ext>
            </a:extLst>
          </p:cNvPr>
          <p:cNvSpPr>
            <a:spLocks noGrp="1"/>
          </p:cNvSpPr>
          <p:nvPr>
            <p:ph type="title"/>
          </p:nvPr>
        </p:nvSpPr>
        <p:spPr/>
        <p:txBody>
          <a:bodyPr/>
          <a:lstStyle/>
          <a:p>
            <a:r>
              <a:rPr lang="fr-FR" dirty="0"/>
              <a:t>Perbedaan Artificial Intelligence, Data Science, dan Machine Learning</a:t>
            </a:r>
          </a:p>
        </p:txBody>
      </p:sp>
      <p:sp>
        <p:nvSpPr>
          <p:cNvPr id="3" name="Tampungan Konten 2">
            <a:extLst>
              <a:ext uri="{FF2B5EF4-FFF2-40B4-BE49-F238E27FC236}">
                <a16:creationId xmlns:a16="http://schemas.microsoft.com/office/drawing/2014/main" id="{AAFF9AEC-C8A8-4BDF-A670-2642ACA7FA1B}"/>
              </a:ext>
            </a:extLst>
          </p:cNvPr>
          <p:cNvSpPr>
            <a:spLocks noGrp="1"/>
          </p:cNvSpPr>
          <p:nvPr>
            <p:ph idx="1"/>
          </p:nvPr>
        </p:nvSpPr>
        <p:spPr/>
        <p:txBody>
          <a:bodyPr/>
          <a:lstStyle/>
          <a:p>
            <a:r>
              <a:rPr lang="fr-FR" dirty="0"/>
              <a:t>Data Science:</a:t>
            </a:r>
          </a:p>
          <a:p>
            <a:pPr lvl="1"/>
            <a:r>
              <a:rPr lang="fr-FR" dirty="0"/>
              <a:t>Bidang ilmu yang mencakup semua hal terkait data</a:t>
            </a:r>
          </a:p>
          <a:p>
            <a:pPr lvl="2"/>
            <a:r>
              <a:rPr lang="fr-FR" dirty="0"/>
              <a:t>Pembersihan data</a:t>
            </a:r>
          </a:p>
          <a:p>
            <a:pPr lvl="2"/>
            <a:r>
              <a:rPr lang="fr-FR" dirty="0"/>
              <a:t>Koleksi data</a:t>
            </a:r>
          </a:p>
          <a:p>
            <a:pPr lvl="2"/>
            <a:r>
              <a:rPr lang="fr-FR" dirty="0"/>
              <a:t>Penarikan kesimpulan</a:t>
            </a:r>
          </a:p>
          <a:p>
            <a:pPr lvl="2"/>
            <a:r>
              <a:rPr lang="fr-FR" dirty="0"/>
              <a:t>Statistika</a:t>
            </a:r>
          </a:p>
          <a:p>
            <a:pPr lvl="2"/>
            <a:r>
              <a:rPr lang="fr-FR" dirty="0"/>
              <a:t>Dst</a:t>
            </a:r>
          </a:p>
          <a:p>
            <a:pPr lvl="1"/>
            <a:r>
              <a:rPr lang="fr-FR" dirty="0"/>
              <a:t>Cenderung melibatkan manusia dalam prosesnya, tetapi tetap juga membutuhkan otomatisasi dalam beberapa hal</a:t>
            </a:r>
          </a:p>
          <a:p>
            <a:endParaRPr lang="fr-FR" dirty="0"/>
          </a:p>
          <a:p>
            <a:endParaRPr lang="fr-FR" dirty="0"/>
          </a:p>
        </p:txBody>
      </p:sp>
    </p:spTree>
    <p:extLst>
      <p:ext uri="{BB962C8B-B14F-4D97-AF65-F5344CB8AC3E}">
        <p14:creationId xmlns:p14="http://schemas.microsoft.com/office/powerpoint/2010/main" val="2528395948"/>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342</Words>
  <Application>Microsoft Office PowerPoint</Application>
  <PresentationFormat>Layar Lebar</PresentationFormat>
  <Paragraphs>81</Paragraphs>
  <Slides>14</Slides>
  <Notes>0</Notes>
  <HiddenSlides>0</HiddenSlides>
  <MMClips>0</MMClips>
  <ScaleCrop>false</ScaleCrop>
  <HeadingPairs>
    <vt:vector size="6" baseType="variant">
      <vt:variant>
        <vt:lpstr>Font Dipakai</vt:lpstr>
      </vt:variant>
      <vt:variant>
        <vt:i4>4</vt:i4>
      </vt:variant>
      <vt:variant>
        <vt:lpstr>Tema</vt:lpstr>
      </vt:variant>
      <vt:variant>
        <vt:i4>1</vt:i4>
      </vt:variant>
      <vt:variant>
        <vt:lpstr>Judul Slide</vt:lpstr>
      </vt:variant>
      <vt:variant>
        <vt:i4>14</vt:i4>
      </vt:variant>
    </vt:vector>
  </HeadingPairs>
  <TitlesOfParts>
    <vt:vector size="19" baseType="lpstr">
      <vt:lpstr>Arial</vt:lpstr>
      <vt:lpstr>Calibri</vt:lpstr>
      <vt:lpstr>Calibri Light</vt:lpstr>
      <vt:lpstr>Wingdings</vt:lpstr>
      <vt:lpstr>Tema Office</vt:lpstr>
      <vt:lpstr>Pengenalan Machine Learning</vt:lpstr>
      <vt:lpstr>Outline</vt:lpstr>
      <vt:lpstr>Era Artificial Intelligence</vt:lpstr>
      <vt:lpstr>Era Artificial Intelligence</vt:lpstr>
      <vt:lpstr>Era Artificial Intelligence</vt:lpstr>
      <vt:lpstr>Era Artificial Intelligence: Pertumbuhan Data</vt:lpstr>
      <vt:lpstr>Apa itu Machine Learning?</vt:lpstr>
      <vt:lpstr>Apa itu Machine Learning?</vt:lpstr>
      <vt:lpstr>Perbedaan Artificial Intelligence, Data Science, dan Machine Learning</vt:lpstr>
      <vt:lpstr>Perbedaan Artificial Intelligence, Data Science, dan Machine Learning</vt:lpstr>
      <vt:lpstr>Statistika dan Machine Learning</vt:lpstr>
      <vt:lpstr>Tugas-tugas Machine Learning</vt:lpstr>
      <vt:lpstr>Machine Learning Saat Ini</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Machine Learning</dc:title>
  <dc:creator>Hani Ramadhan</dc:creator>
  <cp:lastModifiedBy>Hani Ramadhan</cp:lastModifiedBy>
  <cp:revision>10</cp:revision>
  <dcterms:created xsi:type="dcterms:W3CDTF">2018-06-25T06:05:34Z</dcterms:created>
  <dcterms:modified xsi:type="dcterms:W3CDTF">2018-06-25T08:57:40Z</dcterms:modified>
</cp:coreProperties>
</file>