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95" r:id="rId13"/>
    <p:sldId id="294" r:id="rId14"/>
    <p:sldId id="267" r:id="rId15"/>
    <p:sldId id="268" r:id="rId16"/>
    <p:sldId id="301" r:id="rId17"/>
    <p:sldId id="296" r:id="rId18"/>
    <p:sldId id="300" r:id="rId19"/>
    <p:sldId id="323" r:id="rId20"/>
    <p:sldId id="324" r:id="rId21"/>
    <p:sldId id="303" r:id="rId22"/>
    <p:sldId id="304" r:id="rId23"/>
    <p:sldId id="298" r:id="rId24"/>
    <p:sldId id="299" r:id="rId25"/>
    <p:sldId id="305" r:id="rId26"/>
    <p:sldId id="297" r:id="rId27"/>
    <p:sldId id="302" r:id="rId28"/>
    <p:sldId id="306" r:id="rId29"/>
    <p:sldId id="307" r:id="rId30"/>
    <p:sldId id="308" r:id="rId31"/>
    <p:sldId id="309" r:id="rId32"/>
    <p:sldId id="310" r:id="rId33"/>
    <p:sldId id="311" r:id="rId34"/>
    <p:sldId id="312" r:id="rId35"/>
    <p:sldId id="313" r:id="rId36"/>
    <p:sldId id="269" r:id="rId37"/>
    <p:sldId id="293" r:id="rId38"/>
    <p:sldId id="279" r:id="rId39"/>
    <p:sldId id="314" r:id="rId40"/>
    <p:sldId id="278" r:id="rId41"/>
    <p:sldId id="316" r:id="rId42"/>
    <p:sldId id="280" r:id="rId43"/>
    <p:sldId id="317" r:id="rId44"/>
    <p:sldId id="281" r:id="rId45"/>
    <p:sldId id="318" r:id="rId46"/>
    <p:sldId id="270" r:id="rId47"/>
    <p:sldId id="319" r:id="rId48"/>
    <p:sldId id="320" r:id="rId49"/>
    <p:sldId id="321" r:id="rId50"/>
    <p:sldId id="322" r:id="rId51"/>
    <p:sldId id="271" r:id="rId52"/>
    <p:sldId id="272" r:id="rId53"/>
    <p:sldId id="273" r:id="rId54"/>
    <p:sldId id="275" r:id="rId55"/>
    <p:sldId id="276" r:id="rId56"/>
    <p:sldId id="277" r:id="rId57"/>
    <p:sldId id="282" r:id="rId58"/>
    <p:sldId id="284" r:id="rId59"/>
    <p:sldId id="285" r:id="rId60"/>
    <p:sldId id="283" r:id="rId61"/>
    <p:sldId id="286" r:id="rId62"/>
    <p:sldId id="287" r:id="rId63"/>
    <p:sldId id="288" r:id="rId64"/>
    <p:sldId id="289" r:id="rId65"/>
    <p:sldId id="290" r:id="rId66"/>
    <p:sldId id="326" r:id="rId67"/>
    <p:sldId id="325" r:id="rId68"/>
    <p:sldId id="291" r:id="rId69"/>
    <p:sldId id="292" r:id="rId70"/>
    <p:sldId id="334" r:id="rId71"/>
    <p:sldId id="327" r:id="rId72"/>
    <p:sldId id="328" r:id="rId73"/>
    <p:sldId id="330" r:id="rId74"/>
    <p:sldId id="331" r:id="rId75"/>
    <p:sldId id="332" r:id="rId76"/>
    <p:sldId id="333" r:id="rId7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94" autoAdjust="0"/>
    <p:restoredTop sz="94660"/>
  </p:normalViewPr>
  <p:slideViewPr>
    <p:cSldViewPr snapToGrid="0">
      <p:cViewPr varScale="1">
        <p:scale>
          <a:sx n="72" d="100"/>
          <a:sy n="72" d="100"/>
        </p:scale>
        <p:origin x="64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A5BAAF-2C60-4411-A63A-B24A2413C4B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EEFA928E-5D8B-4C4F-ABFF-DD1B029A15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38E6142A-CD0F-49C9-9898-21B65C23A70E}"/>
              </a:ext>
            </a:extLst>
          </p:cNvPr>
          <p:cNvSpPr>
            <a:spLocks noGrp="1"/>
          </p:cNvSpPr>
          <p:nvPr>
            <p:ph type="dt" sz="half" idx="10"/>
          </p:nvPr>
        </p:nvSpPr>
        <p:spPr/>
        <p:txBody>
          <a:bodyPr/>
          <a:lstStyle/>
          <a:p>
            <a:fld id="{D5B8D666-AB40-4183-A247-662F55B05825}" type="datetimeFigureOut">
              <a:rPr lang="es-ES" smtClean="0"/>
              <a:t>01/02/2023</a:t>
            </a:fld>
            <a:endParaRPr lang="es-ES"/>
          </a:p>
        </p:txBody>
      </p:sp>
      <p:sp>
        <p:nvSpPr>
          <p:cNvPr id="5" name="Marcador de pie de página 4">
            <a:extLst>
              <a:ext uri="{FF2B5EF4-FFF2-40B4-BE49-F238E27FC236}">
                <a16:creationId xmlns:a16="http://schemas.microsoft.com/office/drawing/2014/main" id="{E53261DB-A013-4CF6-89DB-1F9B3A1B1AA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9EDBBFC-40C7-4583-A048-22C4058431AD}"/>
              </a:ext>
            </a:extLst>
          </p:cNvPr>
          <p:cNvSpPr>
            <a:spLocks noGrp="1"/>
          </p:cNvSpPr>
          <p:nvPr>
            <p:ph type="sldNum" sz="quarter" idx="12"/>
          </p:nvPr>
        </p:nvSpPr>
        <p:spPr/>
        <p:txBody>
          <a:bodyPr/>
          <a:lstStyle/>
          <a:p>
            <a:fld id="{58151CBC-EB5F-464F-9415-71204C13446E}" type="slidenum">
              <a:rPr lang="es-ES" smtClean="0"/>
              <a:t>‹Nº›</a:t>
            </a:fld>
            <a:endParaRPr lang="es-ES"/>
          </a:p>
        </p:txBody>
      </p:sp>
    </p:spTree>
    <p:extLst>
      <p:ext uri="{BB962C8B-B14F-4D97-AF65-F5344CB8AC3E}">
        <p14:creationId xmlns:p14="http://schemas.microsoft.com/office/powerpoint/2010/main" val="2406563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DF5218-54EF-4338-B501-1392CE57D5B4}"/>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209F32DB-C675-49AE-9949-BA003043BF7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C4CFE3E-75FD-48D3-98C6-AF12E990EDA6}"/>
              </a:ext>
            </a:extLst>
          </p:cNvPr>
          <p:cNvSpPr>
            <a:spLocks noGrp="1"/>
          </p:cNvSpPr>
          <p:nvPr>
            <p:ph type="dt" sz="half" idx="10"/>
          </p:nvPr>
        </p:nvSpPr>
        <p:spPr/>
        <p:txBody>
          <a:bodyPr/>
          <a:lstStyle/>
          <a:p>
            <a:fld id="{D5B8D666-AB40-4183-A247-662F55B05825}" type="datetimeFigureOut">
              <a:rPr lang="es-ES" smtClean="0"/>
              <a:t>01/02/2023</a:t>
            </a:fld>
            <a:endParaRPr lang="es-ES"/>
          </a:p>
        </p:txBody>
      </p:sp>
      <p:sp>
        <p:nvSpPr>
          <p:cNvPr id="5" name="Marcador de pie de página 4">
            <a:extLst>
              <a:ext uri="{FF2B5EF4-FFF2-40B4-BE49-F238E27FC236}">
                <a16:creationId xmlns:a16="http://schemas.microsoft.com/office/drawing/2014/main" id="{2EEB5261-E766-4D2E-B11A-AE743ACBC2B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35A5C98-6E44-47AB-B8F3-C8CE5A0FA4A7}"/>
              </a:ext>
            </a:extLst>
          </p:cNvPr>
          <p:cNvSpPr>
            <a:spLocks noGrp="1"/>
          </p:cNvSpPr>
          <p:nvPr>
            <p:ph type="sldNum" sz="quarter" idx="12"/>
          </p:nvPr>
        </p:nvSpPr>
        <p:spPr/>
        <p:txBody>
          <a:bodyPr/>
          <a:lstStyle/>
          <a:p>
            <a:fld id="{58151CBC-EB5F-464F-9415-71204C13446E}" type="slidenum">
              <a:rPr lang="es-ES" smtClean="0"/>
              <a:t>‹Nº›</a:t>
            </a:fld>
            <a:endParaRPr lang="es-ES"/>
          </a:p>
        </p:txBody>
      </p:sp>
    </p:spTree>
    <p:extLst>
      <p:ext uri="{BB962C8B-B14F-4D97-AF65-F5344CB8AC3E}">
        <p14:creationId xmlns:p14="http://schemas.microsoft.com/office/powerpoint/2010/main" val="1436422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842310E-F702-4AF1-B143-59098B8B280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2DC16BE-7079-4238-9093-29FF5EA62F8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252AB94-505D-44EE-98D4-B7CF7A5918B8}"/>
              </a:ext>
            </a:extLst>
          </p:cNvPr>
          <p:cNvSpPr>
            <a:spLocks noGrp="1"/>
          </p:cNvSpPr>
          <p:nvPr>
            <p:ph type="dt" sz="half" idx="10"/>
          </p:nvPr>
        </p:nvSpPr>
        <p:spPr/>
        <p:txBody>
          <a:bodyPr/>
          <a:lstStyle/>
          <a:p>
            <a:fld id="{D5B8D666-AB40-4183-A247-662F55B05825}" type="datetimeFigureOut">
              <a:rPr lang="es-ES" smtClean="0"/>
              <a:t>01/02/2023</a:t>
            </a:fld>
            <a:endParaRPr lang="es-ES"/>
          </a:p>
        </p:txBody>
      </p:sp>
      <p:sp>
        <p:nvSpPr>
          <p:cNvPr id="5" name="Marcador de pie de página 4">
            <a:extLst>
              <a:ext uri="{FF2B5EF4-FFF2-40B4-BE49-F238E27FC236}">
                <a16:creationId xmlns:a16="http://schemas.microsoft.com/office/drawing/2014/main" id="{5A2186DB-2DB4-4025-BCA7-573306CAF8C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8B46C5C-29AB-4BA9-86BF-03AB588C2DFF}"/>
              </a:ext>
            </a:extLst>
          </p:cNvPr>
          <p:cNvSpPr>
            <a:spLocks noGrp="1"/>
          </p:cNvSpPr>
          <p:nvPr>
            <p:ph type="sldNum" sz="quarter" idx="12"/>
          </p:nvPr>
        </p:nvSpPr>
        <p:spPr/>
        <p:txBody>
          <a:bodyPr/>
          <a:lstStyle/>
          <a:p>
            <a:fld id="{58151CBC-EB5F-464F-9415-71204C13446E}" type="slidenum">
              <a:rPr lang="es-ES" smtClean="0"/>
              <a:t>‹Nº›</a:t>
            </a:fld>
            <a:endParaRPr lang="es-ES"/>
          </a:p>
        </p:txBody>
      </p:sp>
    </p:spTree>
    <p:extLst>
      <p:ext uri="{BB962C8B-B14F-4D97-AF65-F5344CB8AC3E}">
        <p14:creationId xmlns:p14="http://schemas.microsoft.com/office/powerpoint/2010/main" val="4097979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296EFC-76AD-4B80-BABA-CD493623A65E}"/>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7ED7321-A3F7-4046-8CBC-20DF2B44A62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E92BCE0-03C7-4D69-AFFC-5AC0FD2CFA51}"/>
              </a:ext>
            </a:extLst>
          </p:cNvPr>
          <p:cNvSpPr>
            <a:spLocks noGrp="1"/>
          </p:cNvSpPr>
          <p:nvPr>
            <p:ph type="dt" sz="half" idx="10"/>
          </p:nvPr>
        </p:nvSpPr>
        <p:spPr/>
        <p:txBody>
          <a:bodyPr/>
          <a:lstStyle/>
          <a:p>
            <a:fld id="{D5B8D666-AB40-4183-A247-662F55B05825}" type="datetimeFigureOut">
              <a:rPr lang="es-ES" smtClean="0"/>
              <a:t>01/02/2023</a:t>
            </a:fld>
            <a:endParaRPr lang="es-ES"/>
          </a:p>
        </p:txBody>
      </p:sp>
      <p:sp>
        <p:nvSpPr>
          <p:cNvPr id="5" name="Marcador de pie de página 4">
            <a:extLst>
              <a:ext uri="{FF2B5EF4-FFF2-40B4-BE49-F238E27FC236}">
                <a16:creationId xmlns:a16="http://schemas.microsoft.com/office/drawing/2014/main" id="{4719E4D6-9204-436D-A78C-77B04D13411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D1EAB10-85CB-4C56-A96E-DA750687238F}"/>
              </a:ext>
            </a:extLst>
          </p:cNvPr>
          <p:cNvSpPr>
            <a:spLocks noGrp="1"/>
          </p:cNvSpPr>
          <p:nvPr>
            <p:ph type="sldNum" sz="quarter" idx="12"/>
          </p:nvPr>
        </p:nvSpPr>
        <p:spPr/>
        <p:txBody>
          <a:bodyPr/>
          <a:lstStyle/>
          <a:p>
            <a:fld id="{58151CBC-EB5F-464F-9415-71204C13446E}" type="slidenum">
              <a:rPr lang="es-ES" smtClean="0"/>
              <a:t>‹Nº›</a:t>
            </a:fld>
            <a:endParaRPr lang="es-ES"/>
          </a:p>
        </p:txBody>
      </p:sp>
    </p:spTree>
    <p:extLst>
      <p:ext uri="{BB962C8B-B14F-4D97-AF65-F5344CB8AC3E}">
        <p14:creationId xmlns:p14="http://schemas.microsoft.com/office/powerpoint/2010/main" val="2085076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C81CA-1214-4AD8-A8B0-67401F7D9AD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1C45293A-8D6D-45CB-AB83-4B2D449069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9B584EA-EDBA-4C5F-926F-F2D1E202A3DC}"/>
              </a:ext>
            </a:extLst>
          </p:cNvPr>
          <p:cNvSpPr>
            <a:spLocks noGrp="1"/>
          </p:cNvSpPr>
          <p:nvPr>
            <p:ph type="dt" sz="half" idx="10"/>
          </p:nvPr>
        </p:nvSpPr>
        <p:spPr/>
        <p:txBody>
          <a:bodyPr/>
          <a:lstStyle/>
          <a:p>
            <a:fld id="{D5B8D666-AB40-4183-A247-662F55B05825}" type="datetimeFigureOut">
              <a:rPr lang="es-ES" smtClean="0"/>
              <a:t>01/02/2023</a:t>
            </a:fld>
            <a:endParaRPr lang="es-ES"/>
          </a:p>
        </p:txBody>
      </p:sp>
      <p:sp>
        <p:nvSpPr>
          <p:cNvPr id="5" name="Marcador de pie de página 4">
            <a:extLst>
              <a:ext uri="{FF2B5EF4-FFF2-40B4-BE49-F238E27FC236}">
                <a16:creationId xmlns:a16="http://schemas.microsoft.com/office/drawing/2014/main" id="{4565CE98-1098-4AE4-9610-EEDF3048CAC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C15C9F4-9749-4EAD-9943-46EF17F77A41}"/>
              </a:ext>
            </a:extLst>
          </p:cNvPr>
          <p:cNvSpPr>
            <a:spLocks noGrp="1"/>
          </p:cNvSpPr>
          <p:nvPr>
            <p:ph type="sldNum" sz="quarter" idx="12"/>
          </p:nvPr>
        </p:nvSpPr>
        <p:spPr/>
        <p:txBody>
          <a:bodyPr/>
          <a:lstStyle/>
          <a:p>
            <a:fld id="{58151CBC-EB5F-464F-9415-71204C13446E}" type="slidenum">
              <a:rPr lang="es-ES" smtClean="0"/>
              <a:t>‹Nº›</a:t>
            </a:fld>
            <a:endParaRPr lang="es-ES"/>
          </a:p>
        </p:txBody>
      </p:sp>
    </p:spTree>
    <p:extLst>
      <p:ext uri="{BB962C8B-B14F-4D97-AF65-F5344CB8AC3E}">
        <p14:creationId xmlns:p14="http://schemas.microsoft.com/office/powerpoint/2010/main" val="3146792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05E725-7E29-4AB0-8FC1-0841EBD22FB8}"/>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78D7B45-0586-452A-A462-5A3E0BE979F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B4348855-34E8-4768-888E-9F2375F1DE7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6ADB5899-C029-4E4C-8096-D0380DB86CCE}"/>
              </a:ext>
            </a:extLst>
          </p:cNvPr>
          <p:cNvSpPr>
            <a:spLocks noGrp="1"/>
          </p:cNvSpPr>
          <p:nvPr>
            <p:ph type="dt" sz="half" idx="10"/>
          </p:nvPr>
        </p:nvSpPr>
        <p:spPr/>
        <p:txBody>
          <a:bodyPr/>
          <a:lstStyle/>
          <a:p>
            <a:fld id="{D5B8D666-AB40-4183-A247-662F55B05825}" type="datetimeFigureOut">
              <a:rPr lang="es-ES" smtClean="0"/>
              <a:t>01/02/2023</a:t>
            </a:fld>
            <a:endParaRPr lang="es-ES"/>
          </a:p>
        </p:txBody>
      </p:sp>
      <p:sp>
        <p:nvSpPr>
          <p:cNvPr id="6" name="Marcador de pie de página 5">
            <a:extLst>
              <a:ext uri="{FF2B5EF4-FFF2-40B4-BE49-F238E27FC236}">
                <a16:creationId xmlns:a16="http://schemas.microsoft.com/office/drawing/2014/main" id="{ABE7D75F-31AE-4F74-B9BC-E00B50D0B12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4F937DC-5DAD-4AE5-B64B-0031CFCFD774}"/>
              </a:ext>
            </a:extLst>
          </p:cNvPr>
          <p:cNvSpPr>
            <a:spLocks noGrp="1"/>
          </p:cNvSpPr>
          <p:nvPr>
            <p:ph type="sldNum" sz="quarter" idx="12"/>
          </p:nvPr>
        </p:nvSpPr>
        <p:spPr/>
        <p:txBody>
          <a:bodyPr/>
          <a:lstStyle/>
          <a:p>
            <a:fld id="{58151CBC-EB5F-464F-9415-71204C13446E}" type="slidenum">
              <a:rPr lang="es-ES" smtClean="0"/>
              <a:t>‹Nº›</a:t>
            </a:fld>
            <a:endParaRPr lang="es-ES"/>
          </a:p>
        </p:txBody>
      </p:sp>
    </p:spTree>
    <p:extLst>
      <p:ext uri="{BB962C8B-B14F-4D97-AF65-F5344CB8AC3E}">
        <p14:creationId xmlns:p14="http://schemas.microsoft.com/office/powerpoint/2010/main" val="1696670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061F7-019D-49EE-8EF1-725BA0C0984E}"/>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AE36C0A8-6335-4B63-9DB6-5025EAA12E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AD7A0A6-AE7D-4D60-ACA3-CFE13353F8A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2BC6AD2E-B5BC-4C45-BD73-162130F763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C189A6D-340C-48EF-A92B-53AB1B52AB2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366328DB-20C4-455F-A92E-6CA859296228}"/>
              </a:ext>
            </a:extLst>
          </p:cNvPr>
          <p:cNvSpPr>
            <a:spLocks noGrp="1"/>
          </p:cNvSpPr>
          <p:nvPr>
            <p:ph type="dt" sz="half" idx="10"/>
          </p:nvPr>
        </p:nvSpPr>
        <p:spPr/>
        <p:txBody>
          <a:bodyPr/>
          <a:lstStyle/>
          <a:p>
            <a:fld id="{D5B8D666-AB40-4183-A247-662F55B05825}" type="datetimeFigureOut">
              <a:rPr lang="es-ES" smtClean="0"/>
              <a:t>01/02/2023</a:t>
            </a:fld>
            <a:endParaRPr lang="es-ES"/>
          </a:p>
        </p:txBody>
      </p:sp>
      <p:sp>
        <p:nvSpPr>
          <p:cNvPr id="8" name="Marcador de pie de página 7">
            <a:extLst>
              <a:ext uri="{FF2B5EF4-FFF2-40B4-BE49-F238E27FC236}">
                <a16:creationId xmlns:a16="http://schemas.microsoft.com/office/drawing/2014/main" id="{9B696B1E-1664-45D1-9C2A-4B0999ABFE4F}"/>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C1B2257C-7B15-4EE5-A2E1-F85A4E143E8B}"/>
              </a:ext>
            </a:extLst>
          </p:cNvPr>
          <p:cNvSpPr>
            <a:spLocks noGrp="1"/>
          </p:cNvSpPr>
          <p:nvPr>
            <p:ph type="sldNum" sz="quarter" idx="12"/>
          </p:nvPr>
        </p:nvSpPr>
        <p:spPr/>
        <p:txBody>
          <a:bodyPr/>
          <a:lstStyle/>
          <a:p>
            <a:fld id="{58151CBC-EB5F-464F-9415-71204C13446E}" type="slidenum">
              <a:rPr lang="es-ES" smtClean="0"/>
              <a:t>‹Nº›</a:t>
            </a:fld>
            <a:endParaRPr lang="es-ES"/>
          </a:p>
        </p:txBody>
      </p:sp>
    </p:spTree>
    <p:extLst>
      <p:ext uri="{BB962C8B-B14F-4D97-AF65-F5344CB8AC3E}">
        <p14:creationId xmlns:p14="http://schemas.microsoft.com/office/powerpoint/2010/main" val="2787632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D5DB15-F24F-4238-8B7B-51F9F6F49098}"/>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F6A58D3C-64A5-4D11-B675-990FAE600562}"/>
              </a:ext>
            </a:extLst>
          </p:cNvPr>
          <p:cNvSpPr>
            <a:spLocks noGrp="1"/>
          </p:cNvSpPr>
          <p:nvPr>
            <p:ph type="dt" sz="half" idx="10"/>
          </p:nvPr>
        </p:nvSpPr>
        <p:spPr/>
        <p:txBody>
          <a:bodyPr/>
          <a:lstStyle/>
          <a:p>
            <a:fld id="{D5B8D666-AB40-4183-A247-662F55B05825}" type="datetimeFigureOut">
              <a:rPr lang="es-ES" smtClean="0"/>
              <a:t>01/02/2023</a:t>
            </a:fld>
            <a:endParaRPr lang="es-ES"/>
          </a:p>
        </p:txBody>
      </p:sp>
      <p:sp>
        <p:nvSpPr>
          <p:cNvPr id="4" name="Marcador de pie de página 3">
            <a:extLst>
              <a:ext uri="{FF2B5EF4-FFF2-40B4-BE49-F238E27FC236}">
                <a16:creationId xmlns:a16="http://schemas.microsoft.com/office/drawing/2014/main" id="{62C7C6D6-5BEA-4624-A350-69838908042E}"/>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3DD6B879-084E-4034-B923-C673B6150386}"/>
              </a:ext>
            </a:extLst>
          </p:cNvPr>
          <p:cNvSpPr>
            <a:spLocks noGrp="1"/>
          </p:cNvSpPr>
          <p:nvPr>
            <p:ph type="sldNum" sz="quarter" idx="12"/>
          </p:nvPr>
        </p:nvSpPr>
        <p:spPr/>
        <p:txBody>
          <a:bodyPr/>
          <a:lstStyle/>
          <a:p>
            <a:fld id="{58151CBC-EB5F-464F-9415-71204C13446E}" type="slidenum">
              <a:rPr lang="es-ES" smtClean="0"/>
              <a:t>‹Nº›</a:t>
            </a:fld>
            <a:endParaRPr lang="es-ES"/>
          </a:p>
        </p:txBody>
      </p:sp>
    </p:spTree>
    <p:extLst>
      <p:ext uri="{BB962C8B-B14F-4D97-AF65-F5344CB8AC3E}">
        <p14:creationId xmlns:p14="http://schemas.microsoft.com/office/powerpoint/2010/main" val="4078946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90C151B-414A-478F-9728-49E5FB73844A}"/>
              </a:ext>
            </a:extLst>
          </p:cNvPr>
          <p:cNvSpPr>
            <a:spLocks noGrp="1"/>
          </p:cNvSpPr>
          <p:nvPr>
            <p:ph type="dt" sz="half" idx="10"/>
          </p:nvPr>
        </p:nvSpPr>
        <p:spPr/>
        <p:txBody>
          <a:bodyPr/>
          <a:lstStyle/>
          <a:p>
            <a:fld id="{D5B8D666-AB40-4183-A247-662F55B05825}" type="datetimeFigureOut">
              <a:rPr lang="es-ES" smtClean="0"/>
              <a:t>01/02/2023</a:t>
            </a:fld>
            <a:endParaRPr lang="es-ES"/>
          </a:p>
        </p:txBody>
      </p:sp>
      <p:sp>
        <p:nvSpPr>
          <p:cNvPr id="3" name="Marcador de pie de página 2">
            <a:extLst>
              <a:ext uri="{FF2B5EF4-FFF2-40B4-BE49-F238E27FC236}">
                <a16:creationId xmlns:a16="http://schemas.microsoft.com/office/drawing/2014/main" id="{CFECAD0E-1970-4A77-A7BA-717CA3A9A1A2}"/>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3B7071F3-7EB9-4CD8-9187-3C13ACED11AC}"/>
              </a:ext>
            </a:extLst>
          </p:cNvPr>
          <p:cNvSpPr>
            <a:spLocks noGrp="1"/>
          </p:cNvSpPr>
          <p:nvPr>
            <p:ph type="sldNum" sz="quarter" idx="12"/>
          </p:nvPr>
        </p:nvSpPr>
        <p:spPr/>
        <p:txBody>
          <a:bodyPr/>
          <a:lstStyle/>
          <a:p>
            <a:fld id="{58151CBC-EB5F-464F-9415-71204C13446E}" type="slidenum">
              <a:rPr lang="es-ES" smtClean="0"/>
              <a:t>‹Nº›</a:t>
            </a:fld>
            <a:endParaRPr lang="es-ES"/>
          </a:p>
        </p:txBody>
      </p:sp>
    </p:spTree>
    <p:extLst>
      <p:ext uri="{BB962C8B-B14F-4D97-AF65-F5344CB8AC3E}">
        <p14:creationId xmlns:p14="http://schemas.microsoft.com/office/powerpoint/2010/main" val="1780589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2B7303-8E3C-4688-B59E-7769BD4E74C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10BEE98-5862-4B0A-8302-3A5DCEA32B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389DDBAB-662C-4C1C-8840-88665F1D0C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45F2391-D159-49F6-B768-81093D523A97}"/>
              </a:ext>
            </a:extLst>
          </p:cNvPr>
          <p:cNvSpPr>
            <a:spLocks noGrp="1"/>
          </p:cNvSpPr>
          <p:nvPr>
            <p:ph type="dt" sz="half" idx="10"/>
          </p:nvPr>
        </p:nvSpPr>
        <p:spPr/>
        <p:txBody>
          <a:bodyPr/>
          <a:lstStyle/>
          <a:p>
            <a:fld id="{D5B8D666-AB40-4183-A247-662F55B05825}" type="datetimeFigureOut">
              <a:rPr lang="es-ES" smtClean="0"/>
              <a:t>01/02/2023</a:t>
            </a:fld>
            <a:endParaRPr lang="es-ES"/>
          </a:p>
        </p:txBody>
      </p:sp>
      <p:sp>
        <p:nvSpPr>
          <p:cNvPr id="6" name="Marcador de pie de página 5">
            <a:extLst>
              <a:ext uri="{FF2B5EF4-FFF2-40B4-BE49-F238E27FC236}">
                <a16:creationId xmlns:a16="http://schemas.microsoft.com/office/drawing/2014/main" id="{9D91A0CB-9009-4F51-BEA3-D3FF2BCC01FE}"/>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C2F996C2-91FE-4351-9F42-17154D48922E}"/>
              </a:ext>
            </a:extLst>
          </p:cNvPr>
          <p:cNvSpPr>
            <a:spLocks noGrp="1"/>
          </p:cNvSpPr>
          <p:nvPr>
            <p:ph type="sldNum" sz="quarter" idx="12"/>
          </p:nvPr>
        </p:nvSpPr>
        <p:spPr/>
        <p:txBody>
          <a:bodyPr/>
          <a:lstStyle/>
          <a:p>
            <a:fld id="{58151CBC-EB5F-464F-9415-71204C13446E}" type="slidenum">
              <a:rPr lang="es-ES" smtClean="0"/>
              <a:t>‹Nº›</a:t>
            </a:fld>
            <a:endParaRPr lang="es-ES"/>
          </a:p>
        </p:txBody>
      </p:sp>
    </p:spTree>
    <p:extLst>
      <p:ext uri="{BB962C8B-B14F-4D97-AF65-F5344CB8AC3E}">
        <p14:creationId xmlns:p14="http://schemas.microsoft.com/office/powerpoint/2010/main" val="376446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E285A5-FB09-4CE3-BBF8-88A6FE895D6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5D14D6AE-D5E3-42B8-9184-91F5B20CC9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90D7610E-0D74-437E-ADA6-4C9C05F6FC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D24C3FC-6177-4F9E-97FB-DD2C2AAA53C1}"/>
              </a:ext>
            </a:extLst>
          </p:cNvPr>
          <p:cNvSpPr>
            <a:spLocks noGrp="1"/>
          </p:cNvSpPr>
          <p:nvPr>
            <p:ph type="dt" sz="half" idx="10"/>
          </p:nvPr>
        </p:nvSpPr>
        <p:spPr/>
        <p:txBody>
          <a:bodyPr/>
          <a:lstStyle/>
          <a:p>
            <a:fld id="{D5B8D666-AB40-4183-A247-662F55B05825}" type="datetimeFigureOut">
              <a:rPr lang="es-ES" smtClean="0"/>
              <a:t>01/02/2023</a:t>
            </a:fld>
            <a:endParaRPr lang="es-ES"/>
          </a:p>
        </p:txBody>
      </p:sp>
      <p:sp>
        <p:nvSpPr>
          <p:cNvPr id="6" name="Marcador de pie de página 5">
            <a:extLst>
              <a:ext uri="{FF2B5EF4-FFF2-40B4-BE49-F238E27FC236}">
                <a16:creationId xmlns:a16="http://schemas.microsoft.com/office/drawing/2014/main" id="{717B4623-E5B4-42AC-9347-3255AC8CBFB3}"/>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651A5D4-5434-485A-A210-D4E178A73C47}"/>
              </a:ext>
            </a:extLst>
          </p:cNvPr>
          <p:cNvSpPr>
            <a:spLocks noGrp="1"/>
          </p:cNvSpPr>
          <p:nvPr>
            <p:ph type="sldNum" sz="quarter" idx="12"/>
          </p:nvPr>
        </p:nvSpPr>
        <p:spPr/>
        <p:txBody>
          <a:bodyPr/>
          <a:lstStyle/>
          <a:p>
            <a:fld id="{58151CBC-EB5F-464F-9415-71204C13446E}" type="slidenum">
              <a:rPr lang="es-ES" smtClean="0"/>
              <a:t>‹Nº›</a:t>
            </a:fld>
            <a:endParaRPr lang="es-ES"/>
          </a:p>
        </p:txBody>
      </p:sp>
    </p:spTree>
    <p:extLst>
      <p:ext uri="{BB962C8B-B14F-4D97-AF65-F5344CB8AC3E}">
        <p14:creationId xmlns:p14="http://schemas.microsoft.com/office/powerpoint/2010/main" val="3888136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0E95592-C521-4DBD-B735-6EB1A8FD4B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05A285C-48EA-4B2E-A2D0-4A22947534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448A470-EAA1-4A9B-AB9B-C9396CC1A1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B8D666-AB40-4183-A247-662F55B05825}" type="datetimeFigureOut">
              <a:rPr lang="es-ES" smtClean="0"/>
              <a:t>01/02/2023</a:t>
            </a:fld>
            <a:endParaRPr lang="es-ES"/>
          </a:p>
        </p:txBody>
      </p:sp>
      <p:sp>
        <p:nvSpPr>
          <p:cNvPr id="5" name="Marcador de pie de página 4">
            <a:extLst>
              <a:ext uri="{FF2B5EF4-FFF2-40B4-BE49-F238E27FC236}">
                <a16:creationId xmlns:a16="http://schemas.microsoft.com/office/drawing/2014/main" id="{1E814F24-ED43-425F-9428-1F68A1F8BE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8FB551D5-9B75-4956-A2B6-355B5734B1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151CBC-EB5F-464F-9415-71204C13446E}" type="slidenum">
              <a:rPr lang="es-ES" smtClean="0"/>
              <a:t>‹Nº›</a:t>
            </a:fld>
            <a:endParaRPr lang="es-ES"/>
          </a:p>
        </p:txBody>
      </p:sp>
    </p:spTree>
    <p:extLst>
      <p:ext uri="{BB962C8B-B14F-4D97-AF65-F5344CB8AC3E}">
        <p14:creationId xmlns:p14="http://schemas.microsoft.com/office/powerpoint/2010/main" val="358829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321BCE-8C28-44BD-B5F8-F9C9F95B1C6E}"/>
              </a:ext>
            </a:extLst>
          </p:cNvPr>
          <p:cNvSpPr>
            <a:spLocks noGrp="1"/>
          </p:cNvSpPr>
          <p:nvPr>
            <p:ph type="ctrTitle"/>
          </p:nvPr>
        </p:nvSpPr>
        <p:spPr/>
        <p:txBody>
          <a:bodyPr/>
          <a:lstStyle/>
          <a:p>
            <a:r>
              <a:rPr lang="es-ES" dirty="0"/>
              <a:t>Usuarios y Grupos LINUX</a:t>
            </a:r>
          </a:p>
        </p:txBody>
      </p:sp>
      <p:sp>
        <p:nvSpPr>
          <p:cNvPr id="3" name="Subtítulo 2">
            <a:extLst>
              <a:ext uri="{FF2B5EF4-FFF2-40B4-BE49-F238E27FC236}">
                <a16:creationId xmlns:a16="http://schemas.microsoft.com/office/drawing/2014/main" id="{F4725DCF-ADED-475F-BAC7-95B9B2B1ED2B}"/>
              </a:ext>
            </a:extLst>
          </p:cNvPr>
          <p:cNvSpPr>
            <a:spLocks noGrp="1"/>
          </p:cNvSpPr>
          <p:nvPr>
            <p:ph type="subTitle" idx="1"/>
          </p:nvPr>
        </p:nvSpPr>
        <p:spPr/>
        <p:txBody>
          <a:bodyPr/>
          <a:lstStyle/>
          <a:p>
            <a:endParaRPr lang="es-ES"/>
          </a:p>
        </p:txBody>
      </p:sp>
    </p:spTree>
    <p:extLst>
      <p:ext uri="{BB962C8B-B14F-4D97-AF65-F5344CB8AC3E}">
        <p14:creationId xmlns:p14="http://schemas.microsoft.com/office/powerpoint/2010/main" val="813773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D1F31-52C5-4788-81BE-772DE42A2BA7}"/>
              </a:ext>
            </a:extLst>
          </p:cNvPr>
          <p:cNvSpPr>
            <a:spLocks noGrp="1"/>
          </p:cNvSpPr>
          <p:nvPr>
            <p:ph type="title"/>
          </p:nvPr>
        </p:nvSpPr>
        <p:spPr/>
        <p:txBody>
          <a:bodyPr/>
          <a:lstStyle/>
          <a:p>
            <a:r>
              <a:rPr lang="es-ES" dirty="0"/>
              <a:t>Gráfico: añadir, modificar y borrar usuarios</a:t>
            </a:r>
          </a:p>
        </p:txBody>
      </p:sp>
      <p:pic>
        <p:nvPicPr>
          <p:cNvPr id="6" name="Marcador de contenido 5">
            <a:extLst>
              <a:ext uri="{FF2B5EF4-FFF2-40B4-BE49-F238E27FC236}">
                <a16:creationId xmlns:a16="http://schemas.microsoft.com/office/drawing/2014/main" id="{EC90FA61-A6FA-4432-A302-355E8FF7C527}"/>
              </a:ext>
            </a:extLst>
          </p:cNvPr>
          <p:cNvPicPr>
            <a:picLocks noGrp="1" noChangeAspect="1"/>
          </p:cNvPicPr>
          <p:nvPr>
            <p:ph idx="1"/>
          </p:nvPr>
        </p:nvPicPr>
        <p:blipFill>
          <a:blip r:embed="rId2"/>
          <a:stretch>
            <a:fillRect/>
          </a:stretch>
        </p:blipFill>
        <p:spPr>
          <a:xfrm>
            <a:off x="1073426" y="1690688"/>
            <a:ext cx="4379009" cy="2865610"/>
          </a:xfrm>
          <a:prstGeom prst="rect">
            <a:avLst/>
          </a:prstGeom>
        </p:spPr>
      </p:pic>
      <p:pic>
        <p:nvPicPr>
          <p:cNvPr id="7" name="Imagen 6">
            <a:extLst>
              <a:ext uri="{FF2B5EF4-FFF2-40B4-BE49-F238E27FC236}">
                <a16:creationId xmlns:a16="http://schemas.microsoft.com/office/drawing/2014/main" id="{32AB1893-D710-4689-AAC4-60A3EEE7B3FB}"/>
              </a:ext>
            </a:extLst>
          </p:cNvPr>
          <p:cNvPicPr>
            <a:picLocks noChangeAspect="1"/>
          </p:cNvPicPr>
          <p:nvPr/>
        </p:nvPicPr>
        <p:blipFill>
          <a:blip r:embed="rId3"/>
          <a:stretch>
            <a:fillRect/>
          </a:stretch>
        </p:blipFill>
        <p:spPr>
          <a:xfrm>
            <a:off x="4805694" y="3016251"/>
            <a:ext cx="5452884" cy="2543554"/>
          </a:xfrm>
          <a:prstGeom prst="rect">
            <a:avLst/>
          </a:prstGeom>
        </p:spPr>
      </p:pic>
    </p:spTree>
    <p:extLst>
      <p:ext uri="{BB962C8B-B14F-4D97-AF65-F5344CB8AC3E}">
        <p14:creationId xmlns:p14="http://schemas.microsoft.com/office/powerpoint/2010/main" val="2020178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D1F31-52C5-4788-81BE-772DE42A2BA7}"/>
              </a:ext>
            </a:extLst>
          </p:cNvPr>
          <p:cNvSpPr>
            <a:spLocks noGrp="1"/>
          </p:cNvSpPr>
          <p:nvPr>
            <p:ph type="title"/>
          </p:nvPr>
        </p:nvSpPr>
        <p:spPr/>
        <p:txBody>
          <a:bodyPr>
            <a:normAutofit/>
          </a:bodyPr>
          <a:lstStyle/>
          <a:p>
            <a:r>
              <a:rPr lang="es-ES" dirty="0"/>
              <a:t>Grupos: </a:t>
            </a:r>
            <a:r>
              <a:rPr lang="es-ES" sz="2700" dirty="0"/>
              <a:t>Para poder manejar grupos de forma gráfica hay que instalar una aplicación desde la aplicación de software de Ubuntu.</a:t>
            </a:r>
          </a:p>
        </p:txBody>
      </p:sp>
      <p:pic>
        <p:nvPicPr>
          <p:cNvPr id="7" name="Marcador de contenido 6">
            <a:extLst>
              <a:ext uri="{FF2B5EF4-FFF2-40B4-BE49-F238E27FC236}">
                <a16:creationId xmlns:a16="http://schemas.microsoft.com/office/drawing/2014/main" id="{3212BA67-7E19-4A2C-B15A-06D675BB751C}"/>
              </a:ext>
            </a:extLst>
          </p:cNvPr>
          <p:cNvPicPr>
            <a:picLocks noGrp="1" noChangeAspect="1"/>
          </p:cNvPicPr>
          <p:nvPr>
            <p:ph idx="1"/>
          </p:nvPr>
        </p:nvPicPr>
        <p:blipFill>
          <a:blip r:embed="rId2"/>
          <a:stretch>
            <a:fillRect/>
          </a:stretch>
        </p:blipFill>
        <p:spPr>
          <a:xfrm>
            <a:off x="1741405" y="1825625"/>
            <a:ext cx="8709189" cy="4351338"/>
          </a:xfrm>
          <a:prstGeom prst="rect">
            <a:avLst/>
          </a:prstGeom>
        </p:spPr>
      </p:pic>
    </p:spTree>
    <p:extLst>
      <p:ext uri="{BB962C8B-B14F-4D97-AF65-F5344CB8AC3E}">
        <p14:creationId xmlns:p14="http://schemas.microsoft.com/office/powerpoint/2010/main" val="2276307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D1F31-52C5-4788-81BE-772DE42A2BA7}"/>
              </a:ext>
            </a:extLst>
          </p:cNvPr>
          <p:cNvSpPr>
            <a:spLocks noGrp="1"/>
          </p:cNvSpPr>
          <p:nvPr>
            <p:ph type="title"/>
          </p:nvPr>
        </p:nvSpPr>
        <p:spPr/>
        <p:txBody>
          <a:bodyPr>
            <a:normAutofit fontScale="90000"/>
          </a:bodyPr>
          <a:lstStyle/>
          <a:p>
            <a:r>
              <a:rPr lang="es-ES" dirty="0"/>
              <a:t>Grupos: </a:t>
            </a:r>
            <a:r>
              <a:rPr lang="es-ES" sz="2700" dirty="0"/>
              <a:t>Se activa la búsqueda con el icono de la lupa en la parte derecha. Se realiza la búsqueda “usuarios y grupos”, y se elige la aplicación indicada abajo.</a:t>
            </a:r>
          </a:p>
        </p:txBody>
      </p:sp>
      <p:pic>
        <p:nvPicPr>
          <p:cNvPr id="6" name="Marcador de contenido 5">
            <a:extLst>
              <a:ext uri="{FF2B5EF4-FFF2-40B4-BE49-F238E27FC236}">
                <a16:creationId xmlns:a16="http://schemas.microsoft.com/office/drawing/2014/main" id="{76880C0F-EAEC-41EB-AB1A-8C1805DBC254}"/>
              </a:ext>
            </a:extLst>
          </p:cNvPr>
          <p:cNvPicPr>
            <a:picLocks noGrp="1" noChangeAspect="1"/>
          </p:cNvPicPr>
          <p:nvPr>
            <p:ph idx="1"/>
          </p:nvPr>
        </p:nvPicPr>
        <p:blipFill>
          <a:blip r:embed="rId2"/>
          <a:stretch>
            <a:fillRect/>
          </a:stretch>
        </p:blipFill>
        <p:spPr>
          <a:xfrm>
            <a:off x="838200" y="2090814"/>
            <a:ext cx="10515600" cy="3820959"/>
          </a:xfrm>
          <a:prstGeom prst="rect">
            <a:avLst/>
          </a:prstGeom>
        </p:spPr>
      </p:pic>
    </p:spTree>
    <p:extLst>
      <p:ext uri="{BB962C8B-B14F-4D97-AF65-F5344CB8AC3E}">
        <p14:creationId xmlns:p14="http://schemas.microsoft.com/office/powerpoint/2010/main" val="1057420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D1F31-52C5-4788-81BE-772DE42A2BA7}"/>
              </a:ext>
            </a:extLst>
          </p:cNvPr>
          <p:cNvSpPr>
            <a:spLocks noGrp="1"/>
          </p:cNvSpPr>
          <p:nvPr>
            <p:ph type="title"/>
          </p:nvPr>
        </p:nvSpPr>
        <p:spPr/>
        <p:txBody>
          <a:bodyPr/>
          <a:lstStyle/>
          <a:p>
            <a:r>
              <a:rPr lang="es-ES" dirty="0"/>
              <a:t>Grupos (instalar aplicación)</a:t>
            </a:r>
          </a:p>
        </p:txBody>
      </p:sp>
      <p:pic>
        <p:nvPicPr>
          <p:cNvPr id="5" name="Marcador de contenido 4">
            <a:extLst>
              <a:ext uri="{FF2B5EF4-FFF2-40B4-BE49-F238E27FC236}">
                <a16:creationId xmlns:a16="http://schemas.microsoft.com/office/drawing/2014/main" id="{F9CD58FB-5451-4922-8EC9-BF8C4F2D6D09}"/>
              </a:ext>
            </a:extLst>
          </p:cNvPr>
          <p:cNvPicPr>
            <a:picLocks noGrp="1" noChangeAspect="1"/>
          </p:cNvPicPr>
          <p:nvPr>
            <p:ph idx="1"/>
          </p:nvPr>
        </p:nvPicPr>
        <p:blipFill>
          <a:blip r:embed="rId2"/>
          <a:stretch>
            <a:fillRect/>
          </a:stretch>
        </p:blipFill>
        <p:spPr>
          <a:xfrm>
            <a:off x="838200" y="2898392"/>
            <a:ext cx="10515600" cy="2205803"/>
          </a:xfrm>
          <a:prstGeom prst="rect">
            <a:avLst/>
          </a:prstGeom>
        </p:spPr>
      </p:pic>
    </p:spTree>
    <p:extLst>
      <p:ext uri="{BB962C8B-B14F-4D97-AF65-F5344CB8AC3E}">
        <p14:creationId xmlns:p14="http://schemas.microsoft.com/office/powerpoint/2010/main" val="4060277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D1F31-52C5-4788-81BE-772DE42A2BA7}"/>
              </a:ext>
            </a:extLst>
          </p:cNvPr>
          <p:cNvSpPr>
            <a:spLocks noGrp="1"/>
          </p:cNvSpPr>
          <p:nvPr>
            <p:ph type="title"/>
          </p:nvPr>
        </p:nvSpPr>
        <p:spPr/>
        <p:txBody>
          <a:bodyPr/>
          <a:lstStyle/>
          <a:p>
            <a:r>
              <a:rPr lang="es-ES" dirty="0"/>
              <a:t>Grupos (crear usuario y grupos)</a:t>
            </a:r>
          </a:p>
        </p:txBody>
      </p:sp>
      <p:pic>
        <p:nvPicPr>
          <p:cNvPr id="6" name="Marcador de contenido 5">
            <a:extLst>
              <a:ext uri="{FF2B5EF4-FFF2-40B4-BE49-F238E27FC236}">
                <a16:creationId xmlns:a16="http://schemas.microsoft.com/office/drawing/2014/main" id="{B01D3718-9288-4B75-94CE-2723E540DC66}"/>
              </a:ext>
            </a:extLst>
          </p:cNvPr>
          <p:cNvPicPr>
            <a:picLocks noGrp="1" noChangeAspect="1"/>
          </p:cNvPicPr>
          <p:nvPr>
            <p:ph idx="1"/>
          </p:nvPr>
        </p:nvPicPr>
        <p:blipFill>
          <a:blip r:embed="rId2"/>
          <a:stretch>
            <a:fillRect/>
          </a:stretch>
        </p:blipFill>
        <p:spPr>
          <a:xfrm>
            <a:off x="374374" y="1478653"/>
            <a:ext cx="4530599" cy="3570425"/>
          </a:xfrm>
          <a:prstGeom prst="rect">
            <a:avLst/>
          </a:prstGeom>
        </p:spPr>
      </p:pic>
      <p:pic>
        <p:nvPicPr>
          <p:cNvPr id="7" name="Imagen 6">
            <a:extLst>
              <a:ext uri="{FF2B5EF4-FFF2-40B4-BE49-F238E27FC236}">
                <a16:creationId xmlns:a16="http://schemas.microsoft.com/office/drawing/2014/main" id="{E7E828C3-AE28-4E17-A227-78DE4080D3E9}"/>
              </a:ext>
            </a:extLst>
          </p:cNvPr>
          <p:cNvPicPr>
            <a:picLocks noChangeAspect="1"/>
          </p:cNvPicPr>
          <p:nvPr/>
        </p:nvPicPr>
        <p:blipFill>
          <a:blip r:embed="rId3"/>
          <a:stretch>
            <a:fillRect/>
          </a:stretch>
        </p:blipFill>
        <p:spPr>
          <a:xfrm>
            <a:off x="5708404" y="1372636"/>
            <a:ext cx="5022542" cy="3472277"/>
          </a:xfrm>
          <a:prstGeom prst="rect">
            <a:avLst/>
          </a:prstGeom>
        </p:spPr>
      </p:pic>
    </p:spTree>
    <p:extLst>
      <p:ext uri="{BB962C8B-B14F-4D97-AF65-F5344CB8AC3E}">
        <p14:creationId xmlns:p14="http://schemas.microsoft.com/office/powerpoint/2010/main" val="2857320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D1F31-52C5-4788-81BE-772DE42A2BA7}"/>
              </a:ext>
            </a:extLst>
          </p:cNvPr>
          <p:cNvSpPr>
            <a:spLocks noGrp="1"/>
          </p:cNvSpPr>
          <p:nvPr>
            <p:ph type="title"/>
          </p:nvPr>
        </p:nvSpPr>
        <p:spPr/>
        <p:txBody>
          <a:bodyPr/>
          <a:lstStyle/>
          <a:p>
            <a:r>
              <a:rPr lang="es-ES" dirty="0"/>
              <a:t>Grupos (añadir usuarios a grupos)</a:t>
            </a:r>
          </a:p>
        </p:txBody>
      </p:sp>
      <p:pic>
        <p:nvPicPr>
          <p:cNvPr id="8" name="Marcador de contenido 7">
            <a:extLst>
              <a:ext uri="{FF2B5EF4-FFF2-40B4-BE49-F238E27FC236}">
                <a16:creationId xmlns:a16="http://schemas.microsoft.com/office/drawing/2014/main" id="{03F609AD-2860-4E61-836D-A8EBE229C418}"/>
              </a:ext>
            </a:extLst>
          </p:cNvPr>
          <p:cNvPicPr>
            <a:picLocks noGrp="1" noChangeAspect="1"/>
          </p:cNvPicPr>
          <p:nvPr>
            <p:ph idx="1"/>
          </p:nvPr>
        </p:nvPicPr>
        <p:blipFill>
          <a:blip r:embed="rId2"/>
          <a:stretch>
            <a:fillRect/>
          </a:stretch>
        </p:blipFill>
        <p:spPr>
          <a:xfrm>
            <a:off x="1224998" y="1690689"/>
            <a:ext cx="5077378" cy="3233236"/>
          </a:xfrm>
          <a:prstGeom prst="rect">
            <a:avLst/>
          </a:prstGeom>
        </p:spPr>
      </p:pic>
      <p:pic>
        <p:nvPicPr>
          <p:cNvPr id="5" name="Imagen 4">
            <a:extLst>
              <a:ext uri="{FF2B5EF4-FFF2-40B4-BE49-F238E27FC236}">
                <a16:creationId xmlns:a16="http://schemas.microsoft.com/office/drawing/2014/main" id="{F6667FF6-A714-439A-9A23-20747A37B79E}"/>
              </a:ext>
            </a:extLst>
          </p:cNvPr>
          <p:cNvPicPr>
            <a:picLocks noChangeAspect="1"/>
          </p:cNvPicPr>
          <p:nvPr/>
        </p:nvPicPr>
        <p:blipFill>
          <a:blip r:embed="rId3"/>
          <a:stretch>
            <a:fillRect/>
          </a:stretch>
        </p:blipFill>
        <p:spPr>
          <a:xfrm>
            <a:off x="6415420" y="1690688"/>
            <a:ext cx="5111899" cy="3233236"/>
          </a:xfrm>
          <a:prstGeom prst="rect">
            <a:avLst/>
          </a:prstGeom>
        </p:spPr>
      </p:pic>
    </p:spTree>
    <p:extLst>
      <p:ext uri="{BB962C8B-B14F-4D97-AF65-F5344CB8AC3E}">
        <p14:creationId xmlns:p14="http://schemas.microsoft.com/office/powerpoint/2010/main" val="3884025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D1F31-52C5-4788-81BE-772DE42A2BA7}"/>
              </a:ext>
            </a:extLst>
          </p:cNvPr>
          <p:cNvSpPr>
            <a:spLocks noGrp="1"/>
          </p:cNvSpPr>
          <p:nvPr>
            <p:ph type="title"/>
          </p:nvPr>
        </p:nvSpPr>
        <p:spPr/>
        <p:txBody>
          <a:bodyPr/>
          <a:lstStyle/>
          <a:p>
            <a:r>
              <a:rPr lang="es-ES" dirty="0"/>
              <a:t>Cambiar de usuario, cerrar sesión o configuración de la cuenta</a:t>
            </a:r>
          </a:p>
        </p:txBody>
      </p:sp>
      <p:pic>
        <p:nvPicPr>
          <p:cNvPr id="6" name="Marcador de contenido 5">
            <a:extLst>
              <a:ext uri="{FF2B5EF4-FFF2-40B4-BE49-F238E27FC236}">
                <a16:creationId xmlns:a16="http://schemas.microsoft.com/office/drawing/2014/main" id="{56F948E9-12F7-4219-A1D3-109C99F71837}"/>
              </a:ext>
            </a:extLst>
          </p:cNvPr>
          <p:cNvPicPr>
            <a:picLocks noGrp="1" noChangeAspect="1"/>
          </p:cNvPicPr>
          <p:nvPr>
            <p:ph idx="1"/>
          </p:nvPr>
        </p:nvPicPr>
        <p:blipFill>
          <a:blip r:embed="rId2"/>
          <a:stretch>
            <a:fillRect/>
          </a:stretch>
        </p:blipFill>
        <p:spPr>
          <a:xfrm>
            <a:off x="1715567" y="1825625"/>
            <a:ext cx="8760866" cy="4351338"/>
          </a:xfrm>
          <a:prstGeom prst="rect">
            <a:avLst/>
          </a:prstGeom>
        </p:spPr>
      </p:pic>
    </p:spTree>
    <p:extLst>
      <p:ext uri="{BB962C8B-B14F-4D97-AF65-F5344CB8AC3E}">
        <p14:creationId xmlns:p14="http://schemas.microsoft.com/office/powerpoint/2010/main" val="873303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0304DA-06FB-4115-A581-32438DB47B30}"/>
              </a:ext>
            </a:extLst>
          </p:cNvPr>
          <p:cNvSpPr>
            <a:spLocks noGrp="1"/>
          </p:cNvSpPr>
          <p:nvPr>
            <p:ph type="title"/>
          </p:nvPr>
        </p:nvSpPr>
        <p:spPr/>
        <p:txBody>
          <a:bodyPr/>
          <a:lstStyle/>
          <a:p>
            <a:r>
              <a:rPr lang="es-ES" dirty="0" err="1"/>
              <a:t>Login</a:t>
            </a:r>
            <a:r>
              <a:rPr lang="es-ES" dirty="0"/>
              <a:t> usuarios (Terminal)</a:t>
            </a:r>
          </a:p>
        </p:txBody>
      </p:sp>
      <p:sp>
        <p:nvSpPr>
          <p:cNvPr id="3" name="Marcador de contenido 2">
            <a:extLst>
              <a:ext uri="{FF2B5EF4-FFF2-40B4-BE49-F238E27FC236}">
                <a16:creationId xmlns:a16="http://schemas.microsoft.com/office/drawing/2014/main" id="{AEFA5820-4DAE-4A85-B07B-6C0C6BB72CDE}"/>
              </a:ext>
            </a:extLst>
          </p:cNvPr>
          <p:cNvSpPr>
            <a:spLocks noGrp="1"/>
          </p:cNvSpPr>
          <p:nvPr>
            <p:ph idx="1"/>
          </p:nvPr>
        </p:nvSpPr>
        <p:spPr/>
        <p:txBody>
          <a:bodyPr/>
          <a:lstStyle/>
          <a:p>
            <a:r>
              <a:rPr lang="es-ES" dirty="0"/>
              <a:t>Cuando se abre un terminal se indica con que usuario estoy trabajando. Se carga su perfil, programas, carpetas personales  y sus variables de entorno.</a:t>
            </a:r>
          </a:p>
          <a:p>
            <a:endParaRPr lang="es-ES" dirty="0"/>
          </a:p>
        </p:txBody>
      </p:sp>
      <p:pic>
        <p:nvPicPr>
          <p:cNvPr id="8" name="Imagen 7">
            <a:extLst>
              <a:ext uri="{FF2B5EF4-FFF2-40B4-BE49-F238E27FC236}">
                <a16:creationId xmlns:a16="http://schemas.microsoft.com/office/drawing/2014/main" id="{77FE2464-4E1E-4AAB-B583-7CBC11EF13FC}"/>
              </a:ext>
            </a:extLst>
          </p:cNvPr>
          <p:cNvPicPr>
            <a:picLocks noChangeAspect="1"/>
          </p:cNvPicPr>
          <p:nvPr/>
        </p:nvPicPr>
        <p:blipFill>
          <a:blip r:embed="rId2"/>
          <a:stretch>
            <a:fillRect/>
          </a:stretch>
        </p:blipFill>
        <p:spPr>
          <a:xfrm>
            <a:off x="1065681" y="3697149"/>
            <a:ext cx="9139735" cy="1457947"/>
          </a:xfrm>
          <a:prstGeom prst="rect">
            <a:avLst/>
          </a:prstGeom>
        </p:spPr>
      </p:pic>
    </p:spTree>
    <p:extLst>
      <p:ext uri="{BB962C8B-B14F-4D97-AF65-F5344CB8AC3E}">
        <p14:creationId xmlns:p14="http://schemas.microsoft.com/office/powerpoint/2010/main" val="1959903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0304DA-06FB-4115-A581-32438DB47B30}"/>
              </a:ext>
            </a:extLst>
          </p:cNvPr>
          <p:cNvSpPr>
            <a:spLocks noGrp="1"/>
          </p:cNvSpPr>
          <p:nvPr>
            <p:ph type="title"/>
          </p:nvPr>
        </p:nvSpPr>
        <p:spPr/>
        <p:txBody>
          <a:bodyPr/>
          <a:lstStyle/>
          <a:p>
            <a:r>
              <a:rPr lang="es-ES" dirty="0" err="1"/>
              <a:t>Login</a:t>
            </a:r>
            <a:r>
              <a:rPr lang="es-ES" dirty="0"/>
              <a:t> usuarios (Terminal)</a:t>
            </a:r>
          </a:p>
        </p:txBody>
      </p:sp>
      <p:sp>
        <p:nvSpPr>
          <p:cNvPr id="3" name="Marcador de contenido 2">
            <a:extLst>
              <a:ext uri="{FF2B5EF4-FFF2-40B4-BE49-F238E27FC236}">
                <a16:creationId xmlns:a16="http://schemas.microsoft.com/office/drawing/2014/main" id="{AEFA5820-4DAE-4A85-B07B-6C0C6BB72CDE}"/>
              </a:ext>
            </a:extLst>
          </p:cNvPr>
          <p:cNvSpPr>
            <a:spLocks noGrp="1"/>
          </p:cNvSpPr>
          <p:nvPr>
            <p:ph idx="1"/>
          </p:nvPr>
        </p:nvSpPr>
        <p:spPr/>
        <p:txBody>
          <a:bodyPr/>
          <a:lstStyle/>
          <a:p>
            <a:r>
              <a:rPr lang="es-ES" b="1" dirty="0" err="1"/>
              <a:t>whoami</a:t>
            </a:r>
            <a:r>
              <a:rPr lang="es-ES" dirty="0"/>
              <a:t>: comando que indica con que usuario estoy registrado en la terminal.</a:t>
            </a:r>
          </a:p>
          <a:p>
            <a:r>
              <a:rPr lang="es-ES" b="1" dirty="0" err="1"/>
              <a:t>users</a:t>
            </a:r>
            <a:r>
              <a:rPr lang="es-ES" dirty="0"/>
              <a:t>: usuarios registrados en diferentes terminales</a:t>
            </a:r>
          </a:p>
          <a:p>
            <a:r>
              <a:rPr lang="es-ES" b="1" dirty="0" err="1"/>
              <a:t>who</a:t>
            </a:r>
            <a:r>
              <a:rPr lang="es-ES" dirty="0"/>
              <a:t>: indica los usuarios registrados y cuando se inició la sesión.</a:t>
            </a:r>
          </a:p>
        </p:txBody>
      </p:sp>
      <p:pic>
        <p:nvPicPr>
          <p:cNvPr id="4" name="Imagen 3">
            <a:extLst>
              <a:ext uri="{FF2B5EF4-FFF2-40B4-BE49-F238E27FC236}">
                <a16:creationId xmlns:a16="http://schemas.microsoft.com/office/drawing/2014/main" id="{A7C85AC7-B5C8-4119-A7EB-9DF1523ABFEF}"/>
              </a:ext>
            </a:extLst>
          </p:cNvPr>
          <p:cNvPicPr>
            <a:picLocks noChangeAspect="1"/>
          </p:cNvPicPr>
          <p:nvPr/>
        </p:nvPicPr>
        <p:blipFill>
          <a:blip r:embed="rId2"/>
          <a:stretch>
            <a:fillRect/>
          </a:stretch>
        </p:blipFill>
        <p:spPr>
          <a:xfrm>
            <a:off x="1024972" y="4566132"/>
            <a:ext cx="6455272" cy="703228"/>
          </a:xfrm>
          <a:prstGeom prst="rect">
            <a:avLst/>
          </a:prstGeom>
        </p:spPr>
      </p:pic>
      <p:pic>
        <p:nvPicPr>
          <p:cNvPr id="5" name="Imagen 4">
            <a:extLst>
              <a:ext uri="{FF2B5EF4-FFF2-40B4-BE49-F238E27FC236}">
                <a16:creationId xmlns:a16="http://schemas.microsoft.com/office/drawing/2014/main" id="{022A9AC9-0356-44B3-8B49-F5C46D98117B}"/>
              </a:ext>
            </a:extLst>
          </p:cNvPr>
          <p:cNvPicPr>
            <a:picLocks noChangeAspect="1"/>
          </p:cNvPicPr>
          <p:nvPr/>
        </p:nvPicPr>
        <p:blipFill>
          <a:blip r:embed="rId3"/>
          <a:stretch>
            <a:fillRect/>
          </a:stretch>
        </p:blipFill>
        <p:spPr>
          <a:xfrm>
            <a:off x="1003082" y="5479308"/>
            <a:ext cx="6477162" cy="955917"/>
          </a:xfrm>
          <a:prstGeom prst="rect">
            <a:avLst/>
          </a:prstGeom>
        </p:spPr>
      </p:pic>
      <p:pic>
        <p:nvPicPr>
          <p:cNvPr id="6" name="Imagen 5">
            <a:extLst>
              <a:ext uri="{FF2B5EF4-FFF2-40B4-BE49-F238E27FC236}">
                <a16:creationId xmlns:a16="http://schemas.microsoft.com/office/drawing/2014/main" id="{AB8E7907-EA01-4736-B59F-07EB7C37FAED}"/>
              </a:ext>
            </a:extLst>
          </p:cNvPr>
          <p:cNvPicPr>
            <a:picLocks noChangeAspect="1"/>
          </p:cNvPicPr>
          <p:nvPr/>
        </p:nvPicPr>
        <p:blipFill>
          <a:blip r:embed="rId4"/>
          <a:stretch>
            <a:fillRect/>
          </a:stretch>
        </p:blipFill>
        <p:spPr>
          <a:xfrm>
            <a:off x="1024971" y="3825081"/>
            <a:ext cx="6455271" cy="659793"/>
          </a:xfrm>
          <a:prstGeom prst="rect">
            <a:avLst/>
          </a:prstGeom>
        </p:spPr>
      </p:pic>
    </p:spTree>
    <p:extLst>
      <p:ext uri="{BB962C8B-B14F-4D97-AF65-F5344CB8AC3E}">
        <p14:creationId xmlns:p14="http://schemas.microsoft.com/office/powerpoint/2010/main" val="2703420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0304DA-06FB-4115-A581-32438DB47B30}"/>
              </a:ext>
            </a:extLst>
          </p:cNvPr>
          <p:cNvSpPr>
            <a:spLocks noGrp="1"/>
          </p:cNvSpPr>
          <p:nvPr>
            <p:ph type="title"/>
          </p:nvPr>
        </p:nvSpPr>
        <p:spPr/>
        <p:txBody>
          <a:bodyPr/>
          <a:lstStyle/>
          <a:p>
            <a:r>
              <a:rPr lang="es-ES" dirty="0" err="1"/>
              <a:t>Login</a:t>
            </a:r>
            <a:r>
              <a:rPr lang="es-ES" dirty="0"/>
              <a:t> usuarios (Terminal)</a:t>
            </a:r>
          </a:p>
        </p:txBody>
      </p:sp>
      <p:sp>
        <p:nvSpPr>
          <p:cNvPr id="3" name="Marcador de contenido 2">
            <a:extLst>
              <a:ext uri="{FF2B5EF4-FFF2-40B4-BE49-F238E27FC236}">
                <a16:creationId xmlns:a16="http://schemas.microsoft.com/office/drawing/2014/main" id="{AEFA5820-4DAE-4A85-B07B-6C0C6BB72CDE}"/>
              </a:ext>
            </a:extLst>
          </p:cNvPr>
          <p:cNvSpPr>
            <a:spLocks noGrp="1"/>
          </p:cNvSpPr>
          <p:nvPr>
            <p:ph idx="1"/>
          </p:nvPr>
        </p:nvSpPr>
        <p:spPr/>
        <p:txBody>
          <a:bodyPr/>
          <a:lstStyle/>
          <a:p>
            <a:r>
              <a:rPr lang="es-ES" b="1" dirty="0" err="1"/>
              <a:t>last</a:t>
            </a:r>
            <a:r>
              <a:rPr lang="es-ES" dirty="0"/>
              <a:t>: muestra los últimos </a:t>
            </a:r>
            <a:r>
              <a:rPr lang="es-ES" dirty="0" err="1"/>
              <a:t>logins</a:t>
            </a:r>
            <a:r>
              <a:rPr lang="es-ES" dirty="0"/>
              <a:t> producidos </a:t>
            </a:r>
          </a:p>
        </p:txBody>
      </p:sp>
      <p:pic>
        <p:nvPicPr>
          <p:cNvPr id="7" name="Imagen 6">
            <a:extLst>
              <a:ext uri="{FF2B5EF4-FFF2-40B4-BE49-F238E27FC236}">
                <a16:creationId xmlns:a16="http://schemas.microsoft.com/office/drawing/2014/main" id="{C2BC49E2-2449-4A8F-B94D-20B0A2F1169D}"/>
              </a:ext>
            </a:extLst>
          </p:cNvPr>
          <p:cNvPicPr>
            <a:picLocks noChangeAspect="1"/>
          </p:cNvPicPr>
          <p:nvPr/>
        </p:nvPicPr>
        <p:blipFill>
          <a:blip r:embed="rId2"/>
          <a:stretch>
            <a:fillRect/>
          </a:stretch>
        </p:blipFill>
        <p:spPr>
          <a:xfrm>
            <a:off x="1020832" y="2322857"/>
            <a:ext cx="6572250" cy="2609850"/>
          </a:xfrm>
          <a:prstGeom prst="rect">
            <a:avLst/>
          </a:prstGeom>
        </p:spPr>
      </p:pic>
    </p:spTree>
    <p:extLst>
      <p:ext uri="{BB962C8B-B14F-4D97-AF65-F5344CB8AC3E}">
        <p14:creationId xmlns:p14="http://schemas.microsoft.com/office/powerpoint/2010/main" val="29396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E4DFFB-27B2-45B1-838E-25F9E5A035A2}"/>
              </a:ext>
            </a:extLst>
          </p:cNvPr>
          <p:cNvSpPr>
            <a:spLocks noGrp="1"/>
          </p:cNvSpPr>
          <p:nvPr>
            <p:ph type="title"/>
          </p:nvPr>
        </p:nvSpPr>
        <p:spPr/>
        <p:txBody>
          <a:bodyPr/>
          <a:lstStyle/>
          <a:p>
            <a:r>
              <a:rPr lang="es-ES" dirty="0"/>
              <a:t>Perfiles de usuarios</a:t>
            </a:r>
          </a:p>
        </p:txBody>
      </p:sp>
      <p:graphicFrame>
        <p:nvGraphicFramePr>
          <p:cNvPr id="4" name="Marcador de contenido 3">
            <a:extLst>
              <a:ext uri="{FF2B5EF4-FFF2-40B4-BE49-F238E27FC236}">
                <a16:creationId xmlns:a16="http://schemas.microsoft.com/office/drawing/2014/main" id="{50938C57-7E50-4CBB-A870-5CB43DCB9D39}"/>
              </a:ext>
            </a:extLst>
          </p:cNvPr>
          <p:cNvGraphicFramePr>
            <a:graphicFrameLocks noGrp="1"/>
          </p:cNvGraphicFramePr>
          <p:nvPr>
            <p:ph idx="1"/>
            <p:extLst>
              <p:ext uri="{D42A27DB-BD31-4B8C-83A1-F6EECF244321}">
                <p14:modId xmlns:p14="http://schemas.microsoft.com/office/powerpoint/2010/main" val="1951933679"/>
              </p:ext>
            </p:extLst>
          </p:nvPr>
        </p:nvGraphicFramePr>
        <p:xfrm>
          <a:off x="1444487" y="1825624"/>
          <a:ext cx="8958469" cy="3851690"/>
        </p:xfrm>
        <a:graphic>
          <a:graphicData uri="http://schemas.openxmlformats.org/drawingml/2006/table">
            <a:tbl>
              <a:tblPr firstRow="1" firstCol="1" bandRow="1">
                <a:tableStyleId>{5C22544A-7EE6-4342-B048-85BDC9FD1C3A}</a:tableStyleId>
              </a:tblPr>
              <a:tblGrid>
                <a:gridCol w="4339244">
                  <a:extLst>
                    <a:ext uri="{9D8B030D-6E8A-4147-A177-3AD203B41FA5}">
                      <a16:colId xmlns:a16="http://schemas.microsoft.com/office/drawing/2014/main" val="4058036349"/>
                    </a:ext>
                  </a:extLst>
                </a:gridCol>
                <a:gridCol w="4619225">
                  <a:extLst>
                    <a:ext uri="{9D8B030D-6E8A-4147-A177-3AD203B41FA5}">
                      <a16:colId xmlns:a16="http://schemas.microsoft.com/office/drawing/2014/main" val="4145985406"/>
                    </a:ext>
                  </a:extLst>
                </a:gridCol>
              </a:tblGrid>
              <a:tr h="804885">
                <a:tc>
                  <a:txBody>
                    <a:bodyPr/>
                    <a:lstStyle/>
                    <a:p>
                      <a:pPr algn="ctr">
                        <a:lnSpc>
                          <a:spcPct val="107000"/>
                        </a:lnSpc>
                        <a:spcAft>
                          <a:spcPts val="0"/>
                        </a:spcAft>
                      </a:pPr>
                      <a:r>
                        <a:rPr lang="es-ES" sz="1400" dirty="0">
                          <a:effectLst/>
                        </a:rPr>
                        <a:t> </a:t>
                      </a:r>
                    </a:p>
                    <a:p>
                      <a:pPr algn="ctr">
                        <a:lnSpc>
                          <a:spcPct val="107000"/>
                        </a:lnSpc>
                        <a:spcAft>
                          <a:spcPts val="0"/>
                        </a:spcAft>
                      </a:pPr>
                      <a:r>
                        <a:rPr lang="es-ES" sz="1400" dirty="0">
                          <a:effectLst/>
                        </a:rPr>
                        <a:t>Usuario</a:t>
                      </a:r>
                    </a:p>
                    <a:p>
                      <a:pPr algn="ctr">
                        <a:lnSpc>
                          <a:spcPct val="107000"/>
                        </a:lnSpc>
                        <a:spcAft>
                          <a:spcPts val="0"/>
                        </a:spcAft>
                      </a:pPr>
                      <a:r>
                        <a:rPr lang="es-ES" sz="1400" dirty="0">
                          <a:effectLst/>
                        </a:rPr>
                        <a:t> </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505" marR="38505" marT="0" marB="0"/>
                </a:tc>
                <a:tc>
                  <a:txBody>
                    <a:bodyPr/>
                    <a:lstStyle/>
                    <a:p>
                      <a:pPr algn="ctr">
                        <a:lnSpc>
                          <a:spcPct val="107000"/>
                        </a:lnSpc>
                        <a:spcAft>
                          <a:spcPts val="0"/>
                        </a:spcAft>
                      </a:pPr>
                      <a:r>
                        <a:rPr lang="es-ES" sz="1400">
                          <a:effectLst/>
                        </a:rPr>
                        <a:t> </a:t>
                      </a:r>
                    </a:p>
                    <a:p>
                      <a:pPr algn="ctr">
                        <a:lnSpc>
                          <a:spcPct val="107000"/>
                        </a:lnSpc>
                        <a:spcAft>
                          <a:spcPts val="0"/>
                        </a:spcAft>
                      </a:pPr>
                      <a:r>
                        <a:rPr lang="es-ES" sz="1400">
                          <a:effectLst/>
                        </a:rPr>
                        <a:t>Características</a:t>
                      </a:r>
                    </a:p>
                    <a:p>
                      <a:pPr algn="ctr">
                        <a:lnSpc>
                          <a:spcPct val="107000"/>
                        </a:lnSpc>
                        <a:spcAft>
                          <a:spcPts val="0"/>
                        </a:spcAft>
                      </a:pPr>
                      <a:r>
                        <a:rPr lang="es-ES" sz="1400">
                          <a:effectLst/>
                        </a:rPr>
                        <a:t>(Solucionado)</a:t>
                      </a:r>
                    </a:p>
                    <a:p>
                      <a:pPr algn="ctr">
                        <a:lnSpc>
                          <a:spcPct val="107000"/>
                        </a:lnSpc>
                        <a:spcAft>
                          <a:spcPts val="0"/>
                        </a:spcAft>
                      </a:pPr>
                      <a:r>
                        <a:rPr lang="es-ES" sz="1400">
                          <a:effectLst/>
                        </a:rPr>
                        <a:t> </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788266063"/>
                  </a:ext>
                </a:extLst>
              </a:tr>
              <a:tr h="2948656">
                <a:tc>
                  <a:txBody>
                    <a:bodyPr/>
                    <a:lstStyle/>
                    <a:p>
                      <a:pPr algn="ctr">
                        <a:lnSpc>
                          <a:spcPct val="107000"/>
                        </a:lnSpc>
                        <a:spcAft>
                          <a:spcPts val="0"/>
                        </a:spcAft>
                      </a:pPr>
                      <a:r>
                        <a:rPr lang="es-ES" sz="1400" dirty="0">
                          <a:effectLst/>
                        </a:rPr>
                        <a:t> </a:t>
                      </a:r>
                    </a:p>
                    <a:p>
                      <a:pPr algn="ctr">
                        <a:lnSpc>
                          <a:spcPct val="107000"/>
                        </a:lnSpc>
                        <a:spcAft>
                          <a:spcPts val="0"/>
                        </a:spcAft>
                      </a:pPr>
                      <a:r>
                        <a:rPr lang="es-ES" sz="1400" dirty="0" err="1">
                          <a:effectLst/>
                        </a:rPr>
                        <a:t>Root</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505" marR="38505" marT="0" marB="0"/>
                </a:tc>
                <a:tc>
                  <a:txBody>
                    <a:bodyPr/>
                    <a:lstStyle/>
                    <a:p>
                      <a:pPr>
                        <a:lnSpc>
                          <a:spcPct val="107000"/>
                        </a:lnSpc>
                        <a:spcAft>
                          <a:spcPts val="0"/>
                        </a:spcAft>
                      </a:pPr>
                      <a:r>
                        <a:rPr lang="es-ES" sz="1400" dirty="0">
                          <a:effectLst/>
                        </a:rPr>
                        <a:t> </a:t>
                      </a:r>
                    </a:p>
                    <a:p>
                      <a:pPr marL="342900" lvl="0" indent="-342900">
                        <a:spcAft>
                          <a:spcPts val="0"/>
                        </a:spcAft>
                        <a:buFont typeface="Arial" panose="020B0604020202020204" pitchFamily="34" charset="0"/>
                        <a:buChar char="-"/>
                      </a:pPr>
                      <a:r>
                        <a:rPr lang="es-ES" sz="1400" dirty="0">
                          <a:effectLst/>
                        </a:rPr>
                        <a:t>También llamado </a:t>
                      </a:r>
                      <a:r>
                        <a:rPr lang="es-ES" sz="1400" dirty="0" err="1">
                          <a:effectLst/>
                        </a:rPr>
                        <a:t>superusuario</a:t>
                      </a:r>
                      <a:r>
                        <a:rPr lang="es-ES" sz="1400" dirty="0">
                          <a:effectLst/>
                        </a:rPr>
                        <a:t> o administrador. </a:t>
                      </a:r>
                    </a:p>
                    <a:p>
                      <a:pPr marL="342900" lvl="0" indent="-342900">
                        <a:spcAft>
                          <a:spcPts val="0"/>
                        </a:spcAft>
                        <a:buFont typeface="Arial" panose="020B0604020202020204" pitchFamily="34" charset="0"/>
                        <a:buChar char="-"/>
                      </a:pPr>
                      <a:r>
                        <a:rPr lang="es-ES" sz="1400" dirty="0">
                          <a:effectLst/>
                        </a:rPr>
                        <a:t>Su UID (</a:t>
                      </a:r>
                      <a:r>
                        <a:rPr lang="es-ES" sz="1400" dirty="0" err="1">
                          <a:effectLst/>
                        </a:rPr>
                        <a:t>User</a:t>
                      </a:r>
                      <a:r>
                        <a:rPr lang="es-ES" sz="1400" dirty="0">
                          <a:effectLst/>
                        </a:rPr>
                        <a:t> ID) es 0 (cero). </a:t>
                      </a:r>
                    </a:p>
                    <a:p>
                      <a:pPr marL="342900" lvl="0" indent="-342900">
                        <a:spcAft>
                          <a:spcPts val="0"/>
                        </a:spcAft>
                        <a:buFont typeface="Arial" panose="020B0604020202020204" pitchFamily="34" charset="0"/>
                        <a:buChar char="-"/>
                      </a:pPr>
                      <a:r>
                        <a:rPr lang="es-ES" sz="1400" dirty="0">
                          <a:effectLst/>
                        </a:rPr>
                        <a:t>Es la única cuenta de usuario con privilegios sobre todo el sistema. </a:t>
                      </a:r>
                    </a:p>
                    <a:p>
                      <a:pPr marL="342900" lvl="0" indent="-342900">
                        <a:spcAft>
                          <a:spcPts val="0"/>
                        </a:spcAft>
                        <a:buFont typeface="Arial" panose="020B0604020202020204" pitchFamily="34" charset="0"/>
                        <a:buChar char="-"/>
                      </a:pPr>
                      <a:r>
                        <a:rPr lang="es-ES" sz="1400" dirty="0">
                          <a:effectLst/>
                        </a:rPr>
                        <a:t>Acceso total a todos los archivos y directorios con independencia de propietarios y permisos. </a:t>
                      </a:r>
                    </a:p>
                    <a:p>
                      <a:pPr marL="342900" lvl="0" indent="-342900">
                        <a:spcAft>
                          <a:spcPts val="0"/>
                        </a:spcAft>
                        <a:buFont typeface="Arial" panose="020B0604020202020204" pitchFamily="34" charset="0"/>
                        <a:buChar char="-"/>
                      </a:pPr>
                      <a:r>
                        <a:rPr lang="es-ES" sz="1400" dirty="0">
                          <a:effectLst/>
                        </a:rPr>
                        <a:t>Controla la administración de cuentas de usuarios. </a:t>
                      </a:r>
                    </a:p>
                    <a:p>
                      <a:pPr marL="228600">
                        <a:spcAft>
                          <a:spcPts val="0"/>
                        </a:spcAft>
                      </a:pPr>
                      <a:r>
                        <a:rPr lang="es-ES" sz="1400" dirty="0">
                          <a:effectLst/>
                        </a:rPr>
                        <a:t>Ejecuta tareas de mantenimiento del sistema. </a:t>
                      </a:r>
                    </a:p>
                    <a:p>
                      <a:pPr marL="342900" lvl="0" indent="-342900">
                        <a:spcAft>
                          <a:spcPts val="0"/>
                        </a:spcAft>
                        <a:buFont typeface="Arial" panose="020B0604020202020204" pitchFamily="34" charset="0"/>
                        <a:buChar char="-"/>
                      </a:pPr>
                      <a:r>
                        <a:rPr lang="es-ES" sz="1400" dirty="0">
                          <a:effectLst/>
                        </a:rPr>
                        <a:t>Puede detener el sistema. </a:t>
                      </a:r>
                    </a:p>
                    <a:p>
                      <a:pPr marL="342900" lvl="0" indent="-342900">
                        <a:spcAft>
                          <a:spcPts val="0"/>
                        </a:spcAft>
                        <a:buFont typeface="Arial" panose="020B0604020202020204" pitchFamily="34" charset="0"/>
                        <a:buChar char="-"/>
                      </a:pPr>
                      <a:r>
                        <a:rPr lang="es-ES" sz="1400" dirty="0">
                          <a:effectLst/>
                        </a:rPr>
                        <a:t>Instala software en el sistema. </a:t>
                      </a:r>
                    </a:p>
                    <a:p>
                      <a:pPr marL="342900" lvl="0" indent="-342900">
                        <a:spcAft>
                          <a:spcPts val="0"/>
                        </a:spcAft>
                        <a:buFont typeface="Arial" panose="020B0604020202020204" pitchFamily="34" charset="0"/>
                        <a:buChar char="-"/>
                      </a:pPr>
                      <a:r>
                        <a:rPr lang="es-ES" sz="1400" dirty="0">
                          <a:effectLst/>
                        </a:rPr>
                        <a:t>Puede modificar o reconfigurar el </a:t>
                      </a:r>
                      <a:r>
                        <a:rPr lang="es-ES" sz="1400" dirty="0" err="1">
                          <a:effectLst/>
                        </a:rPr>
                        <a:t>Kernel</a:t>
                      </a:r>
                      <a:r>
                        <a:rPr lang="es-ES" sz="1400" dirty="0">
                          <a:effectLst/>
                        </a:rPr>
                        <a:t>, controladores, etc.</a:t>
                      </a:r>
                      <a:endParaRPr lang="es-E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660898422"/>
                  </a:ext>
                </a:extLst>
              </a:tr>
            </a:tbl>
          </a:graphicData>
        </a:graphic>
      </p:graphicFrame>
    </p:spTree>
    <p:extLst>
      <p:ext uri="{BB962C8B-B14F-4D97-AF65-F5344CB8AC3E}">
        <p14:creationId xmlns:p14="http://schemas.microsoft.com/office/powerpoint/2010/main" val="3312933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0304DA-06FB-4115-A581-32438DB47B30}"/>
              </a:ext>
            </a:extLst>
          </p:cNvPr>
          <p:cNvSpPr>
            <a:spLocks noGrp="1"/>
          </p:cNvSpPr>
          <p:nvPr>
            <p:ph type="title"/>
          </p:nvPr>
        </p:nvSpPr>
        <p:spPr/>
        <p:txBody>
          <a:bodyPr/>
          <a:lstStyle/>
          <a:p>
            <a:r>
              <a:rPr lang="es-ES" dirty="0" err="1"/>
              <a:t>Login</a:t>
            </a:r>
            <a:r>
              <a:rPr lang="es-ES" dirty="0"/>
              <a:t> usuarios (Terminal)</a:t>
            </a:r>
          </a:p>
        </p:txBody>
      </p:sp>
      <p:sp>
        <p:nvSpPr>
          <p:cNvPr id="3" name="Marcador de contenido 2">
            <a:extLst>
              <a:ext uri="{FF2B5EF4-FFF2-40B4-BE49-F238E27FC236}">
                <a16:creationId xmlns:a16="http://schemas.microsoft.com/office/drawing/2014/main" id="{AEFA5820-4DAE-4A85-B07B-6C0C6BB72CDE}"/>
              </a:ext>
            </a:extLst>
          </p:cNvPr>
          <p:cNvSpPr>
            <a:spLocks noGrp="1"/>
          </p:cNvSpPr>
          <p:nvPr>
            <p:ph idx="1"/>
          </p:nvPr>
        </p:nvSpPr>
        <p:spPr/>
        <p:txBody>
          <a:bodyPr/>
          <a:lstStyle/>
          <a:p>
            <a:pPr marL="285750" indent="-285750" algn="just">
              <a:buFont typeface="Wingdings" panose="05000000000000000000" pitchFamily="2" charset="2"/>
              <a:buChar char="q"/>
            </a:pPr>
            <a:r>
              <a:rPr lang="es-ES" sz="2000" b="1" dirty="0">
                <a:cs typeface="Arial" panose="020B0604020202020204" pitchFamily="34" charset="0"/>
              </a:rPr>
              <a:t>finger</a:t>
            </a:r>
            <a:r>
              <a:rPr lang="es-ES" sz="2000" dirty="0">
                <a:cs typeface="Arial" panose="020B0604020202020204" pitchFamily="34" charset="0"/>
              </a:rPr>
              <a:t>. Muestra información de cada usuario.</a:t>
            </a:r>
          </a:p>
          <a:p>
            <a:pPr algn="ctr"/>
            <a:r>
              <a:rPr lang="es-ES" sz="2000" b="1" i="1" dirty="0">
                <a:cs typeface="Arial" panose="020B0604020202020204" pitchFamily="34" charset="0"/>
              </a:rPr>
              <a:t>finger [-</a:t>
            </a:r>
            <a:r>
              <a:rPr lang="es-ES" sz="2000" b="1" i="1" dirty="0" err="1">
                <a:cs typeface="Arial" panose="020B0604020202020204" pitchFamily="34" charset="0"/>
              </a:rPr>
              <a:t>sl</a:t>
            </a:r>
            <a:r>
              <a:rPr lang="es-ES" sz="2000" b="1" i="1" dirty="0">
                <a:cs typeface="Arial" panose="020B0604020202020204" pitchFamily="34" charset="0"/>
              </a:rPr>
              <a:t>] usuario</a:t>
            </a:r>
          </a:p>
          <a:p>
            <a:pPr marL="623888" lvl="1" indent="-342900" algn="just">
              <a:buFont typeface="Wingdings" panose="05000000000000000000" pitchFamily="2" charset="2"/>
              <a:buChar char="§"/>
            </a:pPr>
            <a:r>
              <a:rPr lang="es-ES" sz="2000" b="1" dirty="0">
                <a:cs typeface="Arial" panose="020B0604020202020204" pitchFamily="34" charset="0"/>
              </a:rPr>
              <a:t>-s</a:t>
            </a:r>
            <a:r>
              <a:rPr lang="es-ES" sz="2000" dirty="0">
                <a:cs typeface="Arial" panose="020B0604020202020204" pitchFamily="34" charset="0"/>
              </a:rPr>
              <a:t> </a:t>
            </a:r>
            <a:r>
              <a:rPr lang="es-ES" sz="2000" dirty="0">
                <a:cs typeface="Arial" panose="020B0604020202020204" pitchFamily="34" charset="0"/>
                <a:sym typeface="Wingdings" panose="05000000000000000000" pitchFamily="2" charset="2"/>
              </a:rPr>
              <a:t></a:t>
            </a:r>
            <a:r>
              <a:rPr lang="es-ES" sz="2000" dirty="0">
                <a:cs typeface="Arial" panose="020B0604020202020204" pitchFamily="34" charset="0"/>
              </a:rPr>
              <a:t> muestra </a:t>
            </a:r>
            <a:r>
              <a:rPr lang="es-ES" sz="2000" dirty="0" err="1">
                <a:cs typeface="Arial" panose="020B0604020202020204" pitchFamily="34" charset="0"/>
              </a:rPr>
              <a:t>login</a:t>
            </a:r>
            <a:r>
              <a:rPr lang="es-ES" sz="2000" dirty="0">
                <a:cs typeface="Arial" panose="020B0604020202020204" pitchFamily="34" charset="0"/>
              </a:rPr>
              <a:t>, nombre real, nombre terminal (si aparece un *, tiene el permiso de escritura denegado), id tiempo, fecha acceso, localización y numero oficina.</a:t>
            </a:r>
          </a:p>
          <a:p>
            <a:pPr marL="623888" lvl="1" indent="-342900" algn="just">
              <a:buFont typeface="Wingdings" panose="05000000000000000000" pitchFamily="2" charset="2"/>
              <a:buChar char="§"/>
            </a:pPr>
            <a:r>
              <a:rPr lang="es-ES" sz="2000" b="1" dirty="0">
                <a:cs typeface="Arial" panose="020B0604020202020204" pitchFamily="34" charset="0"/>
              </a:rPr>
              <a:t>-l</a:t>
            </a:r>
            <a:r>
              <a:rPr lang="es-ES" sz="2000" dirty="0">
                <a:cs typeface="Arial" panose="020B0604020202020204" pitchFamily="34" charset="0"/>
              </a:rPr>
              <a:t> </a:t>
            </a:r>
            <a:r>
              <a:rPr lang="es-ES" sz="2000" dirty="0">
                <a:cs typeface="Arial" panose="020B0604020202020204" pitchFamily="34" charset="0"/>
                <a:sym typeface="Wingdings" panose="05000000000000000000" pitchFamily="2" charset="2"/>
              </a:rPr>
              <a:t></a:t>
            </a:r>
            <a:r>
              <a:rPr lang="es-ES" sz="2000" dirty="0">
                <a:cs typeface="Arial" panose="020B0604020202020204" pitchFamily="34" charset="0"/>
              </a:rPr>
              <a:t> muestra información completa de cada usuario, incluidos ficheros “.plan”, “.</a:t>
            </a:r>
            <a:r>
              <a:rPr lang="es-ES" sz="2000" dirty="0" err="1">
                <a:cs typeface="Arial" panose="020B0604020202020204" pitchFamily="34" charset="0"/>
              </a:rPr>
              <a:t>project</a:t>
            </a:r>
            <a:r>
              <a:rPr lang="es-ES" sz="2000" dirty="0">
                <a:cs typeface="Arial" panose="020B0604020202020204" pitchFamily="34" charset="0"/>
              </a:rPr>
              <a:t>”, “.</a:t>
            </a:r>
            <a:r>
              <a:rPr lang="es-ES" sz="2000" dirty="0" err="1">
                <a:cs typeface="Arial" panose="020B0604020202020204" pitchFamily="34" charset="0"/>
              </a:rPr>
              <a:t>pgpkey</a:t>
            </a:r>
            <a:r>
              <a:rPr lang="es-ES" sz="2000" dirty="0">
                <a:cs typeface="Arial" panose="020B0604020202020204" pitchFamily="34" charset="0"/>
              </a:rPr>
              <a:t>” y “.forward” del directorio home del usuario.</a:t>
            </a:r>
          </a:p>
        </p:txBody>
      </p:sp>
      <p:pic>
        <p:nvPicPr>
          <p:cNvPr id="4" name="Imagen 3">
            <a:extLst>
              <a:ext uri="{FF2B5EF4-FFF2-40B4-BE49-F238E27FC236}">
                <a16:creationId xmlns:a16="http://schemas.microsoft.com/office/drawing/2014/main" id="{1DC9C2BB-3023-4F17-A7C1-8BE782DD7A75}"/>
              </a:ext>
            </a:extLst>
          </p:cNvPr>
          <p:cNvPicPr>
            <a:picLocks noChangeAspect="1"/>
          </p:cNvPicPr>
          <p:nvPr/>
        </p:nvPicPr>
        <p:blipFill>
          <a:blip r:embed="rId2"/>
          <a:stretch>
            <a:fillRect/>
          </a:stretch>
        </p:blipFill>
        <p:spPr>
          <a:xfrm>
            <a:off x="2384149" y="4001294"/>
            <a:ext cx="5276850" cy="1057275"/>
          </a:xfrm>
          <a:prstGeom prst="rect">
            <a:avLst/>
          </a:prstGeom>
        </p:spPr>
      </p:pic>
    </p:spTree>
    <p:extLst>
      <p:ext uri="{BB962C8B-B14F-4D97-AF65-F5344CB8AC3E}">
        <p14:creationId xmlns:p14="http://schemas.microsoft.com/office/powerpoint/2010/main" val="2750957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0304DA-06FB-4115-A581-32438DB47B30}"/>
              </a:ext>
            </a:extLst>
          </p:cNvPr>
          <p:cNvSpPr>
            <a:spLocks noGrp="1"/>
          </p:cNvSpPr>
          <p:nvPr>
            <p:ph type="title"/>
          </p:nvPr>
        </p:nvSpPr>
        <p:spPr/>
        <p:txBody>
          <a:bodyPr/>
          <a:lstStyle/>
          <a:p>
            <a:r>
              <a:rPr lang="es-ES" dirty="0" err="1"/>
              <a:t>Login</a:t>
            </a:r>
            <a:r>
              <a:rPr lang="es-ES" dirty="0"/>
              <a:t> usuarios (Terminal)</a:t>
            </a:r>
          </a:p>
        </p:txBody>
      </p:sp>
      <p:sp>
        <p:nvSpPr>
          <p:cNvPr id="3" name="Marcador de contenido 2">
            <a:extLst>
              <a:ext uri="{FF2B5EF4-FFF2-40B4-BE49-F238E27FC236}">
                <a16:creationId xmlns:a16="http://schemas.microsoft.com/office/drawing/2014/main" id="{AEFA5820-4DAE-4A85-B07B-6C0C6BB72CDE}"/>
              </a:ext>
            </a:extLst>
          </p:cNvPr>
          <p:cNvSpPr>
            <a:spLocks noGrp="1"/>
          </p:cNvSpPr>
          <p:nvPr>
            <p:ph idx="1"/>
          </p:nvPr>
        </p:nvSpPr>
        <p:spPr/>
        <p:txBody>
          <a:bodyPr/>
          <a:lstStyle/>
          <a:p>
            <a:r>
              <a:rPr lang="es-ES" b="1" dirty="0"/>
              <a:t>su usuario</a:t>
            </a:r>
            <a:r>
              <a:rPr lang="es-ES" dirty="0"/>
              <a:t>: </a:t>
            </a:r>
          </a:p>
          <a:p>
            <a:pPr lvl="1"/>
            <a:r>
              <a:rPr lang="es-ES" dirty="0"/>
              <a:t>Permite cambiar de usuario.</a:t>
            </a:r>
            <a:r>
              <a:rPr lang="es-ES" b="1" dirty="0"/>
              <a:t> No</a:t>
            </a:r>
            <a:r>
              <a:rPr lang="es-ES" dirty="0"/>
              <a:t> carga el entorno y el perfil del nuevo usuario.</a:t>
            </a:r>
          </a:p>
          <a:p>
            <a:pPr lvl="1"/>
            <a:r>
              <a:rPr lang="es-ES" dirty="0"/>
              <a:t>Permanece en el entorno del usuario desde que se lanzó. En el ejemplo de abajo se cambia al usuario alumno, pero sigo bajo la carpeta del usuario profesor.</a:t>
            </a:r>
          </a:p>
          <a:p>
            <a:pPr lvl="1"/>
            <a:r>
              <a:rPr lang="es-ES" dirty="0"/>
              <a:t>Se usa por si tengo permisos con el nuevo usuario sobre ciertos programas o ficheros del usuario anterior.</a:t>
            </a:r>
          </a:p>
          <a:p>
            <a:pPr marL="0" indent="0">
              <a:buNone/>
            </a:pPr>
            <a:endParaRPr lang="es-ES" dirty="0"/>
          </a:p>
        </p:txBody>
      </p:sp>
      <p:pic>
        <p:nvPicPr>
          <p:cNvPr id="4" name="Imagen 3">
            <a:extLst>
              <a:ext uri="{FF2B5EF4-FFF2-40B4-BE49-F238E27FC236}">
                <a16:creationId xmlns:a16="http://schemas.microsoft.com/office/drawing/2014/main" id="{54BE7F84-4BB9-407E-8323-53B4B17D6FF4}"/>
              </a:ext>
            </a:extLst>
          </p:cNvPr>
          <p:cNvPicPr>
            <a:picLocks noChangeAspect="1"/>
          </p:cNvPicPr>
          <p:nvPr/>
        </p:nvPicPr>
        <p:blipFill>
          <a:blip r:embed="rId2"/>
          <a:stretch>
            <a:fillRect/>
          </a:stretch>
        </p:blipFill>
        <p:spPr>
          <a:xfrm>
            <a:off x="1336502" y="4641420"/>
            <a:ext cx="9306961" cy="1670480"/>
          </a:xfrm>
          <a:prstGeom prst="rect">
            <a:avLst/>
          </a:prstGeom>
        </p:spPr>
      </p:pic>
    </p:spTree>
    <p:extLst>
      <p:ext uri="{BB962C8B-B14F-4D97-AF65-F5344CB8AC3E}">
        <p14:creationId xmlns:p14="http://schemas.microsoft.com/office/powerpoint/2010/main" val="41856623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0304DA-06FB-4115-A581-32438DB47B30}"/>
              </a:ext>
            </a:extLst>
          </p:cNvPr>
          <p:cNvSpPr>
            <a:spLocks noGrp="1"/>
          </p:cNvSpPr>
          <p:nvPr>
            <p:ph type="title"/>
          </p:nvPr>
        </p:nvSpPr>
        <p:spPr/>
        <p:txBody>
          <a:bodyPr/>
          <a:lstStyle/>
          <a:p>
            <a:r>
              <a:rPr lang="es-ES" dirty="0" err="1"/>
              <a:t>Login</a:t>
            </a:r>
            <a:r>
              <a:rPr lang="es-ES" dirty="0"/>
              <a:t> usuarios (Terminal)</a:t>
            </a:r>
          </a:p>
        </p:txBody>
      </p:sp>
      <p:sp>
        <p:nvSpPr>
          <p:cNvPr id="3" name="Marcador de contenido 2">
            <a:extLst>
              <a:ext uri="{FF2B5EF4-FFF2-40B4-BE49-F238E27FC236}">
                <a16:creationId xmlns:a16="http://schemas.microsoft.com/office/drawing/2014/main" id="{AEFA5820-4DAE-4A85-B07B-6C0C6BB72CDE}"/>
              </a:ext>
            </a:extLst>
          </p:cNvPr>
          <p:cNvSpPr>
            <a:spLocks noGrp="1"/>
          </p:cNvSpPr>
          <p:nvPr>
            <p:ph idx="1"/>
          </p:nvPr>
        </p:nvSpPr>
        <p:spPr/>
        <p:txBody>
          <a:bodyPr/>
          <a:lstStyle/>
          <a:p>
            <a:r>
              <a:rPr lang="es-ES" b="1" dirty="0"/>
              <a:t>su - usuario</a:t>
            </a:r>
            <a:r>
              <a:rPr lang="es-ES" dirty="0"/>
              <a:t>: </a:t>
            </a:r>
          </a:p>
          <a:p>
            <a:pPr lvl="1"/>
            <a:r>
              <a:rPr lang="es-ES" dirty="0"/>
              <a:t>Permite cambiar de usuario.</a:t>
            </a:r>
          </a:p>
          <a:p>
            <a:pPr lvl="1"/>
            <a:r>
              <a:rPr lang="es-ES" dirty="0"/>
              <a:t>Se carga el perfil del nuevo usuario y se sitúa directamente en el directorio /home del nuevo usuario.</a:t>
            </a:r>
          </a:p>
          <a:p>
            <a:pPr lvl="1"/>
            <a:r>
              <a:rPr lang="es-ES" dirty="0"/>
              <a:t>En el ejemplo de abajo se cambia al usuario profesor, y directamente se va a su home.</a:t>
            </a:r>
          </a:p>
          <a:p>
            <a:pPr marL="0" indent="0">
              <a:buNone/>
            </a:pPr>
            <a:endParaRPr lang="es-ES" dirty="0"/>
          </a:p>
        </p:txBody>
      </p:sp>
      <p:pic>
        <p:nvPicPr>
          <p:cNvPr id="5" name="Imagen 4">
            <a:extLst>
              <a:ext uri="{FF2B5EF4-FFF2-40B4-BE49-F238E27FC236}">
                <a16:creationId xmlns:a16="http://schemas.microsoft.com/office/drawing/2014/main" id="{A23D950F-0111-40C9-A3BC-60C71D7D6CEE}"/>
              </a:ext>
            </a:extLst>
          </p:cNvPr>
          <p:cNvPicPr>
            <a:picLocks noChangeAspect="1"/>
          </p:cNvPicPr>
          <p:nvPr/>
        </p:nvPicPr>
        <p:blipFill>
          <a:blip r:embed="rId2"/>
          <a:stretch>
            <a:fillRect/>
          </a:stretch>
        </p:blipFill>
        <p:spPr>
          <a:xfrm>
            <a:off x="1305545" y="4257882"/>
            <a:ext cx="9946372" cy="2234993"/>
          </a:xfrm>
          <a:prstGeom prst="rect">
            <a:avLst/>
          </a:prstGeom>
        </p:spPr>
      </p:pic>
    </p:spTree>
    <p:extLst>
      <p:ext uri="{BB962C8B-B14F-4D97-AF65-F5344CB8AC3E}">
        <p14:creationId xmlns:p14="http://schemas.microsoft.com/office/powerpoint/2010/main" val="3438518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931038-EE51-40F0-93B7-91BC914B3D57}"/>
              </a:ext>
            </a:extLst>
          </p:cNvPr>
          <p:cNvSpPr>
            <a:spLocks noGrp="1"/>
          </p:cNvSpPr>
          <p:nvPr>
            <p:ph type="title"/>
          </p:nvPr>
        </p:nvSpPr>
        <p:spPr/>
        <p:txBody>
          <a:bodyPr/>
          <a:lstStyle/>
          <a:p>
            <a:r>
              <a:rPr lang="es-ES" dirty="0" err="1"/>
              <a:t>Login</a:t>
            </a:r>
            <a:r>
              <a:rPr lang="es-ES" dirty="0"/>
              <a:t> usuarios (Terminal)</a:t>
            </a:r>
          </a:p>
        </p:txBody>
      </p:sp>
      <p:sp>
        <p:nvSpPr>
          <p:cNvPr id="3" name="Marcador de contenido 2">
            <a:extLst>
              <a:ext uri="{FF2B5EF4-FFF2-40B4-BE49-F238E27FC236}">
                <a16:creationId xmlns:a16="http://schemas.microsoft.com/office/drawing/2014/main" id="{770E05CA-C45B-41ED-A1C3-0DA409E46E43}"/>
              </a:ext>
            </a:extLst>
          </p:cNvPr>
          <p:cNvSpPr>
            <a:spLocks noGrp="1"/>
          </p:cNvSpPr>
          <p:nvPr>
            <p:ph idx="1"/>
          </p:nvPr>
        </p:nvSpPr>
        <p:spPr/>
        <p:txBody>
          <a:bodyPr>
            <a:normAutofit lnSpcReduction="10000"/>
          </a:bodyPr>
          <a:lstStyle/>
          <a:p>
            <a:r>
              <a:rPr lang="es-ES" b="1" dirty="0"/>
              <a:t>sudo</a:t>
            </a:r>
            <a:r>
              <a:rPr lang="es-ES" dirty="0"/>
              <a:t>: delante de un comando permite ejecutar comandos que solo puede lanzar el usuario administrador </a:t>
            </a:r>
            <a:r>
              <a:rPr lang="es-ES" b="1" dirty="0" err="1"/>
              <a:t>root</a:t>
            </a:r>
            <a:r>
              <a:rPr lang="es-ES" dirty="0"/>
              <a:t> por temas de permisos. Si es la primera vez que se usa habrá que meter su contraseña, que es la misma que la del usuario administrador que se creó al instalar Ubuntu.</a:t>
            </a:r>
          </a:p>
          <a:p>
            <a:r>
              <a:rPr lang="es-ES" b="1" dirty="0"/>
              <a:t>sudo su</a:t>
            </a:r>
            <a:r>
              <a:rPr lang="es-ES" dirty="0"/>
              <a:t>: sirve para registrarse como </a:t>
            </a:r>
            <a:r>
              <a:rPr lang="es-ES" dirty="0" err="1"/>
              <a:t>root</a:t>
            </a:r>
            <a:r>
              <a:rPr lang="es-ES" dirty="0"/>
              <a:t> y poder lanzar los comandos sin el sudo delante. Habrá que meter su contraseña, que es la misma que la del usuario administrador que se creó al instalar Ubuntu. Permanezco con el perfil del usuario que lo lanzó.</a:t>
            </a:r>
          </a:p>
          <a:p>
            <a:r>
              <a:rPr lang="es-ES" b="1" dirty="0"/>
              <a:t>sudo su -</a:t>
            </a:r>
            <a:r>
              <a:rPr lang="es-ES" dirty="0"/>
              <a:t>: sirve para registrase como </a:t>
            </a:r>
            <a:r>
              <a:rPr lang="es-ES" dirty="0" err="1"/>
              <a:t>root</a:t>
            </a:r>
            <a:r>
              <a:rPr lang="es-ES" dirty="0"/>
              <a:t>. Se cargará el perfil del usuario </a:t>
            </a:r>
            <a:r>
              <a:rPr lang="es-ES" dirty="0" err="1"/>
              <a:t>root</a:t>
            </a:r>
            <a:r>
              <a:rPr lang="es-ES" dirty="0"/>
              <a:t>.</a:t>
            </a:r>
          </a:p>
          <a:p>
            <a:endParaRPr lang="es-ES" dirty="0"/>
          </a:p>
        </p:txBody>
      </p:sp>
    </p:spTree>
    <p:extLst>
      <p:ext uri="{BB962C8B-B14F-4D97-AF65-F5344CB8AC3E}">
        <p14:creationId xmlns:p14="http://schemas.microsoft.com/office/powerpoint/2010/main" val="26786844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931038-EE51-40F0-93B7-91BC914B3D57}"/>
              </a:ext>
            </a:extLst>
          </p:cNvPr>
          <p:cNvSpPr>
            <a:spLocks noGrp="1"/>
          </p:cNvSpPr>
          <p:nvPr>
            <p:ph type="title"/>
          </p:nvPr>
        </p:nvSpPr>
        <p:spPr/>
        <p:txBody>
          <a:bodyPr/>
          <a:lstStyle/>
          <a:p>
            <a:r>
              <a:rPr lang="es-ES" dirty="0" err="1"/>
              <a:t>Login</a:t>
            </a:r>
            <a:r>
              <a:rPr lang="es-ES" dirty="0"/>
              <a:t> usuarios (Terminal)</a:t>
            </a:r>
          </a:p>
        </p:txBody>
      </p:sp>
      <p:pic>
        <p:nvPicPr>
          <p:cNvPr id="4" name="Marcador de contenido 3">
            <a:extLst>
              <a:ext uri="{FF2B5EF4-FFF2-40B4-BE49-F238E27FC236}">
                <a16:creationId xmlns:a16="http://schemas.microsoft.com/office/drawing/2014/main" id="{17803D56-CE26-4314-B74F-48A49D81DD01}"/>
              </a:ext>
            </a:extLst>
          </p:cNvPr>
          <p:cNvPicPr>
            <a:picLocks noGrp="1" noChangeAspect="1"/>
          </p:cNvPicPr>
          <p:nvPr>
            <p:ph idx="1"/>
          </p:nvPr>
        </p:nvPicPr>
        <p:blipFill>
          <a:blip r:embed="rId2"/>
          <a:stretch>
            <a:fillRect/>
          </a:stretch>
        </p:blipFill>
        <p:spPr>
          <a:xfrm>
            <a:off x="1066592" y="1994417"/>
            <a:ext cx="8925547" cy="1041059"/>
          </a:xfrm>
          <a:prstGeom prst="rect">
            <a:avLst/>
          </a:prstGeom>
        </p:spPr>
      </p:pic>
      <p:pic>
        <p:nvPicPr>
          <p:cNvPr id="5" name="Imagen 4">
            <a:extLst>
              <a:ext uri="{FF2B5EF4-FFF2-40B4-BE49-F238E27FC236}">
                <a16:creationId xmlns:a16="http://schemas.microsoft.com/office/drawing/2014/main" id="{02EFC81D-9F4E-4672-9245-A6D3C18B4AE9}"/>
              </a:ext>
            </a:extLst>
          </p:cNvPr>
          <p:cNvPicPr>
            <a:picLocks noChangeAspect="1"/>
          </p:cNvPicPr>
          <p:nvPr/>
        </p:nvPicPr>
        <p:blipFill>
          <a:blip r:embed="rId3"/>
          <a:stretch>
            <a:fillRect/>
          </a:stretch>
        </p:blipFill>
        <p:spPr>
          <a:xfrm>
            <a:off x="1066592" y="3822525"/>
            <a:ext cx="6710826" cy="1041059"/>
          </a:xfrm>
          <a:prstGeom prst="rect">
            <a:avLst/>
          </a:prstGeom>
        </p:spPr>
      </p:pic>
      <p:pic>
        <p:nvPicPr>
          <p:cNvPr id="6" name="Imagen 5">
            <a:extLst>
              <a:ext uri="{FF2B5EF4-FFF2-40B4-BE49-F238E27FC236}">
                <a16:creationId xmlns:a16="http://schemas.microsoft.com/office/drawing/2014/main" id="{2C749FA7-6F73-4AA6-A5D0-6B4C0761E917}"/>
              </a:ext>
            </a:extLst>
          </p:cNvPr>
          <p:cNvPicPr>
            <a:picLocks noChangeAspect="1"/>
          </p:cNvPicPr>
          <p:nvPr/>
        </p:nvPicPr>
        <p:blipFill>
          <a:blip r:embed="rId4"/>
          <a:stretch>
            <a:fillRect/>
          </a:stretch>
        </p:blipFill>
        <p:spPr>
          <a:xfrm>
            <a:off x="1066591" y="5097324"/>
            <a:ext cx="7709487" cy="1290224"/>
          </a:xfrm>
          <a:prstGeom prst="rect">
            <a:avLst/>
          </a:prstGeom>
        </p:spPr>
      </p:pic>
    </p:spTree>
    <p:extLst>
      <p:ext uri="{BB962C8B-B14F-4D97-AF65-F5344CB8AC3E}">
        <p14:creationId xmlns:p14="http://schemas.microsoft.com/office/powerpoint/2010/main" val="1387829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931038-EE51-40F0-93B7-91BC914B3D57}"/>
              </a:ext>
            </a:extLst>
          </p:cNvPr>
          <p:cNvSpPr>
            <a:spLocks noGrp="1"/>
          </p:cNvSpPr>
          <p:nvPr>
            <p:ph type="title"/>
          </p:nvPr>
        </p:nvSpPr>
        <p:spPr/>
        <p:txBody>
          <a:bodyPr/>
          <a:lstStyle/>
          <a:p>
            <a:r>
              <a:rPr lang="es-ES" dirty="0" err="1"/>
              <a:t>Login</a:t>
            </a:r>
            <a:r>
              <a:rPr lang="es-ES" dirty="0"/>
              <a:t> (Terminal)</a:t>
            </a:r>
          </a:p>
        </p:txBody>
      </p:sp>
      <p:sp>
        <p:nvSpPr>
          <p:cNvPr id="7" name="Marcador de contenido 6">
            <a:extLst>
              <a:ext uri="{FF2B5EF4-FFF2-40B4-BE49-F238E27FC236}">
                <a16:creationId xmlns:a16="http://schemas.microsoft.com/office/drawing/2014/main" id="{168A823F-B65C-4847-BD07-A448954E387D}"/>
              </a:ext>
            </a:extLst>
          </p:cNvPr>
          <p:cNvSpPr>
            <a:spLocks noGrp="1"/>
          </p:cNvSpPr>
          <p:nvPr>
            <p:ph idx="1"/>
          </p:nvPr>
        </p:nvSpPr>
        <p:spPr/>
        <p:txBody>
          <a:bodyPr>
            <a:normAutofit fontScale="92500" lnSpcReduction="10000"/>
          </a:bodyPr>
          <a:lstStyle/>
          <a:p>
            <a:pPr algn="just"/>
            <a:r>
              <a:rPr lang="es-ES" dirty="0"/>
              <a:t>Por defecto el usuario </a:t>
            </a:r>
            <a:r>
              <a:rPr lang="es-ES" dirty="0" err="1"/>
              <a:t>root</a:t>
            </a:r>
            <a:r>
              <a:rPr lang="es-ES" dirty="0"/>
              <a:t> está deshabilitado en todas las versiones de Ubuntu.</a:t>
            </a:r>
          </a:p>
          <a:p>
            <a:pPr algn="just"/>
            <a:r>
              <a:rPr lang="es-ES" dirty="0"/>
              <a:t>Ubuntu recomienda, en lugar de habilitar </a:t>
            </a:r>
            <a:r>
              <a:rPr lang="es-ES" dirty="0" err="1"/>
              <a:t>root</a:t>
            </a:r>
            <a:r>
              <a:rPr lang="es-ES" dirty="0"/>
              <a:t>, utilizar el comando sudo que permite, a los usuarios autorizados por el sistema, elevar de forma temporal sus privilegios introduciendo su propia contraseña y realizar tareas administrativas sin tener que conocer la contraseña de </a:t>
            </a:r>
            <a:r>
              <a:rPr lang="es-ES" dirty="0" err="1"/>
              <a:t>root</a:t>
            </a:r>
            <a:r>
              <a:rPr lang="es-ES" dirty="0"/>
              <a:t>.</a:t>
            </a:r>
          </a:p>
          <a:p>
            <a:pPr algn="just"/>
            <a:r>
              <a:rPr lang="es-ES" dirty="0"/>
              <a:t>Sudo pueden utilizarlo los usuarios indicados en /</a:t>
            </a:r>
            <a:r>
              <a:rPr lang="es-ES" dirty="0" err="1"/>
              <a:t>etc</a:t>
            </a:r>
            <a:r>
              <a:rPr lang="es-ES" dirty="0"/>
              <a:t>/</a:t>
            </a:r>
            <a:r>
              <a:rPr lang="es-ES" dirty="0" err="1"/>
              <a:t>sudoers</a:t>
            </a:r>
            <a:endParaRPr lang="es-ES" dirty="0"/>
          </a:p>
          <a:p>
            <a:pPr algn="just"/>
            <a:r>
              <a:rPr lang="es-ES" dirty="0"/>
              <a:t>Si a pesar de todo se quiere habilitar </a:t>
            </a:r>
            <a:r>
              <a:rPr lang="es-ES" dirty="0" err="1"/>
              <a:t>root</a:t>
            </a:r>
            <a:r>
              <a:rPr lang="es-ES" dirty="0"/>
              <a:t> en Ubuntu:</a:t>
            </a:r>
          </a:p>
          <a:p>
            <a:pPr marL="623888" lvl="1" indent="-342900" algn="just">
              <a:buFont typeface="Wingdings" panose="05000000000000000000" pitchFamily="2" charset="2"/>
              <a:buChar char="§"/>
            </a:pPr>
            <a:r>
              <a:rPr lang="es-ES" sz="2800" dirty="0"/>
              <a:t>sudo </a:t>
            </a:r>
            <a:r>
              <a:rPr lang="es-ES" sz="2800" dirty="0" err="1"/>
              <a:t>passwd</a:t>
            </a:r>
            <a:endParaRPr lang="es-ES" sz="2800" dirty="0"/>
          </a:p>
          <a:p>
            <a:pPr algn="just"/>
            <a:r>
              <a:rPr lang="es-ES" dirty="0"/>
              <a:t>Deshabilitar </a:t>
            </a:r>
            <a:r>
              <a:rPr lang="es-ES" dirty="0" err="1"/>
              <a:t>root</a:t>
            </a:r>
            <a:r>
              <a:rPr lang="es-ES" dirty="0"/>
              <a:t> en Ubuntu:</a:t>
            </a:r>
          </a:p>
          <a:p>
            <a:pPr marL="623888" lvl="1" indent="-342900" algn="just">
              <a:buFont typeface="Wingdings" panose="05000000000000000000" pitchFamily="2" charset="2"/>
              <a:buChar char="§"/>
            </a:pPr>
            <a:r>
              <a:rPr lang="es-ES" sz="2800" dirty="0"/>
              <a:t>sudo </a:t>
            </a:r>
            <a:r>
              <a:rPr lang="es-ES" sz="2800" dirty="0" err="1"/>
              <a:t>passwd</a:t>
            </a:r>
            <a:r>
              <a:rPr lang="es-ES" sz="2800" dirty="0"/>
              <a:t> -l </a:t>
            </a:r>
            <a:r>
              <a:rPr lang="es-ES" sz="2800" dirty="0" err="1"/>
              <a:t>root</a:t>
            </a:r>
            <a:endParaRPr lang="es-ES" sz="2800" dirty="0"/>
          </a:p>
          <a:p>
            <a:endParaRPr lang="es-ES" dirty="0"/>
          </a:p>
        </p:txBody>
      </p:sp>
    </p:spTree>
    <p:extLst>
      <p:ext uri="{BB962C8B-B14F-4D97-AF65-F5344CB8AC3E}">
        <p14:creationId xmlns:p14="http://schemas.microsoft.com/office/powerpoint/2010/main" val="2057240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0304DA-06FB-4115-A581-32438DB47B30}"/>
              </a:ext>
            </a:extLst>
          </p:cNvPr>
          <p:cNvSpPr>
            <a:spLocks noGrp="1"/>
          </p:cNvSpPr>
          <p:nvPr>
            <p:ph type="title"/>
          </p:nvPr>
        </p:nvSpPr>
        <p:spPr/>
        <p:txBody>
          <a:bodyPr/>
          <a:lstStyle/>
          <a:p>
            <a:r>
              <a:rPr lang="es-ES" dirty="0"/>
              <a:t>Gestión usuario y grupos por comandos (Terminal)</a:t>
            </a:r>
          </a:p>
        </p:txBody>
      </p:sp>
      <p:sp>
        <p:nvSpPr>
          <p:cNvPr id="3" name="Marcador de contenido 2">
            <a:extLst>
              <a:ext uri="{FF2B5EF4-FFF2-40B4-BE49-F238E27FC236}">
                <a16:creationId xmlns:a16="http://schemas.microsoft.com/office/drawing/2014/main" id="{AEFA5820-4DAE-4A85-B07B-6C0C6BB72CDE}"/>
              </a:ext>
            </a:extLst>
          </p:cNvPr>
          <p:cNvSpPr>
            <a:spLocks noGrp="1"/>
          </p:cNvSpPr>
          <p:nvPr>
            <p:ph idx="1"/>
          </p:nvPr>
        </p:nvSpPr>
        <p:spPr/>
        <p:txBody>
          <a:bodyPr/>
          <a:lstStyle/>
          <a:p>
            <a:r>
              <a:rPr lang="es-ES" b="1" dirty="0" err="1"/>
              <a:t>login</a:t>
            </a:r>
            <a:r>
              <a:rPr lang="es-ES" b="1" dirty="0"/>
              <a:t> usuario</a:t>
            </a:r>
            <a:r>
              <a:rPr lang="es-ES" dirty="0"/>
              <a:t>: </a:t>
            </a:r>
          </a:p>
          <a:p>
            <a:pPr lvl="1"/>
            <a:r>
              <a:rPr lang="es-ES" dirty="0"/>
              <a:t>Comando que permite </a:t>
            </a:r>
            <a:r>
              <a:rPr lang="es-ES" dirty="0" err="1"/>
              <a:t>registrse</a:t>
            </a:r>
            <a:r>
              <a:rPr lang="es-ES" dirty="0"/>
              <a:t> con un usuario en la terminal. Se pedirá la contraseña de acceso.</a:t>
            </a:r>
          </a:p>
          <a:p>
            <a:pPr lvl="1"/>
            <a:r>
              <a:rPr lang="es-ES" dirty="0"/>
              <a:t>Es como cambiar de usuario desde la interfaz gráfica. Se trabajará en su directorio y con su perfil.</a:t>
            </a:r>
          </a:p>
          <a:p>
            <a:pPr lvl="1"/>
            <a:r>
              <a:rPr lang="es-ES" dirty="0"/>
              <a:t>Directamente te sitúa en la carpeta home del usuario. Con el comando </a:t>
            </a:r>
            <a:r>
              <a:rPr lang="es-ES" b="1" dirty="0" err="1"/>
              <a:t>pwd</a:t>
            </a:r>
            <a:r>
              <a:rPr lang="es-ES" dirty="0"/>
              <a:t> puedo ver en que directorio me encuentro.</a:t>
            </a:r>
          </a:p>
          <a:p>
            <a:pPr lvl="1"/>
            <a:r>
              <a:rPr lang="es-ES" dirty="0"/>
              <a:t>Solo puedo ejecutar los comandos o programas sobre los que este usuario tiene permiso.</a:t>
            </a:r>
          </a:p>
          <a:p>
            <a:r>
              <a:rPr lang="es-ES" b="1" dirty="0" err="1"/>
              <a:t>exit</a:t>
            </a:r>
            <a:r>
              <a:rPr lang="es-ES" dirty="0"/>
              <a:t>:  sale del </a:t>
            </a:r>
            <a:r>
              <a:rPr lang="es-ES" dirty="0" err="1"/>
              <a:t>login</a:t>
            </a:r>
            <a:r>
              <a:rPr lang="es-ES" dirty="0"/>
              <a:t> y vuelve al usuario anterior.</a:t>
            </a:r>
          </a:p>
          <a:p>
            <a:pPr marL="0" indent="0">
              <a:buNone/>
            </a:pPr>
            <a:endParaRPr lang="es-ES" dirty="0"/>
          </a:p>
        </p:txBody>
      </p:sp>
    </p:spTree>
    <p:extLst>
      <p:ext uri="{BB962C8B-B14F-4D97-AF65-F5344CB8AC3E}">
        <p14:creationId xmlns:p14="http://schemas.microsoft.com/office/powerpoint/2010/main" val="3462972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0304DA-06FB-4115-A581-32438DB47B30}"/>
              </a:ext>
            </a:extLst>
          </p:cNvPr>
          <p:cNvSpPr>
            <a:spLocks noGrp="1"/>
          </p:cNvSpPr>
          <p:nvPr>
            <p:ph type="title"/>
          </p:nvPr>
        </p:nvSpPr>
        <p:spPr/>
        <p:txBody>
          <a:bodyPr/>
          <a:lstStyle/>
          <a:p>
            <a:r>
              <a:rPr lang="es-ES" dirty="0"/>
              <a:t>Gestión usuario y grupos por comandos (Terminal)</a:t>
            </a:r>
          </a:p>
        </p:txBody>
      </p:sp>
      <p:pic>
        <p:nvPicPr>
          <p:cNvPr id="4" name="Marcador de contenido 3">
            <a:extLst>
              <a:ext uri="{FF2B5EF4-FFF2-40B4-BE49-F238E27FC236}">
                <a16:creationId xmlns:a16="http://schemas.microsoft.com/office/drawing/2014/main" id="{AB8570AB-8A19-4EF6-9938-AB5C31793A29}"/>
              </a:ext>
            </a:extLst>
          </p:cNvPr>
          <p:cNvPicPr>
            <a:picLocks noGrp="1" noChangeAspect="1"/>
          </p:cNvPicPr>
          <p:nvPr>
            <p:ph idx="1"/>
          </p:nvPr>
        </p:nvPicPr>
        <p:blipFill>
          <a:blip r:embed="rId2"/>
          <a:stretch>
            <a:fillRect/>
          </a:stretch>
        </p:blipFill>
        <p:spPr>
          <a:xfrm>
            <a:off x="3010729" y="1825625"/>
            <a:ext cx="6170541" cy="4351338"/>
          </a:xfrm>
          <a:prstGeom prst="rect">
            <a:avLst/>
          </a:prstGeom>
        </p:spPr>
      </p:pic>
    </p:spTree>
    <p:extLst>
      <p:ext uri="{BB962C8B-B14F-4D97-AF65-F5344CB8AC3E}">
        <p14:creationId xmlns:p14="http://schemas.microsoft.com/office/powerpoint/2010/main" val="2591995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C3E39F-9E1A-4B48-996B-87AFAE020D8C}"/>
              </a:ext>
            </a:extLst>
          </p:cNvPr>
          <p:cNvSpPr>
            <a:spLocks noGrp="1"/>
          </p:cNvSpPr>
          <p:nvPr>
            <p:ph type="title"/>
          </p:nvPr>
        </p:nvSpPr>
        <p:spPr/>
        <p:txBody>
          <a:bodyPr/>
          <a:lstStyle/>
          <a:p>
            <a:r>
              <a:rPr lang="es-ES" b="1" dirty="0"/>
              <a:t>ANEXO: Uso del editores texto</a:t>
            </a:r>
          </a:p>
        </p:txBody>
      </p:sp>
      <p:sp>
        <p:nvSpPr>
          <p:cNvPr id="3" name="Marcador de contenido 2">
            <a:extLst>
              <a:ext uri="{FF2B5EF4-FFF2-40B4-BE49-F238E27FC236}">
                <a16:creationId xmlns:a16="http://schemas.microsoft.com/office/drawing/2014/main" id="{ED10270B-D563-411E-BA35-E7DC27EC9E7A}"/>
              </a:ext>
            </a:extLst>
          </p:cNvPr>
          <p:cNvSpPr>
            <a:spLocks noGrp="1"/>
          </p:cNvSpPr>
          <p:nvPr>
            <p:ph idx="1"/>
          </p:nvPr>
        </p:nvSpPr>
        <p:spPr/>
        <p:txBody>
          <a:bodyPr/>
          <a:lstStyle/>
          <a:p>
            <a:r>
              <a:rPr lang="es-ES" dirty="0"/>
              <a:t>A continuación se ponen las rutas de los ficheros donde se guardan los datos de la configuración relacionados con usuarios y grupos.</a:t>
            </a:r>
          </a:p>
          <a:p>
            <a:r>
              <a:rPr lang="es-ES" dirty="0"/>
              <a:t>Para poder visualizarlos, modificarlos, etc. Se necesita editores de texto. </a:t>
            </a:r>
          </a:p>
          <a:p>
            <a:r>
              <a:rPr lang="es-ES" dirty="0"/>
              <a:t>Si se pone que la configuración de usuarios se encuentra en /</a:t>
            </a:r>
            <a:r>
              <a:rPr lang="es-ES" dirty="0" err="1"/>
              <a:t>etc</a:t>
            </a:r>
            <a:r>
              <a:rPr lang="es-ES" dirty="0"/>
              <a:t>/</a:t>
            </a:r>
            <a:r>
              <a:rPr lang="es-ES" dirty="0" err="1"/>
              <a:t>passwd</a:t>
            </a:r>
            <a:r>
              <a:rPr lang="es-ES" dirty="0"/>
              <a:t>, esto quiere decir que es un fichero llamado “</a:t>
            </a:r>
            <a:r>
              <a:rPr lang="es-ES" dirty="0" err="1"/>
              <a:t>passwd</a:t>
            </a:r>
            <a:r>
              <a:rPr lang="es-ES" dirty="0"/>
              <a:t>” dentro de la ruta “/</a:t>
            </a:r>
            <a:r>
              <a:rPr lang="es-ES" dirty="0" err="1"/>
              <a:t>etc</a:t>
            </a:r>
            <a:r>
              <a:rPr lang="es-ES" dirty="0"/>
              <a:t>/”</a:t>
            </a:r>
          </a:p>
        </p:txBody>
      </p:sp>
    </p:spTree>
    <p:extLst>
      <p:ext uri="{BB962C8B-B14F-4D97-AF65-F5344CB8AC3E}">
        <p14:creationId xmlns:p14="http://schemas.microsoft.com/office/powerpoint/2010/main" val="28183972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C3E39F-9E1A-4B48-996B-87AFAE020D8C}"/>
              </a:ext>
            </a:extLst>
          </p:cNvPr>
          <p:cNvSpPr>
            <a:spLocks noGrp="1"/>
          </p:cNvSpPr>
          <p:nvPr>
            <p:ph type="title"/>
          </p:nvPr>
        </p:nvSpPr>
        <p:spPr/>
        <p:txBody>
          <a:bodyPr>
            <a:normAutofit/>
          </a:bodyPr>
          <a:lstStyle/>
          <a:p>
            <a:r>
              <a:rPr lang="es-ES" dirty="0"/>
              <a:t>ANEXO</a:t>
            </a:r>
            <a:r>
              <a:rPr lang="es-ES" sz="3600" dirty="0"/>
              <a:t>: Acceso fichero modo gráfico. Voy navegando por las carpetas hasta encontrar el fichero.</a:t>
            </a:r>
          </a:p>
        </p:txBody>
      </p:sp>
      <p:pic>
        <p:nvPicPr>
          <p:cNvPr id="4" name="Marcador de contenido 3">
            <a:extLst>
              <a:ext uri="{FF2B5EF4-FFF2-40B4-BE49-F238E27FC236}">
                <a16:creationId xmlns:a16="http://schemas.microsoft.com/office/drawing/2014/main" id="{8ACBCE4F-1648-4A9E-A006-96C4BDD768F6}"/>
              </a:ext>
            </a:extLst>
          </p:cNvPr>
          <p:cNvPicPr>
            <a:picLocks noGrp="1" noChangeAspect="1"/>
          </p:cNvPicPr>
          <p:nvPr>
            <p:ph idx="1"/>
          </p:nvPr>
        </p:nvPicPr>
        <p:blipFill>
          <a:blip r:embed="rId2"/>
          <a:stretch>
            <a:fillRect/>
          </a:stretch>
        </p:blipFill>
        <p:spPr>
          <a:xfrm>
            <a:off x="1073426" y="1901816"/>
            <a:ext cx="7686261" cy="1817697"/>
          </a:xfrm>
          <a:prstGeom prst="rect">
            <a:avLst/>
          </a:prstGeom>
        </p:spPr>
      </p:pic>
      <p:pic>
        <p:nvPicPr>
          <p:cNvPr id="5" name="Imagen 4">
            <a:extLst>
              <a:ext uri="{FF2B5EF4-FFF2-40B4-BE49-F238E27FC236}">
                <a16:creationId xmlns:a16="http://schemas.microsoft.com/office/drawing/2014/main" id="{585FF3B7-429F-4ECA-89B9-798F1119F7CC}"/>
              </a:ext>
            </a:extLst>
          </p:cNvPr>
          <p:cNvPicPr>
            <a:picLocks noChangeAspect="1"/>
          </p:cNvPicPr>
          <p:nvPr/>
        </p:nvPicPr>
        <p:blipFill>
          <a:blip r:embed="rId3"/>
          <a:stretch>
            <a:fillRect/>
          </a:stretch>
        </p:blipFill>
        <p:spPr>
          <a:xfrm>
            <a:off x="1073426" y="3930641"/>
            <a:ext cx="7513983" cy="2567180"/>
          </a:xfrm>
          <a:prstGeom prst="rect">
            <a:avLst/>
          </a:prstGeom>
        </p:spPr>
      </p:pic>
    </p:spTree>
    <p:extLst>
      <p:ext uri="{BB962C8B-B14F-4D97-AF65-F5344CB8AC3E}">
        <p14:creationId xmlns:p14="http://schemas.microsoft.com/office/powerpoint/2010/main" val="1485536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E4DFFB-27B2-45B1-838E-25F9E5A035A2}"/>
              </a:ext>
            </a:extLst>
          </p:cNvPr>
          <p:cNvSpPr>
            <a:spLocks noGrp="1"/>
          </p:cNvSpPr>
          <p:nvPr>
            <p:ph type="title"/>
          </p:nvPr>
        </p:nvSpPr>
        <p:spPr/>
        <p:txBody>
          <a:bodyPr/>
          <a:lstStyle/>
          <a:p>
            <a:r>
              <a:rPr lang="es-ES" dirty="0"/>
              <a:t>Perfiles de usuarios</a:t>
            </a:r>
          </a:p>
        </p:txBody>
      </p:sp>
      <p:graphicFrame>
        <p:nvGraphicFramePr>
          <p:cNvPr id="4" name="Marcador de contenido 3">
            <a:extLst>
              <a:ext uri="{FF2B5EF4-FFF2-40B4-BE49-F238E27FC236}">
                <a16:creationId xmlns:a16="http://schemas.microsoft.com/office/drawing/2014/main" id="{50938C57-7E50-4CBB-A870-5CB43DCB9D39}"/>
              </a:ext>
            </a:extLst>
          </p:cNvPr>
          <p:cNvGraphicFramePr>
            <a:graphicFrameLocks noGrp="1"/>
          </p:cNvGraphicFramePr>
          <p:nvPr>
            <p:ph idx="1"/>
            <p:extLst>
              <p:ext uri="{D42A27DB-BD31-4B8C-83A1-F6EECF244321}">
                <p14:modId xmlns:p14="http://schemas.microsoft.com/office/powerpoint/2010/main" val="2982061590"/>
              </p:ext>
            </p:extLst>
          </p:nvPr>
        </p:nvGraphicFramePr>
        <p:xfrm>
          <a:off x="2928731" y="1494321"/>
          <a:ext cx="5757622" cy="5185157"/>
        </p:xfrm>
        <a:graphic>
          <a:graphicData uri="http://schemas.openxmlformats.org/drawingml/2006/table">
            <a:tbl>
              <a:tblPr firstRow="1" firstCol="1" bandRow="1">
                <a:tableStyleId>{5C22544A-7EE6-4342-B048-85BDC9FD1C3A}</a:tableStyleId>
              </a:tblPr>
              <a:tblGrid>
                <a:gridCol w="2788839">
                  <a:extLst>
                    <a:ext uri="{9D8B030D-6E8A-4147-A177-3AD203B41FA5}">
                      <a16:colId xmlns:a16="http://schemas.microsoft.com/office/drawing/2014/main" val="4058036349"/>
                    </a:ext>
                  </a:extLst>
                </a:gridCol>
                <a:gridCol w="2968783">
                  <a:extLst>
                    <a:ext uri="{9D8B030D-6E8A-4147-A177-3AD203B41FA5}">
                      <a16:colId xmlns:a16="http://schemas.microsoft.com/office/drawing/2014/main" val="4145985406"/>
                    </a:ext>
                  </a:extLst>
                </a:gridCol>
              </a:tblGrid>
              <a:tr h="325438">
                <a:tc>
                  <a:txBody>
                    <a:bodyPr/>
                    <a:lstStyle/>
                    <a:p>
                      <a:pPr algn="ctr">
                        <a:lnSpc>
                          <a:spcPct val="107000"/>
                        </a:lnSpc>
                        <a:spcAft>
                          <a:spcPts val="0"/>
                        </a:spcAft>
                      </a:pPr>
                      <a:r>
                        <a:rPr lang="es-ES" sz="1400" dirty="0">
                          <a:effectLst/>
                        </a:rPr>
                        <a:t> </a:t>
                      </a:r>
                    </a:p>
                    <a:p>
                      <a:pPr algn="ctr">
                        <a:lnSpc>
                          <a:spcPct val="107000"/>
                        </a:lnSpc>
                        <a:spcAft>
                          <a:spcPts val="0"/>
                        </a:spcAft>
                      </a:pPr>
                      <a:r>
                        <a:rPr lang="es-ES" sz="1400" dirty="0">
                          <a:effectLst/>
                        </a:rPr>
                        <a:t>Usuario</a:t>
                      </a:r>
                    </a:p>
                    <a:p>
                      <a:pPr algn="ctr">
                        <a:lnSpc>
                          <a:spcPct val="107000"/>
                        </a:lnSpc>
                        <a:spcAft>
                          <a:spcPts val="0"/>
                        </a:spcAft>
                      </a:pPr>
                      <a:r>
                        <a:rPr lang="es-ES" sz="1400" dirty="0">
                          <a:effectLst/>
                        </a:rPr>
                        <a:t> </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505" marR="38505" marT="0" marB="0"/>
                </a:tc>
                <a:tc>
                  <a:txBody>
                    <a:bodyPr/>
                    <a:lstStyle/>
                    <a:p>
                      <a:pPr algn="ctr">
                        <a:lnSpc>
                          <a:spcPct val="107000"/>
                        </a:lnSpc>
                        <a:spcAft>
                          <a:spcPts val="0"/>
                        </a:spcAft>
                      </a:pPr>
                      <a:r>
                        <a:rPr lang="es-ES" sz="1400">
                          <a:effectLst/>
                        </a:rPr>
                        <a:t> </a:t>
                      </a:r>
                    </a:p>
                    <a:p>
                      <a:pPr algn="ctr">
                        <a:lnSpc>
                          <a:spcPct val="107000"/>
                        </a:lnSpc>
                        <a:spcAft>
                          <a:spcPts val="0"/>
                        </a:spcAft>
                      </a:pPr>
                      <a:r>
                        <a:rPr lang="es-ES" sz="1400">
                          <a:effectLst/>
                        </a:rPr>
                        <a:t>Características</a:t>
                      </a:r>
                    </a:p>
                    <a:p>
                      <a:pPr algn="ctr">
                        <a:lnSpc>
                          <a:spcPct val="107000"/>
                        </a:lnSpc>
                        <a:spcAft>
                          <a:spcPts val="0"/>
                        </a:spcAft>
                      </a:pPr>
                      <a:r>
                        <a:rPr lang="es-ES" sz="1400">
                          <a:effectLst/>
                        </a:rPr>
                        <a:t>(Solucionado)</a:t>
                      </a:r>
                    </a:p>
                    <a:p>
                      <a:pPr algn="ctr">
                        <a:lnSpc>
                          <a:spcPct val="107000"/>
                        </a:lnSpc>
                        <a:spcAft>
                          <a:spcPts val="0"/>
                        </a:spcAft>
                      </a:pPr>
                      <a:r>
                        <a:rPr lang="es-ES" sz="1400">
                          <a:effectLst/>
                        </a:rPr>
                        <a:t> </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788266063"/>
                  </a:ext>
                </a:extLst>
              </a:tr>
              <a:tr h="1266383">
                <a:tc>
                  <a:txBody>
                    <a:bodyPr/>
                    <a:lstStyle/>
                    <a:p>
                      <a:pPr algn="ctr">
                        <a:lnSpc>
                          <a:spcPct val="107000"/>
                        </a:lnSpc>
                        <a:spcAft>
                          <a:spcPts val="0"/>
                        </a:spcAft>
                      </a:pPr>
                      <a:r>
                        <a:rPr lang="es-ES" sz="1400" dirty="0">
                          <a:effectLst/>
                        </a:rPr>
                        <a:t> </a:t>
                      </a:r>
                    </a:p>
                    <a:p>
                      <a:pPr algn="ctr">
                        <a:lnSpc>
                          <a:spcPct val="107000"/>
                        </a:lnSpc>
                        <a:spcAft>
                          <a:spcPts val="0"/>
                        </a:spcAft>
                      </a:pPr>
                      <a:r>
                        <a:rPr lang="es-ES" sz="1400" dirty="0">
                          <a:effectLst/>
                        </a:rPr>
                        <a:t>Estándar</a:t>
                      </a:r>
                    </a:p>
                    <a:p>
                      <a:pPr algn="ctr">
                        <a:lnSpc>
                          <a:spcPct val="107000"/>
                        </a:lnSpc>
                        <a:spcAft>
                          <a:spcPts val="0"/>
                        </a:spcAft>
                      </a:pPr>
                      <a:r>
                        <a:rPr lang="es-ES" sz="1400" dirty="0">
                          <a:effectLst/>
                        </a:rPr>
                        <a:t> </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505" marR="38505" marT="0" marB="0"/>
                </a:tc>
                <a:tc>
                  <a:txBody>
                    <a:bodyPr/>
                    <a:lstStyle/>
                    <a:p>
                      <a:pPr>
                        <a:lnSpc>
                          <a:spcPct val="107000"/>
                        </a:lnSpc>
                        <a:spcAft>
                          <a:spcPts val="0"/>
                        </a:spcAft>
                      </a:pPr>
                      <a:r>
                        <a:rPr lang="es-ES" sz="1400" dirty="0">
                          <a:effectLst/>
                        </a:rPr>
                        <a:t> </a:t>
                      </a:r>
                    </a:p>
                    <a:p>
                      <a:pPr marL="342900" lvl="0" indent="-342900">
                        <a:spcAft>
                          <a:spcPts val="0"/>
                        </a:spcAft>
                        <a:buFont typeface="Arial" panose="020B0604020202020204" pitchFamily="34" charset="0"/>
                        <a:buChar char="-"/>
                      </a:pPr>
                      <a:r>
                        <a:rPr lang="es-ES" sz="1400" dirty="0">
                          <a:effectLst/>
                        </a:rPr>
                        <a:t>Se usan para usuarios individuales. </a:t>
                      </a:r>
                    </a:p>
                    <a:p>
                      <a:pPr marL="342900" lvl="0" indent="-342900">
                        <a:spcAft>
                          <a:spcPts val="0"/>
                        </a:spcAft>
                        <a:buFont typeface="Arial" panose="020B0604020202020204" pitchFamily="34" charset="0"/>
                        <a:buChar char="-"/>
                      </a:pPr>
                      <a:r>
                        <a:rPr lang="es-ES" sz="1400" dirty="0">
                          <a:effectLst/>
                        </a:rPr>
                        <a:t>Cada usuario dispone de un directorio de trabajo, ubicado generalmente en /home. </a:t>
                      </a:r>
                    </a:p>
                    <a:p>
                      <a:pPr marL="342900" lvl="0" indent="-342900">
                        <a:spcAft>
                          <a:spcPts val="0"/>
                        </a:spcAft>
                        <a:buFont typeface="Arial" panose="020B0604020202020204" pitchFamily="34" charset="0"/>
                        <a:buChar char="-"/>
                      </a:pPr>
                      <a:r>
                        <a:rPr lang="es-ES" sz="1400" dirty="0">
                          <a:effectLst/>
                        </a:rPr>
                        <a:t>Cada usuario puede personalizar su entorno de trabajo. </a:t>
                      </a:r>
                    </a:p>
                    <a:p>
                      <a:pPr marL="342900" lvl="0" indent="-342900">
                        <a:spcAft>
                          <a:spcPts val="0"/>
                        </a:spcAft>
                        <a:buFont typeface="Arial" panose="020B0604020202020204" pitchFamily="34" charset="0"/>
                        <a:buChar char="-"/>
                      </a:pPr>
                      <a:r>
                        <a:rPr lang="es-ES" sz="1400" dirty="0">
                          <a:effectLst/>
                        </a:rPr>
                        <a:t>Tienen solo privilegios completos en su directorio de trabajo o HOME. </a:t>
                      </a:r>
                    </a:p>
                    <a:p>
                      <a:pPr marL="342900" lvl="0" indent="-342900">
                        <a:spcAft>
                          <a:spcPts val="0"/>
                        </a:spcAft>
                        <a:buFont typeface="Arial" panose="020B0604020202020204" pitchFamily="34" charset="0"/>
                        <a:buChar char="-"/>
                      </a:pPr>
                      <a:r>
                        <a:rPr lang="es-ES" sz="1400" dirty="0">
                          <a:effectLst/>
                        </a:rPr>
                        <a:t>Por seguridad, es siempre mejor trabajar como un usuario normal en vez del usuario </a:t>
                      </a:r>
                      <a:r>
                        <a:rPr lang="es-ES" sz="1400" dirty="0" err="1">
                          <a:effectLst/>
                        </a:rPr>
                        <a:t>root</a:t>
                      </a:r>
                      <a:r>
                        <a:rPr lang="es-ES" sz="1400" dirty="0">
                          <a:effectLst/>
                        </a:rPr>
                        <a:t>, y cuando se requiera hacer uso de comandos solo de </a:t>
                      </a:r>
                      <a:r>
                        <a:rPr lang="es-ES" sz="1400" dirty="0" err="1">
                          <a:effectLst/>
                        </a:rPr>
                        <a:t>root</a:t>
                      </a:r>
                      <a:r>
                        <a:rPr lang="es-ES" sz="1400" dirty="0">
                          <a:effectLst/>
                        </a:rPr>
                        <a:t>, utilizar el comando su. </a:t>
                      </a:r>
                    </a:p>
                    <a:p>
                      <a:pPr marL="342900" lvl="0" indent="-342900">
                        <a:spcAft>
                          <a:spcPts val="0"/>
                        </a:spcAft>
                        <a:buFont typeface="Arial" panose="020B0604020202020204" pitchFamily="34" charset="0"/>
                        <a:buChar char="-"/>
                      </a:pPr>
                      <a:r>
                        <a:rPr lang="es-ES" sz="1400" dirty="0">
                          <a:effectLst/>
                        </a:rPr>
                        <a:t>En las distros actuales de Linux se les asigna generalmente un UID superior a 500.</a:t>
                      </a:r>
                    </a:p>
                    <a:p>
                      <a:pPr marL="228600">
                        <a:spcAft>
                          <a:spcPts val="0"/>
                        </a:spcAft>
                      </a:pPr>
                      <a:r>
                        <a:rPr lang="es-ES" sz="1400" dirty="0">
                          <a:effectLst/>
                        </a:rPr>
                        <a:t> </a:t>
                      </a:r>
                      <a:endParaRPr lang="es-E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05" marR="38505" marT="0" marB="0"/>
                </a:tc>
                <a:extLst>
                  <a:ext uri="{0D108BD9-81ED-4DB2-BD59-A6C34878D82A}">
                    <a16:rowId xmlns:a16="http://schemas.microsoft.com/office/drawing/2014/main" val="409257385"/>
                  </a:ext>
                </a:extLst>
              </a:tr>
            </a:tbl>
          </a:graphicData>
        </a:graphic>
      </p:graphicFrame>
    </p:spTree>
    <p:extLst>
      <p:ext uri="{BB962C8B-B14F-4D97-AF65-F5344CB8AC3E}">
        <p14:creationId xmlns:p14="http://schemas.microsoft.com/office/powerpoint/2010/main" val="20182127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C3E39F-9E1A-4B48-996B-87AFAE020D8C}"/>
              </a:ext>
            </a:extLst>
          </p:cNvPr>
          <p:cNvSpPr>
            <a:spLocks noGrp="1"/>
          </p:cNvSpPr>
          <p:nvPr>
            <p:ph type="title"/>
          </p:nvPr>
        </p:nvSpPr>
        <p:spPr/>
        <p:txBody>
          <a:bodyPr/>
          <a:lstStyle/>
          <a:p>
            <a:r>
              <a:rPr lang="es-ES" dirty="0"/>
              <a:t>ANEXO: Acceso fichero modo gráfico</a:t>
            </a:r>
          </a:p>
        </p:txBody>
      </p:sp>
      <p:pic>
        <p:nvPicPr>
          <p:cNvPr id="8" name="Marcador de contenido 7">
            <a:extLst>
              <a:ext uri="{FF2B5EF4-FFF2-40B4-BE49-F238E27FC236}">
                <a16:creationId xmlns:a16="http://schemas.microsoft.com/office/drawing/2014/main" id="{A62A2073-5FFA-4BCE-82A0-116ADD853744}"/>
              </a:ext>
            </a:extLst>
          </p:cNvPr>
          <p:cNvPicPr>
            <a:picLocks noGrp="1" noChangeAspect="1"/>
          </p:cNvPicPr>
          <p:nvPr>
            <p:ph idx="1"/>
          </p:nvPr>
        </p:nvPicPr>
        <p:blipFill>
          <a:blip r:embed="rId2"/>
          <a:stretch>
            <a:fillRect/>
          </a:stretch>
        </p:blipFill>
        <p:spPr>
          <a:xfrm>
            <a:off x="944218" y="1690688"/>
            <a:ext cx="6556513" cy="2199271"/>
          </a:xfrm>
          <a:prstGeom prst="rect">
            <a:avLst/>
          </a:prstGeom>
        </p:spPr>
      </p:pic>
      <p:pic>
        <p:nvPicPr>
          <p:cNvPr id="9" name="Imagen 8">
            <a:extLst>
              <a:ext uri="{FF2B5EF4-FFF2-40B4-BE49-F238E27FC236}">
                <a16:creationId xmlns:a16="http://schemas.microsoft.com/office/drawing/2014/main" id="{73E49653-42CC-4EA5-8A70-24867591AD27}"/>
              </a:ext>
            </a:extLst>
          </p:cNvPr>
          <p:cNvPicPr>
            <a:picLocks noChangeAspect="1"/>
          </p:cNvPicPr>
          <p:nvPr/>
        </p:nvPicPr>
        <p:blipFill>
          <a:blip r:embed="rId3"/>
          <a:stretch>
            <a:fillRect/>
          </a:stretch>
        </p:blipFill>
        <p:spPr>
          <a:xfrm>
            <a:off x="944218" y="4099101"/>
            <a:ext cx="7792278" cy="2577446"/>
          </a:xfrm>
          <a:prstGeom prst="rect">
            <a:avLst/>
          </a:prstGeom>
        </p:spPr>
      </p:pic>
    </p:spTree>
    <p:extLst>
      <p:ext uri="{BB962C8B-B14F-4D97-AF65-F5344CB8AC3E}">
        <p14:creationId xmlns:p14="http://schemas.microsoft.com/office/powerpoint/2010/main" val="36770861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C3E39F-9E1A-4B48-996B-87AFAE020D8C}"/>
              </a:ext>
            </a:extLst>
          </p:cNvPr>
          <p:cNvSpPr>
            <a:spLocks noGrp="1"/>
          </p:cNvSpPr>
          <p:nvPr>
            <p:ph type="title"/>
          </p:nvPr>
        </p:nvSpPr>
        <p:spPr/>
        <p:txBody>
          <a:bodyPr>
            <a:normAutofit fontScale="90000"/>
          </a:bodyPr>
          <a:lstStyle/>
          <a:p>
            <a:r>
              <a:rPr lang="es-ES" dirty="0"/>
              <a:t>ANEXO</a:t>
            </a:r>
            <a:r>
              <a:rPr lang="es-ES" sz="3600" dirty="0"/>
              <a:t>: Acceso fichero modo Terminal. Uso del comando </a:t>
            </a:r>
            <a:r>
              <a:rPr lang="es-ES" sz="3600" b="1" dirty="0"/>
              <a:t>nano</a:t>
            </a:r>
            <a:br>
              <a:rPr lang="es-ES" sz="3600" b="1" dirty="0"/>
            </a:br>
            <a:r>
              <a:rPr lang="es-ES" sz="3600" b="1" dirty="0"/>
              <a:t>https://www.youtube.com/watch?v=AI3eTuxoM8A</a:t>
            </a:r>
          </a:p>
        </p:txBody>
      </p:sp>
      <p:sp>
        <p:nvSpPr>
          <p:cNvPr id="6" name="Marcador de contenido 5">
            <a:extLst>
              <a:ext uri="{FF2B5EF4-FFF2-40B4-BE49-F238E27FC236}">
                <a16:creationId xmlns:a16="http://schemas.microsoft.com/office/drawing/2014/main" id="{1252AFB0-CC4B-40EE-8FEC-FF1F4612FF96}"/>
              </a:ext>
            </a:extLst>
          </p:cNvPr>
          <p:cNvSpPr>
            <a:spLocks noGrp="1"/>
          </p:cNvSpPr>
          <p:nvPr>
            <p:ph idx="1"/>
          </p:nvPr>
        </p:nvSpPr>
        <p:spPr/>
        <p:txBody>
          <a:bodyPr/>
          <a:lstStyle/>
          <a:p>
            <a:r>
              <a:rPr lang="es-ES" dirty="0">
                <a:latin typeface="Arial" panose="020B0604020202020204" pitchFamily="34" charset="0"/>
                <a:cs typeface="Arial" panose="020B0604020202020204" pitchFamily="34" charset="0"/>
              </a:rPr>
              <a:t>Nano tiene algunas características para ponerse en su camino. Simplemente escriba con el teclado, con las teclas de flecha para moverse y el botón de borrar/retroceso para borrar el texto. A lo largo de la parte inferior de la pantalla se puede ver algunos comandos disponibles para nosotros, que son sensibles al contexto y cambian dependiendo de lo que estás haciendo. Si estamos directamente en la máquina Linux en sí, también podemos utilizar el ratón para mover el cursor y resaltar texto. Tenga en cuenta que la opción de la parte inferior izquierda es ^X Salir, que significa "pulse control y X para salir":</a:t>
            </a:r>
          </a:p>
          <a:p>
            <a:endParaRPr lang="es-ES" dirty="0"/>
          </a:p>
        </p:txBody>
      </p:sp>
    </p:spTree>
    <p:extLst>
      <p:ext uri="{BB962C8B-B14F-4D97-AF65-F5344CB8AC3E}">
        <p14:creationId xmlns:p14="http://schemas.microsoft.com/office/powerpoint/2010/main" val="4597318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C3E39F-9E1A-4B48-996B-87AFAE020D8C}"/>
              </a:ext>
            </a:extLst>
          </p:cNvPr>
          <p:cNvSpPr>
            <a:spLocks noGrp="1"/>
          </p:cNvSpPr>
          <p:nvPr>
            <p:ph type="title"/>
          </p:nvPr>
        </p:nvSpPr>
        <p:spPr/>
        <p:txBody>
          <a:bodyPr>
            <a:normAutofit/>
          </a:bodyPr>
          <a:lstStyle/>
          <a:p>
            <a:r>
              <a:rPr lang="es-ES" dirty="0"/>
              <a:t>ANEXO</a:t>
            </a:r>
            <a:r>
              <a:rPr lang="es-ES" sz="3600" dirty="0"/>
              <a:t>: Acceso fichero modo Terminal. Uso del comando </a:t>
            </a:r>
            <a:r>
              <a:rPr lang="es-ES" sz="3600" b="1" dirty="0"/>
              <a:t>nano</a:t>
            </a:r>
          </a:p>
        </p:txBody>
      </p:sp>
      <p:sp>
        <p:nvSpPr>
          <p:cNvPr id="6" name="Marcador de contenido 5">
            <a:extLst>
              <a:ext uri="{FF2B5EF4-FFF2-40B4-BE49-F238E27FC236}">
                <a16:creationId xmlns:a16="http://schemas.microsoft.com/office/drawing/2014/main" id="{1252AFB0-CC4B-40EE-8FEC-FF1F4612FF96}"/>
              </a:ext>
            </a:extLst>
          </p:cNvPr>
          <p:cNvSpPr>
            <a:spLocks noGrp="1"/>
          </p:cNvSpPr>
          <p:nvPr>
            <p:ph idx="1"/>
          </p:nvPr>
        </p:nvSpPr>
        <p:spPr/>
        <p:txBody>
          <a:bodyPr/>
          <a:lstStyle/>
          <a:p>
            <a:pPr algn="just"/>
            <a:r>
              <a:rPr lang="es-ES" dirty="0">
                <a:latin typeface="Arial" panose="020B0604020202020204" pitchFamily="34" charset="0"/>
                <a:cs typeface="Arial" panose="020B0604020202020204" pitchFamily="34" charset="0"/>
              </a:rPr>
              <a:t>En este punto, se puede salir del programa sin guardar pulsando la tecla N, o guardar primero pulsando Y para guardar. El valor predeterminado es guardar el archivo con el nombre del archivo actual. Puede pulsar la tecla </a:t>
            </a:r>
            <a:r>
              <a:rPr lang="es-ES" dirty="0" err="1">
                <a:latin typeface="Arial" panose="020B0604020202020204" pitchFamily="34" charset="0"/>
                <a:cs typeface="Arial" panose="020B0604020202020204" pitchFamily="34" charset="0"/>
              </a:rPr>
              <a:t>Intro</a:t>
            </a:r>
            <a:r>
              <a:rPr lang="es-ES" dirty="0">
                <a:latin typeface="Arial" panose="020B0604020202020204" pitchFamily="34" charset="0"/>
                <a:cs typeface="Arial" panose="020B0604020202020204" pitchFamily="34" charset="0"/>
              </a:rPr>
              <a:t> para guardar y salir. Para salvar sin salir del editor pulse </a:t>
            </a:r>
            <a:r>
              <a:rPr lang="es-ES" dirty="0" err="1">
                <a:latin typeface="Arial" panose="020B0604020202020204" pitchFamily="34" charset="0"/>
                <a:cs typeface="Arial" panose="020B0604020202020204" pitchFamily="34" charset="0"/>
              </a:rPr>
              <a:t>Control+O</a:t>
            </a:r>
            <a:endParaRPr lang="es-ES"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q"/>
            </a:pPr>
            <a:endParaRPr lang="es-ES" dirty="0">
              <a:latin typeface="Arial" panose="020B0604020202020204" pitchFamily="34" charset="0"/>
              <a:cs typeface="Arial" panose="020B0604020202020204" pitchFamily="34" charset="0"/>
            </a:endParaRPr>
          </a:p>
          <a:p>
            <a:pPr algn="just"/>
            <a:r>
              <a:rPr lang="es-ES" dirty="0">
                <a:latin typeface="Arial" panose="020B0604020202020204" pitchFamily="34" charset="0"/>
                <a:cs typeface="Arial" panose="020B0604020202020204" pitchFamily="34" charset="0"/>
              </a:rPr>
              <a:t>Para cortar una línea pulse </a:t>
            </a:r>
            <a:r>
              <a:rPr lang="es-ES" dirty="0" err="1">
                <a:latin typeface="Arial" panose="020B0604020202020204" pitchFamily="34" charset="0"/>
                <a:cs typeface="Arial" panose="020B0604020202020204" pitchFamily="34" charset="0"/>
              </a:rPr>
              <a:t>Control+k</a:t>
            </a:r>
            <a:r>
              <a:rPr lang="es-ES" dirty="0">
                <a:latin typeface="Arial" panose="020B0604020202020204" pitchFamily="34" charset="0"/>
                <a:cs typeface="Arial" panose="020B0604020202020204" pitchFamily="34" charset="0"/>
              </a:rPr>
              <a:t> de forma que se almacenará dicha línea en el buffer. Te puedes colocar donde quieras pegar y pulsas Control-U para pegar lo que tengamos en el buffer. </a:t>
            </a:r>
          </a:p>
          <a:p>
            <a:endParaRPr lang="es-ES" dirty="0"/>
          </a:p>
        </p:txBody>
      </p:sp>
    </p:spTree>
    <p:extLst>
      <p:ext uri="{BB962C8B-B14F-4D97-AF65-F5344CB8AC3E}">
        <p14:creationId xmlns:p14="http://schemas.microsoft.com/office/powerpoint/2010/main" val="30839885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C3E39F-9E1A-4B48-996B-87AFAE020D8C}"/>
              </a:ext>
            </a:extLst>
          </p:cNvPr>
          <p:cNvSpPr>
            <a:spLocks noGrp="1"/>
          </p:cNvSpPr>
          <p:nvPr>
            <p:ph type="title"/>
          </p:nvPr>
        </p:nvSpPr>
        <p:spPr/>
        <p:txBody>
          <a:bodyPr>
            <a:normAutofit/>
          </a:bodyPr>
          <a:lstStyle/>
          <a:p>
            <a:r>
              <a:rPr lang="es-ES" dirty="0"/>
              <a:t>ANEXO</a:t>
            </a:r>
            <a:r>
              <a:rPr lang="es-ES" sz="3600" dirty="0"/>
              <a:t>: Acceso fichero modo Terminal. Uso del comando </a:t>
            </a:r>
            <a:r>
              <a:rPr lang="es-ES" sz="3600" b="1" dirty="0"/>
              <a:t>nano</a:t>
            </a:r>
          </a:p>
        </p:txBody>
      </p:sp>
      <p:sp>
        <p:nvSpPr>
          <p:cNvPr id="6" name="Marcador de contenido 5">
            <a:extLst>
              <a:ext uri="{FF2B5EF4-FFF2-40B4-BE49-F238E27FC236}">
                <a16:creationId xmlns:a16="http://schemas.microsoft.com/office/drawing/2014/main" id="{1252AFB0-CC4B-40EE-8FEC-FF1F4612FF96}"/>
              </a:ext>
            </a:extLst>
          </p:cNvPr>
          <p:cNvSpPr>
            <a:spLocks noGrp="1"/>
          </p:cNvSpPr>
          <p:nvPr>
            <p:ph idx="1"/>
          </p:nvPr>
        </p:nvSpPr>
        <p:spPr/>
        <p:txBody>
          <a:bodyPr/>
          <a:lstStyle/>
          <a:p>
            <a:pPr algn="just"/>
            <a:r>
              <a:rPr lang="es-ES" sz="2400" dirty="0">
                <a:latin typeface="Arial" panose="020B0604020202020204" pitchFamily="34" charset="0"/>
                <a:cs typeface="Arial" panose="020B0604020202020204" pitchFamily="34" charset="0"/>
              </a:rPr>
              <a:t>Otros comandos útiles son</a:t>
            </a:r>
          </a:p>
          <a:p>
            <a:pPr marL="800100" lvl="1" indent="-342900" algn="just">
              <a:buFont typeface="Wingdings" panose="05000000000000000000" pitchFamily="2" charset="2"/>
              <a:buChar char="§"/>
            </a:pPr>
            <a:r>
              <a:rPr lang="es-ES" dirty="0" err="1">
                <a:latin typeface="Arial" panose="020B0604020202020204" pitchFamily="34" charset="0"/>
                <a:cs typeface="Arial" panose="020B0604020202020204" pitchFamily="34" charset="0"/>
              </a:rPr>
              <a:t>Ctrl</a:t>
            </a:r>
            <a:r>
              <a:rPr lang="es-ES" dirty="0">
                <a:latin typeface="Arial" panose="020B0604020202020204" pitchFamily="34" charset="0"/>
                <a:cs typeface="Arial" panose="020B0604020202020204" pitchFamily="34" charset="0"/>
              </a:rPr>
              <a:t> + W </a:t>
            </a:r>
            <a:r>
              <a:rPr lang="es-ES" dirty="0">
                <a:latin typeface="Arial" panose="020B0604020202020204" pitchFamily="34" charset="0"/>
                <a:cs typeface="Arial" panose="020B0604020202020204" pitchFamily="34" charset="0"/>
                <a:sym typeface="Wingdings" panose="05000000000000000000" pitchFamily="2" charset="2"/>
              </a:rPr>
              <a:t></a:t>
            </a:r>
            <a:r>
              <a:rPr lang="es-ES" dirty="0">
                <a:latin typeface="Arial" panose="020B0604020202020204" pitchFamily="34" charset="0"/>
                <a:cs typeface="Arial" panose="020B0604020202020204" pitchFamily="34" charset="0"/>
              </a:rPr>
              <a:t> Buscar en documento</a:t>
            </a:r>
          </a:p>
          <a:p>
            <a:pPr marL="800100" lvl="1" indent="-342900" algn="just">
              <a:buFont typeface="Wingdings" panose="05000000000000000000" pitchFamily="2" charset="2"/>
              <a:buChar char="§"/>
            </a:pPr>
            <a:r>
              <a:rPr lang="es-ES" dirty="0" err="1">
                <a:latin typeface="Arial" panose="020B0604020202020204" pitchFamily="34" charset="0"/>
                <a:cs typeface="Arial" panose="020B0604020202020204" pitchFamily="34" charset="0"/>
              </a:rPr>
              <a:t>Ctrl</a:t>
            </a:r>
            <a:r>
              <a:rPr lang="es-ES" dirty="0">
                <a:latin typeface="Arial" panose="020B0604020202020204" pitchFamily="34" charset="0"/>
                <a:cs typeface="Arial" panose="020B0604020202020204" pitchFamily="34" charset="0"/>
              </a:rPr>
              <a:t> + W, luego Control + R </a:t>
            </a:r>
            <a:r>
              <a:rPr lang="es-ES" dirty="0">
                <a:latin typeface="Arial" panose="020B0604020202020204" pitchFamily="34" charset="0"/>
                <a:cs typeface="Arial" panose="020B0604020202020204" pitchFamily="34" charset="0"/>
                <a:sym typeface="Wingdings" panose="05000000000000000000" pitchFamily="2" charset="2"/>
              </a:rPr>
              <a:t></a:t>
            </a:r>
            <a:r>
              <a:rPr lang="es-ES" dirty="0">
                <a:latin typeface="Arial" panose="020B0604020202020204" pitchFamily="34" charset="0"/>
                <a:cs typeface="Arial" panose="020B0604020202020204" pitchFamily="34" charset="0"/>
              </a:rPr>
              <a:t> Buscar y remplazar</a:t>
            </a:r>
          </a:p>
          <a:p>
            <a:pPr marL="800100" lvl="1" indent="-342900" algn="just">
              <a:buFont typeface="Wingdings" panose="05000000000000000000" pitchFamily="2" charset="2"/>
              <a:buChar char="§"/>
            </a:pPr>
            <a:r>
              <a:rPr lang="es-ES" dirty="0" err="1">
                <a:latin typeface="Arial" panose="020B0604020202020204" pitchFamily="34" charset="0"/>
                <a:cs typeface="Arial" panose="020B0604020202020204" pitchFamily="34" charset="0"/>
              </a:rPr>
              <a:t>Ctrl</a:t>
            </a:r>
            <a:r>
              <a:rPr lang="es-ES" dirty="0">
                <a:latin typeface="Arial" panose="020B0604020202020204" pitchFamily="34" charset="0"/>
                <a:cs typeface="Arial" panose="020B0604020202020204" pitchFamily="34" charset="0"/>
              </a:rPr>
              <a:t> + G </a:t>
            </a:r>
            <a:r>
              <a:rPr lang="es-ES" dirty="0">
                <a:latin typeface="Arial" panose="020B0604020202020204" pitchFamily="34" charset="0"/>
                <a:cs typeface="Arial" panose="020B0604020202020204" pitchFamily="34" charset="0"/>
                <a:sym typeface="Wingdings" panose="05000000000000000000" pitchFamily="2" charset="2"/>
              </a:rPr>
              <a:t></a:t>
            </a:r>
            <a:r>
              <a:rPr lang="es-ES" dirty="0">
                <a:latin typeface="Arial" panose="020B0604020202020204" pitchFamily="34" charset="0"/>
                <a:cs typeface="Arial" panose="020B0604020202020204" pitchFamily="34" charset="0"/>
              </a:rPr>
              <a:t> Mostrar todos los comandos posibles</a:t>
            </a:r>
          </a:p>
          <a:p>
            <a:pPr marL="800100" lvl="1" indent="-342900" algn="just">
              <a:buFont typeface="Wingdings" panose="05000000000000000000" pitchFamily="2" charset="2"/>
              <a:buChar char="§"/>
            </a:pPr>
            <a:r>
              <a:rPr lang="es-ES" dirty="0" err="1">
                <a:latin typeface="Arial" panose="020B0604020202020204" pitchFamily="34" charset="0"/>
                <a:cs typeface="Arial" panose="020B0604020202020204" pitchFamily="34" charset="0"/>
              </a:rPr>
              <a:t>Ctrl</a:t>
            </a:r>
            <a:r>
              <a:rPr lang="es-ES" dirty="0">
                <a:latin typeface="Arial" panose="020B0604020202020204" pitchFamily="34" charset="0"/>
                <a:cs typeface="Arial" panose="020B0604020202020204" pitchFamily="34" charset="0"/>
              </a:rPr>
              <a:t> + Y/V </a:t>
            </a:r>
            <a:r>
              <a:rPr lang="es-ES" dirty="0">
                <a:latin typeface="Arial" panose="020B0604020202020204" pitchFamily="34" charset="0"/>
                <a:cs typeface="Arial" panose="020B0604020202020204" pitchFamily="34" charset="0"/>
                <a:sym typeface="Wingdings" panose="05000000000000000000" pitchFamily="2" charset="2"/>
              </a:rPr>
              <a:t></a:t>
            </a:r>
            <a:r>
              <a:rPr lang="es-ES" dirty="0">
                <a:latin typeface="Arial" panose="020B0604020202020204" pitchFamily="34" charset="0"/>
                <a:cs typeface="Arial" panose="020B0604020202020204" pitchFamily="34" charset="0"/>
              </a:rPr>
              <a:t> Página hacia arriba / abajo</a:t>
            </a:r>
          </a:p>
          <a:p>
            <a:pPr marL="800100" lvl="1" indent="-342900" algn="just">
              <a:buFont typeface="Wingdings" panose="05000000000000000000" pitchFamily="2" charset="2"/>
              <a:buChar char="§"/>
            </a:pPr>
            <a:r>
              <a:rPr lang="es-ES" dirty="0" err="1">
                <a:latin typeface="Arial" panose="020B0604020202020204" pitchFamily="34" charset="0"/>
                <a:cs typeface="Arial" panose="020B0604020202020204" pitchFamily="34" charset="0"/>
              </a:rPr>
              <a:t>Ctrl</a:t>
            </a:r>
            <a:r>
              <a:rPr lang="es-ES" dirty="0">
                <a:latin typeface="Arial" panose="020B0604020202020204" pitchFamily="34" charset="0"/>
                <a:cs typeface="Arial" panose="020B0604020202020204" pitchFamily="34" charset="0"/>
              </a:rPr>
              <a:t> + C </a:t>
            </a:r>
            <a:r>
              <a:rPr lang="es-ES" dirty="0">
                <a:latin typeface="Arial" panose="020B0604020202020204" pitchFamily="34" charset="0"/>
                <a:cs typeface="Arial" panose="020B0604020202020204" pitchFamily="34" charset="0"/>
                <a:sym typeface="Wingdings" panose="05000000000000000000" pitchFamily="2" charset="2"/>
              </a:rPr>
              <a:t></a:t>
            </a:r>
            <a:r>
              <a:rPr lang="es-ES" dirty="0">
                <a:latin typeface="Arial" panose="020B0604020202020204" pitchFamily="34" charset="0"/>
                <a:cs typeface="Arial" panose="020B0604020202020204" pitchFamily="34" charset="0"/>
              </a:rPr>
              <a:t> mostrar la posición actual en el archivo y el tamaño del archivo</a:t>
            </a:r>
          </a:p>
          <a:p>
            <a:endParaRPr lang="es-ES" dirty="0"/>
          </a:p>
        </p:txBody>
      </p:sp>
    </p:spTree>
    <p:extLst>
      <p:ext uri="{BB962C8B-B14F-4D97-AF65-F5344CB8AC3E}">
        <p14:creationId xmlns:p14="http://schemas.microsoft.com/office/powerpoint/2010/main" val="8550100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C3E39F-9E1A-4B48-996B-87AFAE020D8C}"/>
              </a:ext>
            </a:extLst>
          </p:cNvPr>
          <p:cNvSpPr>
            <a:spLocks noGrp="1"/>
          </p:cNvSpPr>
          <p:nvPr>
            <p:ph type="title"/>
          </p:nvPr>
        </p:nvSpPr>
        <p:spPr/>
        <p:txBody>
          <a:bodyPr>
            <a:normAutofit/>
          </a:bodyPr>
          <a:lstStyle/>
          <a:p>
            <a:r>
              <a:rPr lang="es-ES" dirty="0"/>
              <a:t>ANEXO</a:t>
            </a:r>
            <a:r>
              <a:rPr lang="es-ES" sz="3600" dirty="0"/>
              <a:t>: Acceso fichero modo Terminal. Uso del comando </a:t>
            </a:r>
            <a:r>
              <a:rPr lang="es-ES" sz="3600" b="1" dirty="0"/>
              <a:t>nano</a:t>
            </a:r>
          </a:p>
        </p:txBody>
      </p:sp>
      <p:sp>
        <p:nvSpPr>
          <p:cNvPr id="6" name="Marcador de contenido 5">
            <a:extLst>
              <a:ext uri="{FF2B5EF4-FFF2-40B4-BE49-F238E27FC236}">
                <a16:creationId xmlns:a16="http://schemas.microsoft.com/office/drawing/2014/main" id="{1252AFB0-CC4B-40EE-8FEC-FF1F4612FF96}"/>
              </a:ext>
            </a:extLst>
          </p:cNvPr>
          <p:cNvSpPr>
            <a:spLocks noGrp="1"/>
          </p:cNvSpPr>
          <p:nvPr>
            <p:ph idx="1"/>
          </p:nvPr>
        </p:nvSpPr>
        <p:spPr/>
        <p:txBody>
          <a:bodyPr/>
          <a:lstStyle/>
          <a:p>
            <a:r>
              <a:rPr lang="es-ES" dirty="0"/>
              <a:t>Ejemplo: para visualizar el fichero /</a:t>
            </a:r>
            <a:r>
              <a:rPr lang="es-ES" dirty="0" err="1"/>
              <a:t>etc</a:t>
            </a:r>
            <a:r>
              <a:rPr lang="es-ES" dirty="0"/>
              <a:t>/</a:t>
            </a:r>
            <a:r>
              <a:rPr lang="es-ES" dirty="0" err="1"/>
              <a:t>passwd</a:t>
            </a:r>
            <a:endParaRPr lang="es-ES" dirty="0"/>
          </a:p>
          <a:p>
            <a:r>
              <a:rPr lang="es-ES" dirty="0"/>
              <a:t>nano /</a:t>
            </a:r>
            <a:r>
              <a:rPr lang="es-ES" dirty="0" err="1"/>
              <a:t>etc</a:t>
            </a:r>
            <a:r>
              <a:rPr lang="es-ES" dirty="0"/>
              <a:t>/</a:t>
            </a:r>
            <a:r>
              <a:rPr lang="es-ES" dirty="0" err="1"/>
              <a:t>passwd</a:t>
            </a:r>
            <a:r>
              <a:rPr lang="es-ES" dirty="0"/>
              <a:t>. Sin sudo delante solo puedo leer el fichero pero no modificarlo. </a:t>
            </a:r>
            <a:r>
              <a:rPr lang="es-ES" dirty="0">
                <a:solidFill>
                  <a:srgbClr val="FF0000"/>
                </a:solidFill>
              </a:rPr>
              <a:t>Cuidado con estos ficheros, si se modifican o se borran accidentalmente el sistema operativo puede quedar inestable.</a:t>
            </a:r>
          </a:p>
        </p:txBody>
      </p:sp>
      <p:pic>
        <p:nvPicPr>
          <p:cNvPr id="4" name="Imagen 3">
            <a:extLst>
              <a:ext uri="{FF2B5EF4-FFF2-40B4-BE49-F238E27FC236}">
                <a16:creationId xmlns:a16="http://schemas.microsoft.com/office/drawing/2014/main" id="{EEE1D94C-F2B8-4D2D-A880-A9D510912B57}"/>
              </a:ext>
            </a:extLst>
          </p:cNvPr>
          <p:cNvPicPr>
            <a:picLocks noChangeAspect="1"/>
          </p:cNvPicPr>
          <p:nvPr/>
        </p:nvPicPr>
        <p:blipFill>
          <a:blip r:embed="rId2"/>
          <a:stretch>
            <a:fillRect/>
          </a:stretch>
        </p:blipFill>
        <p:spPr>
          <a:xfrm>
            <a:off x="981383" y="3742980"/>
            <a:ext cx="10229234" cy="516628"/>
          </a:xfrm>
          <a:prstGeom prst="rect">
            <a:avLst/>
          </a:prstGeom>
        </p:spPr>
      </p:pic>
    </p:spTree>
    <p:extLst>
      <p:ext uri="{BB962C8B-B14F-4D97-AF65-F5344CB8AC3E}">
        <p14:creationId xmlns:p14="http://schemas.microsoft.com/office/powerpoint/2010/main" val="30356421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C3E39F-9E1A-4B48-996B-87AFAE020D8C}"/>
              </a:ext>
            </a:extLst>
          </p:cNvPr>
          <p:cNvSpPr>
            <a:spLocks noGrp="1"/>
          </p:cNvSpPr>
          <p:nvPr>
            <p:ph type="title"/>
          </p:nvPr>
        </p:nvSpPr>
        <p:spPr/>
        <p:txBody>
          <a:bodyPr>
            <a:normAutofit/>
          </a:bodyPr>
          <a:lstStyle/>
          <a:p>
            <a:r>
              <a:rPr lang="es-ES" dirty="0"/>
              <a:t>ANEXO</a:t>
            </a:r>
            <a:r>
              <a:rPr lang="es-ES" sz="3600" dirty="0"/>
              <a:t>: Acceso fichero modo Terminal. Uso del comando </a:t>
            </a:r>
            <a:r>
              <a:rPr lang="es-ES" sz="3600" b="1" dirty="0"/>
              <a:t>nano</a:t>
            </a:r>
          </a:p>
        </p:txBody>
      </p:sp>
      <p:pic>
        <p:nvPicPr>
          <p:cNvPr id="3" name="Marcador de contenido 2">
            <a:extLst>
              <a:ext uri="{FF2B5EF4-FFF2-40B4-BE49-F238E27FC236}">
                <a16:creationId xmlns:a16="http://schemas.microsoft.com/office/drawing/2014/main" id="{F5D77E96-E30E-4A31-9431-7045DA1E3C79}"/>
              </a:ext>
            </a:extLst>
          </p:cNvPr>
          <p:cNvPicPr>
            <a:picLocks noGrp="1" noChangeAspect="1"/>
          </p:cNvPicPr>
          <p:nvPr>
            <p:ph idx="1"/>
          </p:nvPr>
        </p:nvPicPr>
        <p:blipFill>
          <a:blip r:embed="rId2"/>
          <a:stretch>
            <a:fillRect/>
          </a:stretch>
        </p:blipFill>
        <p:spPr>
          <a:xfrm>
            <a:off x="2787170" y="1825625"/>
            <a:ext cx="6617659" cy="4351338"/>
          </a:xfrm>
          <a:prstGeom prst="rect">
            <a:avLst/>
          </a:prstGeom>
        </p:spPr>
      </p:pic>
    </p:spTree>
    <p:extLst>
      <p:ext uri="{BB962C8B-B14F-4D97-AF65-F5344CB8AC3E}">
        <p14:creationId xmlns:p14="http://schemas.microsoft.com/office/powerpoint/2010/main" val="33144216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D1F31-52C5-4788-81BE-772DE42A2BA7}"/>
              </a:ext>
            </a:extLst>
          </p:cNvPr>
          <p:cNvSpPr>
            <a:spLocks noGrp="1"/>
          </p:cNvSpPr>
          <p:nvPr>
            <p:ph type="title"/>
          </p:nvPr>
        </p:nvSpPr>
        <p:spPr/>
        <p:txBody>
          <a:bodyPr/>
          <a:lstStyle/>
          <a:p>
            <a:r>
              <a:rPr lang="es-ES" dirty="0"/>
              <a:t>Configuración Usuarios</a:t>
            </a:r>
            <a:br>
              <a:rPr lang="es-ES" dirty="0"/>
            </a:br>
            <a:endParaRPr lang="es-ES" dirty="0"/>
          </a:p>
        </p:txBody>
      </p:sp>
      <p:sp>
        <p:nvSpPr>
          <p:cNvPr id="4" name="Marcador de contenido 3">
            <a:extLst>
              <a:ext uri="{FF2B5EF4-FFF2-40B4-BE49-F238E27FC236}">
                <a16:creationId xmlns:a16="http://schemas.microsoft.com/office/drawing/2014/main" id="{90BCE515-D3B5-4EC2-AD08-E894232E85C9}"/>
              </a:ext>
            </a:extLst>
          </p:cNvPr>
          <p:cNvSpPr>
            <a:spLocks noGrp="1"/>
          </p:cNvSpPr>
          <p:nvPr>
            <p:ph idx="1"/>
          </p:nvPr>
        </p:nvSpPr>
        <p:spPr/>
        <p:txBody>
          <a:bodyPr/>
          <a:lstStyle/>
          <a:p>
            <a:r>
              <a:rPr lang="es-ES" dirty="0"/>
              <a:t>/</a:t>
            </a:r>
            <a:r>
              <a:rPr lang="es-ES" dirty="0" err="1"/>
              <a:t>etc</a:t>
            </a:r>
            <a:r>
              <a:rPr lang="es-ES" dirty="0"/>
              <a:t>/</a:t>
            </a:r>
            <a:r>
              <a:rPr lang="es-ES" dirty="0" err="1"/>
              <a:t>passwd</a:t>
            </a:r>
            <a:r>
              <a:rPr lang="es-ES" dirty="0"/>
              <a:t>: guarda la información de todos los usuarios creados</a:t>
            </a:r>
          </a:p>
        </p:txBody>
      </p:sp>
      <p:pic>
        <p:nvPicPr>
          <p:cNvPr id="7" name="Imagen 6">
            <a:extLst>
              <a:ext uri="{FF2B5EF4-FFF2-40B4-BE49-F238E27FC236}">
                <a16:creationId xmlns:a16="http://schemas.microsoft.com/office/drawing/2014/main" id="{23E5C62C-B6DC-487C-A36F-1691284E33D8}"/>
              </a:ext>
            </a:extLst>
          </p:cNvPr>
          <p:cNvPicPr>
            <a:picLocks noChangeAspect="1"/>
          </p:cNvPicPr>
          <p:nvPr/>
        </p:nvPicPr>
        <p:blipFill>
          <a:blip r:embed="rId2"/>
          <a:stretch>
            <a:fillRect/>
          </a:stretch>
        </p:blipFill>
        <p:spPr>
          <a:xfrm>
            <a:off x="1677643" y="2732018"/>
            <a:ext cx="7829550" cy="3143250"/>
          </a:xfrm>
          <a:prstGeom prst="rect">
            <a:avLst/>
          </a:prstGeom>
        </p:spPr>
      </p:pic>
    </p:spTree>
    <p:extLst>
      <p:ext uri="{BB962C8B-B14F-4D97-AF65-F5344CB8AC3E}">
        <p14:creationId xmlns:p14="http://schemas.microsoft.com/office/powerpoint/2010/main" val="31335288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D1F31-52C5-4788-81BE-772DE42A2BA7}"/>
              </a:ext>
            </a:extLst>
          </p:cNvPr>
          <p:cNvSpPr>
            <a:spLocks noGrp="1"/>
          </p:cNvSpPr>
          <p:nvPr>
            <p:ph type="title"/>
          </p:nvPr>
        </p:nvSpPr>
        <p:spPr/>
        <p:txBody>
          <a:bodyPr/>
          <a:lstStyle/>
          <a:p>
            <a:r>
              <a:rPr lang="es-ES" dirty="0"/>
              <a:t>Configuración Usuarios</a:t>
            </a:r>
            <a:br>
              <a:rPr lang="es-ES" dirty="0"/>
            </a:br>
            <a:r>
              <a:rPr lang="es-ES" dirty="0"/>
              <a:t>Ejemplos</a:t>
            </a:r>
          </a:p>
        </p:txBody>
      </p:sp>
      <p:sp>
        <p:nvSpPr>
          <p:cNvPr id="4" name="Marcador de contenido 3">
            <a:extLst>
              <a:ext uri="{FF2B5EF4-FFF2-40B4-BE49-F238E27FC236}">
                <a16:creationId xmlns:a16="http://schemas.microsoft.com/office/drawing/2014/main" id="{90BCE515-D3B5-4EC2-AD08-E894232E85C9}"/>
              </a:ext>
            </a:extLst>
          </p:cNvPr>
          <p:cNvSpPr>
            <a:spLocks noGrp="1"/>
          </p:cNvSpPr>
          <p:nvPr>
            <p:ph idx="1"/>
          </p:nvPr>
        </p:nvSpPr>
        <p:spPr/>
        <p:txBody>
          <a:bodyPr>
            <a:normAutofit fontScale="77500" lnSpcReduction="20000"/>
          </a:bodyPr>
          <a:lstStyle/>
          <a:p>
            <a:pPr algn="just">
              <a:lnSpc>
                <a:spcPct val="150000"/>
              </a:lnSpc>
              <a:spcBef>
                <a:spcPts val="500"/>
              </a:spcBef>
              <a:spcAft>
                <a:spcPts val="500"/>
              </a:spcAft>
            </a:pPr>
            <a:r>
              <a:rPr lang="en-GB" b="1" dirty="0">
                <a:latin typeface="Courier" pitchFamily="49" charset="0"/>
                <a:cs typeface="Consolas" pitchFamily="49" charset="0"/>
              </a:rPr>
              <a:t>root:x:0:0:root:/root:/bin/bash</a:t>
            </a:r>
            <a:endParaRPr lang="es-ES_tradnl" sz="4000" b="1" dirty="0">
              <a:latin typeface="Courier" pitchFamily="49" charset="0"/>
              <a:cs typeface="Consolas" pitchFamily="49" charset="0"/>
            </a:endParaRPr>
          </a:p>
          <a:p>
            <a:pPr algn="just">
              <a:lnSpc>
                <a:spcPct val="150000"/>
              </a:lnSpc>
              <a:spcBef>
                <a:spcPts val="500"/>
              </a:spcBef>
              <a:spcAft>
                <a:spcPts val="500"/>
              </a:spcAft>
            </a:pPr>
            <a:r>
              <a:rPr lang="en-GB" b="1" dirty="0">
                <a:latin typeface="Courier" pitchFamily="49" charset="0"/>
                <a:cs typeface="Consolas" pitchFamily="49" charset="0"/>
              </a:rPr>
              <a:t>bin:x:1:1:bin:/bin:/bin/bash</a:t>
            </a:r>
            <a:endParaRPr lang="es-ES_tradnl" sz="4000" b="1" dirty="0">
              <a:latin typeface="Courier" pitchFamily="49" charset="0"/>
              <a:cs typeface="Consolas" pitchFamily="49" charset="0"/>
            </a:endParaRPr>
          </a:p>
          <a:p>
            <a:pPr algn="just">
              <a:lnSpc>
                <a:spcPct val="150000"/>
              </a:lnSpc>
              <a:spcBef>
                <a:spcPts val="500"/>
              </a:spcBef>
              <a:spcAft>
                <a:spcPts val="500"/>
              </a:spcAft>
            </a:pPr>
            <a:r>
              <a:rPr lang="en-GB" b="1" dirty="0">
                <a:latin typeface="Courier" pitchFamily="49" charset="0"/>
                <a:cs typeface="Consolas" pitchFamily="49" charset="0"/>
              </a:rPr>
              <a:t>daemon:x:2:2:Daemon:/</a:t>
            </a:r>
            <a:r>
              <a:rPr lang="en-GB" b="1" dirty="0" err="1">
                <a:latin typeface="Courier" pitchFamily="49" charset="0"/>
                <a:cs typeface="Consolas" pitchFamily="49" charset="0"/>
              </a:rPr>
              <a:t>sbin</a:t>
            </a:r>
            <a:r>
              <a:rPr lang="en-GB" b="1" dirty="0">
                <a:latin typeface="Courier" pitchFamily="49" charset="0"/>
                <a:cs typeface="Consolas" pitchFamily="49" charset="0"/>
              </a:rPr>
              <a:t>:/bin/bash</a:t>
            </a:r>
            <a:endParaRPr lang="es-ES_tradnl" sz="4000" b="1" dirty="0">
              <a:latin typeface="Courier" pitchFamily="49" charset="0"/>
              <a:cs typeface="Consolas" pitchFamily="49" charset="0"/>
            </a:endParaRPr>
          </a:p>
          <a:p>
            <a:pPr algn="just">
              <a:lnSpc>
                <a:spcPct val="150000"/>
              </a:lnSpc>
              <a:spcBef>
                <a:spcPts val="500"/>
              </a:spcBef>
              <a:spcAft>
                <a:spcPts val="500"/>
              </a:spcAft>
            </a:pPr>
            <a:r>
              <a:rPr lang="en-GB" b="1" dirty="0">
                <a:latin typeface="Courier" pitchFamily="49" charset="0"/>
                <a:cs typeface="Consolas" pitchFamily="49" charset="0"/>
              </a:rPr>
              <a:t>mail:x:8:12:Mailer daemon:/var/spool/</a:t>
            </a:r>
            <a:r>
              <a:rPr lang="en-GB" b="1" dirty="0" err="1">
                <a:latin typeface="Courier" pitchFamily="49" charset="0"/>
                <a:cs typeface="Consolas" pitchFamily="49" charset="0"/>
              </a:rPr>
              <a:t>clientmqueue</a:t>
            </a:r>
            <a:r>
              <a:rPr lang="en-GB" b="1" dirty="0">
                <a:latin typeface="Courier" pitchFamily="49" charset="0"/>
                <a:cs typeface="Consolas" pitchFamily="49" charset="0"/>
              </a:rPr>
              <a:t>:/bin/false</a:t>
            </a:r>
            <a:endParaRPr lang="es-ES_tradnl" sz="4000" b="1" dirty="0">
              <a:latin typeface="Courier" pitchFamily="49" charset="0"/>
              <a:cs typeface="Consolas" pitchFamily="49" charset="0"/>
            </a:endParaRPr>
          </a:p>
          <a:p>
            <a:pPr algn="just">
              <a:lnSpc>
                <a:spcPct val="150000"/>
              </a:lnSpc>
              <a:spcBef>
                <a:spcPts val="500"/>
              </a:spcBef>
              <a:spcAft>
                <a:spcPts val="500"/>
              </a:spcAft>
            </a:pPr>
            <a:r>
              <a:rPr lang="en-GB" b="1" dirty="0">
                <a:latin typeface="Courier" pitchFamily="49" charset="0"/>
                <a:cs typeface="Consolas" pitchFamily="49" charset="0"/>
              </a:rPr>
              <a:t>news:x:9:13:News system:/etc/news:/bin/bash</a:t>
            </a:r>
            <a:endParaRPr lang="es-ES_tradnl" sz="4000" b="1" dirty="0">
              <a:latin typeface="Courier" pitchFamily="49" charset="0"/>
              <a:cs typeface="Consolas" pitchFamily="49" charset="0"/>
            </a:endParaRPr>
          </a:p>
          <a:p>
            <a:pPr algn="just">
              <a:lnSpc>
                <a:spcPct val="150000"/>
              </a:lnSpc>
              <a:spcBef>
                <a:spcPts val="500"/>
              </a:spcBef>
              <a:spcAft>
                <a:spcPts val="500"/>
              </a:spcAft>
            </a:pPr>
            <a:r>
              <a:rPr lang="es-ES" b="1" dirty="0">
                <a:latin typeface="Courier" pitchFamily="49" charset="0"/>
                <a:cs typeface="Consolas" pitchFamily="49" charset="0"/>
              </a:rPr>
              <a:t>fernando:x:501:100:fernando:/home/</a:t>
            </a:r>
            <a:r>
              <a:rPr lang="es-ES" b="1" dirty="0" err="1">
                <a:latin typeface="Courier" pitchFamily="49" charset="0"/>
                <a:cs typeface="Consolas" pitchFamily="49" charset="0"/>
              </a:rPr>
              <a:t>fernando</a:t>
            </a:r>
            <a:r>
              <a:rPr lang="es-ES" b="1" dirty="0">
                <a:latin typeface="Courier" pitchFamily="49" charset="0"/>
                <a:cs typeface="Consolas" pitchFamily="49" charset="0"/>
              </a:rPr>
              <a:t>:/</a:t>
            </a:r>
            <a:r>
              <a:rPr lang="es-ES" b="1" dirty="0" err="1">
                <a:latin typeface="Courier" pitchFamily="49" charset="0"/>
                <a:cs typeface="Consolas" pitchFamily="49" charset="0"/>
              </a:rPr>
              <a:t>bin</a:t>
            </a:r>
            <a:r>
              <a:rPr lang="es-ES" b="1" dirty="0">
                <a:latin typeface="Courier" pitchFamily="49" charset="0"/>
                <a:cs typeface="Consolas" pitchFamily="49" charset="0"/>
              </a:rPr>
              <a:t>/</a:t>
            </a:r>
            <a:r>
              <a:rPr lang="es-ES" b="1" dirty="0" err="1">
                <a:latin typeface="Courier" pitchFamily="49" charset="0"/>
                <a:cs typeface="Consolas" pitchFamily="49" charset="0"/>
              </a:rPr>
              <a:t>bash</a:t>
            </a:r>
            <a:endParaRPr lang="es-ES_tradnl" sz="4000" b="1" dirty="0">
              <a:latin typeface="Courier" pitchFamily="49" charset="0"/>
              <a:cs typeface="Consolas" pitchFamily="49" charset="0"/>
            </a:endParaRPr>
          </a:p>
          <a:p>
            <a:pPr algn="just">
              <a:lnSpc>
                <a:spcPct val="150000"/>
              </a:lnSpc>
              <a:spcBef>
                <a:spcPts val="500"/>
              </a:spcBef>
              <a:spcAft>
                <a:spcPts val="500"/>
              </a:spcAft>
            </a:pPr>
            <a:r>
              <a:rPr lang="es-ES" b="1" dirty="0">
                <a:latin typeface="Courier" pitchFamily="49" charset="0"/>
                <a:cs typeface="Consolas" pitchFamily="49" charset="0"/>
              </a:rPr>
              <a:t>pablo:x:502:100:pablo:/home/pablo:/</a:t>
            </a:r>
            <a:r>
              <a:rPr lang="es-ES" b="1" dirty="0" err="1">
                <a:latin typeface="Courier" pitchFamily="49" charset="0"/>
                <a:cs typeface="Consolas" pitchFamily="49" charset="0"/>
              </a:rPr>
              <a:t>bin</a:t>
            </a:r>
            <a:r>
              <a:rPr lang="es-ES" b="1" dirty="0">
                <a:latin typeface="Courier" pitchFamily="49" charset="0"/>
                <a:cs typeface="Consolas" pitchFamily="49" charset="0"/>
              </a:rPr>
              <a:t>/</a:t>
            </a:r>
            <a:r>
              <a:rPr lang="es-ES" b="1" dirty="0" err="1">
                <a:latin typeface="Courier" pitchFamily="49" charset="0"/>
                <a:cs typeface="Consolas" pitchFamily="49" charset="0"/>
              </a:rPr>
              <a:t>bash</a:t>
            </a:r>
            <a:endParaRPr lang="es-ES" dirty="0"/>
          </a:p>
        </p:txBody>
      </p:sp>
    </p:spTree>
    <p:extLst>
      <p:ext uri="{BB962C8B-B14F-4D97-AF65-F5344CB8AC3E}">
        <p14:creationId xmlns:p14="http://schemas.microsoft.com/office/powerpoint/2010/main" val="965935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D1F31-52C5-4788-81BE-772DE42A2BA7}"/>
              </a:ext>
            </a:extLst>
          </p:cNvPr>
          <p:cNvSpPr>
            <a:spLocks noGrp="1"/>
          </p:cNvSpPr>
          <p:nvPr>
            <p:ph type="title"/>
          </p:nvPr>
        </p:nvSpPr>
        <p:spPr/>
        <p:txBody>
          <a:bodyPr/>
          <a:lstStyle/>
          <a:p>
            <a:r>
              <a:rPr lang="es-ES" dirty="0"/>
              <a:t>Configuración Usuarios</a:t>
            </a:r>
          </a:p>
        </p:txBody>
      </p:sp>
      <p:sp>
        <p:nvSpPr>
          <p:cNvPr id="4" name="Marcador de contenido 3">
            <a:extLst>
              <a:ext uri="{FF2B5EF4-FFF2-40B4-BE49-F238E27FC236}">
                <a16:creationId xmlns:a16="http://schemas.microsoft.com/office/drawing/2014/main" id="{90BCE515-D3B5-4EC2-AD08-E894232E85C9}"/>
              </a:ext>
            </a:extLst>
          </p:cNvPr>
          <p:cNvSpPr>
            <a:spLocks noGrp="1"/>
          </p:cNvSpPr>
          <p:nvPr>
            <p:ph idx="1"/>
          </p:nvPr>
        </p:nvSpPr>
        <p:spPr/>
        <p:txBody>
          <a:bodyPr>
            <a:normAutofit/>
          </a:bodyPr>
          <a:lstStyle/>
          <a:p>
            <a:r>
              <a:rPr lang="es-ES" dirty="0"/>
              <a:t>/</a:t>
            </a:r>
            <a:r>
              <a:rPr lang="es-ES" dirty="0" err="1"/>
              <a:t>etc</a:t>
            </a:r>
            <a:r>
              <a:rPr lang="es-ES" dirty="0"/>
              <a:t>/</a:t>
            </a:r>
            <a:r>
              <a:rPr lang="es-ES" dirty="0" err="1"/>
              <a:t>login.defs</a:t>
            </a:r>
            <a:r>
              <a:rPr lang="es-ES" dirty="0"/>
              <a:t>: cambiar parámetros de creación cuentas de usuario y grupos</a:t>
            </a:r>
          </a:p>
          <a:p>
            <a:pPr lvl="1"/>
            <a:r>
              <a:rPr lang="es-ES" dirty="0"/>
              <a:t>UID_MIN: Identificador mínimo de usuario</a:t>
            </a:r>
          </a:p>
          <a:p>
            <a:pPr lvl="1"/>
            <a:r>
              <a:rPr lang="es-ES" dirty="0"/>
              <a:t>UID_MAX: Identificador máximo de usuario</a:t>
            </a:r>
          </a:p>
          <a:p>
            <a:pPr lvl="1"/>
            <a:r>
              <a:rPr lang="es-ES" dirty="0"/>
              <a:t>GID_MIN: Identificador mínimo de grupo</a:t>
            </a:r>
          </a:p>
          <a:p>
            <a:pPr lvl="1"/>
            <a:r>
              <a:rPr lang="es-ES" dirty="0"/>
              <a:t>GID_MAX: Identificador máximo de grupo</a:t>
            </a:r>
          </a:p>
          <a:p>
            <a:pPr lvl="1"/>
            <a:r>
              <a:rPr lang="es-ES" dirty="0"/>
              <a:t>UMASK: Establece los permisos del directorio home.</a:t>
            </a:r>
          </a:p>
          <a:p>
            <a:pPr lvl="1"/>
            <a:r>
              <a:rPr lang="es-ES" dirty="0"/>
              <a:t>USERGROUPS_ENAB: creación de un grupo por usuario.</a:t>
            </a:r>
          </a:p>
          <a:p>
            <a:pPr lvl="1"/>
            <a:endParaRPr lang="es-ES" dirty="0"/>
          </a:p>
          <a:p>
            <a:pPr lvl="1"/>
            <a:endParaRPr lang="es-ES" dirty="0"/>
          </a:p>
          <a:p>
            <a:endParaRPr lang="es-ES" dirty="0"/>
          </a:p>
          <a:p>
            <a:endParaRPr lang="es-ES" dirty="0"/>
          </a:p>
          <a:p>
            <a:endParaRPr lang="es-ES" dirty="0"/>
          </a:p>
          <a:p>
            <a:pPr lvl="1"/>
            <a:endParaRPr lang="es-ES" dirty="0"/>
          </a:p>
        </p:txBody>
      </p:sp>
    </p:spTree>
    <p:extLst>
      <p:ext uri="{BB962C8B-B14F-4D97-AF65-F5344CB8AC3E}">
        <p14:creationId xmlns:p14="http://schemas.microsoft.com/office/powerpoint/2010/main" val="31796671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D1F31-52C5-4788-81BE-772DE42A2BA7}"/>
              </a:ext>
            </a:extLst>
          </p:cNvPr>
          <p:cNvSpPr>
            <a:spLocks noGrp="1"/>
          </p:cNvSpPr>
          <p:nvPr>
            <p:ph type="title"/>
          </p:nvPr>
        </p:nvSpPr>
        <p:spPr/>
        <p:txBody>
          <a:bodyPr/>
          <a:lstStyle/>
          <a:p>
            <a:r>
              <a:rPr lang="es-ES" dirty="0"/>
              <a:t>Configuración cuentas  usuarios</a:t>
            </a:r>
          </a:p>
        </p:txBody>
      </p:sp>
      <p:sp>
        <p:nvSpPr>
          <p:cNvPr id="4" name="Marcador de contenido 3">
            <a:extLst>
              <a:ext uri="{FF2B5EF4-FFF2-40B4-BE49-F238E27FC236}">
                <a16:creationId xmlns:a16="http://schemas.microsoft.com/office/drawing/2014/main" id="{90BCE515-D3B5-4EC2-AD08-E894232E85C9}"/>
              </a:ext>
            </a:extLst>
          </p:cNvPr>
          <p:cNvSpPr>
            <a:spLocks noGrp="1"/>
          </p:cNvSpPr>
          <p:nvPr>
            <p:ph idx="1"/>
          </p:nvPr>
        </p:nvSpPr>
        <p:spPr/>
        <p:txBody>
          <a:bodyPr>
            <a:normAutofit/>
          </a:bodyPr>
          <a:lstStyle/>
          <a:p>
            <a:r>
              <a:rPr lang="es-ES" sz="2200" dirty="0"/>
              <a:t>Antes de crear cuentas de usuarios se puede configurar  sus  valores por defecto. Se aplica a todas las cuentas. </a:t>
            </a:r>
          </a:p>
          <a:p>
            <a:r>
              <a:rPr lang="es-ES" sz="2200" dirty="0"/>
              <a:t>/</a:t>
            </a:r>
            <a:r>
              <a:rPr lang="es-ES" sz="2200" b="1" dirty="0" err="1"/>
              <a:t>etc</a:t>
            </a:r>
            <a:r>
              <a:rPr lang="es-ES" sz="2200" b="1" dirty="0"/>
              <a:t>/default/</a:t>
            </a:r>
            <a:r>
              <a:rPr lang="es-ES" sz="2200" b="1" dirty="0" err="1"/>
              <a:t>useradd</a:t>
            </a:r>
            <a:r>
              <a:rPr lang="es-ES" sz="2200" dirty="0"/>
              <a:t>: fichero parámetros por defecto al crear una cuenta de usuario</a:t>
            </a:r>
          </a:p>
          <a:p>
            <a:r>
              <a:rPr lang="es-ES" sz="2200" dirty="0"/>
              <a:t>Modificación: </a:t>
            </a:r>
          </a:p>
          <a:p>
            <a:pPr lvl="1"/>
            <a:r>
              <a:rPr lang="es-ES" sz="2200" b="1" dirty="0"/>
              <a:t>nano /</a:t>
            </a:r>
            <a:r>
              <a:rPr lang="es-ES" sz="2200" b="1" dirty="0" err="1"/>
              <a:t>etc</a:t>
            </a:r>
            <a:r>
              <a:rPr lang="es-ES" sz="2200" b="1" dirty="0"/>
              <a:t>/default/</a:t>
            </a:r>
            <a:r>
              <a:rPr lang="es-ES" sz="2200" b="1" dirty="0" err="1"/>
              <a:t>useradd</a:t>
            </a:r>
            <a:r>
              <a:rPr lang="es-ES" sz="2200" dirty="0"/>
              <a:t>: modificando directamente el contenido del fichero</a:t>
            </a:r>
          </a:p>
          <a:p>
            <a:pPr lvl="1"/>
            <a:r>
              <a:rPr lang="es-ES" sz="2200" b="1" dirty="0"/>
              <a:t>Por comando:</a:t>
            </a:r>
          </a:p>
          <a:p>
            <a:pPr marL="0" indent="0">
              <a:buNone/>
            </a:pPr>
            <a:r>
              <a:rPr lang="es-ES" sz="2200" b="1" dirty="0"/>
              <a:t>	</a:t>
            </a:r>
            <a:r>
              <a:rPr lang="es-ES" sz="2200" b="1" dirty="0" err="1"/>
              <a:t>useradd</a:t>
            </a:r>
            <a:r>
              <a:rPr lang="es-ES" sz="2200" b="1" dirty="0"/>
              <a:t> –D : </a:t>
            </a:r>
            <a:r>
              <a:rPr lang="es-ES" sz="2200" dirty="0"/>
              <a:t>visualiza los parámetros establecidos</a:t>
            </a:r>
          </a:p>
          <a:p>
            <a:pPr marL="0" indent="0">
              <a:buNone/>
            </a:pPr>
            <a:endParaRPr lang="es-ES" b="1" dirty="0"/>
          </a:p>
          <a:p>
            <a:pPr marL="0" indent="0">
              <a:buNone/>
            </a:pPr>
            <a:r>
              <a:rPr lang="es-ES" b="1" dirty="0"/>
              <a:t>	</a:t>
            </a:r>
            <a:endParaRPr lang="es-ES" dirty="0"/>
          </a:p>
        </p:txBody>
      </p:sp>
      <p:pic>
        <p:nvPicPr>
          <p:cNvPr id="3" name="Imagen 2">
            <a:extLst>
              <a:ext uri="{FF2B5EF4-FFF2-40B4-BE49-F238E27FC236}">
                <a16:creationId xmlns:a16="http://schemas.microsoft.com/office/drawing/2014/main" id="{64EC5E3D-5726-4170-88AD-437F6FA2D6EE}"/>
              </a:ext>
            </a:extLst>
          </p:cNvPr>
          <p:cNvPicPr>
            <a:picLocks noChangeAspect="1"/>
          </p:cNvPicPr>
          <p:nvPr/>
        </p:nvPicPr>
        <p:blipFill>
          <a:blip r:embed="rId2"/>
          <a:stretch>
            <a:fillRect/>
          </a:stretch>
        </p:blipFill>
        <p:spPr>
          <a:xfrm>
            <a:off x="2137534" y="4585390"/>
            <a:ext cx="5617070" cy="1726510"/>
          </a:xfrm>
          <a:prstGeom prst="rect">
            <a:avLst/>
          </a:prstGeom>
        </p:spPr>
      </p:pic>
    </p:spTree>
    <p:extLst>
      <p:ext uri="{BB962C8B-B14F-4D97-AF65-F5344CB8AC3E}">
        <p14:creationId xmlns:p14="http://schemas.microsoft.com/office/powerpoint/2010/main" val="1549286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E4DFFB-27B2-45B1-838E-25F9E5A035A2}"/>
              </a:ext>
            </a:extLst>
          </p:cNvPr>
          <p:cNvSpPr>
            <a:spLocks noGrp="1"/>
          </p:cNvSpPr>
          <p:nvPr>
            <p:ph type="title"/>
          </p:nvPr>
        </p:nvSpPr>
        <p:spPr>
          <a:xfrm>
            <a:off x="877956" y="429661"/>
            <a:ext cx="10515600" cy="1325563"/>
          </a:xfrm>
        </p:spPr>
        <p:txBody>
          <a:bodyPr/>
          <a:lstStyle/>
          <a:p>
            <a:r>
              <a:rPr lang="es-ES" dirty="0"/>
              <a:t>Perfiles de usuarios</a:t>
            </a:r>
          </a:p>
        </p:txBody>
      </p:sp>
      <p:graphicFrame>
        <p:nvGraphicFramePr>
          <p:cNvPr id="4" name="Marcador de contenido 3">
            <a:extLst>
              <a:ext uri="{FF2B5EF4-FFF2-40B4-BE49-F238E27FC236}">
                <a16:creationId xmlns:a16="http://schemas.microsoft.com/office/drawing/2014/main" id="{50938C57-7E50-4CBB-A870-5CB43DCB9D39}"/>
              </a:ext>
            </a:extLst>
          </p:cNvPr>
          <p:cNvGraphicFramePr>
            <a:graphicFrameLocks noGrp="1"/>
          </p:cNvGraphicFramePr>
          <p:nvPr>
            <p:ph idx="1"/>
            <p:extLst>
              <p:ext uri="{D42A27DB-BD31-4B8C-83A1-F6EECF244321}">
                <p14:modId xmlns:p14="http://schemas.microsoft.com/office/powerpoint/2010/main" val="1923140340"/>
              </p:ext>
            </p:extLst>
          </p:nvPr>
        </p:nvGraphicFramePr>
        <p:xfrm>
          <a:off x="2425147" y="1890160"/>
          <a:ext cx="8030817" cy="4530154"/>
        </p:xfrm>
        <a:graphic>
          <a:graphicData uri="http://schemas.openxmlformats.org/drawingml/2006/table">
            <a:tbl>
              <a:tblPr firstRow="1" firstCol="1" bandRow="1">
                <a:tableStyleId>{5C22544A-7EE6-4342-B048-85BDC9FD1C3A}</a:tableStyleId>
              </a:tblPr>
              <a:tblGrid>
                <a:gridCol w="3889914">
                  <a:extLst>
                    <a:ext uri="{9D8B030D-6E8A-4147-A177-3AD203B41FA5}">
                      <a16:colId xmlns:a16="http://schemas.microsoft.com/office/drawing/2014/main" val="4058036349"/>
                    </a:ext>
                  </a:extLst>
                </a:gridCol>
                <a:gridCol w="4140903">
                  <a:extLst>
                    <a:ext uri="{9D8B030D-6E8A-4147-A177-3AD203B41FA5}">
                      <a16:colId xmlns:a16="http://schemas.microsoft.com/office/drawing/2014/main" val="4145985406"/>
                    </a:ext>
                  </a:extLst>
                </a:gridCol>
              </a:tblGrid>
              <a:tr h="529179">
                <a:tc>
                  <a:txBody>
                    <a:bodyPr/>
                    <a:lstStyle/>
                    <a:p>
                      <a:pPr algn="ctr">
                        <a:lnSpc>
                          <a:spcPct val="107000"/>
                        </a:lnSpc>
                        <a:spcAft>
                          <a:spcPts val="0"/>
                        </a:spcAft>
                      </a:pPr>
                      <a:r>
                        <a:rPr lang="es-ES" sz="1400" dirty="0">
                          <a:effectLst/>
                        </a:rPr>
                        <a:t> </a:t>
                      </a:r>
                    </a:p>
                    <a:p>
                      <a:pPr algn="ctr">
                        <a:lnSpc>
                          <a:spcPct val="107000"/>
                        </a:lnSpc>
                        <a:spcAft>
                          <a:spcPts val="0"/>
                        </a:spcAft>
                      </a:pPr>
                      <a:r>
                        <a:rPr lang="es-ES" sz="1400" dirty="0">
                          <a:effectLst/>
                        </a:rPr>
                        <a:t>Usuario</a:t>
                      </a:r>
                    </a:p>
                    <a:p>
                      <a:pPr algn="ctr">
                        <a:lnSpc>
                          <a:spcPct val="107000"/>
                        </a:lnSpc>
                        <a:spcAft>
                          <a:spcPts val="0"/>
                        </a:spcAft>
                      </a:pPr>
                      <a:r>
                        <a:rPr lang="es-ES" sz="1400" dirty="0">
                          <a:effectLst/>
                        </a:rPr>
                        <a:t> </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505" marR="38505" marT="0" marB="0"/>
                </a:tc>
                <a:tc>
                  <a:txBody>
                    <a:bodyPr/>
                    <a:lstStyle/>
                    <a:p>
                      <a:pPr algn="ctr">
                        <a:lnSpc>
                          <a:spcPct val="107000"/>
                        </a:lnSpc>
                        <a:spcAft>
                          <a:spcPts val="0"/>
                        </a:spcAft>
                      </a:pPr>
                      <a:r>
                        <a:rPr lang="es-ES" sz="1400" dirty="0">
                          <a:effectLst/>
                        </a:rPr>
                        <a:t> </a:t>
                      </a:r>
                    </a:p>
                    <a:p>
                      <a:pPr algn="ctr">
                        <a:lnSpc>
                          <a:spcPct val="107000"/>
                        </a:lnSpc>
                        <a:spcAft>
                          <a:spcPts val="0"/>
                        </a:spcAft>
                      </a:pPr>
                      <a:r>
                        <a:rPr lang="es-ES" sz="1400" dirty="0">
                          <a:effectLst/>
                        </a:rPr>
                        <a:t>Características</a:t>
                      </a:r>
                    </a:p>
                    <a:p>
                      <a:pPr algn="ctr">
                        <a:lnSpc>
                          <a:spcPct val="107000"/>
                        </a:lnSpc>
                        <a:spcAft>
                          <a:spcPts val="0"/>
                        </a:spcAft>
                      </a:pPr>
                      <a:r>
                        <a:rPr lang="es-ES" sz="1400" dirty="0">
                          <a:effectLst/>
                        </a:rPr>
                        <a:t> </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788266063"/>
                  </a:ext>
                </a:extLst>
              </a:tr>
              <a:tr h="2548500">
                <a:tc>
                  <a:txBody>
                    <a:bodyPr/>
                    <a:lstStyle/>
                    <a:p>
                      <a:pPr algn="ctr">
                        <a:lnSpc>
                          <a:spcPct val="107000"/>
                        </a:lnSpc>
                        <a:spcAft>
                          <a:spcPts val="0"/>
                        </a:spcAft>
                      </a:pPr>
                      <a:r>
                        <a:rPr lang="es-ES" sz="1400" dirty="0">
                          <a:effectLst/>
                        </a:rPr>
                        <a:t> </a:t>
                      </a:r>
                    </a:p>
                    <a:p>
                      <a:pPr algn="ctr">
                        <a:lnSpc>
                          <a:spcPct val="107000"/>
                        </a:lnSpc>
                        <a:spcAft>
                          <a:spcPts val="0"/>
                        </a:spcAft>
                      </a:pPr>
                      <a:r>
                        <a:rPr lang="es-ES" sz="1400" dirty="0">
                          <a:effectLst/>
                        </a:rPr>
                        <a:t>Sistema</a:t>
                      </a:r>
                    </a:p>
                    <a:p>
                      <a:pPr algn="ctr">
                        <a:lnSpc>
                          <a:spcPct val="107000"/>
                        </a:lnSpc>
                        <a:spcAft>
                          <a:spcPts val="0"/>
                        </a:spcAft>
                      </a:pPr>
                      <a:r>
                        <a:rPr lang="es-ES" sz="1400" dirty="0">
                          <a:effectLst/>
                        </a:rPr>
                        <a:t> </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505" marR="38505" marT="0" marB="0"/>
                </a:tc>
                <a:tc>
                  <a:txBody>
                    <a:bodyPr/>
                    <a:lstStyle/>
                    <a:p>
                      <a:pPr>
                        <a:lnSpc>
                          <a:spcPct val="107000"/>
                        </a:lnSpc>
                        <a:spcAft>
                          <a:spcPts val="0"/>
                        </a:spcAft>
                      </a:pPr>
                      <a:r>
                        <a:rPr lang="es-ES" sz="1400" dirty="0">
                          <a:effectLst/>
                        </a:rPr>
                        <a:t> </a:t>
                      </a:r>
                    </a:p>
                    <a:p>
                      <a:pPr marL="342900" lvl="0" indent="-342900">
                        <a:spcAft>
                          <a:spcPts val="0"/>
                        </a:spcAft>
                        <a:buFont typeface="Arial" panose="020B0604020202020204" pitchFamily="34" charset="0"/>
                        <a:buChar char="-"/>
                      </a:pPr>
                      <a:r>
                        <a:rPr lang="es-ES" sz="1400" dirty="0">
                          <a:effectLst/>
                        </a:rPr>
                        <a:t>Ejemplos: </a:t>
                      </a:r>
                      <a:r>
                        <a:rPr lang="es-ES" sz="1400" dirty="0" err="1">
                          <a:effectLst/>
                        </a:rPr>
                        <a:t>bin</a:t>
                      </a:r>
                      <a:r>
                        <a:rPr lang="es-ES" sz="1400" dirty="0">
                          <a:effectLst/>
                        </a:rPr>
                        <a:t>, </a:t>
                      </a:r>
                      <a:r>
                        <a:rPr lang="es-ES" sz="1400" dirty="0" err="1">
                          <a:effectLst/>
                        </a:rPr>
                        <a:t>daemon</a:t>
                      </a:r>
                      <a:r>
                        <a:rPr lang="es-ES" sz="1400" dirty="0">
                          <a:effectLst/>
                        </a:rPr>
                        <a:t>, </a:t>
                      </a:r>
                      <a:r>
                        <a:rPr lang="es-ES" sz="1400" dirty="0" err="1">
                          <a:effectLst/>
                        </a:rPr>
                        <a:t>adm</a:t>
                      </a:r>
                      <a:r>
                        <a:rPr lang="es-ES" sz="1400" dirty="0">
                          <a:effectLst/>
                        </a:rPr>
                        <a:t>, </a:t>
                      </a:r>
                      <a:r>
                        <a:rPr lang="es-ES" sz="1400" dirty="0" err="1">
                          <a:effectLst/>
                        </a:rPr>
                        <a:t>lp</a:t>
                      </a:r>
                      <a:r>
                        <a:rPr lang="es-ES" sz="1400" dirty="0">
                          <a:effectLst/>
                        </a:rPr>
                        <a:t>, </a:t>
                      </a:r>
                      <a:r>
                        <a:rPr lang="es-ES" sz="1400" dirty="0" err="1">
                          <a:effectLst/>
                        </a:rPr>
                        <a:t>sync</a:t>
                      </a:r>
                      <a:r>
                        <a:rPr lang="es-ES" sz="1400" dirty="0">
                          <a:effectLst/>
                        </a:rPr>
                        <a:t>, </a:t>
                      </a:r>
                      <a:r>
                        <a:rPr lang="es-ES" sz="1400" dirty="0" err="1">
                          <a:effectLst/>
                        </a:rPr>
                        <a:t>shutdown</a:t>
                      </a:r>
                      <a:r>
                        <a:rPr lang="es-ES" sz="1400" dirty="0">
                          <a:effectLst/>
                        </a:rPr>
                        <a:t>, mail, </a:t>
                      </a:r>
                      <a:r>
                        <a:rPr lang="es-ES" sz="1400" dirty="0" err="1">
                          <a:effectLst/>
                        </a:rPr>
                        <a:t>operator</a:t>
                      </a:r>
                      <a:r>
                        <a:rPr lang="es-ES" sz="1400" dirty="0">
                          <a:effectLst/>
                        </a:rPr>
                        <a:t>, </a:t>
                      </a:r>
                      <a:r>
                        <a:rPr lang="es-ES" sz="1400" dirty="0" err="1">
                          <a:effectLst/>
                        </a:rPr>
                        <a:t>squid</a:t>
                      </a:r>
                      <a:r>
                        <a:rPr lang="es-ES" sz="1400" dirty="0">
                          <a:effectLst/>
                        </a:rPr>
                        <a:t>, apache, etc. </a:t>
                      </a:r>
                    </a:p>
                    <a:p>
                      <a:pPr marL="342900" lvl="0" indent="-342900">
                        <a:spcAft>
                          <a:spcPts val="0"/>
                        </a:spcAft>
                        <a:buFont typeface="Arial" panose="020B0604020202020204" pitchFamily="34" charset="0"/>
                        <a:buChar char="-"/>
                      </a:pPr>
                      <a:r>
                        <a:rPr lang="es-ES" sz="1400" dirty="0">
                          <a:effectLst/>
                        </a:rPr>
                        <a:t>Se les llama también cuentas del sistema. </a:t>
                      </a:r>
                    </a:p>
                    <a:p>
                      <a:pPr marL="342900" lvl="0" indent="-342900">
                        <a:spcAft>
                          <a:spcPts val="0"/>
                        </a:spcAft>
                        <a:buFont typeface="Arial" panose="020B0604020202020204" pitchFamily="34" charset="0"/>
                        <a:buChar char="-"/>
                      </a:pPr>
                      <a:r>
                        <a:rPr lang="es-ES" sz="1400" dirty="0">
                          <a:effectLst/>
                        </a:rPr>
                        <a:t>No tiene todos los privilegios del usuario </a:t>
                      </a:r>
                      <a:r>
                        <a:rPr lang="es-ES" sz="1400" dirty="0" err="1">
                          <a:effectLst/>
                        </a:rPr>
                        <a:t>root</a:t>
                      </a:r>
                      <a:r>
                        <a:rPr lang="es-ES" sz="1400" dirty="0">
                          <a:effectLst/>
                        </a:rPr>
                        <a:t>, pero dependiendo de la cuenta asumen distintos privilegios de </a:t>
                      </a:r>
                      <a:r>
                        <a:rPr lang="es-ES" sz="1400" dirty="0" err="1">
                          <a:effectLst/>
                        </a:rPr>
                        <a:t>root</a:t>
                      </a:r>
                      <a:r>
                        <a:rPr lang="es-ES" sz="1400" dirty="0">
                          <a:effectLst/>
                        </a:rPr>
                        <a:t>. </a:t>
                      </a:r>
                    </a:p>
                    <a:p>
                      <a:pPr marL="342900" lvl="0" indent="-342900">
                        <a:spcAft>
                          <a:spcPts val="0"/>
                        </a:spcAft>
                        <a:buFont typeface="Arial" panose="020B0604020202020204" pitchFamily="34" charset="0"/>
                        <a:buChar char="-"/>
                      </a:pPr>
                      <a:r>
                        <a:rPr lang="es-ES" sz="1400" dirty="0">
                          <a:effectLst/>
                        </a:rPr>
                        <a:t>Lo anterior para proteger al sistema de posibles formas de vulnerar la seguridad. </a:t>
                      </a:r>
                    </a:p>
                    <a:p>
                      <a:pPr marL="342900" lvl="0" indent="-342900">
                        <a:spcAft>
                          <a:spcPts val="0"/>
                        </a:spcAft>
                        <a:buFont typeface="Arial" panose="020B0604020202020204" pitchFamily="34" charset="0"/>
                        <a:buChar char="-"/>
                      </a:pPr>
                      <a:r>
                        <a:rPr lang="es-ES" sz="1400" dirty="0">
                          <a:effectLst/>
                        </a:rPr>
                        <a:t>No tienen contraseñas pues son cuentas que no están diseñadas para iniciar sesiones con ellas. </a:t>
                      </a:r>
                    </a:p>
                    <a:p>
                      <a:pPr marL="342900" lvl="0" indent="-342900">
                        <a:spcAft>
                          <a:spcPts val="0"/>
                        </a:spcAft>
                        <a:buFont typeface="Arial" panose="020B0604020202020204" pitchFamily="34" charset="0"/>
                        <a:buChar char="-"/>
                      </a:pPr>
                      <a:r>
                        <a:rPr lang="es-ES" sz="1400" dirty="0">
                          <a:effectLst/>
                        </a:rPr>
                        <a:t>También se les conoce como cuentas de "no inicio de sesión" (</a:t>
                      </a:r>
                      <a:r>
                        <a:rPr lang="es-ES" sz="1400" dirty="0" err="1">
                          <a:effectLst/>
                        </a:rPr>
                        <a:t>nologin</a:t>
                      </a:r>
                      <a:r>
                        <a:rPr lang="es-ES" sz="1400" dirty="0">
                          <a:effectLst/>
                        </a:rPr>
                        <a:t>). </a:t>
                      </a:r>
                    </a:p>
                    <a:p>
                      <a:pPr marL="342900" lvl="0" indent="-342900">
                        <a:spcAft>
                          <a:spcPts val="0"/>
                        </a:spcAft>
                        <a:buFont typeface="Arial" panose="020B0604020202020204" pitchFamily="34" charset="0"/>
                        <a:buChar char="-"/>
                      </a:pPr>
                      <a:r>
                        <a:rPr lang="es-ES" sz="1400" dirty="0">
                          <a:effectLst/>
                        </a:rPr>
                        <a:t>Se crean (generalmente) automáticamente al momento de la instalación de Linux o de la aplicación. </a:t>
                      </a:r>
                    </a:p>
                    <a:p>
                      <a:pPr marL="342900" lvl="0" indent="-342900">
                        <a:spcAft>
                          <a:spcPts val="0"/>
                        </a:spcAft>
                        <a:buFont typeface="Arial" panose="020B0604020202020204" pitchFamily="34" charset="0"/>
                        <a:buChar char="-"/>
                      </a:pPr>
                      <a:r>
                        <a:rPr lang="es-ES" sz="1400" dirty="0">
                          <a:effectLst/>
                        </a:rPr>
                        <a:t>Generalmente se les asigna un UID entre 1 y 100 (definido en /</a:t>
                      </a:r>
                      <a:r>
                        <a:rPr lang="es-ES" sz="1400" dirty="0" err="1">
                          <a:effectLst/>
                        </a:rPr>
                        <a:t>etc</a:t>
                      </a:r>
                      <a:r>
                        <a:rPr lang="es-ES" sz="1400" dirty="0">
                          <a:effectLst/>
                        </a:rPr>
                        <a:t>/</a:t>
                      </a:r>
                      <a:r>
                        <a:rPr lang="es-ES" sz="1400" dirty="0" err="1">
                          <a:effectLst/>
                        </a:rPr>
                        <a:t>login.defs</a:t>
                      </a:r>
                      <a:r>
                        <a:rPr lang="es-ES" sz="1400" dirty="0">
                          <a:effectLst/>
                        </a:rPr>
                        <a:t>)</a:t>
                      </a:r>
                      <a:endParaRPr lang="es-E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901508051"/>
                  </a:ext>
                </a:extLst>
              </a:tr>
            </a:tbl>
          </a:graphicData>
        </a:graphic>
      </p:graphicFrame>
    </p:spTree>
    <p:extLst>
      <p:ext uri="{BB962C8B-B14F-4D97-AF65-F5344CB8AC3E}">
        <p14:creationId xmlns:p14="http://schemas.microsoft.com/office/powerpoint/2010/main" val="18253976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D1F31-52C5-4788-81BE-772DE42A2BA7}"/>
              </a:ext>
            </a:extLst>
          </p:cNvPr>
          <p:cNvSpPr>
            <a:spLocks noGrp="1"/>
          </p:cNvSpPr>
          <p:nvPr>
            <p:ph type="title"/>
          </p:nvPr>
        </p:nvSpPr>
        <p:spPr/>
        <p:txBody>
          <a:bodyPr/>
          <a:lstStyle/>
          <a:p>
            <a:r>
              <a:rPr lang="es-ES" dirty="0"/>
              <a:t>Configuración cuentas  usuarios</a:t>
            </a:r>
          </a:p>
        </p:txBody>
      </p:sp>
      <p:sp>
        <p:nvSpPr>
          <p:cNvPr id="4" name="Marcador de contenido 3">
            <a:extLst>
              <a:ext uri="{FF2B5EF4-FFF2-40B4-BE49-F238E27FC236}">
                <a16:creationId xmlns:a16="http://schemas.microsoft.com/office/drawing/2014/main" id="{90BCE515-D3B5-4EC2-AD08-E894232E85C9}"/>
              </a:ext>
            </a:extLst>
          </p:cNvPr>
          <p:cNvSpPr>
            <a:spLocks noGrp="1"/>
          </p:cNvSpPr>
          <p:nvPr>
            <p:ph idx="1"/>
          </p:nvPr>
        </p:nvSpPr>
        <p:spPr/>
        <p:txBody>
          <a:bodyPr>
            <a:normAutofit/>
          </a:bodyPr>
          <a:lstStyle/>
          <a:p>
            <a:pPr marL="457200" lvl="1" indent="0">
              <a:buNone/>
            </a:pPr>
            <a:r>
              <a:rPr lang="es-ES" b="1" dirty="0" err="1"/>
              <a:t>useradd</a:t>
            </a:r>
            <a:r>
              <a:rPr lang="es-ES" b="1" dirty="0"/>
              <a:t> –D &lt;parámetro&gt;</a:t>
            </a:r>
          </a:p>
          <a:p>
            <a:pPr marL="457200" lvl="1" indent="0">
              <a:buNone/>
            </a:pPr>
            <a:endParaRPr lang="es-ES" b="1" dirty="0"/>
          </a:p>
          <a:p>
            <a:pPr lvl="1"/>
            <a:r>
              <a:rPr lang="es-ES" b="1" dirty="0"/>
              <a:t>GROUP</a:t>
            </a:r>
            <a:r>
              <a:rPr lang="es-ES" dirty="0"/>
              <a:t>: Grupo por defecto al que se añade el usuario. Parámetro “-g”</a:t>
            </a:r>
          </a:p>
          <a:p>
            <a:pPr lvl="1"/>
            <a:r>
              <a:rPr lang="es-ES" b="1" dirty="0"/>
              <a:t>HOME</a:t>
            </a:r>
            <a:r>
              <a:rPr lang="es-ES" dirty="0"/>
              <a:t>: Directorio por defecto del usuario. Parámetro “-d”</a:t>
            </a:r>
          </a:p>
          <a:p>
            <a:pPr lvl="1"/>
            <a:r>
              <a:rPr lang="es-ES" b="1" dirty="0"/>
              <a:t>INACTIVE</a:t>
            </a:r>
            <a:r>
              <a:rPr lang="es-ES" dirty="0"/>
              <a:t>: Días antes de que la cuenta quede inactiva después de expirar. Parámetro “-f”</a:t>
            </a:r>
          </a:p>
          <a:p>
            <a:pPr lvl="1"/>
            <a:r>
              <a:rPr lang="es-ES" b="1" dirty="0"/>
              <a:t>EXPIRE</a:t>
            </a:r>
            <a:r>
              <a:rPr lang="es-ES" dirty="0"/>
              <a:t>: Fecha de expiración de la cuenta. Parámetro “-e”</a:t>
            </a:r>
          </a:p>
          <a:p>
            <a:pPr lvl="1"/>
            <a:r>
              <a:rPr lang="es-ES" b="1" dirty="0"/>
              <a:t>SHELL</a:t>
            </a:r>
            <a:r>
              <a:rPr lang="es-ES" dirty="0"/>
              <a:t>: Ruta de la Shell por defecto. Parámetro “-s”</a:t>
            </a:r>
          </a:p>
          <a:p>
            <a:pPr lvl="1"/>
            <a:r>
              <a:rPr lang="es-ES" b="1" dirty="0"/>
              <a:t>SKEL</a:t>
            </a:r>
            <a:r>
              <a:rPr lang="es-ES" dirty="0"/>
              <a:t>: Ruta del directorio con los archivos de configuración clave. Parámetro -k</a:t>
            </a:r>
          </a:p>
          <a:p>
            <a:pPr lvl="1"/>
            <a:r>
              <a:rPr lang="es-ES" b="1" dirty="0"/>
              <a:t>CREATE_MAIL_SPOOL</a:t>
            </a:r>
            <a:r>
              <a:rPr lang="es-ES" dirty="0"/>
              <a:t>: crea un directorio para el correo entrante. </a:t>
            </a:r>
            <a:r>
              <a:rPr lang="es-ES" dirty="0" err="1"/>
              <a:t>Yes|no</a:t>
            </a:r>
            <a:endParaRPr lang="es-ES" dirty="0"/>
          </a:p>
          <a:p>
            <a:pPr lvl="1"/>
            <a:endParaRPr lang="es-ES" dirty="0"/>
          </a:p>
          <a:p>
            <a:pPr lvl="1"/>
            <a:endParaRPr lang="es-ES" dirty="0"/>
          </a:p>
          <a:p>
            <a:pPr lvl="1"/>
            <a:endParaRPr lang="es-ES" dirty="0"/>
          </a:p>
        </p:txBody>
      </p:sp>
    </p:spTree>
    <p:extLst>
      <p:ext uri="{BB962C8B-B14F-4D97-AF65-F5344CB8AC3E}">
        <p14:creationId xmlns:p14="http://schemas.microsoft.com/office/powerpoint/2010/main" val="2282270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D1F31-52C5-4788-81BE-772DE42A2BA7}"/>
              </a:ext>
            </a:extLst>
          </p:cNvPr>
          <p:cNvSpPr>
            <a:spLocks noGrp="1"/>
          </p:cNvSpPr>
          <p:nvPr>
            <p:ph type="title"/>
          </p:nvPr>
        </p:nvSpPr>
        <p:spPr/>
        <p:txBody>
          <a:bodyPr/>
          <a:lstStyle/>
          <a:p>
            <a:r>
              <a:rPr lang="es-ES" dirty="0"/>
              <a:t>Configuración cuentas  usuarios</a:t>
            </a:r>
          </a:p>
        </p:txBody>
      </p:sp>
      <p:sp>
        <p:nvSpPr>
          <p:cNvPr id="4" name="Marcador de contenido 3">
            <a:extLst>
              <a:ext uri="{FF2B5EF4-FFF2-40B4-BE49-F238E27FC236}">
                <a16:creationId xmlns:a16="http://schemas.microsoft.com/office/drawing/2014/main" id="{90BCE515-D3B5-4EC2-AD08-E894232E85C9}"/>
              </a:ext>
            </a:extLst>
          </p:cNvPr>
          <p:cNvSpPr>
            <a:spLocks noGrp="1"/>
          </p:cNvSpPr>
          <p:nvPr>
            <p:ph idx="1"/>
          </p:nvPr>
        </p:nvSpPr>
        <p:spPr/>
        <p:txBody>
          <a:bodyPr>
            <a:normAutofit/>
          </a:bodyPr>
          <a:lstStyle/>
          <a:p>
            <a:pPr lvl="1"/>
            <a:endParaRPr lang="es-ES" dirty="0"/>
          </a:p>
          <a:p>
            <a:pPr marL="285750" indent="-285750" algn="just">
              <a:buFont typeface="Wingdings" panose="05000000000000000000" pitchFamily="2" charset="2"/>
              <a:buChar char="q"/>
            </a:pPr>
            <a:r>
              <a:rPr lang="es-ES" sz="2200" dirty="0">
                <a:cs typeface="Arial" panose="020B0604020202020204" pitchFamily="34" charset="0"/>
              </a:rPr>
              <a:t>Por ejemplo, si desea permitir que los usuarios que tienen contraseñas caducadas pudieran ingresar con hasta treinta días posteriores, entonces se podría ejecutar:</a:t>
            </a:r>
          </a:p>
          <a:p>
            <a:pPr lvl="1"/>
            <a:endParaRPr lang="es-ES" dirty="0"/>
          </a:p>
          <a:p>
            <a:pPr lvl="1"/>
            <a:endParaRPr lang="es-ES" dirty="0"/>
          </a:p>
        </p:txBody>
      </p:sp>
      <p:pic>
        <p:nvPicPr>
          <p:cNvPr id="3" name="Imagen 2">
            <a:extLst>
              <a:ext uri="{FF2B5EF4-FFF2-40B4-BE49-F238E27FC236}">
                <a16:creationId xmlns:a16="http://schemas.microsoft.com/office/drawing/2014/main" id="{1AFDD7F6-F0FA-4052-9561-1681B7754D82}"/>
              </a:ext>
            </a:extLst>
          </p:cNvPr>
          <p:cNvPicPr>
            <a:picLocks noChangeAspect="1"/>
          </p:cNvPicPr>
          <p:nvPr/>
        </p:nvPicPr>
        <p:blipFill>
          <a:blip r:embed="rId2"/>
          <a:stretch>
            <a:fillRect/>
          </a:stretch>
        </p:blipFill>
        <p:spPr>
          <a:xfrm>
            <a:off x="1237007" y="3188597"/>
            <a:ext cx="7067550" cy="2733675"/>
          </a:xfrm>
          <a:prstGeom prst="rect">
            <a:avLst/>
          </a:prstGeom>
        </p:spPr>
      </p:pic>
    </p:spTree>
    <p:extLst>
      <p:ext uri="{BB962C8B-B14F-4D97-AF65-F5344CB8AC3E}">
        <p14:creationId xmlns:p14="http://schemas.microsoft.com/office/powerpoint/2010/main" val="39365719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D1F31-52C5-4788-81BE-772DE42A2BA7}"/>
              </a:ext>
            </a:extLst>
          </p:cNvPr>
          <p:cNvSpPr>
            <a:spLocks noGrp="1"/>
          </p:cNvSpPr>
          <p:nvPr>
            <p:ph type="title"/>
          </p:nvPr>
        </p:nvSpPr>
        <p:spPr/>
        <p:txBody>
          <a:bodyPr/>
          <a:lstStyle/>
          <a:p>
            <a:r>
              <a:rPr lang="es-ES" dirty="0"/>
              <a:t>Creación Usuarios. </a:t>
            </a:r>
            <a:r>
              <a:rPr lang="es-ES" b="1" dirty="0"/>
              <a:t> </a:t>
            </a:r>
            <a:r>
              <a:rPr lang="es-ES" b="1" dirty="0" err="1"/>
              <a:t>useradd</a:t>
            </a:r>
            <a:endParaRPr lang="es-ES" b="1" dirty="0"/>
          </a:p>
        </p:txBody>
      </p:sp>
      <p:sp>
        <p:nvSpPr>
          <p:cNvPr id="4" name="Marcador de contenido 3">
            <a:extLst>
              <a:ext uri="{FF2B5EF4-FFF2-40B4-BE49-F238E27FC236}">
                <a16:creationId xmlns:a16="http://schemas.microsoft.com/office/drawing/2014/main" id="{90BCE515-D3B5-4EC2-AD08-E894232E85C9}"/>
              </a:ext>
            </a:extLst>
          </p:cNvPr>
          <p:cNvSpPr>
            <a:spLocks noGrp="1"/>
          </p:cNvSpPr>
          <p:nvPr>
            <p:ph idx="1"/>
          </p:nvPr>
        </p:nvSpPr>
        <p:spPr/>
        <p:txBody>
          <a:bodyPr>
            <a:normAutofit/>
          </a:bodyPr>
          <a:lstStyle/>
          <a:p>
            <a:pPr lvl="1"/>
            <a:r>
              <a:rPr lang="es-ES" dirty="0"/>
              <a:t>Con el comando </a:t>
            </a:r>
            <a:r>
              <a:rPr lang="es-ES" dirty="0" err="1"/>
              <a:t>useradd</a:t>
            </a:r>
            <a:r>
              <a:rPr lang="es-ES" dirty="0"/>
              <a:t> se puede crear cuentas de usuario. Se </a:t>
            </a:r>
            <a:r>
              <a:rPr lang="es-ES" b="1" dirty="0"/>
              <a:t>necesita</a:t>
            </a:r>
            <a:r>
              <a:rPr lang="es-ES" dirty="0"/>
              <a:t> el permiso del administrador </a:t>
            </a:r>
            <a:r>
              <a:rPr lang="es-ES" b="1" dirty="0" err="1"/>
              <a:t>root</a:t>
            </a:r>
            <a:r>
              <a:rPr lang="es-ES" dirty="0"/>
              <a:t>, por lo que habrá que poner </a:t>
            </a:r>
            <a:r>
              <a:rPr lang="es-ES" b="1" dirty="0"/>
              <a:t>delante sudo </a:t>
            </a:r>
            <a:r>
              <a:rPr lang="es-ES" dirty="0"/>
              <a:t>o hacer </a:t>
            </a:r>
            <a:r>
              <a:rPr lang="es-ES" dirty="0" err="1"/>
              <a:t>login</a:t>
            </a:r>
            <a:r>
              <a:rPr lang="es-ES" dirty="0"/>
              <a:t> con </a:t>
            </a:r>
            <a:r>
              <a:rPr lang="es-ES" b="1" dirty="0"/>
              <a:t>sudo su.</a:t>
            </a:r>
          </a:p>
          <a:p>
            <a:pPr lvl="1"/>
            <a:r>
              <a:rPr lang="es-ES" dirty="0"/>
              <a:t>Cada vez que se crea un usuario se crea un grupo con el mismo nombre, por defecto, que lo incluye.</a:t>
            </a:r>
          </a:p>
          <a:p>
            <a:pPr lvl="1"/>
            <a:r>
              <a:rPr lang="es-ES" dirty="0"/>
              <a:t>Los usuario son usuarios estándar que solo tienen permisos de administración dentro de su perfil o home.</a:t>
            </a:r>
          </a:p>
          <a:p>
            <a:pPr lvl="1"/>
            <a:r>
              <a:rPr lang="es-ES" dirty="0"/>
              <a:t>Cuenta con muchos parámetros para crear cuentas con diferentes opciones. Para acceder a su ayuda y ver que significa cada parámetro hay que ejecutar el comando </a:t>
            </a:r>
            <a:r>
              <a:rPr lang="es-ES" b="1" dirty="0" err="1"/>
              <a:t>useradd</a:t>
            </a:r>
            <a:r>
              <a:rPr lang="es-ES" b="1" dirty="0"/>
              <a:t> --</a:t>
            </a:r>
            <a:r>
              <a:rPr lang="es-ES" b="1" dirty="0" err="1"/>
              <a:t>help</a:t>
            </a:r>
            <a:endParaRPr lang="es-ES" b="1" dirty="0"/>
          </a:p>
          <a:p>
            <a:pPr lvl="1"/>
            <a:endParaRPr lang="es-ES" dirty="0"/>
          </a:p>
          <a:p>
            <a:endParaRPr lang="es-ES" dirty="0"/>
          </a:p>
          <a:p>
            <a:endParaRPr lang="es-ES" dirty="0"/>
          </a:p>
          <a:p>
            <a:endParaRPr lang="es-ES" dirty="0"/>
          </a:p>
          <a:p>
            <a:pPr lvl="1"/>
            <a:endParaRPr lang="es-ES" dirty="0"/>
          </a:p>
        </p:txBody>
      </p:sp>
    </p:spTree>
    <p:extLst>
      <p:ext uri="{BB962C8B-B14F-4D97-AF65-F5344CB8AC3E}">
        <p14:creationId xmlns:p14="http://schemas.microsoft.com/office/powerpoint/2010/main" val="12754892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D1F31-52C5-4788-81BE-772DE42A2BA7}"/>
              </a:ext>
            </a:extLst>
          </p:cNvPr>
          <p:cNvSpPr>
            <a:spLocks noGrp="1"/>
          </p:cNvSpPr>
          <p:nvPr>
            <p:ph type="title"/>
          </p:nvPr>
        </p:nvSpPr>
        <p:spPr/>
        <p:txBody>
          <a:bodyPr/>
          <a:lstStyle/>
          <a:p>
            <a:r>
              <a:rPr lang="es-ES" dirty="0"/>
              <a:t>Creación Usuarios. </a:t>
            </a:r>
            <a:r>
              <a:rPr lang="es-ES" b="1" dirty="0"/>
              <a:t> </a:t>
            </a:r>
            <a:br>
              <a:rPr lang="es-ES" b="1" dirty="0"/>
            </a:br>
            <a:r>
              <a:rPr lang="es-ES" b="1" dirty="0"/>
              <a:t>Parámetros </a:t>
            </a:r>
            <a:r>
              <a:rPr lang="es-ES" b="1" dirty="0" err="1"/>
              <a:t>useradd</a:t>
            </a:r>
            <a:endParaRPr lang="es-ES" b="1" dirty="0"/>
          </a:p>
        </p:txBody>
      </p:sp>
      <p:sp>
        <p:nvSpPr>
          <p:cNvPr id="4" name="Marcador de contenido 3">
            <a:extLst>
              <a:ext uri="{FF2B5EF4-FFF2-40B4-BE49-F238E27FC236}">
                <a16:creationId xmlns:a16="http://schemas.microsoft.com/office/drawing/2014/main" id="{90BCE515-D3B5-4EC2-AD08-E894232E85C9}"/>
              </a:ext>
            </a:extLst>
          </p:cNvPr>
          <p:cNvSpPr>
            <a:spLocks noGrp="1"/>
          </p:cNvSpPr>
          <p:nvPr>
            <p:ph idx="1"/>
          </p:nvPr>
        </p:nvSpPr>
        <p:spPr/>
        <p:txBody>
          <a:bodyPr>
            <a:normAutofit/>
          </a:bodyPr>
          <a:lstStyle/>
          <a:p>
            <a:pPr lvl="1"/>
            <a:endParaRPr lang="es-ES" dirty="0"/>
          </a:p>
          <a:p>
            <a:pPr lvl="1"/>
            <a:endParaRPr lang="es-ES" dirty="0"/>
          </a:p>
          <a:p>
            <a:endParaRPr lang="es-ES" dirty="0"/>
          </a:p>
          <a:p>
            <a:endParaRPr lang="es-ES" dirty="0"/>
          </a:p>
          <a:p>
            <a:endParaRPr lang="es-ES" dirty="0"/>
          </a:p>
          <a:p>
            <a:pPr lvl="1"/>
            <a:endParaRPr lang="es-ES" dirty="0"/>
          </a:p>
        </p:txBody>
      </p:sp>
      <p:pic>
        <p:nvPicPr>
          <p:cNvPr id="3" name="Imagen 2">
            <a:extLst>
              <a:ext uri="{FF2B5EF4-FFF2-40B4-BE49-F238E27FC236}">
                <a16:creationId xmlns:a16="http://schemas.microsoft.com/office/drawing/2014/main" id="{0E86CDED-5E6C-474B-A31C-37353A7F4661}"/>
              </a:ext>
            </a:extLst>
          </p:cNvPr>
          <p:cNvPicPr>
            <a:picLocks noChangeAspect="1"/>
          </p:cNvPicPr>
          <p:nvPr/>
        </p:nvPicPr>
        <p:blipFill>
          <a:blip r:embed="rId2"/>
          <a:stretch>
            <a:fillRect/>
          </a:stretch>
        </p:blipFill>
        <p:spPr>
          <a:xfrm>
            <a:off x="2449996" y="1825625"/>
            <a:ext cx="5435047" cy="4994368"/>
          </a:xfrm>
          <a:prstGeom prst="rect">
            <a:avLst/>
          </a:prstGeom>
        </p:spPr>
      </p:pic>
    </p:spTree>
    <p:extLst>
      <p:ext uri="{BB962C8B-B14F-4D97-AF65-F5344CB8AC3E}">
        <p14:creationId xmlns:p14="http://schemas.microsoft.com/office/powerpoint/2010/main" val="38075469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D1F31-52C5-4788-81BE-772DE42A2BA7}"/>
              </a:ext>
            </a:extLst>
          </p:cNvPr>
          <p:cNvSpPr>
            <a:spLocks noGrp="1"/>
          </p:cNvSpPr>
          <p:nvPr>
            <p:ph type="title"/>
          </p:nvPr>
        </p:nvSpPr>
        <p:spPr/>
        <p:txBody>
          <a:bodyPr/>
          <a:lstStyle/>
          <a:p>
            <a:r>
              <a:rPr lang="es-ES" dirty="0"/>
              <a:t>Creación Usuarios. </a:t>
            </a:r>
            <a:br>
              <a:rPr lang="es-ES" dirty="0"/>
            </a:br>
            <a:r>
              <a:rPr lang="es-ES" b="1" dirty="0"/>
              <a:t>sudo </a:t>
            </a:r>
            <a:r>
              <a:rPr lang="es-ES" b="1" dirty="0" err="1"/>
              <a:t>useradd</a:t>
            </a:r>
            <a:endParaRPr lang="es-ES" b="1" dirty="0"/>
          </a:p>
        </p:txBody>
      </p:sp>
      <p:sp>
        <p:nvSpPr>
          <p:cNvPr id="4" name="Marcador de contenido 3">
            <a:extLst>
              <a:ext uri="{FF2B5EF4-FFF2-40B4-BE49-F238E27FC236}">
                <a16:creationId xmlns:a16="http://schemas.microsoft.com/office/drawing/2014/main" id="{90BCE515-D3B5-4EC2-AD08-E894232E85C9}"/>
              </a:ext>
            </a:extLst>
          </p:cNvPr>
          <p:cNvSpPr>
            <a:spLocks noGrp="1"/>
          </p:cNvSpPr>
          <p:nvPr>
            <p:ph idx="1"/>
          </p:nvPr>
        </p:nvSpPr>
        <p:spPr/>
        <p:txBody>
          <a:bodyPr>
            <a:normAutofit/>
          </a:bodyPr>
          <a:lstStyle/>
          <a:p>
            <a:pPr lvl="1"/>
            <a:r>
              <a:rPr lang="es-ES" b="1" dirty="0"/>
              <a:t>Ejemplo:</a:t>
            </a:r>
          </a:p>
          <a:p>
            <a:pPr lvl="2"/>
            <a:r>
              <a:rPr lang="es-ES" b="1" dirty="0"/>
              <a:t>sudo </a:t>
            </a:r>
            <a:r>
              <a:rPr lang="es-ES" b="1" dirty="0" err="1"/>
              <a:t>useradd</a:t>
            </a:r>
            <a:r>
              <a:rPr lang="es-ES" b="1" dirty="0"/>
              <a:t> alumno</a:t>
            </a:r>
            <a:r>
              <a:rPr lang="es-ES" dirty="0"/>
              <a:t>: crea un usuario llamado alumno con los valores de la cuenta por defecto. </a:t>
            </a:r>
            <a:r>
              <a:rPr lang="es-ES" b="1" dirty="0"/>
              <a:t>No crea una carpeta en el directorio /home con su nombre</a:t>
            </a:r>
          </a:p>
          <a:p>
            <a:pPr lvl="2"/>
            <a:r>
              <a:rPr lang="es-ES" b="1" dirty="0"/>
              <a:t>sudo </a:t>
            </a:r>
            <a:r>
              <a:rPr lang="es-ES" b="1" dirty="0" err="1"/>
              <a:t>useradd</a:t>
            </a:r>
            <a:r>
              <a:rPr lang="es-ES" b="1" dirty="0"/>
              <a:t> -m  alumno: </a:t>
            </a:r>
            <a:r>
              <a:rPr lang="es-ES" dirty="0"/>
              <a:t>crea un usuario llamado alumno con los valores de la cuenta por defecto. Con el parámetro -m crea una carpeta en el </a:t>
            </a:r>
            <a:r>
              <a:rPr lang="es-ES" dirty="0" err="1"/>
              <a:t>dierctorio</a:t>
            </a:r>
            <a:r>
              <a:rPr lang="es-ES" dirty="0"/>
              <a:t> /home con su nombre: </a:t>
            </a:r>
            <a:r>
              <a:rPr lang="es-ES" b="1" dirty="0"/>
              <a:t>/home/alumno</a:t>
            </a:r>
          </a:p>
          <a:p>
            <a:pPr lvl="2"/>
            <a:r>
              <a:rPr lang="es-ES" b="1" dirty="0"/>
              <a:t>sudo </a:t>
            </a:r>
            <a:r>
              <a:rPr lang="es-ES" b="1" dirty="0" err="1"/>
              <a:t>useradd</a:t>
            </a:r>
            <a:r>
              <a:rPr lang="es-ES" b="1" dirty="0"/>
              <a:t> -u 1000 -g becario -d /home/becario -m -s /</a:t>
            </a:r>
            <a:r>
              <a:rPr lang="es-ES" b="1" dirty="0" err="1"/>
              <a:t>bin</a:t>
            </a:r>
            <a:r>
              <a:rPr lang="es-ES" b="1" dirty="0"/>
              <a:t>/</a:t>
            </a:r>
            <a:r>
              <a:rPr lang="es-ES" b="1" dirty="0" err="1"/>
              <a:t>bash</a:t>
            </a:r>
            <a:r>
              <a:rPr lang="es-ES" b="1" dirty="0"/>
              <a:t> alumno</a:t>
            </a:r>
            <a:r>
              <a:rPr lang="es-ES" dirty="0"/>
              <a:t>: crea un usuario llamado alumno pero le puedo especificar los valores de creación. En este caso se ha cambiado el nombre del grupo por defecto y de su home.</a:t>
            </a:r>
          </a:p>
          <a:p>
            <a:pPr marL="914400" lvl="2" indent="0">
              <a:buNone/>
            </a:pPr>
            <a:endParaRPr lang="es-ES" dirty="0"/>
          </a:p>
          <a:p>
            <a:pPr lvl="1"/>
            <a:r>
              <a:rPr lang="es-ES" dirty="0"/>
              <a:t>Cada vez que se crea un usuario se guardan sus datos en los ficheros:</a:t>
            </a:r>
          </a:p>
          <a:p>
            <a:pPr lvl="1"/>
            <a:r>
              <a:rPr lang="es-ES" dirty="0"/>
              <a:t>/</a:t>
            </a:r>
            <a:r>
              <a:rPr lang="es-ES" dirty="0" err="1"/>
              <a:t>etc</a:t>
            </a:r>
            <a:r>
              <a:rPr lang="es-ES" dirty="0"/>
              <a:t>/</a:t>
            </a:r>
            <a:r>
              <a:rPr lang="es-ES" dirty="0" err="1"/>
              <a:t>passwd</a:t>
            </a:r>
            <a:r>
              <a:rPr lang="es-ES" dirty="0"/>
              <a:t> y /</a:t>
            </a:r>
            <a:r>
              <a:rPr lang="es-ES" dirty="0" err="1"/>
              <a:t>etc</a:t>
            </a:r>
            <a:r>
              <a:rPr lang="es-ES" dirty="0"/>
              <a:t>/</a:t>
            </a:r>
            <a:r>
              <a:rPr lang="es-ES" dirty="0" err="1"/>
              <a:t>shadow</a:t>
            </a:r>
            <a:endParaRPr lang="es-ES" dirty="0"/>
          </a:p>
          <a:p>
            <a:pPr lvl="1"/>
            <a:r>
              <a:rPr lang="es-ES" dirty="0"/>
              <a:t>Y se crea un nuevo grupo en /</a:t>
            </a:r>
            <a:r>
              <a:rPr lang="es-ES" dirty="0" err="1"/>
              <a:t>etc</a:t>
            </a:r>
            <a:r>
              <a:rPr lang="es-ES" dirty="0"/>
              <a:t>/</a:t>
            </a:r>
            <a:r>
              <a:rPr lang="es-ES" dirty="0" err="1"/>
              <a:t>group</a:t>
            </a:r>
            <a:r>
              <a:rPr lang="es-ES" dirty="0"/>
              <a:t> y /</a:t>
            </a:r>
            <a:r>
              <a:rPr lang="es-ES" dirty="0" err="1"/>
              <a:t>etc</a:t>
            </a:r>
            <a:r>
              <a:rPr lang="es-ES" dirty="0"/>
              <a:t>/</a:t>
            </a:r>
            <a:r>
              <a:rPr lang="es-ES" dirty="0" err="1"/>
              <a:t>gshadow</a:t>
            </a:r>
            <a:endParaRPr lang="es-ES" dirty="0"/>
          </a:p>
          <a:p>
            <a:endParaRPr lang="es-ES" dirty="0"/>
          </a:p>
          <a:p>
            <a:endParaRPr lang="es-ES" dirty="0"/>
          </a:p>
          <a:p>
            <a:endParaRPr lang="es-ES" dirty="0"/>
          </a:p>
          <a:p>
            <a:pPr lvl="1"/>
            <a:endParaRPr lang="es-ES" dirty="0"/>
          </a:p>
        </p:txBody>
      </p:sp>
    </p:spTree>
    <p:extLst>
      <p:ext uri="{BB962C8B-B14F-4D97-AF65-F5344CB8AC3E}">
        <p14:creationId xmlns:p14="http://schemas.microsoft.com/office/powerpoint/2010/main" val="41297581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D1F31-52C5-4788-81BE-772DE42A2BA7}"/>
              </a:ext>
            </a:extLst>
          </p:cNvPr>
          <p:cNvSpPr>
            <a:spLocks noGrp="1"/>
          </p:cNvSpPr>
          <p:nvPr>
            <p:ph type="title"/>
          </p:nvPr>
        </p:nvSpPr>
        <p:spPr/>
        <p:txBody>
          <a:bodyPr/>
          <a:lstStyle/>
          <a:p>
            <a:r>
              <a:rPr lang="es-ES" dirty="0"/>
              <a:t>Configuración contraseña</a:t>
            </a:r>
          </a:p>
        </p:txBody>
      </p:sp>
      <p:sp>
        <p:nvSpPr>
          <p:cNvPr id="4" name="Marcador de contenido 3">
            <a:extLst>
              <a:ext uri="{FF2B5EF4-FFF2-40B4-BE49-F238E27FC236}">
                <a16:creationId xmlns:a16="http://schemas.microsoft.com/office/drawing/2014/main" id="{90BCE515-D3B5-4EC2-AD08-E894232E85C9}"/>
              </a:ext>
            </a:extLst>
          </p:cNvPr>
          <p:cNvSpPr>
            <a:spLocks noGrp="1"/>
          </p:cNvSpPr>
          <p:nvPr>
            <p:ph idx="1"/>
          </p:nvPr>
        </p:nvSpPr>
        <p:spPr/>
        <p:txBody>
          <a:bodyPr/>
          <a:lstStyle/>
          <a:p>
            <a:r>
              <a:rPr lang="es-ES" dirty="0">
                <a:latin typeface="Arial" panose="020B0604020202020204" pitchFamily="34" charset="0"/>
                <a:cs typeface="Arial" panose="020B0604020202020204" pitchFamily="34" charset="0"/>
              </a:rPr>
              <a:t>Mientras que los usuarios regulares deben seguir unas reglas para establecer la contraseña, el usuario </a:t>
            </a:r>
            <a:r>
              <a:rPr lang="es-ES" dirty="0" err="1">
                <a:latin typeface="Arial" panose="020B0604020202020204" pitchFamily="34" charset="0"/>
                <a:cs typeface="Arial" panose="020B0604020202020204" pitchFamily="34" charset="0"/>
              </a:rPr>
              <a:t>root</a:t>
            </a:r>
            <a:r>
              <a:rPr lang="es-ES" dirty="0">
                <a:latin typeface="Arial" panose="020B0604020202020204" pitchFamily="34" charset="0"/>
                <a:cs typeface="Arial" panose="020B0604020202020204" pitchFamily="34" charset="0"/>
              </a:rPr>
              <a:t> sólo tiene que seguir una regla: la contraseña no puede dejarse en blanco. Todas las demás reglas de contraseña que el usuario </a:t>
            </a:r>
            <a:r>
              <a:rPr lang="es-ES" dirty="0" err="1">
                <a:latin typeface="Arial" panose="020B0604020202020204" pitchFamily="34" charset="0"/>
                <a:cs typeface="Arial" panose="020B0604020202020204" pitchFamily="34" charset="0"/>
              </a:rPr>
              <a:t>root</a:t>
            </a:r>
            <a:r>
              <a:rPr lang="es-ES" dirty="0">
                <a:latin typeface="Arial" panose="020B0604020202020204" pitchFamily="34" charset="0"/>
                <a:cs typeface="Arial" panose="020B0604020202020204" pitchFamily="34" charset="0"/>
              </a:rPr>
              <a:t> viola simplemente se mostrará una advertencia en pantalla.</a:t>
            </a:r>
          </a:p>
          <a:p>
            <a:endParaRPr lang="es-ES" dirty="0"/>
          </a:p>
          <a:p>
            <a:endParaRPr lang="es-ES" dirty="0"/>
          </a:p>
        </p:txBody>
      </p:sp>
    </p:spTree>
    <p:extLst>
      <p:ext uri="{BB962C8B-B14F-4D97-AF65-F5344CB8AC3E}">
        <p14:creationId xmlns:p14="http://schemas.microsoft.com/office/powerpoint/2010/main" val="21232850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D1F31-52C5-4788-81BE-772DE42A2BA7}"/>
              </a:ext>
            </a:extLst>
          </p:cNvPr>
          <p:cNvSpPr>
            <a:spLocks noGrp="1"/>
          </p:cNvSpPr>
          <p:nvPr>
            <p:ph type="title"/>
          </p:nvPr>
        </p:nvSpPr>
        <p:spPr/>
        <p:txBody>
          <a:bodyPr/>
          <a:lstStyle/>
          <a:p>
            <a:r>
              <a:rPr lang="es-ES" dirty="0"/>
              <a:t>Configuración contraseña</a:t>
            </a:r>
          </a:p>
        </p:txBody>
      </p:sp>
      <p:sp>
        <p:nvSpPr>
          <p:cNvPr id="4" name="Marcador de contenido 3">
            <a:extLst>
              <a:ext uri="{FF2B5EF4-FFF2-40B4-BE49-F238E27FC236}">
                <a16:creationId xmlns:a16="http://schemas.microsoft.com/office/drawing/2014/main" id="{90BCE515-D3B5-4EC2-AD08-E894232E85C9}"/>
              </a:ext>
            </a:extLst>
          </p:cNvPr>
          <p:cNvSpPr>
            <a:spLocks noGrp="1"/>
          </p:cNvSpPr>
          <p:nvPr>
            <p:ph idx="1"/>
          </p:nvPr>
        </p:nvSpPr>
        <p:spPr/>
        <p:txBody>
          <a:bodyPr/>
          <a:lstStyle/>
          <a:p>
            <a:r>
              <a:rPr lang="es-ES" dirty="0"/>
              <a:t>/</a:t>
            </a:r>
            <a:r>
              <a:rPr lang="es-ES" dirty="0" err="1"/>
              <a:t>etc</a:t>
            </a:r>
            <a:r>
              <a:rPr lang="es-ES" dirty="0"/>
              <a:t>/</a:t>
            </a:r>
            <a:r>
              <a:rPr lang="es-ES" dirty="0" err="1"/>
              <a:t>shadow</a:t>
            </a:r>
            <a:r>
              <a:rPr lang="es-ES" dirty="0"/>
              <a:t>: fichero que guarda la información sobre la contraseña</a:t>
            </a:r>
          </a:p>
          <a:p>
            <a:endParaRPr lang="es-ES" dirty="0"/>
          </a:p>
          <a:p>
            <a:endParaRPr lang="es-ES" dirty="0"/>
          </a:p>
          <a:p>
            <a:endParaRPr lang="es-ES" dirty="0"/>
          </a:p>
        </p:txBody>
      </p:sp>
      <p:pic>
        <p:nvPicPr>
          <p:cNvPr id="6" name="Imagen 5">
            <a:extLst>
              <a:ext uri="{FF2B5EF4-FFF2-40B4-BE49-F238E27FC236}">
                <a16:creationId xmlns:a16="http://schemas.microsoft.com/office/drawing/2014/main" id="{0DA1B044-9988-45F5-937C-8B1713E85560}"/>
              </a:ext>
            </a:extLst>
          </p:cNvPr>
          <p:cNvPicPr>
            <a:picLocks noChangeAspect="1"/>
          </p:cNvPicPr>
          <p:nvPr/>
        </p:nvPicPr>
        <p:blipFill>
          <a:blip r:embed="rId2"/>
          <a:stretch>
            <a:fillRect/>
          </a:stretch>
        </p:blipFill>
        <p:spPr>
          <a:xfrm>
            <a:off x="1033651" y="2547937"/>
            <a:ext cx="8115112" cy="2342115"/>
          </a:xfrm>
          <a:prstGeom prst="rect">
            <a:avLst/>
          </a:prstGeom>
        </p:spPr>
      </p:pic>
    </p:spTree>
    <p:extLst>
      <p:ext uri="{BB962C8B-B14F-4D97-AF65-F5344CB8AC3E}">
        <p14:creationId xmlns:p14="http://schemas.microsoft.com/office/powerpoint/2010/main" val="15327531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D1F31-52C5-4788-81BE-772DE42A2BA7}"/>
              </a:ext>
            </a:extLst>
          </p:cNvPr>
          <p:cNvSpPr>
            <a:spLocks noGrp="1"/>
          </p:cNvSpPr>
          <p:nvPr>
            <p:ph type="title"/>
          </p:nvPr>
        </p:nvSpPr>
        <p:spPr/>
        <p:txBody>
          <a:bodyPr/>
          <a:lstStyle/>
          <a:p>
            <a:r>
              <a:rPr lang="es-ES" dirty="0"/>
              <a:t>Configuración contraseña</a:t>
            </a:r>
          </a:p>
        </p:txBody>
      </p:sp>
      <p:sp>
        <p:nvSpPr>
          <p:cNvPr id="4" name="Marcador de contenido 3">
            <a:extLst>
              <a:ext uri="{FF2B5EF4-FFF2-40B4-BE49-F238E27FC236}">
                <a16:creationId xmlns:a16="http://schemas.microsoft.com/office/drawing/2014/main" id="{90BCE515-D3B5-4EC2-AD08-E894232E85C9}"/>
              </a:ext>
            </a:extLst>
          </p:cNvPr>
          <p:cNvSpPr>
            <a:spLocks noGrp="1"/>
          </p:cNvSpPr>
          <p:nvPr>
            <p:ph idx="1"/>
          </p:nvPr>
        </p:nvSpPr>
        <p:spPr/>
        <p:txBody>
          <a:bodyPr>
            <a:normAutofit fontScale="85000" lnSpcReduction="20000"/>
          </a:bodyPr>
          <a:lstStyle/>
          <a:p>
            <a:r>
              <a:rPr lang="es-ES" dirty="0"/>
              <a:t>La contraseña se encuentra encriptada para prevenir de accesos indeseados.</a:t>
            </a:r>
          </a:p>
          <a:p>
            <a:pPr marL="285750" indent="-285750" algn="just">
              <a:buFont typeface="Wingdings" panose="05000000000000000000" pitchFamily="2" charset="2"/>
              <a:buChar char="q"/>
            </a:pPr>
            <a:r>
              <a:rPr lang="es-ES" sz="2000" dirty="0">
                <a:cs typeface="Arial" panose="020B0604020202020204" pitchFamily="34" charset="0"/>
              </a:rPr>
              <a:t>Factores a considerar:</a:t>
            </a:r>
          </a:p>
          <a:p>
            <a:pPr marL="538163" lvl="1" indent="-342900" algn="just">
              <a:buFont typeface="Wingdings" panose="05000000000000000000" pitchFamily="2" charset="2"/>
              <a:buChar char="§"/>
            </a:pPr>
            <a:r>
              <a:rPr lang="es-ES" sz="2000" dirty="0">
                <a:cs typeface="Arial" panose="020B0604020202020204" pitchFamily="34" charset="0"/>
              </a:rPr>
              <a:t>Longitud: En /</a:t>
            </a:r>
            <a:r>
              <a:rPr lang="es-ES" sz="2000" dirty="0" err="1">
                <a:cs typeface="Arial" panose="020B0604020202020204" pitchFamily="34" charset="0"/>
              </a:rPr>
              <a:t>etc</a:t>
            </a:r>
            <a:r>
              <a:rPr lang="es-ES" sz="2000" dirty="0">
                <a:cs typeface="Arial" panose="020B0604020202020204" pitchFamily="34" charset="0"/>
              </a:rPr>
              <a:t>/</a:t>
            </a:r>
            <a:r>
              <a:rPr lang="es-ES" sz="2000" dirty="0" err="1">
                <a:cs typeface="Arial" panose="020B0604020202020204" pitchFamily="34" charset="0"/>
              </a:rPr>
              <a:t>login.defs</a:t>
            </a:r>
            <a:r>
              <a:rPr lang="es-ES" sz="2000" dirty="0">
                <a:cs typeface="Arial" panose="020B0604020202020204" pitchFamily="34" charset="0"/>
              </a:rPr>
              <a:t> se especifica longitud mínima de la contraseña. </a:t>
            </a:r>
          </a:p>
          <a:p>
            <a:pPr marL="538163" lvl="1" indent="-342900" algn="just">
              <a:buFont typeface="Wingdings" panose="05000000000000000000" pitchFamily="2" charset="2"/>
              <a:buChar char="§"/>
            </a:pPr>
            <a:r>
              <a:rPr lang="es-ES" sz="2000" dirty="0">
                <a:cs typeface="Arial" panose="020B0604020202020204" pitchFamily="34" charset="0"/>
              </a:rPr>
              <a:t>Composición: Una buena contraseña debe estar compuesto por:</a:t>
            </a:r>
          </a:p>
          <a:p>
            <a:pPr marL="901700" lvl="1" indent="-342900" algn="just">
              <a:buFont typeface="Courier New" panose="02070309020205020404" pitchFamily="49" charset="0"/>
              <a:buChar char="o"/>
            </a:pPr>
            <a:r>
              <a:rPr lang="es-ES" sz="2000" dirty="0">
                <a:cs typeface="Arial" panose="020B0604020202020204" pitchFamily="34" charset="0"/>
              </a:rPr>
              <a:t>10 o más caracteres</a:t>
            </a:r>
          </a:p>
          <a:p>
            <a:pPr marL="901700" lvl="1" indent="-342900" algn="just">
              <a:buFont typeface="Courier New" panose="02070309020205020404" pitchFamily="49" charset="0"/>
              <a:buChar char="o"/>
            </a:pPr>
            <a:r>
              <a:rPr lang="es-ES" sz="2000" dirty="0">
                <a:cs typeface="Arial" panose="020B0604020202020204" pitchFamily="34" charset="0"/>
              </a:rPr>
              <a:t>Mezcla de mayúsculas y minúsculas</a:t>
            </a:r>
          </a:p>
          <a:p>
            <a:pPr marL="901700" lvl="1" indent="-342900" algn="just">
              <a:buFont typeface="Courier New" panose="02070309020205020404" pitchFamily="49" charset="0"/>
              <a:buChar char="o"/>
            </a:pPr>
            <a:r>
              <a:rPr lang="es-ES" sz="2000" dirty="0">
                <a:cs typeface="Arial" panose="020B0604020202020204" pitchFamily="34" charset="0"/>
              </a:rPr>
              <a:t>Añadir símbolos (# [;! ...</a:t>
            </a:r>
          </a:p>
          <a:p>
            <a:pPr marL="538163" lvl="1" indent="-342900" algn="just">
              <a:buFont typeface="Wingdings" panose="05000000000000000000" pitchFamily="2" charset="2"/>
              <a:buChar char="§"/>
            </a:pPr>
            <a:r>
              <a:rPr lang="es-ES" sz="2000" dirty="0">
                <a:cs typeface="Arial" panose="020B0604020202020204" pitchFamily="34" charset="0"/>
              </a:rPr>
              <a:t>Vida útil: El uso máximo de una contraseña debe limitarse por:</a:t>
            </a:r>
          </a:p>
          <a:p>
            <a:pPr marL="901700" lvl="1" indent="-342900" algn="just">
              <a:buFont typeface="Courier New" panose="02070309020205020404" pitchFamily="49" charset="0"/>
              <a:buChar char="o"/>
            </a:pPr>
            <a:r>
              <a:rPr lang="es-ES" sz="2000" dirty="0">
                <a:cs typeface="Arial" panose="020B0604020202020204" pitchFamily="34" charset="0"/>
              </a:rPr>
              <a:t>Si una cuenta se ve comprometida y el tiempo que la contraseña es válida es limitado, el intruso en última instancia, perderá el acceso ya que la contraseña con el tiempo pierde su validez.</a:t>
            </a:r>
          </a:p>
          <a:p>
            <a:pPr marL="901700" lvl="1" indent="-342900" algn="just">
              <a:buFont typeface="Courier New" panose="02070309020205020404" pitchFamily="49" charset="0"/>
              <a:buChar char="o"/>
            </a:pPr>
            <a:r>
              <a:rPr lang="es-ES" sz="2000" dirty="0">
                <a:cs typeface="Arial" panose="020B0604020202020204" pitchFamily="34" charset="0"/>
              </a:rPr>
              <a:t>Si no se utiliza una cuenta, entonces se puede desactivar automáticamente cuando la contraseña ya no es válida.</a:t>
            </a:r>
          </a:p>
          <a:p>
            <a:pPr marL="901700" lvl="1" indent="-342900" algn="just">
              <a:buFont typeface="Courier New" panose="02070309020205020404" pitchFamily="49" charset="0"/>
              <a:buChar char="o"/>
            </a:pPr>
            <a:r>
              <a:rPr lang="es-ES" sz="2000" dirty="0">
                <a:cs typeface="Arial" panose="020B0604020202020204" pitchFamily="34" charset="0"/>
              </a:rPr>
              <a:t>Si los atacantes están intentando una "fuerza bruta" ataque al tratar cada contraseña posible, a continuación, la contraseña se puede cambiar antes de que el ataque pueda tener éxito.</a:t>
            </a:r>
          </a:p>
          <a:p>
            <a:pPr marL="538163" lvl="1" indent="-342900" algn="just">
              <a:buFont typeface="Wingdings" panose="05000000000000000000" pitchFamily="2" charset="2"/>
              <a:buChar char="§"/>
            </a:pPr>
            <a:r>
              <a:rPr lang="es-ES" sz="2000" dirty="0">
                <a:cs typeface="Arial" panose="020B0604020202020204" pitchFamily="34" charset="0"/>
              </a:rPr>
              <a:t>Usar contraseñas únicas y fuertes en todas partes</a:t>
            </a:r>
          </a:p>
          <a:p>
            <a:pPr marL="285750" indent="-285750" algn="just">
              <a:buFont typeface="Wingdings" panose="05000000000000000000" pitchFamily="2" charset="2"/>
              <a:buChar char="q"/>
            </a:pPr>
            <a:r>
              <a:rPr lang="es-ES" sz="2000" dirty="0">
                <a:cs typeface="Arial" panose="020B0604020202020204" pitchFamily="34" charset="0"/>
              </a:rPr>
              <a:t>Software como </a:t>
            </a:r>
            <a:r>
              <a:rPr lang="es-ES" sz="2000" dirty="0" err="1">
                <a:cs typeface="Arial" panose="020B0604020202020204" pitchFamily="34" charset="0"/>
              </a:rPr>
              <a:t>KeePassX</a:t>
            </a:r>
            <a:r>
              <a:rPr lang="es-ES" sz="2000" dirty="0">
                <a:cs typeface="Arial" panose="020B0604020202020204" pitchFamily="34" charset="0"/>
              </a:rPr>
              <a:t> guarda sus contraseñas, así que no es necesario recordar de memoria.</a:t>
            </a:r>
          </a:p>
          <a:p>
            <a:endParaRPr lang="es-ES" dirty="0"/>
          </a:p>
          <a:p>
            <a:endParaRPr lang="es-ES" dirty="0"/>
          </a:p>
          <a:p>
            <a:endParaRPr lang="es-ES" dirty="0"/>
          </a:p>
          <a:p>
            <a:endParaRPr lang="es-ES" dirty="0"/>
          </a:p>
        </p:txBody>
      </p:sp>
    </p:spTree>
    <p:extLst>
      <p:ext uri="{BB962C8B-B14F-4D97-AF65-F5344CB8AC3E}">
        <p14:creationId xmlns:p14="http://schemas.microsoft.com/office/powerpoint/2010/main" val="41828640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D1F31-52C5-4788-81BE-772DE42A2BA7}"/>
              </a:ext>
            </a:extLst>
          </p:cNvPr>
          <p:cNvSpPr>
            <a:spLocks noGrp="1"/>
          </p:cNvSpPr>
          <p:nvPr>
            <p:ph type="title"/>
          </p:nvPr>
        </p:nvSpPr>
        <p:spPr/>
        <p:txBody>
          <a:bodyPr/>
          <a:lstStyle/>
          <a:p>
            <a:r>
              <a:rPr lang="es-ES" dirty="0"/>
              <a:t>Configuración contraseña</a:t>
            </a:r>
          </a:p>
        </p:txBody>
      </p:sp>
      <p:sp>
        <p:nvSpPr>
          <p:cNvPr id="4" name="Marcador de contenido 3">
            <a:extLst>
              <a:ext uri="{FF2B5EF4-FFF2-40B4-BE49-F238E27FC236}">
                <a16:creationId xmlns:a16="http://schemas.microsoft.com/office/drawing/2014/main" id="{90BCE515-D3B5-4EC2-AD08-E894232E85C9}"/>
              </a:ext>
            </a:extLst>
          </p:cNvPr>
          <p:cNvSpPr>
            <a:spLocks noGrp="1"/>
          </p:cNvSpPr>
          <p:nvPr>
            <p:ph idx="1"/>
          </p:nvPr>
        </p:nvSpPr>
        <p:spPr/>
        <p:txBody>
          <a:bodyPr>
            <a:normAutofit fontScale="92500" lnSpcReduction="20000"/>
          </a:bodyPr>
          <a:lstStyle/>
          <a:p>
            <a:pPr marL="285750" indent="-285750" algn="just">
              <a:buFont typeface="Wingdings" panose="05000000000000000000" pitchFamily="2" charset="2"/>
              <a:buChar char="q"/>
            </a:pPr>
            <a:r>
              <a:rPr lang="es-ES" sz="2400" dirty="0">
                <a:latin typeface="Arial" panose="020B0604020202020204" pitchFamily="34" charset="0"/>
                <a:cs typeface="Arial" panose="020B0604020202020204" pitchFamily="34" charset="0"/>
              </a:rPr>
              <a:t>Por defecto longitud mínima 6 caracteres</a:t>
            </a:r>
          </a:p>
          <a:p>
            <a:pPr marL="285750" indent="-285750" algn="just">
              <a:buFont typeface="Wingdings" panose="05000000000000000000" pitchFamily="2" charset="2"/>
              <a:buChar char="q"/>
            </a:pPr>
            <a:endParaRPr lang="es-ES" sz="16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q"/>
            </a:pPr>
            <a:r>
              <a:rPr lang="es-ES" sz="2400" dirty="0">
                <a:latin typeface="Arial" panose="020B0604020202020204" pitchFamily="34" charset="0"/>
                <a:cs typeface="Arial" panose="020B0604020202020204" pitchFamily="34" charset="0"/>
              </a:rPr>
              <a:t>Configurable con PAM (</a:t>
            </a:r>
            <a:r>
              <a:rPr lang="es-ES" sz="2400" dirty="0" err="1">
                <a:latin typeface="Arial" panose="020B0604020202020204" pitchFamily="34" charset="0"/>
                <a:cs typeface="Arial" panose="020B0604020202020204" pitchFamily="34" charset="0"/>
              </a:rPr>
              <a:t>Pluggable</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Authentication</a:t>
            </a:r>
            <a:r>
              <a:rPr lang="es-ES" sz="2400" dirty="0">
                <a:latin typeface="Arial" panose="020B0604020202020204" pitchFamily="34" charset="0"/>
                <a:cs typeface="Arial" panose="020B0604020202020204" pitchFamily="34" charset="0"/>
              </a:rPr>
              <a:t> Modules)</a:t>
            </a:r>
          </a:p>
          <a:p>
            <a:pPr marL="623888" lvl="1" indent="-342900" algn="just">
              <a:buFont typeface="Wingdings" panose="05000000000000000000" pitchFamily="2" charset="2"/>
              <a:buChar char="§"/>
            </a:pPr>
            <a:r>
              <a:rPr lang="es-ES" dirty="0">
                <a:latin typeface="Arial" panose="020B0604020202020204" pitchFamily="34" charset="0"/>
                <a:cs typeface="Arial" panose="020B0604020202020204" pitchFamily="34" charset="0"/>
              </a:rPr>
              <a:t>Paquete </a:t>
            </a:r>
            <a:r>
              <a:rPr lang="es-ES" dirty="0" err="1">
                <a:latin typeface="Arial" panose="020B0604020202020204" pitchFamily="34" charset="0"/>
                <a:cs typeface="Arial" panose="020B0604020202020204" pitchFamily="34" charset="0"/>
              </a:rPr>
              <a:t>libpam-cracklib</a:t>
            </a:r>
            <a:r>
              <a:rPr lang="es-ES" dirty="0">
                <a:latin typeface="Arial" panose="020B0604020202020204" pitchFamily="34" charset="0"/>
                <a:cs typeface="Arial" panose="020B0604020202020204" pitchFamily="34" charset="0"/>
              </a:rPr>
              <a:t>.</a:t>
            </a:r>
          </a:p>
          <a:p>
            <a:pPr marL="285750" indent="-285750" algn="just">
              <a:buFont typeface="Wingdings" panose="05000000000000000000" pitchFamily="2" charset="2"/>
              <a:buChar char="q"/>
            </a:pPr>
            <a:endParaRPr lang="es-ES" sz="16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q"/>
            </a:pPr>
            <a:r>
              <a:rPr lang="es-ES" sz="2400" dirty="0">
                <a:latin typeface="Arial" panose="020B0604020202020204" pitchFamily="34" charset="0"/>
                <a:cs typeface="Arial" panose="020B0604020202020204" pitchFamily="34" charset="0"/>
              </a:rPr>
              <a:t>Configuración en /</a:t>
            </a:r>
            <a:r>
              <a:rPr lang="es-ES" sz="2400" dirty="0" err="1">
                <a:latin typeface="Arial" panose="020B0604020202020204" pitchFamily="34" charset="0"/>
                <a:cs typeface="Arial" panose="020B0604020202020204" pitchFamily="34" charset="0"/>
              </a:rPr>
              <a:t>etc</a:t>
            </a:r>
            <a:r>
              <a:rPr lang="es-ES" sz="2400" dirty="0">
                <a:latin typeface="Arial" panose="020B0604020202020204" pitchFamily="34" charset="0"/>
                <a:cs typeface="Arial" panose="020B0604020202020204" pitchFamily="34" charset="0"/>
              </a:rPr>
              <a:t>/</a:t>
            </a:r>
            <a:r>
              <a:rPr lang="es-ES" sz="2400" dirty="0" err="1">
                <a:latin typeface="Arial" panose="020B0604020202020204" pitchFamily="34" charset="0"/>
                <a:cs typeface="Arial" panose="020B0604020202020204" pitchFamily="34" charset="0"/>
              </a:rPr>
              <a:t>pam.d</a:t>
            </a:r>
            <a:r>
              <a:rPr lang="es-ES" sz="2400" dirty="0">
                <a:latin typeface="Arial" panose="020B0604020202020204" pitchFamily="34" charset="0"/>
                <a:cs typeface="Arial" panose="020B0604020202020204" pitchFamily="34" charset="0"/>
              </a:rPr>
              <a:t>/</a:t>
            </a:r>
          </a:p>
          <a:p>
            <a:pPr marL="285750" indent="-285750" algn="just">
              <a:buFont typeface="Wingdings" panose="05000000000000000000" pitchFamily="2" charset="2"/>
              <a:buChar char="q"/>
            </a:pPr>
            <a:endParaRPr lang="es-ES" sz="16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q"/>
            </a:pPr>
            <a:r>
              <a:rPr lang="es-ES" sz="2400" dirty="0">
                <a:latin typeface="Arial" panose="020B0604020202020204" pitchFamily="34" charset="0"/>
                <a:cs typeface="Arial" panose="020B0604020202020204" pitchFamily="34" charset="0"/>
              </a:rPr>
              <a:t>Política de contraseñas:</a:t>
            </a:r>
          </a:p>
          <a:p>
            <a:pPr marL="623888" lvl="1" indent="-342900" algn="just">
              <a:buFont typeface="Wingdings" panose="05000000000000000000" pitchFamily="2" charset="2"/>
              <a:buChar char="§"/>
            </a:pPr>
            <a:r>
              <a:rPr lang="es-ES" dirty="0">
                <a:latin typeface="Arial" panose="020B0604020202020204" pitchFamily="34" charset="0"/>
                <a:cs typeface="Arial" panose="020B0604020202020204" pitchFamily="34" charset="0"/>
              </a:rPr>
              <a:t>/</a:t>
            </a:r>
            <a:r>
              <a:rPr lang="es-ES" dirty="0" err="1">
                <a:latin typeface="Arial" panose="020B0604020202020204" pitchFamily="34" charset="0"/>
                <a:cs typeface="Arial" panose="020B0604020202020204" pitchFamily="34" charset="0"/>
              </a:rPr>
              <a:t>etc</a:t>
            </a:r>
            <a:r>
              <a:rPr lang="es-ES" dirty="0">
                <a:latin typeface="Arial" panose="020B0604020202020204" pitchFamily="34" charset="0"/>
                <a:cs typeface="Arial" panose="020B0604020202020204" pitchFamily="34" charset="0"/>
              </a:rPr>
              <a:t>/</a:t>
            </a:r>
            <a:r>
              <a:rPr lang="es-ES" dirty="0" err="1">
                <a:latin typeface="Arial" panose="020B0604020202020204" pitchFamily="34" charset="0"/>
                <a:cs typeface="Arial" panose="020B0604020202020204" pitchFamily="34" charset="0"/>
              </a:rPr>
              <a:t>pam.d</a:t>
            </a:r>
            <a:r>
              <a:rPr lang="es-ES" dirty="0">
                <a:latin typeface="Arial" panose="020B0604020202020204" pitchFamily="34" charset="0"/>
                <a:cs typeface="Arial" panose="020B0604020202020204" pitchFamily="34" charset="0"/>
              </a:rPr>
              <a:t>/</a:t>
            </a:r>
            <a:r>
              <a:rPr lang="es-ES" dirty="0" err="1">
                <a:latin typeface="Arial" panose="020B0604020202020204" pitchFamily="34" charset="0"/>
                <a:cs typeface="Arial" panose="020B0604020202020204" pitchFamily="34" charset="0"/>
              </a:rPr>
              <a:t>common-password</a:t>
            </a:r>
            <a:endParaRPr lang="es-ES" dirty="0">
              <a:latin typeface="Arial" panose="020B0604020202020204" pitchFamily="34" charset="0"/>
              <a:cs typeface="Arial" panose="020B0604020202020204" pitchFamily="34" charset="0"/>
            </a:endParaRPr>
          </a:p>
          <a:p>
            <a:pPr marL="623888" lvl="1" indent="-342900" algn="just">
              <a:buFont typeface="Wingdings" panose="05000000000000000000" pitchFamily="2" charset="2"/>
              <a:buChar char="§"/>
            </a:pPr>
            <a:r>
              <a:rPr lang="es-ES" dirty="0">
                <a:latin typeface="Arial" panose="020B0604020202020204" pitchFamily="34" charset="0"/>
                <a:cs typeface="Arial" panose="020B0604020202020204" pitchFamily="34" charset="0"/>
              </a:rPr>
              <a:t>Opciones básicas:</a:t>
            </a:r>
          </a:p>
          <a:p>
            <a:pPr marL="800100" lvl="1" indent="-342900" algn="just">
              <a:buFont typeface="Courier New" panose="02070309020205020404" pitchFamily="49" charset="0"/>
              <a:buChar char="o"/>
            </a:pPr>
            <a:r>
              <a:rPr lang="es-ES" dirty="0">
                <a:latin typeface="Arial" panose="020B0604020202020204" pitchFamily="34" charset="0"/>
                <a:cs typeface="Arial" panose="020B0604020202020204" pitchFamily="34" charset="0"/>
              </a:rPr>
              <a:t>SHA512: la contraseña se encripta empleando este algoritmo. Si no, por defecto emplearía MD5.</a:t>
            </a:r>
          </a:p>
          <a:p>
            <a:pPr marL="800100" lvl="1" indent="-342900" algn="just">
              <a:buFont typeface="Courier New" panose="02070309020205020404" pitchFamily="49" charset="0"/>
              <a:buChar char="o"/>
            </a:pPr>
            <a:r>
              <a:rPr lang="es-ES" dirty="0" err="1">
                <a:latin typeface="Arial" panose="020B0604020202020204" pitchFamily="34" charset="0"/>
                <a:cs typeface="Arial" panose="020B0604020202020204" pitchFamily="34" charset="0"/>
              </a:rPr>
              <a:t>obscure</a:t>
            </a:r>
            <a:r>
              <a:rPr lang="es-ES" dirty="0">
                <a:latin typeface="Arial" panose="020B0604020202020204" pitchFamily="34" charset="0"/>
                <a:cs typeface="Arial" panose="020B0604020202020204" pitchFamily="34" charset="0"/>
              </a:rPr>
              <a:t>: hace comprobaciones adicionales en la seguridad de la contraseña (complejidad, similitud con contraseñas anteriores, </a:t>
            </a:r>
            <a:r>
              <a:rPr lang="es-ES" dirty="0" err="1">
                <a:latin typeface="Arial" panose="020B0604020202020204" pitchFamily="34" charset="0"/>
                <a:cs typeface="Arial" panose="020B0604020202020204" pitchFamily="34" charset="0"/>
              </a:rPr>
              <a:t>etc</a:t>
            </a:r>
            <a:r>
              <a:rPr lang="es-ES" dirty="0">
                <a:latin typeface="Arial" panose="020B0604020202020204" pitchFamily="34" charset="0"/>
                <a:cs typeface="Arial" panose="020B0604020202020204" pitchFamily="34" charset="0"/>
              </a:rPr>
              <a:t>…)</a:t>
            </a:r>
          </a:p>
          <a:p>
            <a:endParaRPr lang="es-ES" dirty="0"/>
          </a:p>
          <a:p>
            <a:endParaRPr lang="es-ES" dirty="0"/>
          </a:p>
          <a:p>
            <a:endParaRPr lang="es-ES" dirty="0"/>
          </a:p>
          <a:p>
            <a:endParaRPr lang="es-ES" dirty="0"/>
          </a:p>
        </p:txBody>
      </p:sp>
    </p:spTree>
    <p:extLst>
      <p:ext uri="{BB962C8B-B14F-4D97-AF65-F5344CB8AC3E}">
        <p14:creationId xmlns:p14="http://schemas.microsoft.com/office/powerpoint/2010/main" val="3858098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D1F31-52C5-4788-81BE-772DE42A2BA7}"/>
              </a:ext>
            </a:extLst>
          </p:cNvPr>
          <p:cNvSpPr>
            <a:spLocks noGrp="1"/>
          </p:cNvSpPr>
          <p:nvPr>
            <p:ph type="title"/>
          </p:nvPr>
        </p:nvSpPr>
        <p:spPr/>
        <p:txBody>
          <a:bodyPr/>
          <a:lstStyle/>
          <a:p>
            <a:r>
              <a:rPr lang="es-ES" dirty="0"/>
              <a:t>Configuración contraseña</a:t>
            </a:r>
          </a:p>
        </p:txBody>
      </p:sp>
      <p:sp>
        <p:nvSpPr>
          <p:cNvPr id="4" name="Marcador de contenido 3">
            <a:extLst>
              <a:ext uri="{FF2B5EF4-FFF2-40B4-BE49-F238E27FC236}">
                <a16:creationId xmlns:a16="http://schemas.microsoft.com/office/drawing/2014/main" id="{90BCE515-D3B5-4EC2-AD08-E894232E85C9}"/>
              </a:ext>
            </a:extLst>
          </p:cNvPr>
          <p:cNvSpPr>
            <a:spLocks noGrp="1"/>
          </p:cNvSpPr>
          <p:nvPr>
            <p:ph idx="1"/>
          </p:nvPr>
        </p:nvSpPr>
        <p:spPr/>
        <p:txBody>
          <a:bodyPr>
            <a:normAutofit fontScale="92500" lnSpcReduction="20000"/>
          </a:bodyPr>
          <a:lstStyle/>
          <a:p>
            <a:pPr marL="285750" indent="-285750" algn="just">
              <a:buFont typeface="Wingdings" panose="05000000000000000000" pitchFamily="2" charset="2"/>
              <a:buChar char="q"/>
            </a:pPr>
            <a:r>
              <a:rPr lang="es-ES" sz="2000" dirty="0">
                <a:latin typeface="Arial" panose="020B0604020202020204" pitchFamily="34" charset="0"/>
                <a:cs typeface="Arial" panose="020B0604020202020204" pitchFamily="34" charset="0"/>
              </a:rPr>
              <a:t>Las contraseñas encriptadas o "hashes de contraseña", se almacenan en el archivo /</a:t>
            </a:r>
            <a:r>
              <a:rPr lang="es-ES" sz="2000" dirty="0" err="1">
                <a:latin typeface="Arial" panose="020B0604020202020204" pitchFamily="34" charset="0"/>
                <a:cs typeface="Arial" panose="020B0604020202020204" pitchFamily="34" charset="0"/>
              </a:rPr>
              <a:t>etc</a:t>
            </a:r>
            <a:r>
              <a:rPr lang="es-ES" sz="2000" dirty="0">
                <a:latin typeface="Arial" panose="020B0604020202020204" pitchFamily="34" charset="0"/>
                <a:cs typeface="Arial" panose="020B0604020202020204" pitchFamily="34" charset="0"/>
              </a:rPr>
              <a:t>/</a:t>
            </a:r>
            <a:r>
              <a:rPr lang="es-ES" sz="2000" dirty="0" err="1">
                <a:latin typeface="Arial" panose="020B0604020202020204" pitchFamily="34" charset="0"/>
                <a:cs typeface="Arial" panose="020B0604020202020204" pitchFamily="34" charset="0"/>
              </a:rPr>
              <a:t>shadow</a:t>
            </a:r>
            <a:r>
              <a:rPr lang="es-ES" sz="2000" dirty="0">
                <a:latin typeface="Arial" panose="020B0604020202020204" pitchFamily="34" charset="0"/>
                <a:cs typeface="Arial" panose="020B0604020202020204" pitchFamily="34" charset="0"/>
              </a:rPr>
              <a:t>. Este archivo implementa características de vigencia y caducidad de la contraseña.</a:t>
            </a:r>
          </a:p>
          <a:p>
            <a:pPr marL="285750" indent="-285750" algn="just">
              <a:buFont typeface="Wingdings" panose="05000000000000000000" pitchFamily="2" charset="2"/>
              <a:buChar char="q"/>
            </a:pPr>
            <a:endParaRPr lang="es-ES" sz="20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q"/>
            </a:pPr>
            <a:r>
              <a:rPr lang="es-ES" sz="2000" dirty="0">
                <a:latin typeface="Arial" panose="020B0604020202020204" pitchFamily="34" charset="0"/>
                <a:cs typeface="Arial" panose="020B0604020202020204" pitchFamily="34" charset="0"/>
              </a:rPr>
              <a:t>Un hash de contraseña moderno almacena tres datos:</a:t>
            </a:r>
          </a:p>
          <a:p>
            <a:pPr algn="ctr"/>
            <a:r>
              <a:rPr lang="es-ES" sz="2000" dirty="0">
                <a:latin typeface="Arial" panose="020B0604020202020204" pitchFamily="34" charset="0"/>
                <a:cs typeface="Arial" panose="020B0604020202020204" pitchFamily="34" charset="0"/>
              </a:rPr>
              <a:t>$1$xxxxxxxx$yyyyyyyyyyyyyyyyyyyyyy</a:t>
            </a:r>
          </a:p>
          <a:p>
            <a:pPr marL="717550" indent="-457200" algn="just">
              <a:buFont typeface="+mj-lt"/>
              <a:buAutoNum type="arabicParenR"/>
            </a:pPr>
            <a:r>
              <a:rPr lang="es-ES" sz="2000" dirty="0">
                <a:latin typeface="Arial" panose="020B0604020202020204" pitchFamily="34" charset="0"/>
                <a:cs typeface="Arial" panose="020B0604020202020204" pitchFamily="34" charset="0"/>
              </a:rPr>
              <a:t>1: el algoritmo de encriptación. </a:t>
            </a:r>
          </a:p>
          <a:p>
            <a:pPr marL="1174750" lvl="1" indent="-457200" algn="just">
              <a:buFont typeface="Wingdings" panose="05000000000000000000" pitchFamily="2" charset="2"/>
              <a:buChar char="§"/>
            </a:pPr>
            <a:r>
              <a:rPr lang="es-ES" sz="2000" dirty="0">
                <a:latin typeface="Arial" panose="020B0604020202020204" pitchFamily="34" charset="0"/>
                <a:cs typeface="Arial" panose="020B0604020202020204" pitchFamily="34" charset="0"/>
              </a:rPr>
              <a:t>DES: son 13 caracteres, de los cuales los 2 primeros son el valor del </a:t>
            </a:r>
            <a:r>
              <a:rPr lang="es-ES" sz="2000" i="1" dirty="0" err="1">
                <a:latin typeface="Arial" panose="020B0604020202020204" pitchFamily="34" charset="0"/>
                <a:cs typeface="Arial" panose="020B0604020202020204" pitchFamily="34" charset="0"/>
              </a:rPr>
              <a:t>salt</a:t>
            </a:r>
            <a:endParaRPr lang="es-ES" sz="2000" i="1" dirty="0">
              <a:latin typeface="Arial" panose="020B0604020202020204" pitchFamily="34" charset="0"/>
              <a:cs typeface="Arial" panose="020B0604020202020204" pitchFamily="34" charset="0"/>
            </a:endParaRPr>
          </a:p>
          <a:p>
            <a:pPr marL="1174750" lvl="1" indent="-457200" algn="just">
              <a:buFont typeface="Wingdings" panose="05000000000000000000" pitchFamily="2" charset="2"/>
              <a:buChar char="§"/>
            </a:pPr>
            <a:r>
              <a:rPr lang="es-ES" sz="2000" dirty="0">
                <a:latin typeface="Arial" panose="020B0604020202020204" pitchFamily="34" charset="0"/>
                <a:cs typeface="Arial" panose="020B0604020202020204" pitchFamily="34" charset="0"/>
              </a:rPr>
              <a:t>MD5. Si empieza por $1$</a:t>
            </a:r>
          </a:p>
          <a:p>
            <a:pPr marL="1174750" lvl="1" indent="-457200" algn="just">
              <a:buFont typeface="Wingdings" panose="05000000000000000000" pitchFamily="2" charset="2"/>
              <a:buChar char="§"/>
            </a:pPr>
            <a:r>
              <a:rPr lang="es-ES" sz="2000" dirty="0">
                <a:latin typeface="Arial" panose="020B0604020202020204" pitchFamily="34" charset="0"/>
                <a:cs typeface="Arial" panose="020B0604020202020204" pitchFamily="34" charset="0"/>
              </a:rPr>
              <a:t>SHA-256. Si empieza por $5$</a:t>
            </a:r>
          </a:p>
          <a:p>
            <a:pPr marL="1174750" lvl="1" indent="-457200" algn="just">
              <a:buFont typeface="Wingdings" panose="05000000000000000000" pitchFamily="2" charset="2"/>
              <a:buChar char="§"/>
            </a:pPr>
            <a:r>
              <a:rPr lang="es-ES" sz="2000" dirty="0">
                <a:latin typeface="Arial" panose="020B0604020202020204" pitchFamily="34" charset="0"/>
                <a:cs typeface="Arial" panose="020B0604020202020204" pitchFamily="34" charset="0"/>
              </a:rPr>
              <a:t>SHA-512. Si empieza por $6$</a:t>
            </a:r>
          </a:p>
          <a:p>
            <a:pPr marL="717550" indent="-457200" algn="just">
              <a:buFont typeface="+mj-lt"/>
              <a:buAutoNum type="arabicParenR"/>
            </a:pPr>
            <a:r>
              <a:rPr lang="es-ES" sz="2000" dirty="0" err="1">
                <a:latin typeface="Arial" panose="020B0604020202020204" pitchFamily="34" charset="0"/>
                <a:cs typeface="Arial" panose="020B0604020202020204" pitchFamily="34" charset="0"/>
              </a:rPr>
              <a:t>xxxxxxxx</a:t>
            </a:r>
            <a:r>
              <a:rPr lang="es-ES" sz="2000" dirty="0">
                <a:latin typeface="Arial" panose="020B0604020202020204" pitchFamily="34" charset="0"/>
                <a:cs typeface="Arial" panose="020B0604020202020204" pitchFamily="34" charset="0"/>
              </a:rPr>
              <a:t>: el valor aleatorio utilizado para encriptar el hash. Originalmente, se elige al azar. El valor aleatorio y la contraseña no encriptada se combinan y encriptan para crear el hash de contraseña encriptada.</a:t>
            </a:r>
          </a:p>
          <a:p>
            <a:pPr marL="717550" indent="-457200" algn="just">
              <a:buFont typeface="+mj-lt"/>
              <a:buAutoNum type="arabicParenR"/>
            </a:pPr>
            <a:r>
              <a:rPr lang="es-ES" sz="2000" dirty="0" err="1">
                <a:latin typeface="Arial" panose="020B0604020202020204" pitchFamily="34" charset="0"/>
                <a:cs typeface="Arial" panose="020B0604020202020204" pitchFamily="34" charset="0"/>
              </a:rPr>
              <a:t>yyyyyyyyyyyyyyyyyyyyyy</a:t>
            </a:r>
            <a:r>
              <a:rPr lang="es-ES" sz="2000" dirty="0">
                <a:latin typeface="Arial" panose="020B0604020202020204" pitchFamily="34" charset="0"/>
                <a:cs typeface="Arial" panose="020B0604020202020204" pitchFamily="34" charset="0"/>
              </a:rPr>
              <a:t>: el hash encriptado.</a:t>
            </a:r>
          </a:p>
          <a:p>
            <a:endParaRPr lang="es-ES" dirty="0"/>
          </a:p>
          <a:p>
            <a:endParaRPr lang="es-ES" dirty="0"/>
          </a:p>
          <a:p>
            <a:endParaRPr lang="es-ES" dirty="0"/>
          </a:p>
          <a:p>
            <a:endParaRPr lang="es-ES" dirty="0"/>
          </a:p>
        </p:txBody>
      </p:sp>
    </p:spTree>
    <p:extLst>
      <p:ext uri="{BB962C8B-B14F-4D97-AF65-F5344CB8AC3E}">
        <p14:creationId xmlns:p14="http://schemas.microsoft.com/office/powerpoint/2010/main" val="1225286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D1F31-52C5-4788-81BE-772DE42A2BA7}"/>
              </a:ext>
            </a:extLst>
          </p:cNvPr>
          <p:cNvSpPr>
            <a:spLocks noGrp="1"/>
          </p:cNvSpPr>
          <p:nvPr>
            <p:ph type="title"/>
          </p:nvPr>
        </p:nvSpPr>
        <p:spPr/>
        <p:txBody>
          <a:bodyPr/>
          <a:lstStyle/>
          <a:p>
            <a:r>
              <a:rPr lang="es-ES" dirty="0"/>
              <a:t>Ubicación</a:t>
            </a:r>
          </a:p>
        </p:txBody>
      </p:sp>
      <p:sp>
        <p:nvSpPr>
          <p:cNvPr id="3" name="Marcador de contenido 2">
            <a:extLst>
              <a:ext uri="{FF2B5EF4-FFF2-40B4-BE49-F238E27FC236}">
                <a16:creationId xmlns:a16="http://schemas.microsoft.com/office/drawing/2014/main" id="{1D6F13D0-5168-481C-ACB9-8424F6CA1BF1}"/>
              </a:ext>
            </a:extLst>
          </p:cNvPr>
          <p:cNvSpPr>
            <a:spLocks noGrp="1"/>
          </p:cNvSpPr>
          <p:nvPr>
            <p:ph idx="1"/>
          </p:nvPr>
        </p:nvSpPr>
        <p:spPr/>
        <p:txBody>
          <a:bodyPr/>
          <a:lstStyle/>
          <a:p>
            <a:r>
              <a:rPr lang="es-ES" dirty="0"/>
              <a:t>Cada usuario tiene su directorio dentro de la ruta /home/usuario</a:t>
            </a:r>
          </a:p>
        </p:txBody>
      </p:sp>
      <p:pic>
        <p:nvPicPr>
          <p:cNvPr id="4" name="Imagen 3">
            <a:extLst>
              <a:ext uri="{FF2B5EF4-FFF2-40B4-BE49-F238E27FC236}">
                <a16:creationId xmlns:a16="http://schemas.microsoft.com/office/drawing/2014/main" id="{41344E90-52B4-43AD-95DB-E80F496B320C}"/>
              </a:ext>
            </a:extLst>
          </p:cNvPr>
          <p:cNvPicPr>
            <a:picLocks noChangeAspect="1"/>
          </p:cNvPicPr>
          <p:nvPr/>
        </p:nvPicPr>
        <p:blipFill>
          <a:blip r:embed="rId2"/>
          <a:stretch>
            <a:fillRect/>
          </a:stretch>
        </p:blipFill>
        <p:spPr>
          <a:xfrm>
            <a:off x="2935323" y="2475534"/>
            <a:ext cx="5651672" cy="3780597"/>
          </a:xfrm>
          <a:prstGeom prst="rect">
            <a:avLst/>
          </a:prstGeom>
        </p:spPr>
      </p:pic>
    </p:spTree>
    <p:extLst>
      <p:ext uri="{BB962C8B-B14F-4D97-AF65-F5344CB8AC3E}">
        <p14:creationId xmlns:p14="http://schemas.microsoft.com/office/powerpoint/2010/main" val="3422430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D1F31-52C5-4788-81BE-772DE42A2BA7}"/>
              </a:ext>
            </a:extLst>
          </p:cNvPr>
          <p:cNvSpPr>
            <a:spLocks noGrp="1"/>
          </p:cNvSpPr>
          <p:nvPr>
            <p:ph type="title"/>
          </p:nvPr>
        </p:nvSpPr>
        <p:spPr/>
        <p:txBody>
          <a:bodyPr/>
          <a:lstStyle/>
          <a:p>
            <a:r>
              <a:rPr lang="es-ES" dirty="0"/>
              <a:t>Configuración contraseña</a:t>
            </a:r>
          </a:p>
        </p:txBody>
      </p:sp>
      <p:sp>
        <p:nvSpPr>
          <p:cNvPr id="4" name="Marcador de contenido 3">
            <a:extLst>
              <a:ext uri="{FF2B5EF4-FFF2-40B4-BE49-F238E27FC236}">
                <a16:creationId xmlns:a16="http://schemas.microsoft.com/office/drawing/2014/main" id="{90BCE515-D3B5-4EC2-AD08-E894232E85C9}"/>
              </a:ext>
            </a:extLst>
          </p:cNvPr>
          <p:cNvSpPr>
            <a:spLocks noGrp="1"/>
          </p:cNvSpPr>
          <p:nvPr>
            <p:ph idx="1"/>
          </p:nvPr>
        </p:nvSpPr>
        <p:spPr/>
        <p:txBody>
          <a:bodyPr>
            <a:normAutofit fontScale="92500" lnSpcReduction="10000"/>
          </a:bodyPr>
          <a:lstStyle/>
          <a:p>
            <a:pPr marL="285750" indent="-285750" algn="just">
              <a:buFont typeface="Wingdings" panose="05000000000000000000" pitchFamily="2" charset="2"/>
              <a:buChar char="q"/>
            </a:pPr>
            <a:r>
              <a:rPr lang="es-ES" sz="2200" b="1" dirty="0" err="1">
                <a:latin typeface="Arial" panose="020B0604020202020204" pitchFamily="34" charset="0"/>
                <a:cs typeface="Arial" panose="020B0604020202020204" pitchFamily="34" charset="0"/>
              </a:rPr>
              <a:t>mkpasswd</a:t>
            </a:r>
            <a:r>
              <a:rPr lang="es-ES" sz="2200" dirty="0">
                <a:latin typeface="Arial" panose="020B0604020202020204" pitchFamily="34" charset="0"/>
                <a:cs typeface="Arial" panose="020B0604020202020204" pitchFamily="34" charset="0"/>
              </a:rPr>
              <a:t>. Genera contraseñas encriptadas para una mima cadena de caracteres. Si no viene instalado: “</a:t>
            </a:r>
            <a:r>
              <a:rPr lang="es-ES" sz="2200" i="1" dirty="0">
                <a:latin typeface="Arial" panose="020B0604020202020204" pitchFamily="34" charset="0"/>
                <a:cs typeface="Arial" panose="020B0604020202020204" pitchFamily="34" charset="0"/>
              </a:rPr>
              <a:t>sudo </a:t>
            </a:r>
            <a:r>
              <a:rPr lang="es-ES" sz="2200" i="1" dirty="0" err="1">
                <a:latin typeface="Arial" panose="020B0604020202020204" pitchFamily="34" charset="0"/>
                <a:cs typeface="Arial" panose="020B0604020202020204" pitchFamily="34" charset="0"/>
              </a:rPr>
              <a:t>apt</a:t>
            </a:r>
            <a:r>
              <a:rPr lang="es-ES" sz="2200" i="1" dirty="0">
                <a:latin typeface="Arial" panose="020B0604020202020204" pitchFamily="34" charset="0"/>
                <a:cs typeface="Arial" panose="020B0604020202020204" pitchFamily="34" charset="0"/>
              </a:rPr>
              <a:t> </a:t>
            </a:r>
            <a:r>
              <a:rPr lang="es-ES" sz="2200" i="1" dirty="0" err="1">
                <a:latin typeface="Arial" panose="020B0604020202020204" pitchFamily="34" charset="0"/>
                <a:cs typeface="Arial" panose="020B0604020202020204" pitchFamily="34" charset="0"/>
              </a:rPr>
              <a:t>install</a:t>
            </a:r>
            <a:r>
              <a:rPr lang="es-ES" sz="2200" i="1" dirty="0">
                <a:latin typeface="Arial" panose="020B0604020202020204" pitchFamily="34" charset="0"/>
                <a:cs typeface="Arial" panose="020B0604020202020204" pitchFamily="34" charset="0"/>
              </a:rPr>
              <a:t> whois</a:t>
            </a:r>
            <a:r>
              <a:rPr lang="es-ES" sz="2200" dirty="0">
                <a:latin typeface="Arial" panose="020B0604020202020204" pitchFamily="34" charset="0"/>
                <a:cs typeface="Arial" panose="020B0604020202020204" pitchFamily="34" charset="0"/>
              </a:rPr>
              <a:t>”</a:t>
            </a:r>
          </a:p>
          <a:p>
            <a:pPr marL="623888" lvl="1" indent="-342900" algn="just">
              <a:buFont typeface="Wingdings" panose="05000000000000000000" pitchFamily="2" charset="2"/>
              <a:buChar char="§"/>
            </a:pPr>
            <a:r>
              <a:rPr lang="es-ES" sz="2200" dirty="0" err="1">
                <a:latin typeface="Arial" panose="020B0604020202020204" pitchFamily="34" charset="0"/>
                <a:cs typeface="Arial" panose="020B0604020202020204" pitchFamily="34" charset="0"/>
              </a:rPr>
              <a:t>mkpasswd</a:t>
            </a:r>
            <a:r>
              <a:rPr lang="es-ES" sz="2200" dirty="0">
                <a:latin typeface="Arial" panose="020B0604020202020204" pitchFamily="34" charset="0"/>
                <a:cs typeface="Arial" panose="020B0604020202020204" pitchFamily="34" charset="0"/>
              </a:rPr>
              <a:t> –m </a:t>
            </a:r>
            <a:r>
              <a:rPr lang="es-ES" sz="2200" dirty="0" err="1">
                <a:latin typeface="Arial" panose="020B0604020202020204" pitchFamily="34" charset="0"/>
                <a:cs typeface="Arial" panose="020B0604020202020204" pitchFamily="34" charset="0"/>
              </a:rPr>
              <a:t>help</a:t>
            </a:r>
            <a:r>
              <a:rPr lang="es-ES" sz="2200" dirty="0">
                <a:latin typeface="Arial" panose="020B0604020202020204" pitchFamily="34" charset="0"/>
                <a:cs typeface="Arial" panose="020B0604020202020204" pitchFamily="34" charset="0"/>
              </a:rPr>
              <a:t> </a:t>
            </a:r>
            <a:r>
              <a:rPr lang="es-ES" sz="2200" dirty="0">
                <a:latin typeface="Arial" panose="020B0604020202020204" pitchFamily="34" charset="0"/>
                <a:cs typeface="Arial" panose="020B0604020202020204" pitchFamily="34" charset="0"/>
                <a:sym typeface="Wingdings" panose="05000000000000000000" pitchFamily="2" charset="2"/>
              </a:rPr>
              <a:t> Muestra los algoritmos que podemos utilizar</a:t>
            </a:r>
          </a:p>
          <a:p>
            <a:pPr marL="623888" lvl="1" indent="-342900" algn="just">
              <a:buFont typeface="Wingdings" panose="05000000000000000000" pitchFamily="2" charset="2"/>
              <a:buChar char="§"/>
            </a:pPr>
            <a:r>
              <a:rPr lang="es-ES" sz="2200" dirty="0">
                <a:latin typeface="Arial" panose="020B0604020202020204" pitchFamily="34" charset="0"/>
                <a:cs typeface="Arial" panose="020B0604020202020204" pitchFamily="34" charset="0"/>
                <a:sym typeface="Wingdings" panose="05000000000000000000" pitchFamily="2" charset="2"/>
              </a:rPr>
              <a:t>Pide clave y devuelve valor encriptado. Como el </a:t>
            </a:r>
            <a:r>
              <a:rPr lang="es-ES" sz="2200" i="1" dirty="0" err="1">
                <a:latin typeface="Arial" panose="020B0604020202020204" pitchFamily="34" charset="0"/>
                <a:cs typeface="Arial" panose="020B0604020202020204" pitchFamily="34" charset="0"/>
                <a:sym typeface="Wingdings" panose="05000000000000000000" pitchFamily="2" charset="2"/>
              </a:rPr>
              <a:t>salt</a:t>
            </a:r>
            <a:r>
              <a:rPr lang="es-ES" sz="2200" dirty="0">
                <a:latin typeface="Arial" panose="020B0604020202020204" pitchFamily="34" charset="0"/>
                <a:cs typeface="Arial" panose="020B0604020202020204" pitchFamily="34" charset="0"/>
                <a:sym typeface="Wingdings" panose="05000000000000000000" pitchFamily="2" charset="2"/>
              </a:rPr>
              <a:t> es generado aleatoriamente, si repetimos el comando, con la misma cadena nos devuelve valores distintos.</a:t>
            </a:r>
          </a:p>
          <a:p>
            <a:pPr marL="1257300" lvl="2" indent="-342900" algn="just">
              <a:buFont typeface="Courier New" panose="02070309020205020404" pitchFamily="49" charset="0"/>
              <a:buChar char="o"/>
            </a:pPr>
            <a:r>
              <a:rPr lang="es-ES" sz="2200" dirty="0" err="1">
                <a:latin typeface="Arial" panose="020B0604020202020204" pitchFamily="34" charset="0"/>
                <a:cs typeface="Arial" panose="020B0604020202020204" pitchFamily="34" charset="0"/>
              </a:rPr>
              <a:t>mkpasswd</a:t>
            </a:r>
            <a:r>
              <a:rPr lang="es-ES" sz="2200" dirty="0">
                <a:latin typeface="Arial" panose="020B0604020202020204" pitchFamily="34" charset="0"/>
                <a:cs typeface="Arial" panose="020B0604020202020204" pitchFamily="34" charset="0"/>
              </a:rPr>
              <a:t> –m des</a:t>
            </a:r>
            <a:endParaRPr lang="es-ES" sz="2200" dirty="0">
              <a:latin typeface="Arial" panose="020B0604020202020204" pitchFamily="34" charset="0"/>
              <a:cs typeface="Arial" panose="020B0604020202020204" pitchFamily="34" charset="0"/>
              <a:sym typeface="Wingdings" panose="05000000000000000000" pitchFamily="2" charset="2"/>
            </a:endParaRPr>
          </a:p>
          <a:p>
            <a:pPr marL="1257300" lvl="2" indent="-342900" algn="just">
              <a:buFont typeface="Courier New" panose="02070309020205020404" pitchFamily="49" charset="0"/>
              <a:buChar char="o"/>
            </a:pPr>
            <a:r>
              <a:rPr lang="es-ES" sz="2200" dirty="0" err="1">
                <a:latin typeface="Arial" panose="020B0604020202020204" pitchFamily="34" charset="0"/>
                <a:cs typeface="Arial" panose="020B0604020202020204" pitchFamily="34" charset="0"/>
              </a:rPr>
              <a:t>mkpasswd</a:t>
            </a:r>
            <a:r>
              <a:rPr lang="es-ES" sz="2200" dirty="0">
                <a:latin typeface="Arial" panose="020B0604020202020204" pitchFamily="34" charset="0"/>
                <a:cs typeface="Arial" panose="020B0604020202020204" pitchFamily="34" charset="0"/>
              </a:rPr>
              <a:t> –m md5</a:t>
            </a:r>
            <a:endParaRPr lang="es-ES" sz="2200" dirty="0">
              <a:latin typeface="Arial" panose="020B0604020202020204" pitchFamily="34" charset="0"/>
              <a:cs typeface="Arial" panose="020B0604020202020204" pitchFamily="34" charset="0"/>
              <a:sym typeface="Wingdings" panose="05000000000000000000" pitchFamily="2" charset="2"/>
            </a:endParaRPr>
          </a:p>
          <a:p>
            <a:pPr marL="1257300" lvl="2" indent="-342900" algn="just">
              <a:buFont typeface="Courier New" panose="02070309020205020404" pitchFamily="49" charset="0"/>
              <a:buChar char="o"/>
            </a:pPr>
            <a:r>
              <a:rPr lang="es-ES" sz="2200" dirty="0" err="1">
                <a:latin typeface="Arial" panose="020B0604020202020204" pitchFamily="34" charset="0"/>
                <a:cs typeface="Arial" panose="020B0604020202020204" pitchFamily="34" charset="0"/>
              </a:rPr>
              <a:t>mkpasswd</a:t>
            </a:r>
            <a:r>
              <a:rPr lang="es-ES" sz="2200" dirty="0">
                <a:latin typeface="Arial" panose="020B0604020202020204" pitchFamily="34" charset="0"/>
                <a:cs typeface="Arial" panose="020B0604020202020204" pitchFamily="34" charset="0"/>
              </a:rPr>
              <a:t> –m sha-256</a:t>
            </a:r>
            <a:endParaRPr lang="es-ES" sz="2200" dirty="0">
              <a:latin typeface="Arial" panose="020B0604020202020204" pitchFamily="34" charset="0"/>
              <a:cs typeface="Arial" panose="020B0604020202020204" pitchFamily="34" charset="0"/>
              <a:sym typeface="Wingdings" panose="05000000000000000000" pitchFamily="2" charset="2"/>
            </a:endParaRPr>
          </a:p>
          <a:p>
            <a:pPr marL="1257300" lvl="2" indent="-342900" algn="just">
              <a:buFont typeface="Courier New" panose="02070309020205020404" pitchFamily="49" charset="0"/>
              <a:buChar char="o"/>
            </a:pPr>
            <a:r>
              <a:rPr lang="es-ES" sz="2200" dirty="0" err="1">
                <a:latin typeface="Arial" panose="020B0604020202020204" pitchFamily="34" charset="0"/>
                <a:cs typeface="Arial" panose="020B0604020202020204" pitchFamily="34" charset="0"/>
              </a:rPr>
              <a:t>mkpasswd</a:t>
            </a:r>
            <a:r>
              <a:rPr lang="es-ES" sz="2200" dirty="0">
                <a:latin typeface="Arial" panose="020B0604020202020204" pitchFamily="34" charset="0"/>
                <a:cs typeface="Arial" panose="020B0604020202020204" pitchFamily="34" charset="0"/>
              </a:rPr>
              <a:t> –m sha-512</a:t>
            </a:r>
          </a:p>
          <a:p>
            <a:pPr marL="623888" lvl="1" indent="-342900" algn="just">
              <a:buFont typeface="Wingdings" panose="05000000000000000000" pitchFamily="2" charset="2"/>
              <a:buChar char="§"/>
            </a:pPr>
            <a:r>
              <a:rPr lang="es-ES" sz="2200" dirty="0">
                <a:latin typeface="Arial" panose="020B0604020202020204" pitchFamily="34" charset="0"/>
                <a:cs typeface="Arial" panose="020B0604020202020204" pitchFamily="34" charset="0"/>
              </a:rPr>
              <a:t>Elegimos un </a:t>
            </a:r>
            <a:r>
              <a:rPr lang="es-ES" sz="2200" i="1" dirty="0" err="1">
                <a:latin typeface="Arial" panose="020B0604020202020204" pitchFamily="34" charset="0"/>
                <a:cs typeface="Arial" panose="020B0604020202020204" pitchFamily="34" charset="0"/>
              </a:rPr>
              <a:t>salt</a:t>
            </a:r>
            <a:r>
              <a:rPr lang="es-ES" sz="2200" dirty="0">
                <a:latin typeface="Arial" panose="020B0604020202020204" pitchFamily="34" charset="0"/>
                <a:cs typeface="Arial" panose="020B0604020202020204" pitchFamily="34" charset="0"/>
              </a:rPr>
              <a:t> fijo. Al repetir el comando, con la misma clave, nos devuelve el mismo valor</a:t>
            </a:r>
          </a:p>
          <a:p>
            <a:pPr marL="1257300" lvl="2" indent="-342900" algn="just">
              <a:buFont typeface="Courier New" panose="02070309020205020404" pitchFamily="49" charset="0"/>
              <a:buChar char="o"/>
            </a:pPr>
            <a:r>
              <a:rPr lang="es-ES" sz="2200" dirty="0" err="1">
                <a:latin typeface="Arial" panose="020B0604020202020204" pitchFamily="34" charset="0"/>
                <a:cs typeface="Arial" panose="020B0604020202020204" pitchFamily="34" charset="0"/>
              </a:rPr>
              <a:t>mkpasswd</a:t>
            </a:r>
            <a:r>
              <a:rPr lang="es-ES" sz="2200" dirty="0">
                <a:latin typeface="Arial" panose="020B0604020202020204" pitchFamily="34" charset="0"/>
                <a:cs typeface="Arial" panose="020B0604020202020204" pitchFamily="34" charset="0"/>
              </a:rPr>
              <a:t> –m md5 –S 12345678</a:t>
            </a:r>
            <a:endParaRPr lang="es-ES" sz="2200" dirty="0">
              <a:latin typeface="Arial" panose="020B0604020202020204" pitchFamily="34" charset="0"/>
              <a:cs typeface="Arial" panose="020B0604020202020204" pitchFamily="34" charset="0"/>
              <a:sym typeface="Wingdings" panose="05000000000000000000" pitchFamily="2" charset="2"/>
            </a:endParaRPr>
          </a:p>
          <a:p>
            <a:pPr marL="1257300" lvl="2" indent="-342900" algn="just">
              <a:buFont typeface="Courier New" panose="02070309020205020404" pitchFamily="49" charset="0"/>
              <a:buChar char="o"/>
            </a:pPr>
            <a:r>
              <a:rPr lang="es-ES" sz="2200" dirty="0" err="1">
                <a:latin typeface="Arial" panose="020B0604020202020204" pitchFamily="34" charset="0"/>
                <a:cs typeface="Arial" panose="020B0604020202020204" pitchFamily="34" charset="0"/>
              </a:rPr>
              <a:t>mkpasswd</a:t>
            </a:r>
            <a:r>
              <a:rPr lang="es-ES" sz="2200" dirty="0">
                <a:latin typeface="Arial" panose="020B0604020202020204" pitchFamily="34" charset="0"/>
                <a:cs typeface="Arial" panose="020B0604020202020204" pitchFamily="34" charset="0"/>
              </a:rPr>
              <a:t> –m sha-256 -S 1234567812345678</a:t>
            </a:r>
            <a:endParaRPr lang="es-ES" sz="2200" dirty="0">
              <a:latin typeface="Arial" panose="020B0604020202020204" pitchFamily="34" charset="0"/>
              <a:cs typeface="Arial" panose="020B0604020202020204" pitchFamily="34" charset="0"/>
              <a:sym typeface="Wingdings" panose="05000000000000000000" pitchFamily="2" charset="2"/>
            </a:endParaRPr>
          </a:p>
          <a:p>
            <a:pPr marL="1257300" lvl="2" indent="-342900" algn="just">
              <a:buFont typeface="Courier New" panose="02070309020205020404" pitchFamily="49" charset="0"/>
              <a:buChar char="o"/>
            </a:pPr>
            <a:r>
              <a:rPr lang="es-ES" sz="2200" dirty="0" err="1">
                <a:latin typeface="Arial" panose="020B0604020202020204" pitchFamily="34" charset="0"/>
                <a:cs typeface="Arial" panose="020B0604020202020204" pitchFamily="34" charset="0"/>
              </a:rPr>
              <a:t>mkpasswd</a:t>
            </a:r>
            <a:r>
              <a:rPr lang="es-ES" sz="2200" dirty="0">
                <a:latin typeface="Arial" panose="020B0604020202020204" pitchFamily="34" charset="0"/>
                <a:cs typeface="Arial" panose="020B0604020202020204" pitchFamily="34" charset="0"/>
              </a:rPr>
              <a:t> –m sha-512 -S 1234567812345678</a:t>
            </a:r>
            <a:endParaRPr lang="es-ES" sz="2200" dirty="0">
              <a:latin typeface="Arial" panose="020B0604020202020204" pitchFamily="34" charset="0"/>
              <a:cs typeface="Arial" panose="020B0604020202020204" pitchFamily="34" charset="0"/>
              <a:sym typeface="Wingdings" panose="05000000000000000000" pitchFamily="2" charset="2"/>
            </a:endParaRPr>
          </a:p>
          <a:p>
            <a:endParaRPr lang="es-ES" dirty="0"/>
          </a:p>
          <a:p>
            <a:endParaRPr lang="es-ES" dirty="0"/>
          </a:p>
          <a:p>
            <a:endParaRPr lang="es-ES" dirty="0"/>
          </a:p>
          <a:p>
            <a:endParaRPr lang="es-ES" dirty="0"/>
          </a:p>
        </p:txBody>
      </p:sp>
    </p:spTree>
    <p:extLst>
      <p:ext uri="{BB962C8B-B14F-4D97-AF65-F5344CB8AC3E}">
        <p14:creationId xmlns:p14="http://schemas.microsoft.com/office/powerpoint/2010/main" val="39631678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D1F31-52C5-4788-81BE-772DE42A2BA7}"/>
              </a:ext>
            </a:extLst>
          </p:cNvPr>
          <p:cNvSpPr>
            <a:spLocks noGrp="1"/>
          </p:cNvSpPr>
          <p:nvPr>
            <p:ph type="title"/>
          </p:nvPr>
        </p:nvSpPr>
        <p:spPr/>
        <p:txBody>
          <a:bodyPr/>
          <a:lstStyle/>
          <a:p>
            <a:r>
              <a:rPr lang="es-ES" dirty="0"/>
              <a:t>Configuración contraseña y acceso</a:t>
            </a:r>
          </a:p>
        </p:txBody>
      </p:sp>
      <p:sp>
        <p:nvSpPr>
          <p:cNvPr id="4" name="Marcador de contenido 3">
            <a:extLst>
              <a:ext uri="{FF2B5EF4-FFF2-40B4-BE49-F238E27FC236}">
                <a16:creationId xmlns:a16="http://schemas.microsoft.com/office/drawing/2014/main" id="{90BCE515-D3B5-4EC2-AD08-E894232E85C9}"/>
              </a:ext>
            </a:extLst>
          </p:cNvPr>
          <p:cNvSpPr>
            <a:spLocks noGrp="1"/>
          </p:cNvSpPr>
          <p:nvPr>
            <p:ph idx="1"/>
          </p:nvPr>
        </p:nvSpPr>
        <p:spPr/>
        <p:txBody>
          <a:bodyPr/>
          <a:lstStyle/>
          <a:p>
            <a:r>
              <a:rPr lang="es-ES" dirty="0"/>
              <a:t>/</a:t>
            </a:r>
            <a:r>
              <a:rPr lang="es-ES" dirty="0" err="1"/>
              <a:t>etc</a:t>
            </a:r>
            <a:r>
              <a:rPr lang="es-ES" dirty="0"/>
              <a:t>/</a:t>
            </a:r>
            <a:r>
              <a:rPr lang="es-ES" dirty="0" err="1"/>
              <a:t>login.defs</a:t>
            </a:r>
            <a:r>
              <a:rPr lang="es-ES" dirty="0"/>
              <a:t>: cambiar parámetros de contraseña y acceso</a:t>
            </a:r>
          </a:p>
          <a:p>
            <a:r>
              <a:rPr lang="es-ES" altLang="es-ES" sz="2400" dirty="0">
                <a:latin typeface="Arial Unicode MS"/>
              </a:rPr>
              <a:t>grep -</a:t>
            </a:r>
            <a:r>
              <a:rPr lang="es-ES" altLang="es-ES" sz="2400" dirty="0" err="1">
                <a:latin typeface="Arial Unicode MS"/>
              </a:rPr>
              <a:t>Ev</a:t>
            </a:r>
            <a:r>
              <a:rPr lang="es-ES" altLang="es-ES" sz="2400" dirty="0">
                <a:latin typeface="Arial Unicode MS"/>
              </a:rPr>
              <a:t> '^#|^$' /</a:t>
            </a:r>
            <a:r>
              <a:rPr lang="es-ES" altLang="es-ES" sz="2400" dirty="0" err="1">
                <a:latin typeface="Arial Unicode MS"/>
              </a:rPr>
              <a:t>etc</a:t>
            </a:r>
            <a:r>
              <a:rPr lang="es-ES" altLang="es-ES" sz="2400" dirty="0">
                <a:latin typeface="Arial Unicode MS"/>
              </a:rPr>
              <a:t>/</a:t>
            </a:r>
            <a:r>
              <a:rPr lang="es-ES" altLang="es-ES" sz="2400" dirty="0" err="1">
                <a:latin typeface="Arial Unicode MS"/>
              </a:rPr>
              <a:t>login.defs</a:t>
            </a:r>
            <a:r>
              <a:rPr kumimoji="0" lang="es-ES" altLang="es-ES" sz="2400" b="0" i="0" u="none" strike="noStrike" cap="none" normalizeH="0" baseline="0" dirty="0">
                <a:ln>
                  <a:noFill/>
                </a:ln>
                <a:solidFill>
                  <a:schemeClr val="tx1"/>
                </a:solidFill>
                <a:effectLst/>
              </a:rPr>
              <a:t> (ver el fichero sin espacios ni comentarios)</a:t>
            </a:r>
          </a:p>
          <a:p>
            <a:endParaRPr kumimoji="0" lang="es-ES" altLang="es-ES" sz="2400" b="0" i="0" u="none" strike="noStrike" cap="none" normalizeH="0" baseline="0" dirty="0">
              <a:ln>
                <a:noFill/>
              </a:ln>
              <a:solidFill>
                <a:schemeClr val="tx1"/>
              </a:solidFill>
              <a:effectLst/>
              <a:latin typeface="Arial" panose="020B0604020202020204" pitchFamily="34" charset="0"/>
            </a:endParaRPr>
          </a:p>
          <a:p>
            <a:r>
              <a:rPr kumimoji="0" lang="es-ES" altLang="es-ES" sz="1400" b="0" i="0" u="none" strike="noStrike" cap="none" normalizeH="0" baseline="0" dirty="0">
                <a:ln>
                  <a:noFill/>
                </a:ln>
                <a:solidFill>
                  <a:schemeClr val="tx1"/>
                </a:solidFill>
                <a:effectLst/>
                <a:latin typeface="Arial Unicode MS"/>
              </a:rPr>
              <a:t>PASS_MAX_DAYS 99999 </a:t>
            </a:r>
          </a:p>
          <a:p>
            <a:r>
              <a:rPr kumimoji="0" lang="es-ES" altLang="es-ES" sz="1400" b="0" i="0" u="none" strike="noStrike" cap="none" normalizeH="0" baseline="0" dirty="0">
                <a:ln>
                  <a:noFill/>
                </a:ln>
                <a:solidFill>
                  <a:schemeClr val="tx1"/>
                </a:solidFill>
                <a:effectLst/>
                <a:latin typeface="Arial Unicode MS"/>
              </a:rPr>
              <a:t>PASS_MIN_DAYS 0 </a:t>
            </a:r>
          </a:p>
          <a:p>
            <a:r>
              <a:rPr lang="es-ES" altLang="es-ES" sz="1400" dirty="0">
                <a:latin typeface="Arial Unicode MS"/>
              </a:rPr>
              <a:t>PASS_MIN_LEN 5 </a:t>
            </a:r>
          </a:p>
          <a:p>
            <a:r>
              <a:rPr lang="es-ES" altLang="es-ES" sz="1400" dirty="0">
                <a:latin typeface="Arial Unicode MS"/>
              </a:rPr>
              <a:t>PASS_WARN_AGE 7 </a:t>
            </a:r>
          </a:p>
          <a:p>
            <a:r>
              <a:rPr lang="es-ES" altLang="es-ES" sz="1400" dirty="0">
                <a:latin typeface="Arial Unicode MS"/>
              </a:rPr>
              <a:t>LOGIN_RETRIES 5</a:t>
            </a:r>
          </a:p>
          <a:p>
            <a:r>
              <a:rPr lang="es-ES" altLang="es-ES" sz="1400" dirty="0">
                <a:latin typeface="Arial Unicode MS"/>
              </a:rPr>
              <a:t>LOGIN_TIMEOUT 60</a:t>
            </a:r>
          </a:p>
          <a:p>
            <a:r>
              <a:rPr lang="es-ES" altLang="es-ES" sz="1400" dirty="0">
                <a:latin typeface="Arial Unicode MS"/>
              </a:rPr>
              <a:t>ENCRIPT_METHOD SHA512</a:t>
            </a:r>
          </a:p>
          <a:p>
            <a:pPr marL="0" indent="0">
              <a:buNone/>
            </a:pPr>
            <a:endParaRPr lang="es-ES" dirty="0"/>
          </a:p>
        </p:txBody>
      </p:sp>
      <p:sp>
        <p:nvSpPr>
          <p:cNvPr id="9" name="Rectangle 5">
            <a:extLst>
              <a:ext uri="{FF2B5EF4-FFF2-40B4-BE49-F238E27FC236}">
                <a16:creationId xmlns:a16="http://schemas.microsoft.com/office/drawing/2014/main" id="{95B90E95-4AE1-4912-B684-7DACC1BBDBCB}"/>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417221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D1F31-52C5-4788-81BE-772DE42A2BA7}"/>
              </a:ext>
            </a:extLst>
          </p:cNvPr>
          <p:cNvSpPr>
            <a:spLocks noGrp="1"/>
          </p:cNvSpPr>
          <p:nvPr>
            <p:ph type="title"/>
          </p:nvPr>
        </p:nvSpPr>
        <p:spPr/>
        <p:txBody>
          <a:bodyPr/>
          <a:lstStyle/>
          <a:p>
            <a:r>
              <a:rPr lang="es-ES" dirty="0"/>
              <a:t>Configuración contraseña y acceso II</a:t>
            </a:r>
          </a:p>
        </p:txBody>
      </p:sp>
      <p:sp>
        <p:nvSpPr>
          <p:cNvPr id="4" name="Marcador de contenido 3">
            <a:extLst>
              <a:ext uri="{FF2B5EF4-FFF2-40B4-BE49-F238E27FC236}">
                <a16:creationId xmlns:a16="http://schemas.microsoft.com/office/drawing/2014/main" id="{90BCE515-D3B5-4EC2-AD08-E894232E85C9}"/>
              </a:ext>
            </a:extLst>
          </p:cNvPr>
          <p:cNvSpPr>
            <a:spLocks noGrp="1"/>
          </p:cNvSpPr>
          <p:nvPr>
            <p:ph idx="1"/>
          </p:nvPr>
        </p:nvSpPr>
        <p:spPr>
          <a:xfrm>
            <a:off x="838200" y="1865381"/>
            <a:ext cx="10515600" cy="4351338"/>
          </a:xfrm>
        </p:spPr>
        <p:txBody>
          <a:bodyPr>
            <a:normAutofit fontScale="77500" lnSpcReduction="20000"/>
          </a:bodyPr>
          <a:lstStyle/>
          <a:p>
            <a:r>
              <a:rPr lang="es-ES" altLang="es-ES" b="1" dirty="0">
                <a:latin typeface="Arial Unicode MS"/>
              </a:rPr>
              <a:t>sudo </a:t>
            </a:r>
            <a:r>
              <a:rPr lang="es-ES" altLang="es-ES" b="1" dirty="0" err="1">
                <a:latin typeface="Arial Unicode MS"/>
              </a:rPr>
              <a:t>apt</a:t>
            </a:r>
            <a:r>
              <a:rPr lang="es-ES" altLang="es-ES" b="1" dirty="0">
                <a:latin typeface="Arial Unicode MS"/>
              </a:rPr>
              <a:t> </a:t>
            </a:r>
            <a:r>
              <a:rPr lang="es-ES" altLang="es-ES" b="1" dirty="0" err="1">
                <a:latin typeface="Arial Unicode MS"/>
              </a:rPr>
              <a:t>install</a:t>
            </a:r>
            <a:r>
              <a:rPr lang="es-ES" altLang="es-ES" b="1" dirty="0">
                <a:latin typeface="Arial Unicode MS"/>
              </a:rPr>
              <a:t> </a:t>
            </a:r>
            <a:r>
              <a:rPr lang="es-ES" altLang="es-ES" b="1" dirty="0" err="1">
                <a:latin typeface="Arial Unicode MS"/>
              </a:rPr>
              <a:t>libpam-cracklib</a:t>
            </a:r>
            <a:r>
              <a:rPr lang="es-ES" altLang="es-ES" b="1" dirty="0"/>
              <a:t> </a:t>
            </a:r>
            <a:r>
              <a:rPr lang="es-ES" altLang="es-ES" dirty="0"/>
              <a:t>: Programa que añade modificaciones para la configuración de contraseñas al fichero </a:t>
            </a:r>
            <a:r>
              <a:rPr lang="es-ES" altLang="es-ES" b="1" dirty="0"/>
              <a:t>/</a:t>
            </a:r>
            <a:r>
              <a:rPr lang="es-ES" altLang="es-ES" b="1" dirty="0" err="1"/>
              <a:t>etc</a:t>
            </a:r>
            <a:r>
              <a:rPr lang="es-ES" altLang="es-ES" b="1" dirty="0"/>
              <a:t>/</a:t>
            </a:r>
            <a:r>
              <a:rPr lang="es-ES" altLang="es-ES" b="1" dirty="0" err="1"/>
              <a:t>pam.d</a:t>
            </a:r>
            <a:r>
              <a:rPr lang="es-ES" altLang="es-ES" b="1" dirty="0"/>
              <a:t>/</a:t>
            </a:r>
            <a:r>
              <a:rPr lang="es-ES" altLang="es-ES" b="1" dirty="0" err="1"/>
              <a:t>common-password</a:t>
            </a:r>
            <a:r>
              <a:rPr lang="es-ES" altLang="es-ES" dirty="0"/>
              <a:t>. Este fichero ya existe en Linux previamente.</a:t>
            </a:r>
          </a:p>
          <a:p>
            <a:endParaRPr lang="es-ES" altLang="es-ES" dirty="0">
              <a:latin typeface="Arial" panose="020B0604020202020204" pitchFamily="34" charset="0"/>
            </a:endParaRPr>
          </a:p>
          <a:p>
            <a:pPr marL="0" indent="0">
              <a:buNone/>
            </a:pPr>
            <a:endParaRPr lang="es-ES" dirty="0"/>
          </a:p>
          <a:p>
            <a:pPr marL="0" indent="0">
              <a:buNone/>
            </a:pPr>
            <a:endParaRPr lang="es-ES" dirty="0"/>
          </a:p>
          <a:p>
            <a:pPr marL="0" lvl="0" indent="0" eaLnBrk="0" fontAlgn="base" hangingPunct="0">
              <a:lnSpc>
                <a:spcPct val="100000"/>
              </a:lnSpc>
              <a:spcBef>
                <a:spcPct val="0"/>
              </a:spcBef>
              <a:spcAft>
                <a:spcPct val="0"/>
              </a:spcAft>
              <a:buNone/>
            </a:pPr>
            <a:endParaRPr lang="es-ES" altLang="es-ES"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s-ES" altLang="es-ES" b="1" dirty="0" err="1">
                <a:latin typeface="Arial" panose="020B0604020202020204" pitchFamily="34" charset="0"/>
              </a:rPr>
              <a:t>retry</a:t>
            </a:r>
            <a:r>
              <a:rPr lang="es-ES" altLang="es-ES" dirty="0">
                <a:latin typeface="Arial" panose="020B0604020202020204" pitchFamily="34" charset="0"/>
              </a:rPr>
              <a:t>: Número de intentos antes de que el sistema devuelva un error. </a:t>
            </a:r>
          </a:p>
          <a:p>
            <a:pPr marL="0" lvl="0" indent="0" eaLnBrk="0" fontAlgn="base" hangingPunct="0">
              <a:lnSpc>
                <a:spcPct val="100000"/>
              </a:lnSpc>
              <a:spcBef>
                <a:spcPct val="0"/>
              </a:spcBef>
              <a:spcAft>
                <a:spcPct val="0"/>
              </a:spcAft>
              <a:buFontTx/>
              <a:buChar char="•"/>
            </a:pPr>
            <a:r>
              <a:rPr lang="es-ES" altLang="es-ES" b="1" dirty="0" err="1">
                <a:latin typeface="Arial" panose="020B0604020202020204" pitchFamily="34" charset="0"/>
              </a:rPr>
              <a:t>minlen</a:t>
            </a:r>
            <a:r>
              <a:rPr lang="es-ES" altLang="es-ES" dirty="0">
                <a:latin typeface="Arial" panose="020B0604020202020204" pitchFamily="34" charset="0"/>
              </a:rPr>
              <a:t>: Longitud mínima de contraseña. </a:t>
            </a:r>
          </a:p>
          <a:p>
            <a:pPr marL="0" lvl="0" indent="0" eaLnBrk="0" fontAlgn="base" hangingPunct="0">
              <a:lnSpc>
                <a:spcPct val="100000"/>
              </a:lnSpc>
              <a:spcBef>
                <a:spcPct val="0"/>
              </a:spcBef>
              <a:spcAft>
                <a:spcPct val="0"/>
              </a:spcAft>
              <a:buFontTx/>
              <a:buChar char="•"/>
            </a:pPr>
            <a:r>
              <a:rPr lang="es-ES" altLang="es-ES" b="1" dirty="0" err="1">
                <a:latin typeface="Arial" panose="020B0604020202020204" pitchFamily="34" charset="0"/>
              </a:rPr>
              <a:t>difok</a:t>
            </a:r>
            <a:r>
              <a:rPr lang="es-ES" altLang="es-ES" dirty="0">
                <a:latin typeface="Arial" panose="020B0604020202020204" pitchFamily="34" charset="0"/>
              </a:rPr>
              <a:t>: Cambios de caracteres que debe tener la nueva contraseña en comparación con la vieja. </a:t>
            </a:r>
          </a:p>
          <a:p>
            <a:pPr marL="0" lvl="0" indent="0" eaLnBrk="0" fontAlgn="base" hangingPunct="0">
              <a:lnSpc>
                <a:spcPct val="100000"/>
              </a:lnSpc>
              <a:spcBef>
                <a:spcPct val="0"/>
              </a:spcBef>
              <a:spcAft>
                <a:spcPct val="0"/>
              </a:spcAft>
              <a:buFontTx/>
              <a:buChar char="•"/>
            </a:pPr>
            <a:r>
              <a:rPr lang="es-ES" altLang="es-ES" b="1" dirty="0" err="1">
                <a:latin typeface="Arial" panose="020B0604020202020204" pitchFamily="34" charset="0"/>
              </a:rPr>
              <a:t>ucredit</a:t>
            </a:r>
            <a:r>
              <a:rPr lang="es-ES" altLang="es-ES" dirty="0">
                <a:latin typeface="Arial" panose="020B0604020202020204" pitchFamily="34" charset="0"/>
              </a:rPr>
              <a:t>: Caracteres mínimos en mayúscula que debe tener. </a:t>
            </a:r>
          </a:p>
          <a:p>
            <a:pPr marL="0" lvl="0" indent="0" eaLnBrk="0" fontAlgn="base" hangingPunct="0">
              <a:lnSpc>
                <a:spcPct val="100000"/>
              </a:lnSpc>
              <a:spcBef>
                <a:spcPct val="0"/>
              </a:spcBef>
              <a:spcAft>
                <a:spcPct val="0"/>
              </a:spcAft>
              <a:buFontTx/>
              <a:buChar char="•"/>
            </a:pPr>
            <a:r>
              <a:rPr lang="es-ES" altLang="es-ES" b="1" dirty="0" err="1">
                <a:latin typeface="Arial" panose="020B0604020202020204" pitchFamily="34" charset="0"/>
              </a:rPr>
              <a:t>lcredit</a:t>
            </a:r>
            <a:r>
              <a:rPr lang="es-ES" altLang="es-ES" dirty="0">
                <a:latin typeface="Arial" panose="020B0604020202020204" pitchFamily="34" charset="0"/>
              </a:rPr>
              <a:t>: Caracteres mínimos en minúscula que debe tener. </a:t>
            </a:r>
          </a:p>
          <a:p>
            <a:pPr marL="0" lvl="0" indent="0" eaLnBrk="0" fontAlgn="base" hangingPunct="0">
              <a:lnSpc>
                <a:spcPct val="100000"/>
              </a:lnSpc>
              <a:spcBef>
                <a:spcPct val="0"/>
              </a:spcBef>
              <a:spcAft>
                <a:spcPct val="0"/>
              </a:spcAft>
              <a:buFontTx/>
              <a:buChar char="•"/>
            </a:pPr>
            <a:r>
              <a:rPr lang="es-ES" altLang="es-ES" b="1" dirty="0" err="1">
                <a:latin typeface="Arial" panose="020B0604020202020204" pitchFamily="34" charset="0"/>
              </a:rPr>
              <a:t>dcredit</a:t>
            </a:r>
            <a:r>
              <a:rPr lang="es-ES" altLang="es-ES" dirty="0">
                <a:latin typeface="Arial" panose="020B0604020202020204" pitchFamily="34" charset="0"/>
              </a:rPr>
              <a:t>: El número de dígitos mínimos que debe tener la nueva contraseña. </a:t>
            </a:r>
          </a:p>
          <a:p>
            <a:pPr marL="0" lvl="0" indent="0" eaLnBrk="0" fontAlgn="base" hangingPunct="0">
              <a:lnSpc>
                <a:spcPct val="100000"/>
              </a:lnSpc>
              <a:spcBef>
                <a:spcPct val="0"/>
              </a:spcBef>
              <a:spcAft>
                <a:spcPct val="0"/>
              </a:spcAft>
              <a:buFontTx/>
              <a:buChar char="•"/>
            </a:pPr>
            <a:r>
              <a:rPr lang="es-ES" altLang="es-ES" b="1" dirty="0" err="1">
                <a:latin typeface="Arial" panose="020B0604020202020204" pitchFamily="34" charset="0"/>
              </a:rPr>
              <a:t>ocredit</a:t>
            </a:r>
            <a:r>
              <a:rPr lang="es-ES" altLang="es-ES" dirty="0">
                <a:latin typeface="Arial" panose="020B0604020202020204" pitchFamily="34" charset="0"/>
              </a:rPr>
              <a:t>: El número de símbolos mínimos que debe tener la contraseña. </a:t>
            </a:r>
          </a:p>
          <a:p>
            <a:pPr marL="0" indent="0">
              <a:buNone/>
            </a:pPr>
            <a:endParaRPr lang="es-ES" dirty="0"/>
          </a:p>
        </p:txBody>
      </p:sp>
      <p:sp>
        <p:nvSpPr>
          <p:cNvPr id="9" name="Rectangle 5">
            <a:extLst>
              <a:ext uri="{FF2B5EF4-FFF2-40B4-BE49-F238E27FC236}">
                <a16:creationId xmlns:a16="http://schemas.microsoft.com/office/drawing/2014/main" id="{95B90E95-4AE1-4912-B684-7DACC1BBDBCB}"/>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pic>
        <p:nvPicPr>
          <p:cNvPr id="6" name="Imagen 5">
            <a:extLst>
              <a:ext uri="{FF2B5EF4-FFF2-40B4-BE49-F238E27FC236}">
                <a16:creationId xmlns:a16="http://schemas.microsoft.com/office/drawing/2014/main" id="{DEA1AF53-9022-4790-9C20-96EA53061809}"/>
              </a:ext>
            </a:extLst>
          </p:cNvPr>
          <p:cNvPicPr>
            <a:picLocks noChangeAspect="1"/>
          </p:cNvPicPr>
          <p:nvPr/>
        </p:nvPicPr>
        <p:blipFill>
          <a:blip r:embed="rId2"/>
          <a:stretch>
            <a:fillRect/>
          </a:stretch>
        </p:blipFill>
        <p:spPr>
          <a:xfrm>
            <a:off x="974991" y="3016887"/>
            <a:ext cx="10242017" cy="299037"/>
          </a:xfrm>
          <a:prstGeom prst="rect">
            <a:avLst/>
          </a:prstGeom>
        </p:spPr>
      </p:pic>
    </p:spTree>
    <p:extLst>
      <p:ext uri="{BB962C8B-B14F-4D97-AF65-F5344CB8AC3E}">
        <p14:creationId xmlns:p14="http://schemas.microsoft.com/office/powerpoint/2010/main" val="41371816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D1F31-52C5-4788-81BE-772DE42A2BA7}"/>
              </a:ext>
            </a:extLst>
          </p:cNvPr>
          <p:cNvSpPr>
            <a:spLocks noGrp="1"/>
          </p:cNvSpPr>
          <p:nvPr>
            <p:ph type="title"/>
          </p:nvPr>
        </p:nvSpPr>
        <p:spPr/>
        <p:txBody>
          <a:bodyPr/>
          <a:lstStyle/>
          <a:p>
            <a:r>
              <a:rPr lang="es-ES" dirty="0"/>
              <a:t>Configuración contraseña y acceso II</a:t>
            </a:r>
          </a:p>
        </p:txBody>
      </p:sp>
      <p:pic>
        <p:nvPicPr>
          <p:cNvPr id="3" name="Marcador de contenido 2">
            <a:extLst>
              <a:ext uri="{FF2B5EF4-FFF2-40B4-BE49-F238E27FC236}">
                <a16:creationId xmlns:a16="http://schemas.microsoft.com/office/drawing/2014/main" id="{83F8B0CE-13FD-4A96-B74E-BF6C80DBB07B}"/>
              </a:ext>
            </a:extLst>
          </p:cNvPr>
          <p:cNvPicPr>
            <a:picLocks noGrp="1" noChangeAspect="1"/>
          </p:cNvPicPr>
          <p:nvPr>
            <p:ph idx="1"/>
          </p:nvPr>
        </p:nvPicPr>
        <p:blipFill>
          <a:blip r:embed="rId2"/>
          <a:stretch>
            <a:fillRect/>
          </a:stretch>
        </p:blipFill>
        <p:spPr>
          <a:xfrm>
            <a:off x="3014662" y="2859881"/>
            <a:ext cx="6162675" cy="2362200"/>
          </a:xfrm>
          <a:prstGeom prst="rect">
            <a:avLst/>
          </a:prstGeom>
        </p:spPr>
      </p:pic>
      <p:sp>
        <p:nvSpPr>
          <p:cNvPr id="9" name="Rectangle 5">
            <a:extLst>
              <a:ext uri="{FF2B5EF4-FFF2-40B4-BE49-F238E27FC236}">
                <a16:creationId xmlns:a16="http://schemas.microsoft.com/office/drawing/2014/main" id="{95B90E95-4AE1-4912-B684-7DACC1BBDBCB}"/>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62942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D1F31-52C5-4788-81BE-772DE42A2BA7}"/>
              </a:ext>
            </a:extLst>
          </p:cNvPr>
          <p:cNvSpPr>
            <a:spLocks noGrp="1"/>
          </p:cNvSpPr>
          <p:nvPr>
            <p:ph type="title"/>
          </p:nvPr>
        </p:nvSpPr>
        <p:spPr/>
        <p:txBody>
          <a:bodyPr/>
          <a:lstStyle/>
          <a:p>
            <a:r>
              <a:rPr lang="es-ES" dirty="0"/>
              <a:t>Configuración contraseña III de un usuario</a:t>
            </a:r>
            <a:br>
              <a:rPr lang="es-ES" dirty="0"/>
            </a:br>
            <a:r>
              <a:rPr lang="es-ES" dirty="0"/>
              <a:t>Comando “</a:t>
            </a:r>
            <a:r>
              <a:rPr lang="es-ES" b="1" dirty="0" err="1"/>
              <a:t>chage</a:t>
            </a:r>
            <a:r>
              <a:rPr lang="es-ES" dirty="0"/>
              <a:t>”</a:t>
            </a:r>
          </a:p>
        </p:txBody>
      </p:sp>
      <p:sp>
        <p:nvSpPr>
          <p:cNvPr id="9" name="Rectangle 5">
            <a:extLst>
              <a:ext uri="{FF2B5EF4-FFF2-40B4-BE49-F238E27FC236}">
                <a16:creationId xmlns:a16="http://schemas.microsoft.com/office/drawing/2014/main" id="{95B90E95-4AE1-4912-B684-7DACC1BBDBCB}"/>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pic>
        <p:nvPicPr>
          <p:cNvPr id="6" name="Marcador de contenido 5">
            <a:extLst>
              <a:ext uri="{FF2B5EF4-FFF2-40B4-BE49-F238E27FC236}">
                <a16:creationId xmlns:a16="http://schemas.microsoft.com/office/drawing/2014/main" id="{962452FF-39DD-4D8F-B43E-14119C103A6A}"/>
              </a:ext>
            </a:extLst>
          </p:cNvPr>
          <p:cNvPicPr>
            <a:picLocks noGrp="1" noChangeAspect="1"/>
          </p:cNvPicPr>
          <p:nvPr>
            <p:ph idx="1"/>
          </p:nvPr>
        </p:nvPicPr>
        <p:blipFill>
          <a:blip r:embed="rId2"/>
          <a:stretch>
            <a:fillRect/>
          </a:stretch>
        </p:blipFill>
        <p:spPr>
          <a:xfrm>
            <a:off x="2652712" y="2453481"/>
            <a:ext cx="6886575" cy="3095625"/>
          </a:xfrm>
          <a:prstGeom prst="rect">
            <a:avLst/>
          </a:prstGeom>
        </p:spPr>
      </p:pic>
    </p:spTree>
    <p:extLst>
      <p:ext uri="{BB962C8B-B14F-4D97-AF65-F5344CB8AC3E}">
        <p14:creationId xmlns:p14="http://schemas.microsoft.com/office/powerpoint/2010/main" val="41679258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D1F31-52C5-4788-81BE-772DE42A2BA7}"/>
              </a:ext>
            </a:extLst>
          </p:cNvPr>
          <p:cNvSpPr>
            <a:spLocks noGrp="1"/>
          </p:cNvSpPr>
          <p:nvPr>
            <p:ph type="title"/>
          </p:nvPr>
        </p:nvSpPr>
        <p:spPr>
          <a:xfrm>
            <a:off x="838200" y="365125"/>
            <a:ext cx="10515600" cy="1596197"/>
          </a:xfrm>
        </p:spPr>
        <p:txBody>
          <a:bodyPr>
            <a:normAutofit/>
          </a:bodyPr>
          <a:lstStyle/>
          <a:p>
            <a:r>
              <a:rPr lang="es-ES" dirty="0"/>
              <a:t>Comando “</a:t>
            </a:r>
            <a:r>
              <a:rPr lang="es-ES" dirty="0" err="1"/>
              <a:t>chage</a:t>
            </a:r>
            <a:r>
              <a:rPr lang="es-ES" dirty="0"/>
              <a:t>” ( ver información contraseña usuario)</a:t>
            </a:r>
          </a:p>
        </p:txBody>
      </p:sp>
      <p:sp>
        <p:nvSpPr>
          <p:cNvPr id="9" name="Rectangle 5">
            <a:extLst>
              <a:ext uri="{FF2B5EF4-FFF2-40B4-BE49-F238E27FC236}">
                <a16:creationId xmlns:a16="http://schemas.microsoft.com/office/drawing/2014/main" id="{95B90E95-4AE1-4912-B684-7DACC1BBDBCB}"/>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pic>
        <p:nvPicPr>
          <p:cNvPr id="7" name="Marcador de contenido 6">
            <a:extLst>
              <a:ext uri="{FF2B5EF4-FFF2-40B4-BE49-F238E27FC236}">
                <a16:creationId xmlns:a16="http://schemas.microsoft.com/office/drawing/2014/main" id="{EEDB5DA7-E725-44C3-B80D-D0808DCA98C4}"/>
              </a:ext>
            </a:extLst>
          </p:cNvPr>
          <p:cNvPicPr>
            <a:picLocks noGrp="1" noChangeAspect="1"/>
          </p:cNvPicPr>
          <p:nvPr>
            <p:ph idx="1"/>
          </p:nvPr>
        </p:nvPicPr>
        <p:blipFill>
          <a:blip r:embed="rId2"/>
          <a:stretch>
            <a:fillRect/>
          </a:stretch>
        </p:blipFill>
        <p:spPr>
          <a:xfrm>
            <a:off x="663578" y="3039890"/>
            <a:ext cx="10864843" cy="2260980"/>
          </a:xfrm>
          <a:prstGeom prst="rect">
            <a:avLst/>
          </a:prstGeom>
        </p:spPr>
      </p:pic>
    </p:spTree>
    <p:extLst>
      <p:ext uri="{BB962C8B-B14F-4D97-AF65-F5344CB8AC3E}">
        <p14:creationId xmlns:p14="http://schemas.microsoft.com/office/powerpoint/2010/main" val="25187933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D1F31-52C5-4788-81BE-772DE42A2BA7}"/>
              </a:ext>
            </a:extLst>
          </p:cNvPr>
          <p:cNvSpPr>
            <a:spLocks noGrp="1"/>
          </p:cNvSpPr>
          <p:nvPr>
            <p:ph type="title"/>
          </p:nvPr>
        </p:nvSpPr>
        <p:spPr>
          <a:xfrm>
            <a:off x="838200" y="365125"/>
            <a:ext cx="10515600" cy="1596197"/>
          </a:xfrm>
        </p:spPr>
        <p:txBody>
          <a:bodyPr>
            <a:normAutofit/>
          </a:bodyPr>
          <a:lstStyle/>
          <a:p>
            <a:r>
              <a:rPr lang="es-ES" dirty="0"/>
              <a:t>Comando “</a:t>
            </a:r>
            <a:r>
              <a:rPr lang="es-ES" dirty="0" err="1"/>
              <a:t>chage</a:t>
            </a:r>
            <a:r>
              <a:rPr lang="es-ES" dirty="0"/>
              <a:t>” ( Ejemplos)</a:t>
            </a:r>
          </a:p>
        </p:txBody>
      </p:sp>
      <p:sp>
        <p:nvSpPr>
          <p:cNvPr id="9" name="Rectangle 5">
            <a:extLst>
              <a:ext uri="{FF2B5EF4-FFF2-40B4-BE49-F238E27FC236}">
                <a16:creationId xmlns:a16="http://schemas.microsoft.com/office/drawing/2014/main" id="{95B90E95-4AE1-4912-B684-7DACC1BBDBCB}"/>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pic>
        <p:nvPicPr>
          <p:cNvPr id="13" name="Marcador de contenido 12">
            <a:extLst>
              <a:ext uri="{FF2B5EF4-FFF2-40B4-BE49-F238E27FC236}">
                <a16:creationId xmlns:a16="http://schemas.microsoft.com/office/drawing/2014/main" id="{368547BE-FAE9-412E-AAB8-6DFCC78CD929}"/>
              </a:ext>
            </a:extLst>
          </p:cNvPr>
          <p:cNvPicPr>
            <a:picLocks noGrp="1" noChangeAspect="1"/>
          </p:cNvPicPr>
          <p:nvPr>
            <p:ph idx="1"/>
          </p:nvPr>
        </p:nvPicPr>
        <p:blipFill>
          <a:blip r:embed="rId2"/>
          <a:stretch>
            <a:fillRect/>
          </a:stretch>
        </p:blipFill>
        <p:spPr>
          <a:xfrm>
            <a:off x="934444" y="2193821"/>
            <a:ext cx="9303895" cy="3411848"/>
          </a:xfrm>
          <a:prstGeom prst="rect">
            <a:avLst/>
          </a:prstGeom>
        </p:spPr>
      </p:pic>
    </p:spTree>
    <p:extLst>
      <p:ext uri="{BB962C8B-B14F-4D97-AF65-F5344CB8AC3E}">
        <p14:creationId xmlns:p14="http://schemas.microsoft.com/office/powerpoint/2010/main" val="18504762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D1F31-52C5-4788-81BE-772DE42A2BA7}"/>
              </a:ext>
            </a:extLst>
          </p:cNvPr>
          <p:cNvSpPr>
            <a:spLocks noGrp="1"/>
          </p:cNvSpPr>
          <p:nvPr>
            <p:ph type="title"/>
          </p:nvPr>
        </p:nvSpPr>
        <p:spPr/>
        <p:txBody>
          <a:bodyPr>
            <a:normAutofit fontScale="90000"/>
          </a:bodyPr>
          <a:lstStyle/>
          <a:p>
            <a:r>
              <a:rPr lang="es-ES" dirty="0"/>
              <a:t>Establecer contraseña usuario.</a:t>
            </a:r>
            <a:br>
              <a:rPr lang="es-ES" dirty="0"/>
            </a:br>
            <a:r>
              <a:rPr lang="es-ES" b="1" dirty="0"/>
              <a:t>sudo </a:t>
            </a:r>
            <a:r>
              <a:rPr lang="es-ES" b="1" dirty="0" err="1"/>
              <a:t>passwd</a:t>
            </a:r>
            <a:r>
              <a:rPr lang="es-ES" b="1" dirty="0"/>
              <a:t> usuario </a:t>
            </a:r>
            <a:br>
              <a:rPr lang="es-ES" dirty="0"/>
            </a:br>
            <a:endParaRPr lang="es-ES" b="1" dirty="0"/>
          </a:p>
        </p:txBody>
      </p:sp>
      <p:sp>
        <p:nvSpPr>
          <p:cNvPr id="4" name="Marcador de contenido 3">
            <a:extLst>
              <a:ext uri="{FF2B5EF4-FFF2-40B4-BE49-F238E27FC236}">
                <a16:creationId xmlns:a16="http://schemas.microsoft.com/office/drawing/2014/main" id="{90BCE515-D3B5-4EC2-AD08-E894232E85C9}"/>
              </a:ext>
            </a:extLst>
          </p:cNvPr>
          <p:cNvSpPr>
            <a:spLocks noGrp="1"/>
          </p:cNvSpPr>
          <p:nvPr>
            <p:ph idx="1"/>
          </p:nvPr>
        </p:nvSpPr>
        <p:spPr/>
        <p:txBody>
          <a:bodyPr>
            <a:normAutofit/>
          </a:bodyPr>
          <a:lstStyle/>
          <a:p>
            <a:pPr lvl="1"/>
            <a:endParaRPr lang="es-ES" dirty="0"/>
          </a:p>
          <a:p>
            <a:pPr marL="457200" lvl="1" indent="0">
              <a:buNone/>
            </a:pPr>
            <a:endParaRPr lang="es-ES" dirty="0">
              <a:latin typeface="Arial" panose="020B0604020202020204" pitchFamily="34" charset="0"/>
              <a:ea typeface="Times New Roman" panose="02020603050405020304" pitchFamily="18" charset="0"/>
            </a:endParaRPr>
          </a:p>
          <a:p>
            <a:pPr lvl="1"/>
            <a:endParaRPr lang="es-ES" dirty="0">
              <a:latin typeface="Arial" panose="020B0604020202020204" pitchFamily="34" charset="0"/>
            </a:endParaRPr>
          </a:p>
          <a:p>
            <a:pPr lvl="1"/>
            <a:endParaRPr lang="es-ES" dirty="0">
              <a:latin typeface="Arial" panose="020B0604020202020204" pitchFamily="34" charset="0"/>
            </a:endParaRPr>
          </a:p>
          <a:p>
            <a:pPr lvl="1"/>
            <a:endParaRPr lang="es-ES" dirty="0">
              <a:latin typeface="Arial" panose="020B0604020202020204" pitchFamily="34" charset="0"/>
            </a:endParaRPr>
          </a:p>
          <a:p>
            <a:pPr lvl="1"/>
            <a:endParaRPr lang="es-ES" dirty="0">
              <a:latin typeface="Arial" panose="020B0604020202020204" pitchFamily="34" charset="0"/>
            </a:endParaRPr>
          </a:p>
          <a:p>
            <a:pPr lvl="1"/>
            <a:endParaRPr lang="es-ES" dirty="0">
              <a:latin typeface="Arial" panose="020B0604020202020204" pitchFamily="34" charset="0"/>
            </a:endParaRPr>
          </a:p>
          <a:p>
            <a:pPr lvl="1"/>
            <a:r>
              <a:rPr lang="es-ES" dirty="0">
                <a:latin typeface="Arial" panose="020B0604020202020204" pitchFamily="34" charset="0"/>
              </a:rPr>
              <a:t>Se actualiza del fichero /</a:t>
            </a:r>
            <a:r>
              <a:rPr lang="es-ES" dirty="0" err="1">
                <a:latin typeface="Arial" panose="020B0604020202020204" pitchFamily="34" charset="0"/>
              </a:rPr>
              <a:t>etc</a:t>
            </a:r>
            <a:r>
              <a:rPr lang="es-ES" dirty="0">
                <a:latin typeface="Arial" panose="020B0604020202020204" pitchFamily="34" charset="0"/>
              </a:rPr>
              <a:t>/</a:t>
            </a:r>
            <a:r>
              <a:rPr lang="es-ES" dirty="0" err="1">
                <a:latin typeface="Arial" panose="020B0604020202020204" pitchFamily="34" charset="0"/>
              </a:rPr>
              <a:t>shadow</a:t>
            </a:r>
            <a:endParaRPr lang="es-ES" dirty="0"/>
          </a:p>
          <a:p>
            <a:endParaRPr lang="es-ES" dirty="0"/>
          </a:p>
          <a:p>
            <a:endParaRPr lang="es-ES" dirty="0"/>
          </a:p>
          <a:p>
            <a:pPr lvl="1"/>
            <a:endParaRPr lang="es-ES" dirty="0"/>
          </a:p>
        </p:txBody>
      </p:sp>
      <p:pic>
        <p:nvPicPr>
          <p:cNvPr id="3" name="Imagen 2">
            <a:extLst>
              <a:ext uri="{FF2B5EF4-FFF2-40B4-BE49-F238E27FC236}">
                <a16:creationId xmlns:a16="http://schemas.microsoft.com/office/drawing/2014/main" id="{ACA7268B-3485-4211-A3E0-C7EA990B502C}"/>
              </a:ext>
            </a:extLst>
          </p:cNvPr>
          <p:cNvPicPr>
            <a:picLocks noChangeAspect="1"/>
          </p:cNvPicPr>
          <p:nvPr/>
        </p:nvPicPr>
        <p:blipFill>
          <a:blip r:embed="rId2"/>
          <a:stretch>
            <a:fillRect/>
          </a:stretch>
        </p:blipFill>
        <p:spPr>
          <a:xfrm>
            <a:off x="1361514" y="2372760"/>
            <a:ext cx="7351170" cy="1205327"/>
          </a:xfrm>
          <a:prstGeom prst="rect">
            <a:avLst/>
          </a:prstGeom>
        </p:spPr>
      </p:pic>
    </p:spTree>
    <p:extLst>
      <p:ext uri="{BB962C8B-B14F-4D97-AF65-F5344CB8AC3E}">
        <p14:creationId xmlns:p14="http://schemas.microsoft.com/office/powerpoint/2010/main" val="6287844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D1F31-52C5-4788-81BE-772DE42A2BA7}"/>
              </a:ext>
            </a:extLst>
          </p:cNvPr>
          <p:cNvSpPr>
            <a:spLocks noGrp="1"/>
          </p:cNvSpPr>
          <p:nvPr>
            <p:ph type="title"/>
          </p:nvPr>
        </p:nvSpPr>
        <p:spPr/>
        <p:txBody>
          <a:bodyPr>
            <a:normAutofit fontScale="90000"/>
          </a:bodyPr>
          <a:lstStyle/>
          <a:p>
            <a:br>
              <a:rPr lang="es-ES" dirty="0"/>
            </a:br>
            <a:br>
              <a:rPr lang="es-ES" dirty="0"/>
            </a:br>
            <a:r>
              <a:rPr lang="es-ES" dirty="0"/>
              <a:t>Modificar usuario</a:t>
            </a:r>
            <a:br>
              <a:rPr lang="es-ES" dirty="0"/>
            </a:br>
            <a:r>
              <a:rPr lang="es-ES" b="1" dirty="0"/>
              <a:t>Sudo </a:t>
            </a:r>
            <a:r>
              <a:rPr lang="es-ES" b="1" dirty="0" err="1"/>
              <a:t>usermod</a:t>
            </a:r>
            <a:r>
              <a:rPr lang="es-ES" b="1" dirty="0"/>
              <a:t> </a:t>
            </a:r>
            <a:br>
              <a:rPr lang="es-ES" dirty="0"/>
            </a:br>
            <a:br>
              <a:rPr lang="es-ES" dirty="0"/>
            </a:br>
            <a:endParaRPr lang="es-ES" b="1" dirty="0"/>
          </a:p>
        </p:txBody>
      </p:sp>
      <p:sp>
        <p:nvSpPr>
          <p:cNvPr id="4" name="Marcador de contenido 3">
            <a:extLst>
              <a:ext uri="{FF2B5EF4-FFF2-40B4-BE49-F238E27FC236}">
                <a16:creationId xmlns:a16="http://schemas.microsoft.com/office/drawing/2014/main" id="{90BCE515-D3B5-4EC2-AD08-E894232E85C9}"/>
              </a:ext>
            </a:extLst>
          </p:cNvPr>
          <p:cNvSpPr>
            <a:spLocks noGrp="1"/>
          </p:cNvSpPr>
          <p:nvPr>
            <p:ph idx="1"/>
          </p:nvPr>
        </p:nvSpPr>
        <p:spPr/>
        <p:txBody>
          <a:bodyPr>
            <a:normAutofit/>
          </a:bodyPr>
          <a:lstStyle/>
          <a:p>
            <a:pPr lvl="1"/>
            <a:endParaRPr lang="es-ES" dirty="0"/>
          </a:p>
          <a:p>
            <a:pPr lvl="1"/>
            <a:endParaRPr lang="es-ES" dirty="0">
              <a:latin typeface="Arial" panose="020B0604020202020204" pitchFamily="34" charset="0"/>
            </a:endParaRPr>
          </a:p>
          <a:p>
            <a:r>
              <a:rPr lang="es-ES" dirty="0"/>
              <a:t>Se utiliza el comando </a:t>
            </a:r>
            <a:r>
              <a:rPr lang="es-ES" b="1" dirty="0" err="1"/>
              <a:t>usermod</a:t>
            </a:r>
            <a:r>
              <a:rPr lang="es-ES" b="1" dirty="0"/>
              <a:t> </a:t>
            </a:r>
            <a:r>
              <a:rPr lang="es-ES" dirty="0"/>
              <a:t>y permite cambiar el nombre del usuario, su carpeta home, su intérprete de comandos, los grupos a los que pertenece y algunos otros parámetros.</a:t>
            </a:r>
          </a:p>
          <a:p>
            <a:r>
              <a:rPr lang="es-ES" sz="4400" dirty="0"/>
              <a:t>Para ver los parámetros </a:t>
            </a:r>
            <a:r>
              <a:rPr lang="es-ES" sz="4400" dirty="0" err="1"/>
              <a:t>usermod</a:t>
            </a:r>
            <a:r>
              <a:rPr lang="es-ES" sz="4400" dirty="0"/>
              <a:t> --</a:t>
            </a:r>
            <a:r>
              <a:rPr lang="es-ES" sz="4400" dirty="0" err="1"/>
              <a:t>help</a:t>
            </a:r>
            <a:endParaRPr lang="es-ES" sz="4400" dirty="0"/>
          </a:p>
          <a:p>
            <a:pPr lvl="1"/>
            <a:endParaRPr lang="es-ES" dirty="0">
              <a:latin typeface="Arial" panose="020B0604020202020204" pitchFamily="34" charset="0"/>
            </a:endParaRPr>
          </a:p>
          <a:p>
            <a:pPr lvl="1"/>
            <a:endParaRPr lang="es-ES" dirty="0">
              <a:latin typeface="Arial" panose="020B0604020202020204" pitchFamily="34" charset="0"/>
            </a:endParaRPr>
          </a:p>
          <a:p>
            <a:pPr lvl="1"/>
            <a:endParaRPr lang="es-ES" dirty="0">
              <a:latin typeface="Arial" panose="020B0604020202020204" pitchFamily="34" charset="0"/>
            </a:endParaRPr>
          </a:p>
          <a:p>
            <a:pPr lvl="1"/>
            <a:endParaRPr lang="es-ES" dirty="0">
              <a:latin typeface="Arial" panose="020B0604020202020204" pitchFamily="34" charset="0"/>
            </a:endParaRPr>
          </a:p>
          <a:p>
            <a:endParaRPr lang="es-ES" dirty="0"/>
          </a:p>
          <a:p>
            <a:endParaRPr lang="es-ES" dirty="0"/>
          </a:p>
          <a:p>
            <a:pPr lvl="1"/>
            <a:endParaRPr lang="es-ES" dirty="0"/>
          </a:p>
        </p:txBody>
      </p:sp>
    </p:spTree>
    <p:extLst>
      <p:ext uri="{BB962C8B-B14F-4D97-AF65-F5344CB8AC3E}">
        <p14:creationId xmlns:p14="http://schemas.microsoft.com/office/powerpoint/2010/main" val="320063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D1F31-52C5-4788-81BE-772DE42A2BA7}"/>
              </a:ext>
            </a:extLst>
          </p:cNvPr>
          <p:cNvSpPr>
            <a:spLocks noGrp="1"/>
          </p:cNvSpPr>
          <p:nvPr>
            <p:ph type="title"/>
          </p:nvPr>
        </p:nvSpPr>
        <p:spPr/>
        <p:txBody>
          <a:bodyPr>
            <a:normAutofit fontScale="90000"/>
          </a:bodyPr>
          <a:lstStyle/>
          <a:p>
            <a:br>
              <a:rPr lang="es-ES" dirty="0"/>
            </a:br>
            <a:br>
              <a:rPr lang="es-ES" dirty="0"/>
            </a:br>
            <a:r>
              <a:rPr lang="es-ES" dirty="0"/>
              <a:t>Modificar usuario</a:t>
            </a:r>
            <a:br>
              <a:rPr lang="es-ES" dirty="0"/>
            </a:br>
            <a:r>
              <a:rPr lang="es-ES" b="1" dirty="0"/>
              <a:t>Sudo </a:t>
            </a:r>
            <a:r>
              <a:rPr lang="es-ES" b="1" dirty="0" err="1"/>
              <a:t>usermod</a:t>
            </a:r>
            <a:r>
              <a:rPr lang="es-ES" b="1" dirty="0"/>
              <a:t> </a:t>
            </a:r>
            <a:br>
              <a:rPr lang="es-ES" dirty="0"/>
            </a:br>
            <a:br>
              <a:rPr lang="es-ES" dirty="0"/>
            </a:br>
            <a:endParaRPr lang="es-ES" b="1" dirty="0"/>
          </a:p>
        </p:txBody>
      </p:sp>
      <p:sp>
        <p:nvSpPr>
          <p:cNvPr id="4" name="Marcador de contenido 3">
            <a:extLst>
              <a:ext uri="{FF2B5EF4-FFF2-40B4-BE49-F238E27FC236}">
                <a16:creationId xmlns:a16="http://schemas.microsoft.com/office/drawing/2014/main" id="{90BCE515-D3B5-4EC2-AD08-E894232E85C9}"/>
              </a:ext>
            </a:extLst>
          </p:cNvPr>
          <p:cNvSpPr>
            <a:spLocks noGrp="1"/>
          </p:cNvSpPr>
          <p:nvPr>
            <p:ph idx="1"/>
          </p:nvPr>
        </p:nvSpPr>
        <p:spPr/>
        <p:txBody>
          <a:bodyPr>
            <a:normAutofit/>
          </a:bodyPr>
          <a:lstStyle/>
          <a:p>
            <a:pPr lvl="1"/>
            <a:endParaRPr lang="es-ES" dirty="0"/>
          </a:p>
          <a:p>
            <a:pPr lvl="1"/>
            <a:endParaRPr lang="es-ES" dirty="0">
              <a:latin typeface="Arial" panose="020B0604020202020204" pitchFamily="34" charset="0"/>
            </a:endParaRPr>
          </a:p>
          <a:p>
            <a:pPr lvl="1"/>
            <a:endParaRPr lang="es-ES" dirty="0">
              <a:latin typeface="Arial" panose="020B0604020202020204" pitchFamily="34" charset="0"/>
            </a:endParaRPr>
          </a:p>
          <a:p>
            <a:pPr lvl="1"/>
            <a:endParaRPr lang="es-ES" dirty="0">
              <a:latin typeface="Arial" panose="020B0604020202020204" pitchFamily="34" charset="0"/>
            </a:endParaRPr>
          </a:p>
          <a:p>
            <a:pPr lvl="1"/>
            <a:endParaRPr lang="es-ES" dirty="0">
              <a:latin typeface="Arial" panose="020B0604020202020204" pitchFamily="34" charset="0"/>
            </a:endParaRPr>
          </a:p>
          <a:p>
            <a:endParaRPr lang="es-ES" dirty="0"/>
          </a:p>
          <a:p>
            <a:endParaRPr lang="es-ES" dirty="0"/>
          </a:p>
          <a:p>
            <a:pPr lvl="1"/>
            <a:endParaRPr lang="es-ES" dirty="0"/>
          </a:p>
        </p:txBody>
      </p:sp>
      <p:pic>
        <p:nvPicPr>
          <p:cNvPr id="3" name="Imagen 2">
            <a:extLst>
              <a:ext uri="{FF2B5EF4-FFF2-40B4-BE49-F238E27FC236}">
                <a16:creationId xmlns:a16="http://schemas.microsoft.com/office/drawing/2014/main" id="{8280E73D-A12A-4C80-91D6-D8AF2850884D}"/>
              </a:ext>
            </a:extLst>
          </p:cNvPr>
          <p:cNvPicPr>
            <a:picLocks noChangeAspect="1"/>
          </p:cNvPicPr>
          <p:nvPr/>
        </p:nvPicPr>
        <p:blipFill>
          <a:blip r:embed="rId2"/>
          <a:stretch>
            <a:fillRect/>
          </a:stretch>
        </p:blipFill>
        <p:spPr>
          <a:xfrm>
            <a:off x="2743200" y="1825625"/>
            <a:ext cx="6076742" cy="4886539"/>
          </a:xfrm>
          <a:prstGeom prst="rect">
            <a:avLst/>
          </a:prstGeom>
        </p:spPr>
      </p:pic>
    </p:spTree>
    <p:extLst>
      <p:ext uri="{BB962C8B-B14F-4D97-AF65-F5344CB8AC3E}">
        <p14:creationId xmlns:p14="http://schemas.microsoft.com/office/powerpoint/2010/main" val="3946372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D1F31-52C5-4788-81BE-772DE42A2BA7}"/>
              </a:ext>
            </a:extLst>
          </p:cNvPr>
          <p:cNvSpPr>
            <a:spLocks noGrp="1"/>
          </p:cNvSpPr>
          <p:nvPr>
            <p:ph type="title"/>
          </p:nvPr>
        </p:nvSpPr>
        <p:spPr/>
        <p:txBody>
          <a:bodyPr/>
          <a:lstStyle/>
          <a:p>
            <a:r>
              <a:rPr lang="es-ES" dirty="0"/>
              <a:t>Gráfico: añadir, modificar y borrar usuarios</a:t>
            </a:r>
          </a:p>
        </p:txBody>
      </p:sp>
      <p:pic>
        <p:nvPicPr>
          <p:cNvPr id="6" name="Marcador de contenido 5">
            <a:extLst>
              <a:ext uri="{FF2B5EF4-FFF2-40B4-BE49-F238E27FC236}">
                <a16:creationId xmlns:a16="http://schemas.microsoft.com/office/drawing/2014/main" id="{C9F05941-6238-4874-BDCB-E19D4C834605}"/>
              </a:ext>
            </a:extLst>
          </p:cNvPr>
          <p:cNvPicPr>
            <a:picLocks noGrp="1" noChangeAspect="1"/>
          </p:cNvPicPr>
          <p:nvPr>
            <p:ph idx="1"/>
          </p:nvPr>
        </p:nvPicPr>
        <p:blipFill>
          <a:blip r:embed="rId2"/>
          <a:stretch>
            <a:fillRect/>
          </a:stretch>
        </p:blipFill>
        <p:spPr>
          <a:xfrm>
            <a:off x="2783127" y="1825625"/>
            <a:ext cx="6625746" cy="4351338"/>
          </a:xfrm>
          <a:prstGeom prst="rect">
            <a:avLst/>
          </a:prstGeom>
        </p:spPr>
      </p:pic>
    </p:spTree>
    <p:extLst>
      <p:ext uri="{BB962C8B-B14F-4D97-AF65-F5344CB8AC3E}">
        <p14:creationId xmlns:p14="http://schemas.microsoft.com/office/powerpoint/2010/main" val="22239208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D1F31-52C5-4788-81BE-772DE42A2BA7}"/>
              </a:ext>
            </a:extLst>
          </p:cNvPr>
          <p:cNvSpPr>
            <a:spLocks noGrp="1"/>
          </p:cNvSpPr>
          <p:nvPr>
            <p:ph type="title"/>
          </p:nvPr>
        </p:nvSpPr>
        <p:spPr/>
        <p:txBody>
          <a:bodyPr>
            <a:normAutofit fontScale="90000"/>
          </a:bodyPr>
          <a:lstStyle/>
          <a:p>
            <a:br>
              <a:rPr lang="es-ES" dirty="0"/>
            </a:br>
            <a:br>
              <a:rPr lang="es-ES" dirty="0"/>
            </a:br>
            <a:r>
              <a:rPr lang="es-ES" dirty="0"/>
              <a:t>Borrar usuario</a:t>
            </a:r>
            <a:br>
              <a:rPr lang="es-ES" dirty="0"/>
            </a:br>
            <a:r>
              <a:rPr lang="es-ES" b="1" dirty="0"/>
              <a:t>Sudo </a:t>
            </a:r>
            <a:r>
              <a:rPr lang="es-ES" b="1" dirty="0" err="1"/>
              <a:t>userdel</a:t>
            </a:r>
            <a:r>
              <a:rPr lang="es-ES" b="1" dirty="0"/>
              <a:t> </a:t>
            </a:r>
            <a:br>
              <a:rPr lang="es-ES" dirty="0"/>
            </a:br>
            <a:br>
              <a:rPr lang="es-ES" dirty="0"/>
            </a:br>
            <a:endParaRPr lang="es-ES" b="1" dirty="0"/>
          </a:p>
        </p:txBody>
      </p:sp>
      <p:sp>
        <p:nvSpPr>
          <p:cNvPr id="4" name="Marcador de contenido 3">
            <a:extLst>
              <a:ext uri="{FF2B5EF4-FFF2-40B4-BE49-F238E27FC236}">
                <a16:creationId xmlns:a16="http://schemas.microsoft.com/office/drawing/2014/main" id="{90BCE515-D3B5-4EC2-AD08-E894232E85C9}"/>
              </a:ext>
            </a:extLst>
          </p:cNvPr>
          <p:cNvSpPr>
            <a:spLocks noGrp="1"/>
          </p:cNvSpPr>
          <p:nvPr>
            <p:ph idx="1"/>
          </p:nvPr>
        </p:nvSpPr>
        <p:spPr/>
        <p:txBody>
          <a:bodyPr>
            <a:normAutofit/>
          </a:bodyPr>
          <a:lstStyle/>
          <a:p>
            <a:pPr lvl="1"/>
            <a:endParaRPr lang="es-ES" dirty="0"/>
          </a:p>
          <a:p>
            <a:pPr lvl="1"/>
            <a:endParaRPr lang="es-ES" dirty="0">
              <a:latin typeface="Arial" panose="020B0604020202020204" pitchFamily="34" charset="0"/>
            </a:endParaRPr>
          </a:p>
          <a:p>
            <a:pPr lvl="1"/>
            <a:r>
              <a:rPr lang="es-ES" dirty="0" err="1"/>
              <a:t>userdel</a:t>
            </a:r>
            <a:r>
              <a:rPr lang="es-ES" dirty="0"/>
              <a:t> usuario:</a:t>
            </a:r>
          </a:p>
          <a:p>
            <a:pPr lvl="2"/>
            <a:r>
              <a:rPr lang="es-ES" b="1" dirty="0"/>
              <a:t>Ejemplo: </a:t>
            </a:r>
            <a:r>
              <a:rPr lang="es-ES" b="1" dirty="0" err="1"/>
              <a:t>userdel</a:t>
            </a:r>
            <a:r>
              <a:rPr lang="es-ES" b="1" dirty="0"/>
              <a:t>  alumno</a:t>
            </a:r>
          </a:p>
          <a:p>
            <a:pPr lvl="2"/>
            <a:r>
              <a:rPr lang="es-ES" dirty="0"/>
              <a:t>Este comando borra el usuario pero no el contenido de su carpeta /home</a:t>
            </a:r>
          </a:p>
          <a:p>
            <a:pPr lvl="2"/>
            <a:endParaRPr lang="es-ES" b="1" dirty="0"/>
          </a:p>
          <a:p>
            <a:pPr lvl="2"/>
            <a:endParaRPr lang="es-ES" dirty="0"/>
          </a:p>
          <a:p>
            <a:pPr marL="914400" lvl="2" indent="0">
              <a:buNone/>
            </a:pPr>
            <a:endParaRPr lang="es-ES" dirty="0"/>
          </a:p>
          <a:p>
            <a:pPr lvl="1"/>
            <a:r>
              <a:rPr lang="es-ES" b="1" dirty="0"/>
              <a:t>sudo </a:t>
            </a:r>
            <a:r>
              <a:rPr lang="es-ES" b="1" dirty="0" err="1"/>
              <a:t>userdel</a:t>
            </a:r>
            <a:r>
              <a:rPr lang="es-ES" b="1" dirty="0"/>
              <a:t> -r usuario:</a:t>
            </a:r>
          </a:p>
          <a:p>
            <a:pPr lvl="2"/>
            <a:r>
              <a:rPr lang="es-ES" b="1" dirty="0"/>
              <a:t>Ejemplo: </a:t>
            </a:r>
            <a:r>
              <a:rPr lang="es-ES" b="1" dirty="0" err="1"/>
              <a:t>userdel</a:t>
            </a:r>
            <a:r>
              <a:rPr lang="es-ES" b="1" dirty="0"/>
              <a:t> -r alumno</a:t>
            </a:r>
          </a:p>
          <a:p>
            <a:pPr lvl="2"/>
            <a:r>
              <a:rPr lang="es-ES" dirty="0"/>
              <a:t>Este comando </a:t>
            </a:r>
            <a:r>
              <a:rPr lang="es-ES" b="1" dirty="0"/>
              <a:t>SI</a:t>
            </a:r>
            <a:r>
              <a:rPr lang="es-ES" dirty="0"/>
              <a:t> el contenido de su carpeta /home</a:t>
            </a:r>
          </a:p>
          <a:p>
            <a:pPr lvl="2"/>
            <a:endParaRPr lang="es-ES" b="1" dirty="0"/>
          </a:p>
          <a:p>
            <a:pPr lvl="1"/>
            <a:endParaRPr lang="es-ES" dirty="0">
              <a:latin typeface="Arial" panose="020B0604020202020204" pitchFamily="34" charset="0"/>
            </a:endParaRPr>
          </a:p>
          <a:p>
            <a:pPr lvl="1"/>
            <a:endParaRPr lang="es-ES" dirty="0">
              <a:latin typeface="Arial" panose="020B0604020202020204" pitchFamily="34" charset="0"/>
            </a:endParaRPr>
          </a:p>
          <a:p>
            <a:pPr lvl="1"/>
            <a:endParaRPr lang="es-ES" dirty="0">
              <a:latin typeface="Arial" panose="020B0604020202020204" pitchFamily="34" charset="0"/>
            </a:endParaRPr>
          </a:p>
          <a:p>
            <a:pPr lvl="1"/>
            <a:endParaRPr lang="es-ES" dirty="0">
              <a:latin typeface="Arial" panose="020B0604020202020204" pitchFamily="34" charset="0"/>
            </a:endParaRPr>
          </a:p>
          <a:p>
            <a:endParaRPr lang="es-ES" dirty="0"/>
          </a:p>
          <a:p>
            <a:endParaRPr lang="es-ES" dirty="0"/>
          </a:p>
          <a:p>
            <a:pPr lvl="1"/>
            <a:endParaRPr lang="es-ES" dirty="0"/>
          </a:p>
        </p:txBody>
      </p:sp>
    </p:spTree>
    <p:extLst>
      <p:ext uri="{BB962C8B-B14F-4D97-AF65-F5344CB8AC3E}">
        <p14:creationId xmlns:p14="http://schemas.microsoft.com/office/powerpoint/2010/main" val="34632094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D1F31-52C5-4788-81BE-772DE42A2BA7}"/>
              </a:ext>
            </a:extLst>
          </p:cNvPr>
          <p:cNvSpPr>
            <a:spLocks noGrp="1"/>
          </p:cNvSpPr>
          <p:nvPr>
            <p:ph type="title"/>
          </p:nvPr>
        </p:nvSpPr>
        <p:spPr/>
        <p:txBody>
          <a:bodyPr>
            <a:normAutofit fontScale="90000"/>
          </a:bodyPr>
          <a:lstStyle/>
          <a:p>
            <a:br>
              <a:rPr lang="es-ES" dirty="0"/>
            </a:br>
            <a:br>
              <a:rPr lang="es-ES" dirty="0"/>
            </a:br>
            <a:r>
              <a:rPr lang="es-ES" dirty="0"/>
              <a:t>Configuración grupos</a:t>
            </a:r>
            <a:br>
              <a:rPr lang="es-ES" dirty="0"/>
            </a:br>
            <a:br>
              <a:rPr lang="es-ES" dirty="0"/>
            </a:br>
            <a:br>
              <a:rPr lang="es-ES" dirty="0"/>
            </a:br>
            <a:endParaRPr lang="es-ES" b="1" dirty="0"/>
          </a:p>
        </p:txBody>
      </p:sp>
      <p:sp>
        <p:nvSpPr>
          <p:cNvPr id="4" name="Marcador de contenido 3">
            <a:extLst>
              <a:ext uri="{FF2B5EF4-FFF2-40B4-BE49-F238E27FC236}">
                <a16:creationId xmlns:a16="http://schemas.microsoft.com/office/drawing/2014/main" id="{90BCE515-D3B5-4EC2-AD08-E894232E85C9}"/>
              </a:ext>
            </a:extLst>
          </p:cNvPr>
          <p:cNvSpPr>
            <a:spLocks noGrp="1"/>
          </p:cNvSpPr>
          <p:nvPr>
            <p:ph idx="1"/>
          </p:nvPr>
        </p:nvSpPr>
        <p:spPr>
          <a:xfrm>
            <a:off x="838200" y="1825625"/>
            <a:ext cx="10515600" cy="5131766"/>
          </a:xfrm>
        </p:spPr>
        <p:txBody>
          <a:bodyPr>
            <a:normAutofit/>
          </a:bodyPr>
          <a:lstStyle/>
          <a:p>
            <a:pPr lvl="1"/>
            <a:r>
              <a:rPr lang="es-ES" b="1" dirty="0"/>
              <a:t>/</a:t>
            </a:r>
            <a:r>
              <a:rPr lang="es-ES" b="1" dirty="0" err="1"/>
              <a:t>etc</a:t>
            </a:r>
            <a:r>
              <a:rPr lang="es-ES" b="1" dirty="0"/>
              <a:t>/</a:t>
            </a:r>
            <a:r>
              <a:rPr lang="es-ES" b="1" dirty="0" err="1"/>
              <a:t>group</a:t>
            </a:r>
            <a:r>
              <a:rPr lang="es-ES" dirty="0"/>
              <a:t>: </a:t>
            </a:r>
            <a:r>
              <a:rPr lang="es-ES" sz="1800" dirty="0"/>
              <a:t>fichero que contiene la información de los grupos.</a:t>
            </a:r>
          </a:p>
          <a:p>
            <a:pPr lvl="1"/>
            <a:r>
              <a:rPr lang="es-ES" sz="1800" dirty="0"/>
              <a:t>Cada vez que se crea un usuario se crea un grupo con el mismo nombre por defecto. Este el denominado el grupo principal del usuario. Si perteneciese a otros se denominarán como secundarios. Se puede cambiar el grupo principal de un usuario por otro grupo que exista.</a:t>
            </a:r>
          </a:p>
          <a:p>
            <a:pPr marL="457200" lvl="1" indent="0">
              <a:buNone/>
            </a:pPr>
            <a:endParaRPr lang="es-ES" dirty="0"/>
          </a:p>
          <a:p>
            <a:pPr lvl="1"/>
            <a:endParaRPr lang="es-ES" dirty="0">
              <a:latin typeface="Arial" panose="020B0604020202020204" pitchFamily="34" charset="0"/>
            </a:endParaRPr>
          </a:p>
          <a:p>
            <a:pPr marL="457200" lvl="1" indent="0">
              <a:buNone/>
            </a:pPr>
            <a:endParaRPr lang="es-ES" dirty="0">
              <a:latin typeface="Arial" panose="020B0604020202020204" pitchFamily="34" charset="0"/>
            </a:endParaRPr>
          </a:p>
          <a:p>
            <a:pPr lvl="1"/>
            <a:endParaRPr lang="es-ES" dirty="0">
              <a:latin typeface="Arial" panose="020B0604020202020204" pitchFamily="34" charset="0"/>
            </a:endParaRPr>
          </a:p>
          <a:p>
            <a:pPr lvl="1"/>
            <a:endParaRPr lang="es-ES" dirty="0">
              <a:latin typeface="Arial" panose="020B0604020202020204" pitchFamily="34" charset="0"/>
            </a:endParaRPr>
          </a:p>
          <a:p>
            <a:endParaRPr lang="es-ES" dirty="0"/>
          </a:p>
          <a:p>
            <a:endParaRPr lang="es-ES" dirty="0"/>
          </a:p>
          <a:p>
            <a:pPr lvl="1"/>
            <a:endParaRPr lang="es-ES" dirty="0"/>
          </a:p>
        </p:txBody>
      </p:sp>
      <p:pic>
        <p:nvPicPr>
          <p:cNvPr id="3" name="Imagen 2">
            <a:extLst>
              <a:ext uri="{FF2B5EF4-FFF2-40B4-BE49-F238E27FC236}">
                <a16:creationId xmlns:a16="http://schemas.microsoft.com/office/drawing/2014/main" id="{8889F4DC-EC41-4DEE-9645-B00F05A51B6A}"/>
              </a:ext>
            </a:extLst>
          </p:cNvPr>
          <p:cNvPicPr>
            <a:picLocks noChangeAspect="1"/>
          </p:cNvPicPr>
          <p:nvPr/>
        </p:nvPicPr>
        <p:blipFill>
          <a:blip r:embed="rId2"/>
          <a:stretch>
            <a:fillRect/>
          </a:stretch>
        </p:blipFill>
        <p:spPr>
          <a:xfrm>
            <a:off x="2590799" y="3177208"/>
            <a:ext cx="5983631" cy="3528391"/>
          </a:xfrm>
          <a:prstGeom prst="rect">
            <a:avLst/>
          </a:prstGeom>
        </p:spPr>
      </p:pic>
    </p:spTree>
    <p:extLst>
      <p:ext uri="{BB962C8B-B14F-4D97-AF65-F5344CB8AC3E}">
        <p14:creationId xmlns:p14="http://schemas.microsoft.com/office/powerpoint/2010/main" val="919866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D1F31-52C5-4788-81BE-772DE42A2BA7}"/>
              </a:ext>
            </a:extLst>
          </p:cNvPr>
          <p:cNvSpPr>
            <a:spLocks noGrp="1"/>
          </p:cNvSpPr>
          <p:nvPr>
            <p:ph type="title"/>
          </p:nvPr>
        </p:nvSpPr>
        <p:spPr/>
        <p:txBody>
          <a:bodyPr>
            <a:normAutofit fontScale="90000"/>
          </a:bodyPr>
          <a:lstStyle/>
          <a:p>
            <a:br>
              <a:rPr lang="es-ES" dirty="0"/>
            </a:br>
            <a:br>
              <a:rPr lang="es-ES" dirty="0"/>
            </a:br>
            <a:r>
              <a:rPr lang="es-ES" dirty="0"/>
              <a:t>Creación grupos</a:t>
            </a:r>
            <a:br>
              <a:rPr lang="es-ES" dirty="0"/>
            </a:br>
            <a:r>
              <a:rPr lang="es-ES" b="1" dirty="0"/>
              <a:t>sudo </a:t>
            </a:r>
            <a:r>
              <a:rPr lang="es-ES" b="1" dirty="0" err="1"/>
              <a:t>groupadd</a:t>
            </a:r>
            <a:br>
              <a:rPr lang="es-ES" dirty="0"/>
            </a:br>
            <a:br>
              <a:rPr lang="es-ES" dirty="0"/>
            </a:br>
            <a:endParaRPr lang="es-ES" b="1" dirty="0"/>
          </a:p>
        </p:txBody>
      </p:sp>
      <p:sp>
        <p:nvSpPr>
          <p:cNvPr id="4" name="Marcador de contenido 3">
            <a:extLst>
              <a:ext uri="{FF2B5EF4-FFF2-40B4-BE49-F238E27FC236}">
                <a16:creationId xmlns:a16="http://schemas.microsoft.com/office/drawing/2014/main" id="{90BCE515-D3B5-4EC2-AD08-E894232E85C9}"/>
              </a:ext>
            </a:extLst>
          </p:cNvPr>
          <p:cNvSpPr>
            <a:spLocks noGrp="1"/>
          </p:cNvSpPr>
          <p:nvPr>
            <p:ph idx="1"/>
          </p:nvPr>
        </p:nvSpPr>
        <p:spPr/>
        <p:txBody>
          <a:bodyPr>
            <a:normAutofit/>
          </a:bodyPr>
          <a:lstStyle/>
          <a:p>
            <a:r>
              <a:rPr lang="es-ES" dirty="0"/>
              <a:t>El comando </a:t>
            </a:r>
            <a:r>
              <a:rPr lang="es-ES" b="1" dirty="0" err="1"/>
              <a:t>groupadd</a:t>
            </a:r>
            <a:r>
              <a:rPr lang="es-ES" b="1" dirty="0"/>
              <a:t> </a:t>
            </a:r>
            <a:r>
              <a:rPr lang="es-ES" dirty="0"/>
              <a:t>permite crear un grupo indicando como parámetro el nombre del grupo.</a:t>
            </a:r>
          </a:p>
          <a:p>
            <a:r>
              <a:rPr lang="es-ES" b="1" dirty="0"/>
              <a:t>sudo </a:t>
            </a:r>
            <a:r>
              <a:rPr lang="es-ES" b="1" dirty="0" err="1"/>
              <a:t>groupadd</a:t>
            </a:r>
            <a:r>
              <a:rPr lang="es-ES" b="1" dirty="0"/>
              <a:t> alumnos</a:t>
            </a:r>
          </a:p>
          <a:p>
            <a:r>
              <a:rPr lang="es-ES" dirty="0"/>
              <a:t>sudo -r </a:t>
            </a:r>
            <a:r>
              <a:rPr lang="es-ES" dirty="0" err="1"/>
              <a:t>groupadd</a:t>
            </a:r>
            <a:r>
              <a:rPr lang="es-ES" dirty="0"/>
              <a:t> alumnos: parámetro -r permite que el identificador sea menor de 500 (reservados para el sistema). Por defecto se crea un identificador de grupo mayor.</a:t>
            </a:r>
          </a:p>
          <a:p>
            <a:endParaRPr lang="es-ES" sz="4400" dirty="0"/>
          </a:p>
          <a:p>
            <a:pPr marL="457200" lvl="1" indent="0">
              <a:buNone/>
            </a:pPr>
            <a:endParaRPr lang="es-ES" dirty="0"/>
          </a:p>
          <a:p>
            <a:pPr lvl="1"/>
            <a:endParaRPr lang="es-ES" dirty="0">
              <a:latin typeface="Arial" panose="020B0604020202020204" pitchFamily="34" charset="0"/>
            </a:endParaRPr>
          </a:p>
          <a:p>
            <a:pPr lvl="1"/>
            <a:endParaRPr lang="es-ES" dirty="0">
              <a:latin typeface="Arial" panose="020B0604020202020204" pitchFamily="34" charset="0"/>
            </a:endParaRPr>
          </a:p>
          <a:p>
            <a:pPr lvl="1"/>
            <a:endParaRPr lang="es-ES" dirty="0">
              <a:latin typeface="Arial" panose="020B0604020202020204" pitchFamily="34" charset="0"/>
            </a:endParaRPr>
          </a:p>
          <a:p>
            <a:pPr lvl="1"/>
            <a:endParaRPr lang="es-ES" dirty="0">
              <a:latin typeface="Arial" panose="020B0604020202020204" pitchFamily="34" charset="0"/>
            </a:endParaRPr>
          </a:p>
          <a:p>
            <a:endParaRPr lang="es-ES" dirty="0"/>
          </a:p>
          <a:p>
            <a:endParaRPr lang="es-ES" dirty="0"/>
          </a:p>
          <a:p>
            <a:pPr lvl="1"/>
            <a:endParaRPr lang="es-ES" dirty="0"/>
          </a:p>
        </p:txBody>
      </p:sp>
    </p:spTree>
    <p:extLst>
      <p:ext uri="{BB962C8B-B14F-4D97-AF65-F5344CB8AC3E}">
        <p14:creationId xmlns:p14="http://schemas.microsoft.com/office/powerpoint/2010/main" val="33638231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D1F31-52C5-4788-81BE-772DE42A2BA7}"/>
              </a:ext>
            </a:extLst>
          </p:cNvPr>
          <p:cNvSpPr>
            <a:spLocks noGrp="1"/>
          </p:cNvSpPr>
          <p:nvPr>
            <p:ph type="title"/>
          </p:nvPr>
        </p:nvSpPr>
        <p:spPr/>
        <p:txBody>
          <a:bodyPr>
            <a:normAutofit fontScale="90000"/>
          </a:bodyPr>
          <a:lstStyle/>
          <a:p>
            <a:br>
              <a:rPr lang="es-ES" dirty="0"/>
            </a:br>
            <a:br>
              <a:rPr lang="es-ES" dirty="0"/>
            </a:br>
            <a:r>
              <a:rPr lang="es-ES" dirty="0"/>
              <a:t>Modificar grupos</a:t>
            </a:r>
            <a:br>
              <a:rPr lang="es-ES" dirty="0"/>
            </a:br>
            <a:r>
              <a:rPr lang="es-ES" b="1" dirty="0"/>
              <a:t>sudo </a:t>
            </a:r>
            <a:r>
              <a:rPr lang="es-ES" b="1" dirty="0" err="1"/>
              <a:t>groupmod</a:t>
            </a:r>
            <a:br>
              <a:rPr lang="es-ES" dirty="0"/>
            </a:br>
            <a:br>
              <a:rPr lang="es-ES" dirty="0"/>
            </a:br>
            <a:endParaRPr lang="es-ES" b="1" dirty="0"/>
          </a:p>
        </p:txBody>
      </p:sp>
      <p:sp>
        <p:nvSpPr>
          <p:cNvPr id="4" name="Marcador de contenido 3">
            <a:extLst>
              <a:ext uri="{FF2B5EF4-FFF2-40B4-BE49-F238E27FC236}">
                <a16:creationId xmlns:a16="http://schemas.microsoft.com/office/drawing/2014/main" id="{90BCE515-D3B5-4EC2-AD08-E894232E85C9}"/>
              </a:ext>
            </a:extLst>
          </p:cNvPr>
          <p:cNvSpPr>
            <a:spLocks noGrp="1"/>
          </p:cNvSpPr>
          <p:nvPr>
            <p:ph idx="1"/>
          </p:nvPr>
        </p:nvSpPr>
        <p:spPr/>
        <p:txBody>
          <a:bodyPr>
            <a:normAutofit/>
          </a:bodyPr>
          <a:lstStyle/>
          <a:p>
            <a:r>
              <a:rPr lang="es-ES" dirty="0"/>
              <a:t>El comando </a:t>
            </a:r>
            <a:r>
              <a:rPr lang="es-ES" b="1" dirty="0" err="1"/>
              <a:t>groupmod</a:t>
            </a:r>
            <a:r>
              <a:rPr lang="es-ES" b="1" dirty="0"/>
              <a:t> </a:t>
            </a:r>
            <a:r>
              <a:rPr lang="es-ES" dirty="0"/>
              <a:t>permite modificar el nombre de un grupo o el </a:t>
            </a:r>
            <a:r>
              <a:rPr lang="es-ES" dirty="0" err="1"/>
              <a:t>gid</a:t>
            </a:r>
            <a:r>
              <a:rPr lang="es-ES" dirty="0"/>
              <a:t> del </a:t>
            </a:r>
            <a:r>
              <a:rPr lang="es-ES" dirty="0" err="1"/>
              <a:t>mismosudo</a:t>
            </a:r>
            <a:r>
              <a:rPr lang="es-ES" dirty="0"/>
              <a:t> </a:t>
            </a:r>
            <a:r>
              <a:rPr lang="es-ES" dirty="0" err="1"/>
              <a:t>groupadd</a:t>
            </a:r>
            <a:r>
              <a:rPr lang="es-ES" dirty="0"/>
              <a:t> alumnos</a:t>
            </a:r>
          </a:p>
          <a:p>
            <a:r>
              <a:rPr lang="es-ES" dirty="0"/>
              <a:t>sudo </a:t>
            </a:r>
            <a:r>
              <a:rPr lang="es-ES" dirty="0" err="1"/>
              <a:t>groupmod</a:t>
            </a:r>
            <a:r>
              <a:rPr lang="es-ES" dirty="0"/>
              <a:t> [-g nuevo-</a:t>
            </a:r>
            <a:r>
              <a:rPr lang="es-ES" dirty="0" err="1"/>
              <a:t>gid</a:t>
            </a:r>
            <a:r>
              <a:rPr lang="es-ES" dirty="0"/>
              <a:t>] [-n nuevo-nombre] nombre-grupo</a:t>
            </a:r>
          </a:p>
          <a:p>
            <a:pPr lvl="1"/>
            <a:r>
              <a:rPr lang="es-ES" altLang="es-ES" b="1" dirty="0" err="1"/>
              <a:t>groupmod</a:t>
            </a:r>
            <a:r>
              <a:rPr lang="es-ES" altLang="es-ES" b="1" dirty="0"/>
              <a:t> -g </a:t>
            </a:r>
            <a:r>
              <a:rPr lang="es-ES" altLang="es-ES" b="1" dirty="0" err="1"/>
              <a:t>nuevoid</a:t>
            </a:r>
            <a:r>
              <a:rPr lang="es-ES" altLang="es-ES" b="1" dirty="0"/>
              <a:t> </a:t>
            </a:r>
            <a:r>
              <a:rPr lang="es-ES" altLang="es-ES" b="1" dirty="0" err="1"/>
              <a:t>nombregrupo</a:t>
            </a:r>
            <a:endParaRPr lang="es-ES" altLang="es-ES" b="1" dirty="0"/>
          </a:p>
          <a:p>
            <a:pPr lvl="1"/>
            <a:r>
              <a:rPr lang="es-ES" altLang="es-ES" b="1" dirty="0" err="1"/>
              <a:t>groupmod</a:t>
            </a:r>
            <a:r>
              <a:rPr lang="es-ES" altLang="es-ES" b="1" dirty="0"/>
              <a:t> -n </a:t>
            </a:r>
            <a:r>
              <a:rPr lang="es-ES" altLang="es-ES" b="1" dirty="0" err="1"/>
              <a:t>nuevonombre</a:t>
            </a:r>
            <a:r>
              <a:rPr lang="es-ES" altLang="es-ES" b="1" dirty="0"/>
              <a:t> </a:t>
            </a:r>
            <a:r>
              <a:rPr lang="es-ES" altLang="es-ES" b="1" dirty="0" err="1"/>
              <a:t>anteriornombre</a:t>
            </a:r>
            <a:endParaRPr lang="es-ES" altLang="es-ES" b="1" dirty="0"/>
          </a:p>
          <a:p>
            <a:pPr lvl="1"/>
            <a:r>
              <a:rPr lang="es-ES" altLang="es-ES" sz="2800" dirty="0">
                <a:solidFill>
                  <a:srgbClr val="FF0000"/>
                </a:solidFill>
              </a:rPr>
              <a:t>Cambiar el nombre no afecta a los permisos de ficheros y directorios asociados al grupo, pero cambiar el ID del grupo si.</a:t>
            </a:r>
          </a:p>
          <a:p>
            <a:pPr marL="0" indent="0">
              <a:buNone/>
            </a:pPr>
            <a:endParaRPr kumimoji="0" lang="es-ES" altLang="es-ES" sz="8000" b="0" i="0" u="none" strike="noStrike" cap="none" normalizeH="0" baseline="0" dirty="0">
              <a:ln>
                <a:noFill/>
              </a:ln>
              <a:solidFill>
                <a:schemeClr val="tx1"/>
              </a:solidFill>
              <a:effectLst/>
              <a:latin typeface="Arial" panose="020B0604020202020204" pitchFamily="34" charset="0"/>
            </a:endParaRPr>
          </a:p>
          <a:p>
            <a:endParaRPr lang="es-ES" sz="4400" dirty="0"/>
          </a:p>
          <a:p>
            <a:pPr marL="457200" lvl="1" indent="0">
              <a:buNone/>
            </a:pPr>
            <a:endParaRPr lang="es-ES" dirty="0"/>
          </a:p>
          <a:p>
            <a:pPr lvl="1"/>
            <a:endParaRPr lang="es-ES" dirty="0">
              <a:latin typeface="Arial" panose="020B0604020202020204" pitchFamily="34" charset="0"/>
            </a:endParaRPr>
          </a:p>
          <a:p>
            <a:pPr lvl="1"/>
            <a:endParaRPr lang="es-ES" dirty="0">
              <a:latin typeface="Arial" panose="020B0604020202020204" pitchFamily="34" charset="0"/>
            </a:endParaRPr>
          </a:p>
          <a:p>
            <a:pPr lvl="1"/>
            <a:endParaRPr lang="es-ES" dirty="0">
              <a:latin typeface="Arial" panose="020B0604020202020204" pitchFamily="34" charset="0"/>
            </a:endParaRPr>
          </a:p>
          <a:p>
            <a:pPr lvl="1"/>
            <a:endParaRPr lang="es-ES" dirty="0">
              <a:latin typeface="Arial" panose="020B0604020202020204" pitchFamily="34" charset="0"/>
            </a:endParaRPr>
          </a:p>
          <a:p>
            <a:endParaRPr lang="es-ES" dirty="0"/>
          </a:p>
          <a:p>
            <a:endParaRPr lang="es-ES" dirty="0"/>
          </a:p>
          <a:p>
            <a:pPr lvl="1"/>
            <a:endParaRPr lang="es-ES" dirty="0"/>
          </a:p>
        </p:txBody>
      </p:sp>
    </p:spTree>
    <p:extLst>
      <p:ext uri="{BB962C8B-B14F-4D97-AF65-F5344CB8AC3E}">
        <p14:creationId xmlns:p14="http://schemas.microsoft.com/office/powerpoint/2010/main" val="5991836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D1F31-52C5-4788-81BE-772DE42A2BA7}"/>
              </a:ext>
            </a:extLst>
          </p:cNvPr>
          <p:cNvSpPr>
            <a:spLocks noGrp="1"/>
          </p:cNvSpPr>
          <p:nvPr>
            <p:ph type="title"/>
          </p:nvPr>
        </p:nvSpPr>
        <p:spPr/>
        <p:txBody>
          <a:bodyPr>
            <a:normAutofit fontScale="90000"/>
          </a:bodyPr>
          <a:lstStyle/>
          <a:p>
            <a:br>
              <a:rPr lang="es-ES" dirty="0"/>
            </a:br>
            <a:br>
              <a:rPr lang="es-ES" dirty="0"/>
            </a:br>
            <a:r>
              <a:rPr lang="es-ES" dirty="0"/>
              <a:t>Borrar grupos</a:t>
            </a:r>
            <a:br>
              <a:rPr lang="es-ES" dirty="0"/>
            </a:br>
            <a:r>
              <a:rPr lang="es-ES" b="1" dirty="0"/>
              <a:t>sudo </a:t>
            </a:r>
            <a:r>
              <a:rPr lang="es-ES" b="1" dirty="0" err="1"/>
              <a:t>groupdel</a:t>
            </a:r>
            <a:br>
              <a:rPr lang="es-ES" dirty="0"/>
            </a:br>
            <a:br>
              <a:rPr lang="es-ES" dirty="0"/>
            </a:br>
            <a:endParaRPr lang="es-ES" b="1" dirty="0"/>
          </a:p>
        </p:txBody>
      </p:sp>
      <p:sp>
        <p:nvSpPr>
          <p:cNvPr id="4" name="Marcador de contenido 3">
            <a:extLst>
              <a:ext uri="{FF2B5EF4-FFF2-40B4-BE49-F238E27FC236}">
                <a16:creationId xmlns:a16="http://schemas.microsoft.com/office/drawing/2014/main" id="{90BCE515-D3B5-4EC2-AD08-E894232E85C9}"/>
              </a:ext>
            </a:extLst>
          </p:cNvPr>
          <p:cNvSpPr>
            <a:spLocks noGrp="1"/>
          </p:cNvSpPr>
          <p:nvPr>
            <p:ph idx="1"/>
          </p:nvPr>
        </p:nvSpPr>
        <p:spPr/>
        <p:txBody>
          <a:bodyPr>
            <a:normAutofit/>
          </a:bodyPr>
          <a:lstStyle/>
          <a:p>
            <a:r>
              <a:rPr lang="es-ES" b="1" dirty="0"/>
              <a:t>Eliminación de grupos.  </a:t>
            </a:r>
            <a:r>
              <a:rPr lang="es-ES" dirty="0"/>
              <a:t>Si algún usuario tuviera dicho grupo como grupo primario, el comando </a:t>
            </a:r>
            <a:r>
              <a:rPr lang="es-ES" dirty="0" err="1"/>
              <a:t>groupdel</a:t>
            </a:r>
            <a:r>
              <a:rPr lang="es-ES" dirty="0"/>
              <a:t> no eliminará el grupo.</a:t>
            </a:r>
          </a:p>
          <a:p>
            <a:r>
              <a:rPr lang="es-ES" b="1" dirty="0"/>
              <a:t>sudo </a:t>
            </a:r>
            <a:r>
              <a:rPr lang="es-ES" b="1" dirty="0" err="1"/>
              <a:t>groupdel</a:t>
            </a:r>
            <a:r>
              <a:rPr lang="es-ES" b="1" dirty="0"/>
              <a:t> </a:t>
            </a:r>
            <a:r>
              <a:rPr lang="es-ES" b="1" dirty="0" err="1"/>
              <a:t>nombregrupo</a:t>
            </a:r>
            <a:endParaRPr lang="es-ES" b="1" dirty="0"/>
          </a:p>
          <a:p>
            <a:pPr marL="0" indent="0">
              <a:buNone/>
            </a:pPr>
            <a:endParaRPr lang="es-ES" altLang="es-ES" sz="2800" dirty="0">
              <a:solidFill>
                <a:srgbClr val="FF0000"/>
              </a:solidFill>
            </a:endParaRPr>
          </a:p>
          <a:p>
            <a:pPr marL="0" indent="0">
              <a:buNone/>
            </a:pPr>
            <a:endParaRPr lang="es-ES" altLang="es-ES" sz="2800" dirty="0">
              <a:solidFill>
                <a:srgbClr val="FF0000"/>
              </a:solidFill>
            </a:endParaRPr>
          </a:p>
          <a:p>
            <a:pPr marL="0" indent="0">
              <a:buNone/>
            </a:pPr>
            <a:endParaRPr kumimoji="0" lang="es-ES" altLang="es-ES" sz="8000" b="0" i="0" u="none" strike="noStrike" cap="none" normalizeH="0" baseline="0" dirty="0">
              <a:ln>
                <a:noFill/>
              </a:ln>
              <a:solidFill>
                <a:schemeClr val="tx1"/>
              </a:solidFill>
              <a:effectLst/>
              <a:latin typeface="Arial" panose="020B0604020202020204" pitchFamily="34" charset="0"/>
            </a:endParaRPr>
          </a:p>
          <a:p>
            <a:endParaRPr lang="es-ES" sz="4400" dirty="0"/>
          </a:p>
          <a:p>
            <a:pPr marL="457200" lvl="1" indent="0">
              <a:buNone/>
            </a:pPr>
            <a:endParaRPr lang="es-ES" dirty="0"/>
          </a:p>
          <a:p>
            <a:pPr lvl="1"/>
            <a:endParaRPr lang="es-ES" dirty="0">
              <a:latin typeface="Arial" panose="020B0604020202020204" pitchFamily="34" charset="0"/>
            </a:endParaRPr>
          </a:p>
          <a:p>
            <a:pPr lvl="1"/>
            <a:endParaRPr lang="es-ES" dirty="0">
              <a:latin typeface="Arial" panose="020B0604020202020204" pitchFamily="34" charset="0"/>
            </a:endParaRPr>
          </a:p>
          <a:p>
            <a:pPr lvl="1"/>
            <a:endParaRPr lang="es-ES" dirty="0">
              <a:latin typeface="Arial" panose="020B0604020202020204" pitchFamily="34" charset="0"/>
            </a:endParaRPr>
          </a:p>
          <a:p>
            <a:pPr lvl="1"/>
            <a:endParaRPr lang="es-ES" dirty="0">
              <a:latin typeface="Arial" panose="020B0604020202020204" pitchFamily="34" charset="0"/>
            </a:endParaRPr>
          </a:p>
          <a:p>
            <a:endParaRPr lang="es-ES" dirty="0"/>
          </a:p>
          <a:p>
            <a:endParaRPr lang="es-ES" dirty="0"/>
          </a:p>
          <a:p>
            <a:pPr lvl="1"/>
            <a:endParaRPr lang="es-ES" dirty="0"/>
          </a:p>
        </p:txBody>
      </p:sp>
    </p:spTree>
    <p:extLst>
      <p:ext uri="{BB962C8B-B14F-4D97-AF65-F5344CB8AC3E}">
        <p14:creationId xmlns:p14="http://schemas.microsoft.com/office/powerpoint/2010/main" val="36444649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D1F31-52C5-4788-81BE-772DE42A2BA7}"/>
              </a:ext>
            </a:extLst>
          </p:cNvPr>
          <p:cNvSpPr>
            <a:spLocks noGrp="1"/>
          </p:cNvSpPr>
          <p:nvPr>
            <p:ph type="title"/>
          </p:nvPr>
        </p:nvSpPr>
        <p:spPr/>
        <p:txBody>
          <a:bodyPr>
            <a:normAutofit fontScale="90000"/>
          </a:bodyPr>
          <a:lstStyle/>
          <a:p>
            <a:br>
              <a:rPr lang="es-ES" dirty="0"/>
            </a:br>
            <a:br>
              <a:rPr lang="es-ES" dirty="0"/>
            </a:br>
            <a:r>
              <a:rPr lang="es-ES" dirty="0"/>
              <a:t>Añadir, cambiar y borrar usuarios de grupos</a:t>
            </a:r>
            <a:br>
              <a:rPr lang="es-ES" dirty="0"/>
            </a:br>
            <a:br>
              <a:rPr lang="es-ES" dirty="0"/>
            </a:br>
            <a:br>
              <a:rPr lang="es-ES" dirty="0"/>
            </a:br>
            <a:br>
              <a:rPr lang="es-ES" dirty="0"/>
            </a:br>
            <a:endParaRPr lang="es-ES" b="1" dirty="0"/>
          </a:p>
        </p:txBody>
      </p:sp>
      <p:sp>
        <p:nvSpPr>
          <p:cNvPr id="4" name="Marcador de contenido 3">
            <a:extLst>
              <a:ext uri="{FF2B5EF4-FFF2-40B4-BE49-F238E27FC236}">
                <a16:creationId xmlns:a16="http://schemas.microsoft.com/office/drawing/2014/main" id="{90BCE515-D3B5-4EC2-AD08-E894232E85C9}"/>
              </a:ext>
            </a:extLst>
          </p:cNvPr>
          <p:cNvSpPr>
            <a:spLocks noGrp="1"/>
          </p:cNvSpPr>
          <p:nvPr>
            <p:ph idx="1"/>
          </p:nvPr>
        </p:nvSpPr>
        <p:spPr/>
        <p:txBody>
          <a:bodyPr>
            <a:normAutofit/>
          </a:bodyPr>
          <a:lstStyle/>
          <a:p>
            <a:r>
              <a:rPr lang="es-ES" altLang="es-ES" sz="2400" dirty="0"/>
              <a:t>Para usuarios y grupos que ya existen</a:t>
            </a:r>
          </a:p>
          <a:p>
            <a:r>
              <a:rPr lang="pt-BR" sz="2400" b="1" dirty="0" err="1"/>
              <a:t>usermod</a:t>
            </a:r>
            <a:r>
              <a:rPr lang="pt-BR" sz="2400" b="1" dirty="0"/>
              <a:t> -a -G grupo </a:t>
            </a:r>
            <a:r>
              <a:rPr lang="pt-BR" sz="2400" b="1" dirty="0" err="1"/>
              <a:t>usuario</a:t>
            </a:r>
            <a:r>
              <a:rPr lang="pt-BR" sz="2400" dirty="0"/>
              <a:t>: </a:t>
            </a:r>
            <a:r>
              <a:rPr lang="pt-BR" sz="2400" dirty="0" err="1"/>
              <a:t>añade</a:t>
            </a:r>
            <a:r>
              <a:rPr lang="pt-BR" sz="2400" dirty="0"/>
              <a:t> </a:t>
            </a:r>
            <a:r>
              <a:rPr lang="pt-BR" sz="2400" dirty="0" err="1"/>
              <a:t>un</a:t>
            </a:r>
            <a:r>
              <a:rPr lang="pt-BR" sz="2400" dirty="0"/>
              <a:t> </a:t>
            </a:r>
            <a:r>
              <a:rPr lang="pt-BR" sz="2400" dirty="0" err="1"/>
              <a:t>usuario</a:t>
            </a:r>
            <a:r>
              <a:rPr lang="pt-BR" sz="2400" dirty="0"/>
              <a:t> a </a:t>
            </a:r>
            <a:r>
              <a:rPr lang="pt-BR" sz="2400" dirty="0" err="1"/>
              <a:t>un</a:t>
            </a:r>
            <a:r>
              <a:rPr lang="pt-BR" sz="2400" dirty="0"/>
              <a:t> grupo</a:t>
            </a:r>
          </a:p>
          <a:p>
            <a:r>
              <a:rPr lang="es-ES" sz="2400" b="1" dirty="0" err="1"/>
              <a:t>usermod</a:t>
            </a:r>
            <a:r>
              <a:rPr lang="es-ES" sz="2400" b="1" dirty="0"/>
              <a:t> -g </a:t>
            </a:r>
            <a:r>
              <a:rPr lang="es-ES" sz="2400" b="1" dirty="0" err="1"/>
              <a:t>gruponuevo</a:t>
            </a:r>
            <a:r>
              <a:rPr lang="es-ES" sz="2400" b="1" dirty="0"/>
              <a:t> usuario</a:t>
            </a:r>
            <a:r>
              <a:rPr lang="es-ES" sz="2400" dirty="0"/>
              <a:t>: cambia el grupo principal del usuario por otro nuevo</a:t>
            </a:r>
          </a:p>
          <a:p>
            <a:r>
              <a:rPr lang="es-ES" sz="2400" b="1" dirty="0" err="1"/>
              <a:t>deluser</a:t>
            </a:r>
            <a:r>
              <a:rPr lang="es-ES" sz="2400" dirty="0"/>
              <a:t> usuario grupo: borra un usuario de un grupo.</a:t>
            </a:r>
          </a:p>
          <a:p>
            <a:endParaRPr lang="es-ES" altLang="es-ES" sz="2400" dirty="0"/>
          </a:p>
          <a:p>
            <a:pPr marL="0" indent="0">
              <a:buNone/>
            </a:pPr>
            <a:endParaRPr kumimoji="0" lang="es-ES" altLang="es-ES" sz="2400" b="0" i="0" u="none" strike="noStrike" cap="none" normalizeH="0" baseline="0" dirty="0">
              <a:ln>
                <a:noFill/>
              </a:ln>
              <a:solidFill>
                <a:schemeClr val="tx1"/>
              </a:solidFill>
              <a:effectLst/>
              <a:latin typeface="Arial" panose="020B0604020202020204" pitchFamily="34" charset="0"/>
            </a:endParaRPr>
          </a:p>
          <a:p>
            <a:endParaRPr lang="es-ES" sz="2400" dirty="0"/>
          </a:p>
          <a:p>
            <a:pPr marL="457200" lvl="1" indent="0">
              <a:buNone/>
            </a:pPr>
            <a:endParaRPr lang="es-ES" dirty="0"/>
          </a:p>
          <a:p>
            <a:pPr lvl="1"/>
            <a:endParaRPr lang="es-ES" dirty="0">
              <a:latin typeface="Arial" panose="020B0604020202020204" pitchFamily="34" charset="0"/>
            </a:endParaRPr>
          </a:p>
          <a:p>
            <a:pPr lvl="1"/>
            <a:endParaRPr lang="es-ES" dirty="0">
              <a:latin typeface="Arial" panose="020B0604020202020204" pitchFamily="34" charset="0"/>
            </a:endParaRPr>
          </a:p>
          <a:p>
            <a:pPr lvl="1"/>
            <a:endParaRPr lang="es-ES" dirty="0">
              <a:latin typeface="Arial" panose="020B0604020202020204" pitchFamily="34" charset="0"/>
            </a:endParaRPr>
          </a:p>
          <a:p>
            <a:pPr lvl="1"/>
            <a:endParaRPr lang="es-ES" dirty="0">
              <a:latin typeface="Arial" panose="020B0604020202020204" pitchFamily="34" charset="0"/>
            </a:endParaRPr>
          </a:p>
          <a:p>
            <a:endParaRPr lang="es-ES" dirty="0"/>
          </a:p>
          <a:p>
            <a:endParaRPr lang="es-ES" dirty="0"/>
          </a:p>
          <a:p>
            <a:pPr lvl="1"/>
            <a:endParaRPr lang="es-ES" dirty="0"/>
          </a:p>
        </p:txBody>
      </p:sp>
    </p:spTree>
    <p:extLst>
      <p:ext uri="{BB962C8B-B14F-4D97-AF65-F5344CB8AC3E}">
        <p14:creationId xmlns:p14="http://schemas.microsoft.com/office/powerpoint/2010/main" val="42880653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D1F31-52C5-4788-81BE-772DE42A2BA7}"/>
              </a:ext>
            </a:extLst>
          </p:cNvPr>
          <p:cNvSpPr>
            <a:spLocks noGrp="1"/>
          </p:cNvSpPr>
          <p:nvPr>
            <p:ph type="title"/>
          </p:nvPr>
        </p:nvSpPr>
        <p:spPr/>
        <p:txBody>
          <a:bodyPr>
            <a:normAutofit fontScale="90000"/>
          </a:bodyPr>
          <a:lstStyle/>
          <a:p>
            <a:br>
              <a:rPr lang="es-ES" dirty="0"/>
            </a:br>
            <a:br>
              <a:rPr lang="es-ES" dirty="0"/>
            </a:br>
            <a:r>
              <a:rPr lang="es-ES" dirty="0"/>
              <a:t>Añadir, cambiar y borrar usuarios de grupos</a:t>
            </a:r>
            <a:br>
              <a:rPr lang="es-ES" dirty="0"/>
            </a:br>
            <a:r>
              <a:rPr lang="es-ES" b="1" dirty="0" err="1"/>
              <a:t>usermod</a:t>
            </a:r>
            <a:br>
              <a:rPr lang="es-ES" dirty="0"/>
            </a:br>
            <a:br>
              <a:rPr lang="es-ES" dirty="0"/>
            </a:br>
            <a:br>
              <a:rPr lang="es-ES" dirty="0"/>
            </a:br>
            <a:endParaRPr lang="es-ES" b="1" dirty="0"/>
          </a:p>
        </p:txBody>
      </p:sp>
      <p:sp>
        <p:nvSpPr>
          <p:cNvPr id="4" name="Marcador de contenido 3">
            <a:extLst>
              <a:ext uri="{FF2B5EF4-FFF2-40B4-BE49-F238E27FC236}">
                <a16:creationId xmlns:a16="http://schemas.microsoft.com/office/drawing/2014/main" id="{90BCE515-D3B5-4EC2-AD08-E894232E85C9}"/>
              </a:ext>
            </a:extLst>
          </p:cNvPr>
          <p:cNvSpPr>
            <a:spLocks noGrp="1"/>
          </p:cNvSpPr>
          <p:nvPr>
            <p:ph idx="1"/>
          </p:nvPr>
        </p:nvSpPr>
        <p:spPr/>
        <p:txBody>
          <a:bodyPr>
            <a:normAutofit/>
          </a:bodyPr>
          <a:lstStyle/>
          <a:p>
            <a:endParaRPr lang="es-ES" altLang="es-ES" sz="2400" dirty="0"/>
          </a:p>
          <a:p>
            <a:pPr marL="0" indent="0">
              <a:buNone/>
            </a:pPr>
            <a:endParaRPr kumimoji="0" lang="es-ES" altLang="es-ES" sz="2400" b="0" i="0" u="none" strike="noStrike" cap="none" normalizeH="0" baseline="0" dirty="0">
              <a:ln>
                <a:noFill/>
              </a:ln>
              <a:solidFill>
                <a:schemeClr val="tx1"/>
              </a:solidFill>
              <a:effectLst/>
              <a:latin typeface="Arial" panose="020B0604020202020204" pitchFamily="34" charset="0"/>
            </a:endParaRPr>
          </a:p>
          <a:p>
            <a:endParaRPr lang="es-ES" sz="2400" dirty="0"/>
          </a:p>
          <a:p>
            <a:pPr marL="457200" lvl="1" indent="0">
              <a:buNone/>
            </a:pPr>
            <a:endParaRPr lang="es-ES" dirty="0"/>
          </a:p>
          <a:p>
            <a:pPr lvl="1"/>
            <a:endParaRPr lang="es-ES" dirty="0">
              <a:latin typeface="Arial" panose="020B0604020202020204" pitchFamily="34" charset="0"/>
            </a:endParaRPr>
          </a:p>
          <a:p>
            <a:pPr lvl="1"/>
            <a:endParaRPr lang="es-ES" dirty="0">
              <a:latin typeface="Arial" panose="020B0604020202020204" pitchFamily="34" charset="0"/>
            </a:endParaRPr>
          </a:p>
          <a:p>
            <a:pPr lvl="1"/>
            <a:endParaRPr lang="es-ES" dirty="0">
              <a:latin typeface="Arial" panose="020B0604020202020204" pitchFamily="34" charset="0"/>
            </a:endParaRPr>
          </a:p>
          <a:p>
            <a:pPr lvl="1"/>
            <a:endParaRPr lang="es-ES" dirty="0">
              <a:latin typeface="Arial" panose="020B0604020202020204" pitchFamily="34" charset="0"/>
            </a:endParaRPr>
          </a:p>
          <a:p>
            <a:endParaRPr lang="es-ES" dirty="0"/>
          </a:p>
          <a:p>
            <a:endParaRPr lang="es-ES" dirty="0"/>
          </a:p>
          <a:p>
            <a:pPr lvl="1"/>
            <a:endParaRPr lang="es-ES" dirty="0"/>
          </a:p>
        </p:txBody>
      </p:sp>
      <p:pic>
        <p:nvPicPr>
          <p:cNvPr id="5" name="Imagen 4">
            <a:extLst>
              <a:ext uri="{FF2B5EF4-FFF2-40B4-BE49-F238E27FC236}">
                <a16:creationId xmlns:a16="http://schemas.microsoft.com/office/drawing/2014/main" id="{2E9CE8B3-E3CC-410C-83B3-496D51C0C15D}"/>
              </a:ext>
            </a:extLst>
          </p:cNvPr>
          <p:cNvPicPr>
            <a:picLocks noChangeAspect="1"/>
          </p:cNvPicPr>
          <p:nvPr/>
        </p:nvPicPr>
        <p:blipFill>
          <a:blip r:embed="rId2"/>
          <a:stretch>
            <a:fillRect/>
          </a:stretch>
        </p:blipFill>
        <p:spPr>
          <a:xfrm>
            <a:off x="2759765" y="1690688"/>
            <a:ext cx="6248400" cy="4133850"/>
          </a:xfrm>
          <a:prstGeom prst="rect">
            <a:avLst/>
          </a:prstGeom>
        </p:spPr>
      </p:pic>
    </p:spTree>
    <p:extLst>
      <p:ext uri="{BB962C8B-B14F-4D97-AF65-F5344CB8AC3E}">
        <p14:creationId xmlns:p14="http://schemas.microsoft.com/office/powerpoint/2010/main" val="28290025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D1F31-52C5-4788-81BE-772DE42A2BA7}"/>
              </a:ext>
            </a:extLst>
          </p:cNvPr>
          <p:cNvSpPr>
            <a:spLocks noGrp="1"/>
          </p:cNvSpPr>
          <p:nvPr>
            <p:ph type="title"/>
          </p:nvPr>
        </p:nvSpPr>
        <p:spPr/>
        <p:txBody>
          <a:bodyPr>
            <a:normAutofit fontScale="90000"/>
          </a:bodyPr>
          <a:lstStyle/>
          <a:p>
            <a:br>
              <a:rPr lang="es-ES" dirty="0"/>
            </a:br>
            <a:br>
              <a:rPr lang="es-ES" dirty="0"/>
            </a:br>
            <a:r>
              <a:rPr lang="es-ES" dirty="0"/>
              <a:t>Añadir, cambiar y borrar usuarios de grupos</a:t>
            </a:r>
            <a:br>
              <a:rPr lang="es-ES" dirty="0"/>
            </a:br>
            <a:r>
              <a:rPr lang="es-ES" b="1" dirty="0" err="1"/>
              <a:t>gpasswd</a:t>
            </a:r>
            <a:br>
              <a:rPr lang="es-ES" dirty="0"/>
            </a:br>
            <a:br>
              <a:rPr lang="es-ES" dirty="0"/>
            </a:br>
            <a:br>
              <a:rPr lang="es-ES" dirty="0"/>
            </a:br>
            <a:endParaRPr lang="es-ES" b="1" dirty="0"/>
          </a:p>
        </p:txBody>
      </p:sp>
      <p:sp>
        <p:nvSpPr>
          <p:cNvPr id="4" name="Marcador de contenido 3">
            <a:extLst>
              <a:ext uri="{FF2B5EF4-FFF2-40B4-BE49-F238E27FC236}">
                <a16:creationId xmlns:a16="http://schemas.microsoft.com/office/drawing/2014/main" id="{90BCE515-D3B5-4EC2-AD08-E894232E85C9}"/>
              </a:ext>
            </a:extLst>
          </p:cNvPr>
          <p:cNvSpPr>
            <a:spLocks noGrp="1"/>
          </p:cNvSpPr>
          <p:nvPr>
            <p:ph idx="1"/>
          </p:nvPr>
        </p:nvSpPr>
        <p:spPr/>
        <p:txBody>
          <a:bodyPr>
            <a:normAutofit/>
          </a:bodyPr>
          <a:lstStyle/>
          <a:p>
            <a:pPr algn="just"/>
            <a:r>
              <a:rPr lang="es-ES" sz="2400" b="1" dirty="0" err="1"/>
              <a:t>gpasswd</a:t>
            </a:r>
            <a:r>
              <a:rPr lang="es-ES" sz="2400" dirty="0"/>
              <a:t> es el equivalente a </a:t>
            </a:r>
            <a:r>
              <a:rPr lang="es-ES" sz="2400" dirty="0" err="1"/>
              <a:t>passwd</a:t>
            </a:r>
            <a:r>
              <a:rPr lang="es-ES" sz="2400" dirty="0"/>
              <a:t> para los grupos. El comando </a:t>
            </a:r>
            <a:r>
              <a:rPr lang="es-ES" sz="2400" dirty="0" err="1"/>
              <a:t>gpasswd</a:t>
            </a:r>
            <a:r>
              <a:rPr lang="es-ES" sz="2400" dirty="0"/>
              <a:t> también nos permite modificar otras características de los grupos y asignar administradores de grupo</a:t>
            </a:r>
          </a:p>
          <a:p>
            <a:pPr algn="just"/>
            <a:r>
              <a:rPr lang="es-ES" sz="2400" b="1" dirty="0" err="1"/>
              <a:t>gpasswd</a:t>
            </a:r>
            <a:r>
              <a:rPr lang="es-ES" sz="2400" b="1" dirty="0"/>
              <a:t> [</a:t>
            </a:r>
            <a:r>
              <a:rPr lang="es-ES" sz="2400" b="1" dirty="0" err="1"/>
              <a:t>opcion</a:t>
            </a:r>
            <a:r>
              <a:rPr lang="es-ES" sz="2400" b="1" dirty="0"/>
              <a:t>] GRUPO</a:t>
            </a:r>
          </a:p>
          <a:p>
            <a:pPr marL="623888" lvl="1" indent="-342900" algn="just">
              <a:buFont typeface="Wingdings" panose="05000000000000000000" pitchFamily="2" charset="2"/>
              <a:buChar char="§"/>
            </a:pPr>
            <a:r>
              <a:rPr lang="es-ES" b="1" dirty="0" err="1"/>
              <a:t>gpasswd</a:t>
            </a:r>
            <a:r>
              <a:rPr lang="es-ES" b="1" dirty="0"/>
              <a:t> -a usu1 grupo1 </a:t>
            </a:r>
            <a:r>
              <a:rPr lang="es-ES" dirty="0">
                <a:sym typeface="Wingdings" panose="05000000000000000000" pitchFamily="2" charset="2"/>
              </a:rPr>
              <a:t> </a:t>
            </a:r>
            <a:r>
              <a:rPr lang="es-ES" dirty="0"/>
              <a:t>Añade usuario 'usu1' al grupo 'grupo1'.</a:t>
            </a:r>
          </a:p>
          <a:p>
            <a:pPr marL="623888" lvl="1" indent="-342900" algn="just">
              <a:buFont typeface="Wingdings" panose="05000000000000000000" pitchFamily="2" charset="2"/>
              <a:buChar char="§"/>
            </a:pPr>
            <a:r>
              <a:rPr lang="es-ES" b="1" dirty="0" err="1"/>
              <a:t>gpasswd</a:t>
            </a:r>
            <a:r>
              <a:rPr lang="es-ES" b="1" dirty="0"/>
              <a:t> -d usu1 grupo1 </a:t>
            </a:r>
            <a:r>
              <a:rPr lang="es-ES" dirty="0">
                <a:sym typeface="Wingdings" panose="05000000000000000000" pitchFamily="2" charset="2"/>
              </a:rPr>
              <a:t> Elimina </a:t>
            </a:r>
            <a:r>
              <a:rPr lang="es-ES" dirty="0"/>
              <a:t>usuario 'usu1' de grupo 'grupo1'.</a:t>
            </a:r>
          </a:p>
          <a:p>
            <a:pPr marL="623888" lvl="1" indent="-342900" algn="just">
              <a:buFont typeface="Wingdings" panose="05000000000000000000" pitchFamily="2" charset="2"/>
              <a:buChar char="§"/>
            </a:pPr>
            <a:r>
              <a:rPr lang="es-ES" b="1" dirty="0" err="1"/>
              <a:t>gpasswd</a:t>
            </a:r>
            <a:r>
              <a:rPr lang="es-ES" b="1" dirty="0"/>
              <a:t> -r grupo1 </a:t>
            </a:r>
            <a:r>
              <a:rPr lang="es-ES" dirty="0">
                <a:sym typeface="Wingdings" panose="05000000000000000000" pitchFamily="2" charset="2"/>
              </a:rPr>
              <a:t> E</a:t>
            </a:r>
            <a:r>
              <a:rPr lang="es-ES" dirty="0"/>
              <a:t>limina la contraseña del grupo</a:t>
            </a:r>
          </a:p>
          <a:p>
            <a:pPr marL="623888" lvl="1" indent="-342900" algn="just">
              <a:buFont typeface="Wingdings" panose="05000000000000000000" pitchFamily="2" charset="2"/>
              <a:buChar char="§"/>
            </a:pPr>
            <a:r>
              <a:rPr lang="es-ES" b="1" dirty="0" err="1"/>
              <a:t>gpasswd</a:t>
            </a:r>
            <a:r>
              <a:rPr lang="es-ES" b="1" dirty="0"/>
              <a:t> -M usu1, usu2 grupo1 </a:t>
            </a:r>
            <a:r>
              <a:rPr lang="es-ES" dirty="0">
                <a:sym typeface="Wingdings" panose="05000000000000000000" pitchFamily="2" charset="2"/>
              </a:rPr>
              <a:t> E</a:t>
            </a:r>
            <a:r>
              <a:rPr lang="es-ES" dirty="0"/>
              <a:t>stablecer una lista de miembros del grupo</a:t>
            </a:r>
          </a:p>
          <a:p>
            <a:pPr marL="623888" lvl="1" indent="-342900" algn="just">
              <a:buFont typeface="Wingdings" panose="05000000000000000000" pitchFamily="2" charset="2"/>
              <a:buChar char="§"/>
            </a:pPr>
            <a:r>
              <a:rPr lang="es-ES" b="1" dirty="0" err="1"/>
              <a:t>gpasswd</a:t>
            </a:r>
            <a:r>
              <a:rPr lang="es-ES" b="1" dirty="0"/>
              <a:t> -A usu1 grupo1 </a:t>
            </a:r>
            <a:r>
              <a:rPr lang="es-ES" dirty="0">
                <a:sym typeface="Wingdings" panose="05000000000000000000" pitchFamily="2" charset="2"/>
              </a:rPr>
              <a:t> </a:t>
            </a:r>
            <a:r>
              <a:rPr lang="es-ES" dirty="0"/>
              <a:t>Añade usu1 como administrador de grupo1.</a:t>
            </a:r>
          </a:p>
          <a:p>
            <a:endParaRPr lang="es-ES" altLang="es-ES" sz="2400" dirty="0"/>
          </a:p>
          <a:p>
            <a:pPr marL="0" indent="0">
              <a:buNone/>
            </a:pPr>
            <a:endParaRPr kumimoji="0" lang="es-ES" altLang="es-ES" sz="2400" b="0" i="0" u="none" strike="noStrike" cap="none" normalizeH="0" baseline="0" dirty="0">
              <a:ln>
                <a:noFill/>
              </a:ln>
              <a:solidFill>
                <a:schemeClr val="tx1"/>
              </a:solidFill>
              <a:effectLst/>
              <a:latin typeface="Arial" panose="020B0604020202020204" pitchFamily="34" charset="0"/>
            </a:endParaRPr>
          </a:p>
          <a:p>
            <a:endParaRPr lang="es-ES" sz="2400" dirty="0"/>
          </a:p>
          <a:p>
            <a:pPr marL="457200" lvl="1" indent="0">
              <a:buNone/>
            </a:pPr>
            <a:endParaRPr lang="es-ES" dirty="0"/>
          </a:p>
          <a:p>
            <a:pPr lvl="1"/>
            <a:endParaRPr lang="es-ES" dirty="0">
              <a:latin typeface="Arial" panose="020B0604020202020204" pitchFamily="34" charset="0"/>
            </a:endParaRPr>
          </a:p>
          <a:p>
            <a:pPr lvl="1"/>
            <a:endParaRPr lang="es-ES" dirty="0">
              <a:latin typeface="Arial" panose="020B0604020202020204" pitchFamily="34" charset="0"/>
            </a:endParaRPr>
          </a:p>
          <a:p>
            <a:pPr lvl="1"/>
            <a:endParaRPr lang="es-ES" dirty="0">
              <a:latin typeface="Arial" panose="020B0604020202020204" pitchFamily="34" charset="0"/>
            </a:endParaRPr>
          </a:p>
          <a:p>
            <a:pPr lvl="1"/>
            <a:endParaRPr lang="es-ES" dirty="0">
              <a:latin typeface="Arial" panose="020B0604020202020204" pitchFamily="34" charset="0"/>
            </a:endParaRPr>
          </a:p>
          <a:p>
            <a:endParaRPr lang="es-ES" dirty="0"/>
          </a:p>
          <a:p>
            <a:endParaRPr lang="es-ES" dirty="0"/>
          </a:p>
          <a:p>
            <a:pPr lvl="1"/>
            <a:endParaRPr lang="es-ES" dirty="0"/>
          </a:p>
        </p:txBody>
      </p:sp>
    </p:spTree>
    <p:extLst>
      <p:ext uri="{BB962C8B-B14F-4D97-AF65-F5344CB8AC3E}">
        <p14:creationId xmlns:p14="http://schemas.microsoft.com/office/powerpoint/2010/main" val="21218362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D1F31-52C5-4788-81BE-772DE42A2BA7}"/>
              </a:ext>
            </a:extLst>
          </p:cNvPr>
          <p:cNvSpPr>
            <a:spLocks noGrp="1"/>
          </p:cNvSpPr>
          <p:nvPr>
            <p:ph type="title"/>
          </p:nvPr>
        </p:nvSpPr>
        <p:spPr/>
        <p:txBody>
          <a:bodyPr>
            <a:normAutofit fontScale="90000"/>
          </a:bodyPr>
          <a:lstStyle/>
          <a:p>
            <a:br>
              <a:rPr lang="es-ES" dirty="0"/>
            </a:br>
            <a:br>
              <a:rPr lang="es-ES" dirty="0"/>
            </a:br>
            <a:r>
              <a:rPr lang="es-ES" dirty="0"/>
              <a:t>Ver usuarios y grupos asociados</a:t>
            </a:r>
            <a:br>
              <a:rPr lang="es-ES" dirty="0"/>
            </a:br>
            <a:br>
              <a:rPr lang="es-ES" dirty="0"/>
            </a:br>
            <a:endParaRPr lang="es-ES" b="1" dirty="0"/>
          </a:p>
        </p:txBody>
      </p:sp>
      <p:sp>
        <p:nvSpPr>
          <p:cNvPr id="4" name="Marcador de contenido 3">
            <a:extLst>
              <a:ext uri="{FF2B5EF4-FFF2-40B4-BE49-F238E27FC236}">
                <a16:creationId xmlns:a16="http://schemas.microsoft.com/office/drawing/2014/main" id="{90BCE515-D3B5-4EC2-AD08-E894232E85C9}"/>
              </a:ext>
            </a:extLst>
          </p:cNvPr>
          <p:cNvSpPr>
            <a:spLocks noGrp="1"/>
          </p:cNvSpPr>
          <p:nvPr>
            <p:ph idx="1"/>
          </p:nvPr>
        </p:nvSpPr>
        <p:spPr/>
        <p:txBody>
          <a:bodyPr>
            <a:normAutofit/>
          </a:bodyPr>
          <a:lstStyle/>
          <a:p>
            <a:r>
              <a:rPr lang="es-ES" altLang="es-ES" sz="2400" b="1" dirty="0" err="1"/>
              <a:t>users</a:t>
            </a:r>
            <a:r>
              <a:rPr lang="es-ES" altLang="es-ES" sz="2400" dirty="0"/>
              <a:t>: muestra todos los usuarios.</a:t>
            </a:r>
          </a:p>
          <a:p>
            <a:r>
              <a:rPr lang="es-ES" altLang="es-ES" sz="2400" b="1" dirty="0" err="1"/>
              <a:t>groups</a:t>
            </a:r>
            <a:r>
              <a:rPr lang="es-ES" altLang="es-ES" sz="2400" dirty="0"/>
              <a:t>: muestra todos los grupos</a:t>
            </a:r>
          </a:p>
          <a:p>
            <a:r>
              <a:rPr lang="es-ES" altLang="es-ES" sz="2400" b="1" dirty="0" err="1"/>
              <a:t>groups</a:t>
            </a:r>
            <a:r>
              <a:rPr lang="es-ES" altLang="es-ES" sz="2400" dirty="0"/>
              <a:t> </a:t>
            </a:r>
            <a:r>
              <a:rPr lang="es-ES" altLang="es-ES" sz="2400" b="1" dirty="0" err="1"/>
              <a:t>nombreusuario</a:t>
            </a:r>
            <a:r>
              <a:rPr lang="es-ES" altLang="es-ES" sz="2400" dirty="0"/>
              <a:t>: muestra los grupos de un usuario.</a:t>
            </a:r>
          </a:p>
          <a:p>
            <a:r>
              <a:rPr lang="es-ES" altLang="es-ES" sz="2400" b="1" dirty="0" err="1"/>
              <a:t>getent</a:t>
            </a:r>
            <a:r>
              <a:rPr lang="es-ES" altLang="es-ES" sz="2400" dirty="0"/>
              <a:t> </a:t>
            </a:r>
            <a:r>
              <a:rPr lang="es-ES" altLang="es-ES" sz="2400" b="1" dirty="0" err="1"/>
              <a:t>group</a:t>
            </a:r>
            <a:r>
              <a:rPr lang="es-ES" altLang="es-ES" sz="2400" dirty="0"/>
              <a:t> </a:t>
            </a:r>
            <a:r>
              <a:rPr lang="es-ES" altLang="es-ES" sz="2400" b="1" dirty="0" err="1"/>
              <a:t>nombregrupo</a:t>
            </a:r>
            <a:r>
              <a:rPr lang="es-ES" altLang="es-ES" sz="2400" dirty="0"/>
              <a:t>: ver los usuarios de un grupo.</a:t>
            </a:r>
          </a:p>
          <a:p>
            <a:r>
              <a:rPr lang="es-ES" altLang="es-ES" sz="2400" b="1" dirty="0" err="1"/>
              <a:t>getent</a:t>
            </a:r>
            <a:r>
              <a:rPr lang="es-ES" altLang="es-ES" sz="2400" b="1" dirty="0"/>
              <a:t> </a:t>
            </a:r>
            <a:r>
              <a:rPr lang="es-ES" altLang="es-ES" sz="2400" b="1" dirty="0" err="1"/>
              <a:t>passwd</a:t>
            </a:r>
            <a:r>
              <a:rPr lang="es-ES" altLang="es-ES" sz="2400" b="1" dirty="0"/>
              <a:t> usuario</a:t>
            </a:r>
            <a:r>
              <a:rPr lang="es-ES" altLang="es-ES" sz="2400" dirty="0"/>
              <a:t>: obtiene la información de la cuenta de usuario</a:t>
            </a:r>
          </a:p>
          <a:p>
            <a:pPr marL="0" indent="0">
              <a:buNone/>
            </a:pPr>
            <a:endParaRPr kumimoji="0" lang="es-ES" altLang="es-ES" sz="2400" b="0" i="0" u="none" strike="noStrike" cap="none" normalizeH="0" baseline="0" dirty="0">
              <a:ln>
                <a:noFill/>
              </a:ln>
              <a:effectLst/>
              <a:latin typeface="Arial" panose="020B0604020202020204" pitchFamily="34" charset="0"/>
            </a:endParaRPr>
          </a:p>
          <a:p>
            <a:endParaRPr lang="es-ES" sz="2400" dirty="0"/>
          </a:p>
          <a:p>
            <a:pPr marL="457200" lvl="1" indent="0">
              <a:buNone/>
            </a:pPr>
            <a:endParaRPr lang="es-ES" dirty="0"/>
          </a:p>
          <a:p>
            <a:pPr lvl="1"/>
            <a:endParaRPr lang="es-ES" dirty="0">
              <a:latin typeface="Arial" panose="020B0604020202020204" pitchFamily="34" charset="0"/>
            </a:endParaRPr>
          </a:p>
          <a:p>
            <a:pPr lvl="1"/>
            <a:endParaRPr lang="es-ES" dirty="0">
              <a:latin typeface="Arial" panose="020B0604020202020204" pitchFamily="34" charset="0"/>
            </a:endParaRPr>
          </a:p>
          <a:p>
            <a:pPr lvl="1"/>
            <a:endParaRPr lang="es-ES" dirty="0">
              <a:latin typeface="Arial" panose="020B0604020202020204" pitchFamily="34" charset="0"/>
            </a:endParaRPr>
          </a:p>
          <a:p>
            <a:pPr lvl="1"/>
            <a:endParaRPr lang="es-ES" dirty="0">
              <a:latin typeface="Arial" panose="020B0604020202020204" pitchFamily="34" charset="0"/>
            </a:endParaRPr>
          </a:p>
          <a:p>
            <a:endParaRPr lang="es-ES" dirty="0"/>
          </a:p>
          <a:p>
            <a:endParaRPr lang="es-ES" dirty="0"/>
          </a:p>
          <a:p>
            <a:pPr lvl="1"/>
            <a:endParaRPr lang="es-E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0689" y="4119563"/>
            <a:ext cx="5391150"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1993" y="5696851"/>
            <a:ext cx="4495800"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718589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D1F31-52C5-4788-81BE-772DE42A2BA7}"/>
              </a:ext>
            </a:extLst>
          </p:cNvPr>
          <p:cNvSpPr>
            <a:spLocks noGrp="1"/>
          </p:cNvSpPr>
          <p:nvPr>
            <p:ph type="title"/>
          </p:nvPr>
        </p:nvSpPr>
        <p:spPr/>
        <p:txBody>
          <a:bodyPr>
            <a:normAutofit fontScale="90000"/>
          </a:bodyPr>
          <a:lstStyle/>
          <a:p>
            <a:br>
              <a:rPr lang="es-ES" dirty="0"/>
            </a:br>
            <a:br>
              <a:rPr lang="es-ES" dirty="0"/>
            </a:br>
            <a:r>
              <a:rPr lang="es-ES" dirty="0"/>
              <a:t>Ver usuarios y grupos asociados</a:t>
            </a:r>
            <a:br>
              <a:rPr lang="es-ES" dirty="0"/>
            </a:br>
            <a:br>
              <a:rPr lang="es-ES" dirty="0"/>
            </a:br>
            <a:endParaRPr lang="es-ES" b="1" dirty="0"/>
          </a:p>
        </p:txBody>
      </p:sp>
      <p:sp>
        <p:nvSpPr>
          <p:cNvPr id="4" name="Marcador de contenido 3">
            <a:extLst>
              <a:ext uri="{FF2B5EF4-FFF2-40B4-BE49-F238E27FC236}">
                <a16:creationId xmlns:a16="http://schemas.microsoft.com/office/drawing/2014/main" id="{90BCE515-D3B5-4EC2-AD08-E894232E85C9}"/>
              </a:ext>
            </a:extLst>
          </p:cNvPr>
          <p:cNvSpPr>
            <a:spLocks noGrp="1"/>
          </p:cNvSpPr>
          <p:nvPr>
            <p:ph idx="1"/>
          </p:nvPr>
        </p:nvSpPr>
        <p:spPr/>
        <p:txBody>
          <a:bodyPr>
            <a:normAutofit/>
          </a:bodyPr>
          <a:lstStyle/>
          <a:p>
            <a:r>
              <a:rPr lang="es-ES" altLang="es-ES" sz="2400" b="1" dirty="0"/>
              <a:t>id usuario</a:t>
            </a:r>
            <a:r>
              <a:rPr lang="es-ES" altLang="es-ES" sz="2400" dirty="0"/>
              <a:t>: muestra información de un usuario</a:t>
            </a:r>
          </a:p>
          <a:p>
            <a:r>
              <a:rPr lang="es-ES" altLang="es-ES" sz="2400" b="1" dirty="0"/>
              <a:t>g</a:t>
            </a:r>
            <a:r>
              <a:rPr kumimoji="0" lang="es-ES" altLang="es-ES" sz="2400" b="1" i="0" u="none" strike="noStrike" cap="none" normalizeH="0" baseline="0" dirty="0">
                <a:ln>
                  <a:noFill/>
                </a:ln>
                <a:effectLst/>
              </a:rPr>
              <a:t>rep –i usuario </a:t>
            </a:r>
            <a:r>
              <a:rPr kumimoji="0" lang="es-ES" altLang="es-ES" sz="2400" b="1" i="0" u="none" strike="noStrike" cap="none" normalizeH="0" baseline="0" dirty="0" err="1">
                <a:ln>
                  <a:noFill/>
                </a:ln>
                <a:effectLst/>
              </a:rPr>
              <a:t>passwd</a:t>
            </a:r>
            <a:r>
              <a:rPr kumimoji="0" lang="es-ES" altLang="es-ES" sz="2400" b="1" i="0" u="none" strike="noStrike" cap="none" normalizeH="0" baseline="0" dirty="0">
                <a:ln>
                  <a:noFill/>
                </a:ln>
                <a:effectLst/>
              </a:rPr>
              <a:t>: </a:t>
            </a:r>
            <a:r>
              <a:rPr kumimoji="0" lang="es-ES" altLang="es-ES" sz="2400" b="0" i="0" u="none" strike="noStrike" cap="none" normalizeH="0" baseline="0" dirty="0">
                <a:ln>
                  <a:noFill/>
                </a:ln>
                <a:effectLst/>
              </a:rPr>
              <a:t>filtra</a:t>
            </a:r>
            <a:r>
              <a:rPr kumimoji="0" lang="es-ES" altLang="es-ES" sz="2400" b="0" i="0" u="none" strike="noStrike" cap="none" normalizeH="0" dirty="0">
                <a:ln>
                  <a:noFill/>
                </a:ln>
                <a:effectLst/>
              </a:rPr>
              <a:t> del fichero de usuarios la información de un usuario</a:t>
            </a:r>
            <a:endParaRPr kumimoji="0" lang="es-ES" altLang="es-ES" sz="2400" b="0" i="0" u="none" strike="noStrike" cap="none" normalizeH="0" baseline="0" dirty="0">
              <a:ln>
                <a:noFill/>
              </a:ln>
              <a:effectLst/>
            </a:endParaRPr>
          </a:p>
          <a:p>
            <a:pPr marL="457200" lvl="1" indent="0">
              <a:buNone/>
            </a:pPr>
            <a:endParaRPr lang="es-ES" dirty="0"/>
          </a:p>
          <a:p>
            <a:pPr lvl="1"/>
            <a:endParaRPr lang="es-ES" dirty="0">
              <a:latin typeface="Arial" panose="020B0604020202020204" pitchFamily="34" charset="0"/>
            </a:endParaRPr>
          </a:p>
          <a:p>
            <a:pPr lvl="1"/>
            <a:endParaRPr lang="es-ES" dirty="0">
              <a:latin typeface="Arial" panose="020B0604020202020204" pitchFamily="34" charset="0"/>
            </a:endParaRPr>
          </a:p>
          <a:p>
            <a:pPr lvl="1"/>
            <a:endParaRPr lang="es-ES" dirty="0">
              <a:latin typeface="Arial" panose="020B0604020202020204" pitchFamily="34" charset="0"/>
            </a:endParaRPr>
          </a:p>
          <a:p>
            <a:pPr lvl="1"/>
            <a:endParaRPr lang="es-ES" dirty="0">
              <a:latin typeface="Arial" panose="020B0604020202020204" pitchFamily="34" charset="0"/>
            </a:endParaRPr>
          </a:p>
          <a:p>
            <a:endParaRPr lang="es-ES" dirty="0"/>
          </a:p>
          <a:p>
            <a:endParaRPr lang="es-ES" dirty="0"/>
          </a:p>
          <a:p>
            <a:pPr lvl="1"/>
            <a:endParaRPr lang="es-ES" dirty="0"/>
          </a:p>
        </p:txBody>
      </p:sp>
    </p:spTree>
    <p:extLst>
      <p:ext uri="{BB962C8B-B14F-4D97-AF65-F5344CB8AC3E}">
        <p14:creationId xmlns:p14="http://schemas.microsoft.com/office/powerpoint/2010/main" val="2390095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D1F31-52C5-4788-81BE-772DE42A2BA7}"/>
              </a:ext>
            </a:extLst>
          </p:cNvPr>
          <p:cNvSpPr>
            <a:spLocks noGrp="1"/>
          </p:cNvSpPr>
          <p:nvPr>
            <p:ph type="title"/>
          </p:nvPr>
        </p:nvSpPr>
        <p:spPr/>
        <p:txBody>
          <a:bodyPr/>
          <a:lstStyle/>
          <a:p>
            <a:r>
              <a:rPr lang="es-ES" dirty="0"/>
              <a:t>Gráfico: añadir, modificar y borrar usuarios</a:t>
            </a:r>
          </a:p>
        </p:txBody>
      </p:sp>
      <p:pic>
        <p:nvPicPr>
          <p:cNvPr id="5" name="Marcador de contenido 4">
            <a:extLst>
              <a:ext uri="{FF2B5EF4-FFF2-40B4-BE49-F238E27FC236}">
                <a16:creationId xmlns:a16="http://schemas.microsoft.com/office/drawing/2014/main" id="{93DA0408-F03E-403E-8D9B-662C4D48F204}"/>
              </a:ext>
            </a:extLst>
          </p:cNvPr>
          <p:cNvPicPr>
            <a:picLocks noGrp="1" noChangeAspect="1"/>
          </p:cNvPicPr>
          <p:nvPr>
            <p:ph idx="1"/>
          </p:nvPr>
        </p:nvPicPr>
        <p:blipFill>
          <a:blip r:embed="rId2"/>
          <a:stretch>
            <a:fillRect/>
          </a:stretch>
        </p:blipFill>
        <p:spPr>
          <a:xfrm>
            <a:off x="2852097" y="1825625"/>
            <a:ext cx="6487805" cy="4351338"/>
          </a:xfrm>
          <a:prstGeom prst="rect">
            <a:avLst/>
          </a:prstGeom>
        </p:spPr>
      </p:pic>
    </p:spTree>
    <p:extLst>
      <p:ext uri="{BB962C8B-B14F-4D97-AF65-F5344CB8AC3E}">
        <p14:creationId xmlns:p14="http://schemas.microsoft.com/office/powerpoint/2010/main" val="7021148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D1F31-52C5-4788-81BE-772DE42A2BA7}"/>
              </a:ext>
            </a:extLst>
          </p:cNvPr>
          <p:cNvSpPr>
            <a:spLocks noGrp="1"/>
          </p:cNvSpPr>
          <p:nvPr>
            <p:ph type="title"/>
          </p:nvPr>
        </p:nvSpPr>
        <p:spPr/>
        <p:txBody>
          <a:bodyPr>
            <a:normAutofit fontScale="90000"/>
          </a:bodyPr>
          <a:lstStyle/>
          <a:p>
            <a:br>
              <a:rPr lang="es-ES" dirty="0"/>
            </a:br>
            <a:br>
              <a:rPr lang="es-ES" dirty="0"/>
            </a:br>
            <a:r>
              <a:rPr lang="es-ES" dirty="0"/>
              <a:t>comandos sobre ficheros de usuarios y grupos</a:t>
            </a:r>
            <a:br>
              <a:rPr lang="es-ES" dirty="0"/>
            </a:br>
            <a:br>
              <a:rPr lang="es-ES" dirty="0"/>
            </a:br>
            <a:endParaRPr lang="es-ES" b="1" dirty="0"/>
          </a:p>
        </p:txBody>
      </p:sp>
      <p:sp>
        <p:nvSpPr>
          <p:cNvPr id="4" name="Marcador de contenido 3">
            <a:extLst>
              <a:ext uri="{FF2B5EF4-FFF2-40B4-BE49-F238E27FC236}">
                <a16:creationId xmlns:a16="http://schemas.microsoft.com/office/drawing/2014/main" id="{90BCE515-D3B5-4EC2-AD08-E894232E85C9}"/>
              </a:ext>
            </a:extLst>
          </p:cNvPr>
          <p:cNvSpPr>
            <a:spLocks noGrp="1"/>
          </p:cNvSpPr>
          <p:nvPr>
            <p:ph idx="1"/>
          </p:nvPr>
        </p:nvSpPr>
        <p:spPr/>
        <p:txBody>
          <a:bodyPr>
            <a:normAutofit/>
          </a:bodyPr>
          <a:lstStyle/>
          <a:p>
            <a:pPr algn="just"/>
            <a:r>
              <a:rPr lang="es-ES" sz="2400" b="1" dirty="0" err="1">
                <a:cs typeface="Arial" panose="020B0604020202020204" pitchFamily="34" charset="0"/>
              </a:rPr>
              <a:t>pwck</a:t>
            </a:r>
            <a:r>
              <a:rPr lang="es-ES" sz="2400" dirty="0">
                <a:cs typeface="Arial" panose="020B0604020202020204" pitchFamily="34" charset="0"/>
              </a:rPr>
              <a:t>. Busca en el archivo /</a:t>
            </a:r>
            <a:r>
              <a:rPr lang="es-ES" sz="2400" dirty="0" err="1">
                <a:cs typeface="Arial" panose="020B0604020202020204" pitchFamily="34" charset="0"/>
              </a:rPr>
              <a:t>etc</a:t>
            </a:r>
            <a:r>
              <a:rPr lang="es-ES" sz="2400" dirty="0">
                <a:cs typeface="Arial" panose="020B0604020202020204" pitchFamily="34" charset="0"/>
              </a:rPr>
              <a:t>/</a:t>
            </a:r>
            <a:r>
              <a:rPr lang="es-ES" sz="2400" dirty="0" err="1">
                <a:cs typeface="Arial" panose="020B0604020202020204" pitchFamily="34" charset="0"/>
              </a:rPr>
              <a:t>passwd</a:t>
            </a:r>
            <a:r>
              <a:rPr lang="es-ES" sz="2400" dirty="0">
                <a:cs typeface="Arial" panose="020B0604020202020204" pitchFamily="34" charset="0"/>
              </a:rPr>
              <a:t> posibles errores de formato o inconsistencias. Ejecutar como </a:t>
            </a:r>
            <a:r>
              <a:rPr lang="es-ES" sz="2400" dirty="0" err="1">
                <a:cs typeface="Arial" panose="020B0604020202020204" pitchFamily="34" charset="0"/>
              </a:rPr>
              <a:t>root</a:t>
            </a:r>
            <a:endParaRPr lang="es-ES" sz="2400" dirty="0">
              <a:cs typeface="Arial" panose="020B0604020202020204" pitchFamily="34" charset="0"/>
            </a:endParaRPr>
          </a:p>
          <a:p>
            <a:pPr marL="285750" indent="-285750" algn="just">
              <a:buFont typeface="Wingdings" panose="05000000000000000000" pitchFamily="2" charset="2"/>
              <a:buChar char="q"/>
            </a:pPr>
            <a:endParaRPr lang="es-ES" sz="1400" dirty="0">
              <a:cs typeface="Arial" panose="020B0604020202020204" pitchFamily="34" charset="0"/>
            </a:endParaRPr>
          </a:p>
          <a:p>
            <a:pPr algn="just"/>
            <a:r>
              <a:rPr lang="es-ES" sz="2400" b="1" dirty="0" err="1">
                <a:cs typeface="Arial" panose="020B0604020202020204" pitchFamily="34" charset="0"/>
              </a:rPr>
              <a:t>grpck</a:t>
            </a:r>
            <a:r>
              <a:rPr lang="es-ES" sz="2400" dirty="0">
                <a:cs typeface="Arial" panose="020B0604020202020204" pitchFamily="34" charset="0"/>
              </a:rPr>
              <a:t>. Busca en el archivo /</a:t>
            </a:r>
            <a:r>
              <a:rPr lang="es-ES" sz="2400" dirty="0" err="1">
                <a:cs typeface="Arial" panose="020B0604020202020204" pitchFamily="34" charset="0"/>
              </a:rPr>
              <a:t>etc</a:t>
            </a:r>
            <a:r>
              <a:rPr lang="es-ES" sz="2400" dirty="0">
                <a:cs typeface="Arial" panose="020B0604020202020204" pitchFamily="34" charset="0"/>
              </a:rPr>
              <a:t>/</a:t>
            </a:r>
            <a:r>
              <a:rPr lang="es-ES" sz="2400" dirty="0" err="1">
                <a:cs typeface="Arial" panose="020B0604020202020204" pitchFamily="34" charset="0"/>
              </a:rPr>
              <a:t>group</a:t>
            </a:r>
            <a:r>
              <a:rPr lang="es-ES" sz="2400" dirty="0">
                <a:cs typeface="Arial" panose="020B0604020202020204" pitchFamily="34" charset="0"/>
              </a:rPr>
              <a:t> posibles errores de formato o inconsistencias. Ejecutar como </a:t>
            </a:r>
            <a:r>
              <a:rPr lang="es-ES" sz="2400" dirty="0" err="1">
                <a:cs typeface="Arial" panose="020B0604020202020204" pitchFamily="34" charset="0"/>
              </a:rPr>
              <a:t>root</a:t>
            </a:r>
            <a:endParaRPr lang="es-ES" sz="2400" dirty="0">
              <a:cs typeface="Arial" panose="020B0604020202020204" pitchFamily="34" charset="0"/>
            </a:endParaRPr>
          </a:p>
          <a:p>
            <a:pPr algn="just">
              <a:spcAft>
                <a:spcPts val="600"/>
              </a:spcAft>
            </a:pPr>
            <a:r>
              <a:rPr lang="es-ES" sz="2000" b="1" dirty="0" err="1">
                <a:latin typeface="Arial" panose="020B0604020202020204" pitchFamily="34" charset="0"/>
                <a:cs typeface="Arial" panose="020B0604020202020204" pitchFamily="34" charset="0"/>
              </a:rPr>
              <a:t>grpconv</a:t>
            </a:r>
            <a:r>
              <a:rPr lang="es-ES" sz="2000" dirty="0">
                <a:latin typeface="Arial" panose="020B0604020202020204" pitchFamily="34" charset="0"/>
                <a:cs typeface="Arial" panose="020B0604020202020204" pitchFamily="34" charset="0"/>
              </a:rPr>
              <a:t>. Crea archivo /</a:t>
            </a:r>
            <a:r>
              <a:rPr lang="es-ES" sz="2000" dirty="0" err="1">
                <a:latin typeface="Arial" panose="020B0604020202020204" pitchFamily="34" charset="0"/>
                <a:cs typeface="Arial" panose="020B0604020202020204" pitchFamily="34" charset="0"/>
              </a:rPr>
              <a:t>etc</a:t>
            </a:r>
            <a:r>
              <a:rPr lang="es-ES" sz="2000" dirty="0">
                <a:latin typeface="Arial" panose="020B0604020202020204" pitchFamily="34" charset="0"/>
                <a:cs typeface="Arial" panose="020B0604020202020204" pitchFamily="34" charset="0"/>
              </a:rPr>
              <a:t>/</a:t>
            </a:r>
            <a:r>
              <a:rPr lang="es-ES" sz="2000" dirty="0" err="1">
                <a:latin typeface="Arial" panose="020B0604020202020204" pitchFamily="34" charset="0"/>
                <a:cs typeface="Arial" panose="020B0604020202020204" pitchFamily="34" charset="0"/>
              </a:rPr>
              <a:t>gshadow</a:t>
            </a:r>
            <a:r>
              <a:rPr lang="es-ES" sz="2000" dirty="0">
                <a:latin typeface="Arial" panose="020B0604020202020204" pitchFamily="34" charset="0"/>
                <a:cs typeface="Arial" panose="020B0604020202020204" pitchFamily="34" charset="0"/>
              </a:rPr>
              <a:t> a partir del /</a:t>
            </a:r>
            <a:r>
              <a:rPr lang="es-ES" sz="2000" dirty="0" err="1">
                <a:latin typeface="Arial" panose="020B0604020202020204" pitchFamily="34" charset="0"/>
                <a:cs typeface="Arial" panose="020B0604020202020204" pitchFamily="34" charset="0"/>
              </a:rPr>
              <a:t>etc</a:t>
            </a:r>
            <a:r>
              <a:rPr lang="es-ES" sz="2000" dirty="0">
                <a:latin typeface="Arial" panose="020B0604020202020204" pitchFamily="34" charset="0"/>
                <a:cs typeface="Arial" panose="020B0604020202020204" pitchFamily="34" charset="0"/>
              </a:rPr>
              <a:t>/</a:t>
            </a:r>
            <a:r>
              <a:rPr lang="es-ES" sz="2000" dirty="0" err="1">
                <a:latin typeface="Arial" panose="020B0604020202020204" pitchFamily="34" charset="0"/>
                <a:cs typeface="Arial" panose="020B0604020202020204" pitchFamily="34" charset="0"/>
              </a:rPr>
              <a:t>group</a:t>
            </a:r>
            <a:endParaRPr lang="es-ES" sz="2000" dirty="0">
              <a:latin typeface="Arial" panose="020B0604020202020204" pitchFamily="34" charset="0"/>
              <a:cs typeface="Arial" panose="020B0604020202020204" pitchFamily="34" charset="0"/>
            </a:endParaRPr>
          </a:p>
          <a:p>
            <a:pPr algn="just">
              <a:spcAft>
                <a:spcPts val="600"/>
              </a:spcAft>
            </a:pPr>
            <a:r>
              <a:rPr lang="es-ES" sz="2000" b="1" dirty="0" err="1">
                <a:latin typeface="Arial" panose="020B0604020202020204" pitchFamily="34" charset="0"/>
                <a:cs typeface="Arial" panose="020B0604020202020204" pitchFamily="34" charset="0"/>
              </a:rPr>
              <a:t>grpunconv</a:t>
            </a:r>
            <a:r>
              <a:rPr lang="es-ES" sz="2000" dirty="0">
                <a:latin typeface="Arial" panose="020B0604020202020204" pitchFamily="34" charset="0"/>
                <a:cs typeface="Arial" panose="020B0604020202020204" pitchFamily="34" charset="0"/>
              </a:rPr>
              <a:t>. Opuesto al anterior</a:t>
            </a:r>
          </a:p>
          <a:p>
            <a:pPr algn="just">
              <a:spcAft>
                <a:spcPts val="600"/>
              </a:spcAft>
            </a:pPr>
            <a:r>
              <a:rPr lang="es-ES" sz="2000" b="1" dirty="0" err="1">
                <a:latin typeface="Arial" panose="020B0604020202020204" pitchFamily="34" charset="0"/>
                <a:cs typeface="Arial" panose="020B0604020202020204" pitchFamily="34" charset="0"/>
              </a:rPr>
              <a:t>pwconv</a:t>
            </a:r>
            <a:r>
              <a:rPr lang="es-ES" sz="2000" dirty="0">
                <a:latin typeface="Arial" panose="020B0604020202020204" pitchFamily="34" charset="0"/>
                <a:cs typeface="Arial" panose="020B0604020202020204" pitchFamily="34" charset="0"/>
              </a:rPr>
              <a:t>. </a:t>
            </a:r>
            <a:r>
              <a:rPr lang="es-ES" sz="2000" dirty="0" err="1">
                <a:latin typeface="Arial" panose="020B0604020202020204" pitchFamily="34" charset="0"/>
                <a:cs typeface="Arial" panose="020B0604020202020204" pitchFamily="34" charset="0"/>
              </a:rPr>
              <a:t>pwconv</a:t>
            </a:r>
            <a:r>
              <a:rPr lang="es-ES" sz="2000" dirty="0">
                <a:latin typeface="Arial" panose="020B0604020202020204" pitchFamily="34" charset="0"/>
                <a:cs typeface="Arial" panose="020B0604020202020204" pitchFamily="34" charset="0"/>
              </a:rPr>
              <a:t> convierte a archivos de contraseñas ocultas los archivos </a:t>
            </a:r>
            <a:r>
              <a:rPr lang="es-ES" sz="2000" dirty="0" err="1">
                <a:latin typeface="Arial" panose="020B0604020202020204" pitchFamily="34" charset="0"/>
                <a:cs typeface="Arial" panose="020B0604020202020204" pitchFamily="34" charset="0"/>
              </a:rPr>
              <a:t>decontraseñas</a:t>
            </a:r>
            <a:r>
              <a:rPr lang="es-ES" sz="2000" dirty="0">
                <a:latin typeface="Arial" panose="020B0604020202020204" pitchFamily="34" charset="0"/>
                <a:cs typeface="Arial" panose="020B0604020202020204" pitchFamily="34" charset="0"/>
              </a:rPr>
              <a:t> normales, crea /</a:t>
            </a:r>
            <a:r>
              <a:rPr lang="es-ES" sz="2000" dirty="0" err="1">
                <a:latin typeface="Arial" panose="020B0604020202020204" pitchFamily="34" charset="0"/>
                <a:cs typeface="Arial" panose="020B0604020202020204" pitchFamily="34" charset="0"/>
              </a:rPr>
              <a:t>etc</a:t>
            </a:r>
            <a:r>
              <a:rPr lang="es-ES" sz="2000" dirty="0">
                <a:latin typeface="Arial" panose="020B0604020202020204" pitchFamily="34" charset="0"/>
                <a:cs typeface="Arial" panose="020B0604020202020204" pitchFamily="34" charset="0"/>
              </a:rPr>
              <a:t>/</a:t>
            </a:r>
            <a:r>
              <a:rPr lang="es-ES" sz="2000" dirty="0" err="1">
                <a:latin typeface="Arial" panose="020B0604020202020204" pitchFamily="34" charset="0"/>
                <a:cs typeface="Arial" panose="020B0604020202020204" pitchFamily="34" charset="0"/>
              </a:rPr>
              <a:t>shadow</a:t>
            </a:r>
            <a:r>
              <a:rPr lang="es-ES" sz="2000" dirty="0">
                <a:latin typeface="Arial" panose="020B0604020202020204" pitchFamily="34" charset="0"/>
                <a:cs typeface="Arial" panose="020B0604020202020204" pitchFamily="34" charset="0"/>
              </a:rPr>
              <a:t> a partir del /</a:t>
            </a:r>
            <a:r>
              <a:rPr lang="es-ES" sz="2000" dirty="0" err="1">
                <a:latin typeface="Arial" panose="020B0604020202020204" pitchFamily="34" charset="0"/>
                <a:cs typeface="Arial" panose="020B0604020202020204" pitchFamily="34" charset="0"/>
              </a:rPr>
              <a:t>etc</a:t>
            </a:r>
            <a:r>
              <a:rPr lang="es-ES" sz="2000" dirty="0">
                <a:latin typeface="Arial" panose="020B0604020202020204" pitchFamily="34" charset="0"/>
                <a:cs typeface="Arial" panose="020B0604020202020204" pitchFamily="34" charset="0"/>
              </a:rPr>
              <a:t>/</a:t>
            </a:r>
            <a:r>
              <a:rPr lang="es-ES" sz="2000" dirty="0" err="1">
                <a:latin typeface="Arial" panose="020B0604020202020204" pitchFamily="34" charset="0"/>
                <a:cs typeface="Arial" panose="020B0604020202020204" pitchFamily="34" charset="0"/>
              </a:rPr>
              <a:t>passwd</a:t>
            </a:r>
            <a:endParaRPr lang="es-ES" sz="2000" dirty="0">
              <a:latin typeface="Arial" panose="020B0604020202020204" pitchFamily="34" charset="0"/>
              <a:cs typeface="Arial" panose="020B0604020202020204" pitchFamily="34" charset="0"/>
            </a:endParaRPr>
          </a:p>
          <a:p>
            <a:pPr algn="just">
              <a:spcAft>
                <a:spcPts val="600"/>
              </a:spcAft>
            </a:pPr>
            <a:r>
              <a:rPr lang="es-ES" sz="2000" b="1" dirty="0" err="1">
                <a:latin typeface="Arial" panose="020B0604020202020204" pitchFamily="34" charset="0"/>
                <a:cs typeface="Arial" panose="020B0604020202020204" pitchFamily="34" charset="0"/>
              </a:rPr>
              <a:t>pwunconv</a:t>
            </a:r>
            <a:r>
              <a:rPr lang="es-ES" sz="2000" dirty="0">
                <a:latin typeface="Arial" panose="020B0604020202020204" pitchFamily="34" charset="0"/>
                <a:cs typeface="Arial" panose="020B0604020202020204" pitchFamily="34" charset="0"/>
              </a:rPr>
              <a:t>. Opuesto al anterior</a:t>
            </a:r>
          </a:p>
          <a:p>
            <a:pPr lvl="1"/>
            <a:endParaRPr lang="es-ES" dirty="0">
              <a:latin typeface="Arial" panose="020B0604020202020204" pitchFamily="34" charset="0"/>
            </a:endParaRPr>
          </a:p>
          <a:p>
            <a:pPr lvl="1"/>
            <a:endParaRPr lang="es-ES" dirty="0">
              <a:latin typeface="Arial" panose="020B0604020202020204" pitchFamily="34" charset="0"/>
            </a:endParaRPr>
          </a:p>
          <a:p>
            <a:pPr lvl="1"/>
            <a:endParaRPr lang="es-ES" dirty="0">
              <a:latin typeface="Arial" panose="020B0604020202020204" pitchFamily="34" charset="0"/>
            </a:endParaRPr>
          </a:p>
          <a:p>
            <a:endParaRPr lang="es-ES" dirty="0"/>
          </a:p>
          <a:p>
            <a:endParaRPr lang="es-ES" dirty="0"/>
          </a:p>
          <a:p>
            <a:pPr lvl="1"/>
            <a:endParaRPr lang="es-ES" dirty="0"/>
          </a:p>
        </p:txBody>
      </p:sp>
    </p:spTree>
    <p:extLst>
      <p:ext uri="{BB962C8B-B14F-4D97-AF65-F5344CB8AC3E}">
        <p14:creationId xmlns:p14="http://schemas.microsoft.com/office/powerpoint/2010/main" val="42379658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D1F31-52C5-4788-81BE-772DE42A2BA7}"/>
              </a:ext>
            </a:extLst>
          </p:cNvPr>
          <p:cNvSpPr>
            <a:spLocks noGrp="1"/>
          </p:cNvSpPr>
          <p:nvPr>
            <p:ph type="title"/>
          </p:nvPr>
        </p:nvSpPr>
        <p:spPr/>
        <p:txBody>
          <a:bodyPr>
            <a:normAutofit fontScale="90000"/>
          </a:bodyPr>
          <a:lstStyle/>
          <a:p>
            <a:br>
              <a:rPr lang="es-ES" dirty="0"/>
            </a:br>
            <a:br>
              <a:rPr lang="es-ES" dirty="0"/>
            </a:br>
            <a:r>
              <a:rPr lang="es-ES" dirty="0"/>
              <a:t>Configurar los recursos Software y Hardware de los usuarios.</a:t>
            </a:r>
            <a:br>
              <a:rPr lang="es-ES" dirty="0"/>
            </a:br>
            <a:br>
              <a:rPr lang="es-ES" dirty="0"/>
            </a:br>
            <a:endParaRPr lang="es-ES" b="1" dirty="0"/>
          </a:p>
        </p:txBody>
      </p:sp>
      <p:sp>
        <p:nvSpPr>
          <p:cNvPr id="4" name="Marcador de contenido 3">
            <a:extLst>
              <a:ext uri="{FF2B5EF4-FFF2-40B4-BE49-F238E27FC236}">
                <a16:creationId xmlns:a16="http://schemas.microsoft.com/office/drawing/2014/main" id="{90BCE515-D3B5-4EC2-AD08-E894232E85C9}"/>
              </a:ext>
            </a:extLst>
          </p:cNvPr>
          <p:cNvSpPr>
            <a:spLocks noGrp="1"/>
          </p:cNvSpPr>
          <p:nvPr>
            <p:ph idx="1"/>
          </p:nvPr>
        </p:nvSpPr>
        <p:spPr/>
        <p:txBody>
          <a:bodyPr>
            <a:normAutofit fontScale="85000" lnSpcReduction="20000"/>
          </a:bodyPr>
          <a:lstStyle/>
          <a:p>
            <a:pPr algn="just"/>
            <a:r>
              <a:rPr lang="es-ES" sz="2200" dirty="0">
                <a:latin typeface="Arial" panose="020B0604020202020204" pitchFamily="34" charset="0"/>
                <a:cs typeface="Arial" panose="020B0604020202020204" pitchFamily="34" charset="0"/>
              </a:rPr>
              <a:t>Los usuarios tienen limitado el uso de recursos para evitar que un solo usuario se coma todos los recursos. La manera de limitar estos recursos es a través de los límites </a:t>
            </a:r>
            <a:r>
              <a:rPr lang="es-ES" sz="2200" dirty="0" err="1">
                <a:latin typeface="Arial" panose="020B0604020202020204" pitchFamily="34" charset="0"/>
                <a:cs typeface="Arial" panose="020B0604020202020204" pitchFamily="34" charset="0"/>
              </a:rPr>
              <a:t>soft</a:t>
            </a:r>
            <a:r>
              <a:rPr lang="es-ES" sz="2200" dirty="0">
                <a:latin typeface="Arial" panose="020B0604020202020204" pitchFamily="34" charset="0"/>
                <a:cs typeface="Arial" panose="020B0604020202020204" pitchFamily="34" charset="0"/>
              </a:rPr>
              <a:t>, </a:t>
            </a:r>
            <a:r>
              <a:rPr lang="es-ES" sz="2200" dirty="0" err="1">
                <a:latin typeface="Arial" panose="020B0604020202020204" pitchFamily="34" charset="0"/>
                <a:cs typeface="Arial" panose="020B0604020202020204" pitchFamily="34" charset="0"/>
              </a:rPr>
              <a:t>hard</a:t>
            </a:r>
            <a:r>
              <a:rPr lang="es-ES" sz="2200" dirty="0">
                <a:latin typeface="Arial" panose="020B0604020202020204" pitchFamily="34" charset="0"/>
                <a:cs typeface="Arial" panose="020B0604020202020204" pitchFamily="34" charset="0"/>
              </a:rPr>
              <a:t> y </a:t>
            </a:r>
            <a:r>
              <a:rPr lang="es-ES" sz="2200" dirty="0" err="1">
                <a:latin typeface="Arial" panose="020B0604020202020204" pitchFamily="34" charset="0"/>
                <a:cs typeface="Arial" panose="020B0604020202020204" pitchFamily="34" charset="0"/>
              </a:rPr>
              <a:t>wide</a:t>
            </a:r>
            <a:r>
              <a:rPr lang="es-ES" sz="2200" dirty="0">
                <a:latin typeface="Arial" panose="020B0604020202020204" pitchFamily="34" charset="0"/>
                <a:cs typeface="Arial" panose="020B0604020202020204" pitchFamily="34" charset="0"/>
              </a:rPr>
              <a:t>.</a:t>
            </a:r>
          </a:p>
          <a:p>
            <a:pPr algn="just">
              <a:buClrTx/>
              <a:buFont typeface="Wingdings" panose="05000000000000000000" pitchFamily="2" charset="2"/>
              <a:buChar char="q"/>
            </a:pPr>
            <a:endParaRPr lang="es-ES" sz="1600" dirty="0">
              <a:latin typeface="Arial" panose="020B0604020202020204" pitchFamily="34" charset="0"/>
              <a:cs typeface="Arial" panose="020B0604020202020204" pitchFamily="34" charset="0"/>
            </a:endParaRPr>
          </a:p>
          <a:p>
            <a:pPr algn="just"/>
            <a:r>
              <a:rPr lang="es-ES" sz="2200" dirty="0">
                <a:latin typeface="Arial" panose="020B0604020202020204" pitchFamily="34" charset="0"/>
                <a:cs typeface="Arial" panose="020B0604020202020204" pitchFamily="34" charset="0"/>
              </a:rPr>
              <a:t>Ver los </a:t>
            </a:r>
            <a:r>
              <a:rPr lang="es-ES" sz="2200" dirty="0" err="1">
                <a:latin typeface="Arial" panose="020B0604020202020204" pitchFamily="34" charset="0"/>
                <a:cs typeface="Arial" panose="020B0604020202020204" pitchFamily="34" charset="0"/>
              </a:rPr>
              <a:t>soft</a:t>
            </a:r>
            <a:r>
              <a:rPr lang="es-ES" sz="2200" dirty="0">
                <a:latin typeface="Arial" panose="020B0604020202020204" pitchFamily="34" charset="0"/>
                <a:cs typeface="Arial" panose="020B0604020202020204" pitchFamily="34" charset="0"/>
              </a:rPr>
              <a:t> límites del Shell para el usuario</a:t>
            </a:r>
          </a:p>
          <a:p>
            <a:pPr lvl="1" algn="just">
              <a:buClrTx/>
              <a:buFont typeface="Courier New" panose="02070309020205020404" pitchFamily="49" charset="0"/>
              <a:buChar char="o"/>
            </a:pPr>
            <a:r>
              <a:rPr lang="es-ES" sz="2000" b="1" dirty="0" err="1">
                <a:latin typeface="Arial" panose="020B0604020202020204" pitchFamily="34" charset="0"/>
                <a:cs typeface="Arial" panose="020B0604020202020204" pitchFamily="34" charset="0"/>
              </a:rPr>
              <a:t>ulimit</a:t>
            </a:r>
            <a:r>
              <a:rPr lang="es-ES" sz="2000" b="1" dirty="0">
                <a:latin typeface="Arial" panose="020B0604020202020204" pitchFamily="34" charset="0"/>
                <a:cs typeface="Arial" panose="020B0604020202020204" pitchFamily="34" charset="0"/>
              </a:rPr>
              <a:t> -Sa</a:t>
            </a:r>
          </a:p>
          <a:p>
            <a:pPr algn="just">
              <a:buClrTx/>
              <a:buFont typeface="Wingdings" panose="05000000000000000000" pitchFamily="2" charset="2"/>
              <a:buChar char="q"/>
            </a:pPr>
            <a:endParaRPr lang="es-ES" sz="1600" dirty="0">
              <a:latin typeface="Arial" panose="020B0604020202020204" pitchFamily="34" charset="0"/>
              <a:cs typeface="Arial" panose="020B0604020202020204" pitchFamily="34" charset="0"/>
            </a:endParaRPr>
          </a:p>
          <a:p>
            <a:pPr algn="just"/>
            <a:r>
              <a:rPr lang="es-ES" sz="2200" dirty="0">
                <a:latin typeface="Arial" panose="020B0604020202020204" pitchFamily="34" charset="0"/>
                <a:cs typeface="Arial" panose="020B0604020202020204" pitchFamily="34" charset="0"/>
              </a:rPr>
              <a:t>ver los </a:t>
            </a:r>
            <a:r>
              <a:rPr lang="es-ES" sz="2200" dirty="0" err="1">
                <a:latin typeface="Arial" panose="020B0604020202020204" pitchFamily="34" charset="0"/>
                <a:cs typeface="Arial" panose="020B0604020202020204" pitchFamily="34" charset="0"/>
              </a:rPr>
              <a:t>hard</a:t>
            </a:r>
            <a:r>
              <a:rPr lang="es-ES" sz="2200" dirty="0">
                <a:latin typeface="Arial" panose="020B0604020202020204" pitchFamily="34" charset="0"/>
                <a:cs typeface="Arial" panose="020B0604020202020204" pitchFamily="34" charset="0"/>
              </a:rPr>
              <a:t> límites del Shell para el usuario</a:t>
            </a:r>
          </a:p>
          <a:p>
            <a:pPr lvl="1" algn="just">
              <a:buClrTx/>
              <a:buFont typeface="Courier New" panose="02070309020205020404" pitchFamily="49" charset="0"/>
              <a:buChar char="o"/>
            </a:pPr>
            <a:r>
              <a:rPr lang="es-ES" sz="2000" b="1" dirty="0" err="1">
                <a:latin typeface="Arial" panose="020B0604020202020204" pitchFamily="34" charset="0"/>
                <a:cs typeface="Arial" panose="020B0604020202020204" pitchFamily="34" charset="0"/>
              </a:rPr>
              <a:t>ulimit</a:t>
            </a:r>
            <a:r>
              <a:rPr lang="es-ES" sz="2000" b="1" dirty="0">
                <a:latin typeface="Arial" panose="020B0604020202020204" pitchFamily="34" charset="0"/>
                <a:cs typeface="Arial" panose="020B0604020202020204" pitchFamily="34" charset="0"/>
              </a:rPr>
              <a:t> -Ha</a:t>
            </a:r>
          </a:p>
          <a:p>
            <a:pPr algn="just">
              <a:buClrTx/>
              <a:buFont typeface="Wingdings" panose="05000000000000000000" pitchFamily="2" charset="2"/>
              <a:buChar char="q"/>
            </a:pPr>
            <a:endParaRPr lang="es-ES" sz="1600" dirty="0">
              <a:latin typeface="Arial" panose="020B0604020202020204" pitchFamily="34" charset="0"/>
              <a:cs typeface="Arial" panose="020B0604020202020204" pitchFamily="34" charset="0"/>
            </a:endParaRPr>
          </a:p>
          <a:p>
            <a:pPr algn="just"/>
            <a:r>
              <a:rPr lang="es-ES" sz="2200" dirty="0">
                <a:latin typeface="Arial" panose="020B0604020202020204" pitchFamily="34" charset="0"/>
                <a:cs typeface="Arial" panose="020B0604020202020204" pitchFamily="34" charset="0"/>
              </a:rPr>
              <a:t>Un cliente puede cambiar sus limites </a:t>
            </a:r>
            <a:r>
              <a:rPr lang="es-ES" sz="2200" dirty="0" err="1">
                <a:latin typeface="Arial" panose="020B0604020202020204" pitchFamily="34" charset="0"/>
                <a:cs typeface="Arial" panose="020B0604020202020204" pitchFamily="34" charset="0"/>
              </a:rPr>
              <a:t>soft</a:t>
            </a:r>
            <a:r>
              <a:rPr lang="es-ES" sz="2200" dirty="0">
                <a:latin typeface="Arial" panose="020B0604020202020204" pitchFamily="34" charset="0"/>
                <a:cs typeface="Arial" panose="020B0604020202020204" pitchFamily="34" charset="0"/>
              </a:rPr>
              <a:t> hasta llegar al valor que tiene los </a:t>
            </a:r>
            <a:r>
              <a:rPr lang="es-ES" sz="2200" dirty="0" err="1">
                <a:latin typeface="Arial" panose="020B0604020202020204" pitchFamily="34" charset="0"/>
                <a:cs typeface="Arial" panose="020B0604020202020204" pitchFamily="34" charset="0"/>
              </a:rPr>
              <a:t>hard</a:t>
            </a:r>
            <a:r>
              <a:rPr lang="es-ES" sz="2200" dirty="0">
                <a:latin typeface="Arial" panose="020B0604020202020204" pitchFamily="34" charset="0"/>
                <a:cs typeface="Arial" panose="020B0604020202020204" pitchFamily="34" charset="0"/>
              </a:rPr>
              <a:t> </a:t>
            </a:r>
            <a:r>
              <a:rPr lang="es-ES" sz="2200" dirty="0" err="1">
                <a:latin typeface="Arial" panose="020B0604020202020204" pitchFamily="34" charset="0"/>
                <a:cs typeface="Arial" panose="020B0604020202020204" pitchFamily="34" charset="0"/>
              </a:rPr>
              <a:t>limits</a:t>
            </a:r>
            <a:r>
              <a:rPr lang="es-ES" sz="2200" dirty="0">
                <a:latin typeface="Arial" panose="020B0604020202020204" pitchFamily="34" charset="0"/>
                <a:cs typeface="Arial" panose="020B0604020202020204" pitchFamily="34" charset="0"/>
              </a:rPr>
              <a:t>. Los </a:t>
            </a:r>
            <a:r>
              <a:rPr lang="es-ES" sz="2200" dirty="0" err="1">
                <a:latin typeface="Arial" panose="020B0604020202020204" pitchFamily="34" charset="0"/>
                <a:cs typeface="Arial" panose="020B0604020202020204" pitchFamily="34" charset="0"/>
              </a:rPr>
              <a:t>hard</a:t>
            </a:r>
            <a:r>
              <a:rPr lang="es-ES" sz="2200" dirty="0">
                <a:latin typeface="Arial" panose="020B0604020202020204" pitchFamily="34" charset="0"/>
                <a:cs typeface="Arial" panose="020B0604020202020204" pitchFamily="34" charset="0"/>
              </a:rPr>
              <a:t> </a:t>
            </a:r>
            <a:r>
              <a:rPr lang="es-ES" sz="2200" dirty="0" err="1">
                <a:latin typeface="Arial" panose="020B0604020202020204" pitchFamily="34" charset="0"/>
                <a:cs typeface="Arial" panose="020B0604020202020204" pitchFamily="34" charset="0"/>
              </a:rPr>
              <a:t>limits</a:t>
            </a:r>
            <a:r>
              <a:rPr lang="es-ES" sz="2200" dirty="0">
                <a:latin typeface="Arial" panose="020B0604020202020204" pitchFamily="34" charset="0"/>
                <a:cs typeface="Arial" panose="020B0604020202020204" pitchFamily="34" charset="0"/>
              </a:rPr>
              <a:t> solo se pueden cambiar por </a:t>
            </a:r>
            <a:r>
              <a:rPr lang="es-ES" sz="2200" dirty="0" err="1">
                <a:latin typeface="Arial" panose="020B0604020202020204" pitchFamily="34" charset="0"/>
                <a:cs typeface="Arial" panose="020B0604020202020204" pitchFamily="34" charset="0"/>
              </a:rPr>
              <a:t>root</a:t>
            </a:r>
            <a:r>
              <a:rPr lang="es-ES" sz="2200" dirty="0">
                <a:latin typeface="Arial" panose="020B0604020202020204" pitchFamily="34" charset="0"/>
                <a:cs typeface="Arial" panose="020B0604020202020204" pitchFamily="34" charset="0"/>
              </a:rPr>
              <a:t>. Para editar los </a:t>
            </a:r>
            <a:r>
              <a:rPr lang="es-ES" sz="2200" dirty="0" err="1">
                <a:latin typeface="Arial" panose="020B0604020202020204" pitchFamily="34" charset="0"/>
                <a:cs typeface="Arial" panose="020B0604020202020204" pitchFamily="34" charset="0"/>
              </a:rPr>
              <a:t>hard</a:t>
            </a:r>
            <a:r>
              <a:rPr lang="es-ES" sz="2200" dirty="0">
                <a:latin typeface="Arial" panose="020B0604020202020204" pitchFamily="34" charset="0"/>
                <a:cs typeface="Arial" panose="020B0604020202020204" pitchFamily="34" charset="0"/>
              </a:rPr>
              <a:t> </a:t>
            </a:r>
            <a:r>
              <a:rPr lang="es-ES" sz="2200" dirty="0" err="1">
                <a:latin typeface="Arial" panose="020B0604020202020204" pitchFamily="34" charset="0"/>
                <a:cs typeface="Arial" panose="020B0604020202020204" pitchFamily="34" charset="0"/>
              </a:rPr>
              <a:t>limits</a:t>
            </a:r>
            <a:r>
              <a:rPr lang="es-ES" sz="2200" dirty="0">
                <a:latin typeface="Arial" panose="020B0604020202020204" pitchFamily="34" charset="0"/>
                <a:cs typeface="Arial" panose="020B0604020202020204" pitchFamily="34" charset="0"/>
              </a:rPr>
              <a:t> de los usuarios se debe editar el fichero “/</a:t>
            </a:r>
            <a:r>
              <a:rPr lang="es-ES" sz="2200" dirty="0" err="1">
                <a:latin typeface="Arial" panose="020B0604020202020204" pitchFamily="34" charset="0"/>
                <a:cs typeface="Arial" panose="020B0604020202020204" pitchFamily="34" charset="0"/>
              </a:rPr>
              <a:t>etc</a:t>
            </a:r>
            <a:r>
              <a:rPr lang="es-ES" sz="2200" dirty="0">
                <a:latin typeface="Arial" panose="020B0604020202020204" pitchFamily="34" charset="0"/>
                <a:cs typeface="Arial" panose="020B0604020202020204" pitchFamily="34" charset="0"/>
              </a:rPr>
              <a:t>/</a:t>
            </a:r>
            <a:r>
              <a:rPr lang="es-ES" sz="2200" dirty="0" err="1">
                <a:latin typeface="Arial" panose="020B0604020202020204" pitchFamily="34" charset="0"/>
                <a:cs typeface="Arial" panose="020B0604020202020204" pitchFamily="34" charset="0"/>
              </a:rPr>
              <a:t>security</a:t>
            </a:r>
            <a:r>
              <a:rPr lang="es-ES" sz="2200" dirty="0">
                <a:latin typeface="Arial" panose="020B0604020202020204" pitchFamily="34" charset="0"/>
                <a:cs typeface="Arial" panose="020B0604020202020204" pitchFamily="34" charset="0"/>
              </a:rPr>
              <a:t>/</a:t>
            </a:r>
            <a:r>
              <a:rPr lang="es-ES" sz="2200" dirty="0" err="1">
                <a:latin typeface="Arial" panose="020B0604020202020204" pitchFamily="34" charset="0"/>
                <a:cs typeface="Arial" panose="020B0604020202020204" pitchFamily="34" charset="0"/>
              </a:rPr>
              <a:t>limits.conf</a:t>
            </a:r>
            <a:r>
              <a:rPr lang="es-ES" sz="2200" dirty="0">
                <a:latin typeface="Arial" panose="020B0604020202020204" pitchFamily="34" charset="0"/>
                <a:cs typeface="Arial" panose="020B0604020202020204" pitchFamily="34" charset="0"/>
              </a:rPr>
              <a:t>” .</a:t>
            </a:r>
          </a:p>
          <a:p>
            <a:pPr algn="just">
              <a:buClrTx/>
              <a:buFont typeface="Wingdings" panose="05000000000000000000" pitchFamily="2" charset="2"/>
              <a:buChar char="q"/>
            </a:pPr>
            <a:endParaRPr lang="es-ES" sz="1600" dirty="0">
              <a:latin typeface="Arial" panose="020B0604020202020204" pitchFamily="34" charset="0"/>
              <a:cs typeface="Arial" panose="020B0604020202020204" pitchFamily="34" charset="0"/>
            </a:endParaRPr>
          </a:p>
          <a:p>
            <a:pPr algn="just"/>
            <a:r>
              <a:rPr lang="es-ES" sz="2200" dirty="0">
                <a:latin typeface="Arial" panose="020B0604020202020204" pitchFamily="34" charset="0"/>
                <a:cs typeface="Arial" panose="020B0604020202020204" pitchFamily="34" charset="0"/>
              </a:rPr>
              <a:t>Para modificar los límites a nivel de sistema, se debe modificar /</a:t>
            </a:r>
            <a:r>
              <a:rPr lang="es-ES" sz="2200" dirty="0" err="1">
                <a:latin typeface="Arial" panose="020B0604020202020204" pitchFamily="34" charset="0"/>
                <a:cs typeface="Arial" panose="020B0604020202020204" pitchFamily="34" charset="0"/>
              </a:rPr>
              <a:t>etc</a:t>
            </a:r>
            <a:r>
              <a:rPr lang="es-ES" sz="2200" dirty="0">
                <a:latin typeface="Arial" panose="020B0604020202020204" pitchFamily="34" charset="0"/>
                <a:cs typeface="Arial" panose="020B0604020202020204" pitchFamily="34" charset="0"/>
              </a:rPr>
              <a:t>/</a:t>
            </a:r>
            <a:r>
              <a:rPr lang="es-ES" sz="2200" dirty="0" err="1">
                <a:latin typeface="Arial" panose="020B0604020202020204" pitchFamily="34" charset="0"/>
                <a:cs typeface="Arial" panose="020B0604020202020204" pitchFamily="34" charset="0"/>
              </a:rPr>
              <a:t>sysctl.conf</a:t>
            </a:r>
            <a:r>
              <a:rPr lang="es-ES" sz="2200" dirty="0">
                <a:latin typeface="Arial" panose="020B0604020202020204" pitchFamily="34" charset="0"/>
                <a:cs typeface="Arial" panose="020B0604020202020204" pitchFamily="34" charset="0"/>
              </a:rPr>
              <a:t> y recargar la configuración: </a:t>
            </a:r>
            <a:r>
              <a:rPr lang="es-ES" sz="2200" dirty="0" err="1">
                <a:latin typeface="Arial" panose="020B0604020202020204" pitchFamily="34" charset="0"/>
                <a:cs typeface="Arial" panose="020B0604020202020204" pitchFamily="34" charset="0"/>
              </a:rPr>
              <a:t>sysctl</a:t>
            </a:r>
            <a:r>
              <a:rPr lang="es-ES" sz="2200" dirty="0">
                <a:latin typeface="Arial" panose="020B0604020202020204" pitchFamily="34" charset="0"/>
                <a:cs typeface="Arial" panose="020B0604020202020204" pitchFamily="34" charset="0"/>
              </a:rPr>
              <a:t> -p</a:t>
            </a:r>
          </a:p>
          <a:p>
            <a:pPr marL="457200" lvl="1" indent="0">
              <a:buNone/>
            </a:pPr>
            <a:endParaRPr lang="es-ES" dirty="0"/>
          </a:p>
          <a:p>
            <a:pPr lvl="1"/>
            <a:endParaRPr lang="es-ES" dirty="0">
              <a:latin typeface="Arial" panose="020B0604020202020204" pitchFamily="34" charset="0"/>
            </a:endParaRPr>
          </a:p>
          <a:p>
            <a:pPr lvl="1"/>
            <a:endParaRPr lang="es-ES" dirty="0">
              <a:latin typeface="Arial" panose="020B0604020202020204" pitchFamily="34" charset="0"/>
            </a:endParaRPr>
          </a:p>
          <a:p>
            <a:pPr lvl="1"/>
            <a:endParaRPr lang="es-ES" dirty="0">
              <a:latin typeface="Arial" panose="020B0604020202020204" pitchFamily="34" charset="0"/>
            </a:endParaRPr>
          </a:p>
          <a:p>
            <a:pPr lvl="1"/>
            <a:endParaRPr lang="es-ES" dirty="0">
              <a:latin typeface="Arial" panose="020B0604020202020204" pitchFamily="34" charset="0"/>
            </a:endParaRPr>
          </a:p>
          <a:p>
            <a:endParaRPr lang="es-ES" dirty="0"/>
          </a:p>
          <a:p>
            <a:endParaRPr lang="es-ES" dirty="0"/>
          </a:p>
          <a:p>
            <a:pPr lvl="1"/>
            <a:endParaRPr lang="es-ES" dirty="0"/>
          </a:p>
        </p:txBody>
      </p:sp>
    </p:spTree>
    <p:extLst>
      <p:ext uri="{BB962C8B-B14F-4D97-AF65-F5344CB8AC3E}">
        <p14:creationId xmlns:p14="http://schemas.microsoft.com/office/powerpoint/2010/main" val="40903841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D1F31-52C5-4788-81BE-772DE42A2BA7}"/>
              </a:ext>
            </a:extLst>
          </p:cNvPr>
          <p:cNvSpPr>
            <a:spLocks noGrp="1"/>
          </p:cNvSpPr>
          <p:nvPr>
            <p:ph type="title"/>
          </p:nvPr>
        </p:nvSpPr>
        <p:spPr/>
        <p:txBody>
          <a:bodyPr>
            <a:normAutofit fontScale="90000"/>
          </a:bodyPr>
          <a:lstStyle/>
          <a:p>
            <a:br>
              <a:rPr lang="es-ES" dirty="0"/>
            </a:br>
            <a:br>
              <a:rPr lang="es-ES" dirty="0"/>
            </a:br>
            <a:r>
              <a:rPr lang="es-ES" dirty="0"/>
              <a:t>Configurar los recursos Software y Hardware de los usuarios.</a:t>
            </a:r>
            <a:br>
              <a:rPr lang="es-ES" dirty="0"/>
            </a:br>
            <a:br>
              <a:rPr lang="es-ES" dirty="0"/>
            </a:br>
            <a:endParaRPr lang="es-ES" b="1" dirty="0"/>
          </a:p>
        </p:txBody>
      </p:sp>
      <p:sp>
        <p:nvSpPr>
          <p:cNvPr id="4" name="Marcador de contenido 3">
            <a:extLst>
              <a:ext uri="{FF2B5EF4-FFF2-40B4-BE49-F238E27FC236}">
                <a16:creationId xmlns:a16="http://schemas.microsoft.com/office/drawing/2014/main" id="{90BCE515-D3B5-4EC2-AD08-E894232E85C9}"/>
              </a:ext>
            </a:extLst>
          </p:cNvPr>
          <p:cNvSpPr>
            <a:spLocks noGrp="1"/>
          </p:cNvSpPr>
          <p:nvPr>
            <p:ph idx="1"/>
          </p:nvPr>
        </p:nvSpPr>
        <p:spPr/>
        <p:txBody>
          <a:bodyPr>
            <a:normAutofit/>
          </a:bodyPr>
          <a:lstStyle/>
          <a:p>
            <a:pPr marL="457200" lvl="1" indent="0">
              <a:buNone/>
            </a:pPr>
            <a:endParaRPr lang="es-ES" dirty="0"/>
          </a:p>
          <a:p>
            <a:pPr lvl="1"/>
            <a:endParaRPr lang="es-ES" dirty="0">
              <a:latin typeface="Arial" panose="020B0604020202020204" pitchFamily="34" charset="0"/>
            </a:endParaRPr>
          </a:p>
          <a:p>
            <a:pPr lvl="1"/>
            <a:endParaRPr lang="es-ES" dirty="0">
              <a:latin typeface="Arial" panose="020B0604020202020204" pitchFamily="34" charset="0"/>
            </a:endParaRPr>
          </a:p>
          <a:p>
            <a:pPr lvl="1"/>
            <a:endParaRPr lang="es-ES" dirty="0">
              <a:latin typeface="Arial" panose="020B0604020202020204" pitchFamily="34" charset="0"/>
            </a:endParaRPr>
          </a:p>
          <a:p>
            <a:pPr lvl="1"/>
            <a:endParaRPr lang="es-ES" dirty="0">
              <a:latin typeface="Arial" panose="020B0604020202020204" pitchFamily="34" charset="0"/>
            </a:endParaRPr>
          </a:p>
          <a:p>
            <a:endParaRPr lang="es-ES" dirty="0"/>
          </a:p>
          <a:p>
            <a:endParaRPr lang="es-ES" dirty="0"/>
          </a:p>
          <a:p>
            <a:pPr lvl="1"/>
            <a:endParaRPr lang="es-ES" dirty="0"/>
          </a:p>
        </p:txBody>
      </p:sp>
      <p:pic>
        <p:nvPicPr>
          <p:cNvPr id="3" name="Imagen 2">
            <a:extLst>
              <a:ext uri="{FF2B5EF4-FFF2-40B4-BE49-F238E27FC236}">
                <a16:creationId xmlns:a16="http://schemas.microsoft.com/office/drawing/2014/main" id="{7FFB81D1-EFC2-49E4-A006-EE510521CFA6}"/>
              </a:ext>
            </a:extLst>
          </p:cNvPr>
          <p:cNvPicPr>
            <a:picLocks noChangeAspect="1"/>
          </p:cNvPicPr>
          <p:nvPr/>
        </p:nvPicPr>
        <p:blipFill>
          <a:blip r:embed="rId2"/>
          <a:stretch>
            <a:fillRect/>
          </a:stretch>
        </p:blipFill>
        <p:spPr>
          <a:xfrm>
            <a:off x="5867193" y="1943100"/>
            <a:ext cx="5276850" cy="2971800"/>
          </a:xfrm>
          <a:prstGeom prst="rect">
            <a:avLst/>
          </a:prstGeom>
        </p:spPr>
      </p:pic>
      <p:pic>
        <p:nvPicPr>
          <p:cNvPr id="5" name="Imagen 4">
            <a:extLst>
              <a:ext uri="{FF2B5EF4-FFF2-40B4-BE49-F238E27FC236}">
                <a16:creationId xmlns:a16="http://schemas.microsoft.com/office/drawing/2014/main" id="{AB25205D-B89A-4751-85CD-8578F7C3A1C6}"/>
              </a:ext>
            </a:extLst>
          </p:cNvPr>
          <p:cNvPicPr>
            <a:picLocks noChangeAspect="1"/>
          </p:cNvPicPr>
          <p:nvPr/>
        </p:nvPicPr>
        <p:blipFill>
          <a:blip r:embed="rId3"/>
          <a:stretch>
            <a:fillRect/>
          </a:stretch>
        </p:blipFill>
        <p:spPr>
          <a:xfrm>
            <a:off x="352011" y="1952625"/>
            <a:ext cx="5305425" cy="2962275"/>
          </a:xfrm>
          <a:prstGeom prst="rect">
            <a:avLst/>
          </a:prstGeom>
        </p:spPr>
      </p:pic>
    </p:spTree>
    <p:extLst>
      <p:ext uri="{BB962C8B-B14F-4D97-AF65-F5344CB8AC3E}">
        <p14:creationId xmlns:p14="http://schemas.microsoft.com/office/powerpoint/2010/main" val="41729396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D1F31-52C5-4788-81BE-772DE42A2BA7}"/>
              </a:ext>
            </a:extLst>
          </p:cNvPr>
          <p:cNvSpPr>
            <a:spLocks noGrp="1"/>
          </p:cNvSpPr>
          <p:nvPr>
            <p:ph type="title"/>
          </p:nvPr>
        </p:nvSpPr>
        <p:spPr>
          <a:xfrm>
            <a:off x="838200" y="365125"/>
            <a:ext cx="10515600" cy="827571"/>
          </a:xfrm>
        </p:spPr>
        <p:txBody>
          <a:bodyPr>
            <a:normAutofit fontScale="90000"/>
          </a:bodyPr>
          <a:lstStyle/>
          <a:p>
            <a:br>
              <a:rPr lang="es-ES" dirty="0"/>
            </a:br>
            <a:br>
              <a:rPr lang="es-ES" dirty="0"/>
            </a:br>
            <a:r>
              <a:rPr lang="es-ES" sz="3600" dirty="0"/>
              <a:t>Configurar los recursos Software y Hardware de los usuarios. </a:t>
            </a:r>
            <a:br>
              <a:rPr lang="es-ES" sz="3600" dirty="0"/>
            </a:br>
            <a:r>
              <a:rPr lang="es-ES" sz="3600" b="1" i="1" dirty="0" err="1">
                <a:latin typeface="Arial" panose="020B0604020202020204" pitchFamily="34" charset="0"/>
                <a:cs typeface="Arial" panose="020B0604020202020204" pitchFamily="34" charset="0"/>
              </a:rPr>
              <a:t>ulimit</a:t>
            </a:r>
            <a:r>
              <a:rPr lang="es-ES" sz="3600" b="1" i="1" dirty="0">
                <a:latin typeface="Arial" panose="020B0604020202020204" pitchFamily="34" charset="0"/>
                <a:cs typeface="Arial" panose="020B0604020202020204" pitchFamily="34" charset="0"/>
              </a:rPr>
              <a:t> [-</a:t>
            </a:r>
            <a:r>
              <a:rPr lang="es-ES" sz="3600" b="1" i="1" dirty="0" err="1">
                <a:latin typeface="Arial" panose="020B0604020202020204" pitchFamily="34" charset="0"/>
                <a:cs typeface="Arial" panose="020B0604020202020204" pitchFamily="34" charset="0"/>
              </a:rPr>
              <a:t>SHacdflmnpstuv</a:t>
            </a:r>
            <a:r>
              <a:rPr lang="es-ES" sz="3600" b="1" i="1" dirty="0">
                <a:latin typeface="Arial" panose="020B0604020202020204" pitchFamily="34" charset="0"/>
                <a:cs typeface="Arial" panose="020B0604020202020204" pitchFamily="34" charset="0"/>
              </a:rPr>
              <a:t> [límite]]</a:t>
            </a:r>
            <a:br>
              <a:rPr lang="es-ES" b="1" i="1" dirty="0">
                <a:latin typeface="Arial" panose="020B0604020202020204" pitchFamily="34" charset="0"/>
                <a:cs typeface="Arial" panose="020B0604020202020204" pitchFamily="34" charset="0"/>
              </a:rPr>
            </a:br>
            <a:br>
              <a:rPr lang="es-ES" dirty="0"/>
            </a:br>
            <a:br>
              <a:rPr lang="es-ES" dirty="0"/>
            </a:br>
            <a:endParaRPr lang="es-ES" b="1" dirty="0"/>
          </a:p>
        </p:txBody>
      </p:sp>
      <p:sp>
        <p:nvSpPr>
          <p:cNvPr id="4" name="Marcador de contenido 3">
            <a:extLst>
              <a:ext uri="{FF2B5EF4-FFF2-40B4-BE49-F238E27FC236}">
                <a16:creationId xmlns:a16="http://schemas.microsoft.com/office/drawing/2014/main" id="{90BCE515-D3B5-4EC2-AD08-E894232E85C9}"/>
              </a:ext>
            </a:extLst>
          </p:cNvPr>
          <p:cNvSpPr>
            <a:spLocks noGrp="1"/>
          </p:cNvSpPr>
          <p:nvPr>
            <p:ph idx="1"/>
          </p:nvPr>
        </p:nvSpPr>
        <p:spPr>
          <a:xfrm>
            <a:off x="838200" y="1192696"/>
            <a:ext cx="10515600" cy="5102087"/>
          </a:xfrm>
        </p:spPr>
        <p:txBody>
          <a:bodyPr>
            <a:normAutofit lnSpcReduction="10000"/>
          </a:bodyPr>
          <a:lstStyle/>
          <a:p>
            <a:pPr marL="171450" indent="-171450" algn="just">
              <a:buFont typeface="Wingdings" panose="05000000000000000000" pitchFamily="2" charset="2"/>
              <a:buChar char="q"/>
            </a:pPr>
            <a:r>
              <a:rPr lang="es-ES" sz="1600" dirty="0">
                <a:cs typeface="Arial" panose="020B0604020202020204" pitchFamily="34" charset="0"/>
              </a:rPr>
              <a:t>Proporciona control sobre los recursos disponibles para el Shell y para los procesos arrancados por él. El valor de límite puede ser un número en la  unidad  especificada  para  el recurso,  o  el valor </a:t>
            </a:r>
            <a:r>
              <a:rPr lang="es-ES" sz="1600" dirty="0" err="1">
                <a:cs typeface="Arial" panose="020B0604020202020204" pitchFamily="34" charset="0"/>
              </a:rPr>
              <a:t>unlimited</a:t>
            </a:r>
            <a:r>
              <a:rPr lang="es-ES" sz="1600" dirty="0">
                <a:cs typeface="Arial" panose="020B0604020202020204" pitchFamily="34" charset="0"/>
              </a:rPr>
              <a:t>, o sea, ilimitado.  Las opciones -H y -S especifican que el límite para el recurso dado va a  ser duro  o  blando.  Un  límite  duro  es  aquél  que  no puede ser aumentado una vez puesto; un límite blando  puede  incrementarse hasta  el valor dado por el límite duro. Si no se especifican ni -H ni -S, se establecen ambos límites.  Si límite se  omite,  se muestran  los valores del límite blando del recurso, a menos que se dé la opción –H.</a:t>
            </a:r>
          </a:p>
          <a:p>
            <a:pPr marL="444500" lvl="1" indent="-171450" algn="just">
              <a:buFont typeface="Wingdings" panose="05000000000000000000" pitchFamily="2" charset="2"/>
              <a:buChar char="§"/>
            </a:pPr>
            <a:r>
              <a:rPr lang="es-ES" sz="1600" dirty="0">
                <a:cs typeface="Arial" panose="020B0604020202020204" pitchFamily="34" charset="0"/>
              </a:rPr>
              <a:t>-a </a:t>
            </a:r>
            <a:r>
              <a:rPr lang="es-ES" sz="1600" dirty="0">
                <a:cs typeface="Arial" panose="020B0604020202020204" pitchFamily="34" charset="0"/>
                <a:sym typeface="Wingdings" panose="05000000000000000000" pitchFamily="2" charset="2"/>
              </a:rPr>
              <a:t></a:t>
            </a:r>
            <a:r>
              <a:rPr lang="es-ES" sz="1600" dirty="0">
                <a:cs typeface="Arial" panose="020B0604020202020204" pitchFamily="34" charset="0"/>
              </a:rPr>
              <a:t>Se informa de todos los límites actuales</a:t>
            </a:r>
          </a:p>
          <a:p>
            <a:pPr marL="444500" lvl="1" indent="-171450" algn="just">
              <a:buFont typeface="Wingdings" panose="05000000000000000000" pitchFamily="2" charset="2"/>
              <a:buChar char="§"/>
            </a:pPr>
            <a:r>
              <a:rPr lang="es-ES" sz="1600" dirty="0">
                <a:cs typeface="Arial" panose="020B0604020202020204" pitchFamily="34" charset="0"/>
              </a:rPr>
              <a:t>-c </a:t>
            </a:r>
            <a:r>
              <a:rPr lang="es-ES" sz="1600" dirty="0">
                <a:cs typeface="Arial" panose="020B0604020202020204" pitchFamily="34" charset="0"/>
                <a:sym typeface="Wingdings" panose="05000000000000000000" pitchFamily="2" charset="2"/>
              </a:rPr>
              <a:t></a:t>
            </a:r>
            <a:r>
              <a:rPr lang="es-ES" sz="1600" dirty="0">
                <a:cs typeface="Arial" panose="020B0604020202020204" pitchFamily="34" charset="0"/>
              </a:rPr>
              <a:t>El tamaño máximo  de  ficheros  de  volcados  de  memoria (</a:t>
            </a:r>
            <a:r>
              <a:rPr lang="es-ES" sz="1600" dirty="0" err="1">
                <a:cs typeface="Arial" panose="020B0604020202020204" pitchFamily="34" charset="0"/>
              </a:rPr>
              <a:t>core</a:t>
            </a:r>
            <a:r>
              <a:rPr lang="es-ES" sz="1600" dirty="0">
                <a:cs typeface="Arial" panose="020B0604020202020204" pitchFamily="34" charset="0"/>
              </a:rPr>
              <a:t>)</a:t>
            </a:r>
          </a:p>
          <a:p>
            <a:pPr marL="444500" lvl="1" indent="-171450" algn="just">
              <a:buFont typeface="Wingdings" panose="05000000000000000000" pitchFamily="2" charset="2"/>
              <a:buChar char="§"/>
            </a:pPr>
            <a:r>
              <a:rPr lang="es-ES" sz="1600" dirty="0">
                <a:cs typeface="Arial" panose="020B0604020202020204" pitchFamily="34" charset="0"/>
              </a:rPr>
              <a:t>-d </a:t>
            </a:r>
            <a:r>
              <a:rPr lang="es-ES" sz="1600" dirty="0">
                <a:cs typeface="Arial" panose="020B0604020202020204" pitchFamily="34" charset="0"/>
                <a:sym typeface="Wingdings" panose="05000000000000000000" pitchFamily="2" charset="2"/>
              </a:rPr>
              <a:t></a:t>
            </a:r>
            <a:r>
              <a:rPr lang="es-ES" sz="1600" dirty="0">
                <a:cs typeface="Arial" panose="020B0604020202020204" pitchFamily="34" charset="0"/>
              </a:rPr>
              <a:t>El tamaño máximo del segmento de datos de un proceso</a:t>
            </a:r>
          </a:p>
          <a:p>
            <a:pPr marL="444500" lvl="1" indent="-171450" algn="just">
              <a:buFont typeface="Wingdings" panose="05000000000000000000" pitchFamily="2" charset="2"/>
              <a:buChar char="§"/>
            </a:pPr>
            <a:r>
              <a:rPr lang="es-ES" sz="1600" dirty="0">
                <a:cs typeface="Arial" panose="020B0604020202020204" pitchFamily="34" charset="0"/>
              </a:rPr>
              <a:t>-f </a:t>
            </a:r>
            <a:r>
              <a:rPr lang="es-ES" sz="1600" dirty="0">
                <a:cs typeface="Arial" panose="020B0604020202020204" pitchFamily="34" charset="0"/>
                <a:sym typeface="Wingdings" panose="05000000000000000000" pitchFamily="2" charset="2"/>
              </a:rPr>
              <a:t></a:t>
            </a:r>
            <a:r>
              <a:rPr lang="es-ES" sz="1600" dirty="0">
                <a:cs typeface="Arial" panose="020B0604020202020204" pitchFamily="34" charset="0"/>
              </a:rPr>
              <a:t>El tamaño máximo de ficheros creados por el </a:t>
            </a:r>
            <a:r>
              <a:rPr lang="es-ES" sz="1600" dirty="0" err="1">
                <a:cs typeface="Arial" panose="020B0604020202020204" pitchFamily="34" charset="0"/>
              </a:rPr>
              <a:t>shell</a:t>
            </a:r>
            <a:endParaRPr lang="es-ES" sz="1600" dirty="0">
              <a:cs typeface="Arial" panose="020B0604020202020204" pitchFamily="34" charset="0"/>
            </a:endParaRPr>
          </a:p>
          <a:p>
            <a:pPr marL="444500" lvl="1" indent="-171450" algn="just">
              <a:buFont typeface="Wingdings" panose="05000000000000000000" pitchFamily="2" charset="2"/>
              <a:buChar char="§"/>
            </a:pPr>
            <a:r>
              <a:rPr lang="es-ES" sz="1600" dirty="0">
                <a:cs typeface="Arial" panose="020B0604020202020204" pitchFamily="34" charset="0"/>
              </a:rPr>
              <a:t>-l </a:t>
            </a:r>
            <a:r>
              <a:rPr lang="es-ES" sz="1600" dirty="0">
                <a:cs typeface="Arial" panose="020B0604020202020204" pitchFamily="34" charset="0"/>
                <a:sym typeface="Wingdings" panose="05000000000000000000" pitchFamily="2" charset="2"/>
              </a:rPr>
              <a:t></a:t>
            </a:r>
            <a:r>
              <a:rPr lang="es-ES" sz="1600" dirty="0">
                <a:cs typeface="Arial" panose="020B0604020202020204" pitchFamily="34" charset="0"/>
              </a:rPr>
              <a:t>El tamaño máximo que puede ser bloqueado en memoria</a:t>
            </a:r>
          </a:p>
          <a:p>
            <a:pPr marL="444500" lvl="1" indent="-171450" algn="just">
              <a:buFont typeface="Wingdings" panose="05000000000000000000" pitchFamily="2" charset="2"/>
              <a:buChar char="§"/>
            </a:pPr>
            <a:r>
              <a:rPr lang="es-ES" sz="1600" dirty="0">
                <a:cs typeface="Arial" panose="020B0604020202020204" pitchFamily="34" charset="0"/>
              </a:rPr>
              <a:t>-m </a:t>
            </a:r>
            <a:r>
              <a:rPr lang="es-ES" sz="1600" dirty="0">
                <a:cs typeface="Arial" panose="020B0604020202020204" pitchFamily="34" charset="0"/>
                <a:sym typeface="Wingdings" panose="05000000000000000000" pitchFamily="2" charset="2"/>
              </a:rPr>
              <a:t></a:t>
            </a:r>
            <a:r>
              <a:rPr lang="es-ES" sz="1600" dirty="0">
                <a:cs typeface="Arial" panose="020B0604020202020204" pitchFamily="34" charset="0"/>
              </a:rPr>
              <a:t>El tamaño del máximo conjunto residente (memoria)</a:t>
            </a:r>
          </a:p>
          <a:p>
            <a:pPr marL="444500" lvl="1" indent="-171450" algn="just">
              <a:buFont typeface="Wingdings" panose="05000000000000000000" pitchFamily="2" charset="2"/>
              <a:buChar char="§"/>
            </a:pPr>
            <a:r>
              <a:rPr lang="es-ES" sz="1600" dirty="0">
                <a:cs typeface="Arial" panose="020B0604020202020204" pitchFamily="34" charset="0"/>
              </a:rPr>
              <a:t>-n </a:t>
            </a:r>
            <a:r>
              <a:rPr lang="es-ES" sz="1600" dirty="0">
                <a:cs typeface="Arial" panose="020B0604020202020204" pitchFamily="34" charset="0"/>
                <a:sym typeface="Wingdings" panose="05000000000000000000" pitchFamily="2" charset="2"/>
              </a:rPr>
              <a:t></a:t>
            </a:r>
            <a:r>
              <a:rPr lang="es-ES" sz="1600" dirty="0">
                <a:cs typeface="Arial" panose="020B0604020202020204" pitchFamily="34" charset="0"/>
              </a:rPr>
              <a:t>EL número máximo de descriptores de ficheros abiertos (la mayoría de sistemas no permiten establecer este valor)</a:t>
            </a:r>
          </a:p>
          <a:p>
            <a:pPr marL="444500" lvl="1" indent="-171450" algn="just">
              <a:buFont typeface="Wingdings" panose="05000000000000000000" pitchFamily="2" charset="2"/>
              <a:buChar char="§"/>
            </a:pPr>
            <a:r>
              <a:rPr lang="es-ES" sz="1600" dirty="0">
                <a:cs typeface="Arial" panose="020B0604020202020204" pitchFamily="34" charset="0"/>
              </a:rPr>
              <a:t>-p </a:t>
            </a:r>
            <a:r>
              <a:rPr lang="es-ES" sz="1600" dirty="0">
                <a:cs typeface="Arial" panose="020B0604020202020204" pitchFamily="34" charset="0"/>
                <a:sym typeface="Wingdings" panose="05000000000000000000" pitchFamily="2" charset="2"/>
              </a:rPr>
              <a:t></a:t>
            </a:r>
            <a:r>
              <a:rPr lang="es-ES" sz="1600" dirty="0">
                <a:cs typeface="Arial" panose="020B0604020202020204" pitchFamily="34" charset="0"/>
              </a:rPr>
              <a:t>El tamaño de una tubería en bloques de 512 B (esto  puede no estar establecido)</a:t>
            </a:r>
          </a:p>
          <a:p>
            <a:pPr marL="444500" lvl="1" indent="-171450" algn="just">
              <a:buFont typeface="Wingdings" panose="05000000000000000000" pitchFamily="2" charset="2"/>
              <a:buChar char="§"/>
            </a:pPr>
            <a:r>
              <a:rPr lang="es-ES" sz="1600" dirty="0">
                <a:cs typeface="Arial" panose="020B0604020202020204" pitchFamily="34" charset="0"/>
              </a:rPr>
              <a:t>-s </a:t>
            </a:r>
            <a:r>
              <a:rPr lang="es-ES" sz="1600" dirty="0">
                <a:cs typeface="Arial" panose="020B0604020202020204" pitchFamily="34" charset="0"/>
                <a:sym typeface="Wingdings" panose="05000000000000000000" pitchFamily="2" charset="2"/>
              </a:rPr>
              <a:t></a:t>
            </a:r>
            <a:r>
              <a:rPr lang="es-ES" sz="1600" dirty="0">
                <a:cs typeface="Arial" panose="020B0604020202020204" pitchFamily="34" charset="0"/>
              </a:rPr>
              <a:t>El tamaño máximo de pila</a:t>
            </a:r>
          </a:p>
          <a:p>
            <a:pPr marL="444500" lvl="1" indent="-171450" algn="just">
              <a:buFont typeface="Wingdings" panose="05000000000000000000" pitchFamily="2" charset="2"/>
              <a:buChar char="§"/>
            </a:pPr>
            <a:r>
              <a:rPr lang="es-ES" sz="1600" dirty="0">
                <a:cs typeface="Arial" panose="020B0604020202020204" pitchFamily="34" charset="0"/>
              </a:rPr>
              <a:t>-t </a:t>
            </a:r>
            <a:r>
              <a:rPr lang="es-ES" sz="1600" dirty="0">
                <a:cs typeface="Arial" panose="020B0604020202020204" pitchFamily="34" charset="0"/>
                <a:sym typeface="Wingdings" panose="05000000000000000000" pitchFamily="2" charset="2"/>
              </a:rPr>
              <a:t></a:t>
            </a:r>
            <a:r>
              <a:rPr lang="es-ES" sz="1600" dirty="0">
                <a:cs typeface="Arial" panose="020B0604020202020204" pitchFamily="34" charset="0"/>
              </a:rPr>
              <a:t>La máxima cantidad de tiempo de CPU en segundos </a:t>
            </a:r>
          </a:p>
          <a:p>
            <a:pPr marL="444500" lvl="1" indent="-171450" algn="just">
              <a:buFont typeface="Wingdings" panose="05000000000000000000" pitchFamily="2" charset="2"/>
              <a:buChar char="§"/>
            </a:pPr>
            <a:r>
              <a:rPr lang="es-ES" sz="1600" dirty="0">
                <a:cs typeface="Arial" panose="020B0604020202020204" pitchFamily="34" charset="0"/>
              </a:rPr>
              <a:t>-u </a:t>
            </a:r>
            <a:r>
              <a:rPr lang="es-ES" sz="1600" dirty="0">
                <a:cs typeface="Arial" panose="020B0604020202020204" pitchFamily="34" charset="0"/>
                <a:sym typeface="Wingdings" panose="05000000000000000000" pitchFamily="2" charset="2"/>
              </a:rPr>
              <a:t></a:t>
            </a:r>
            <a:r>
              <a:rPr lang="es-ES" sz="1600" dirty="0">
                <a:cs typeface="Arial" panose="020B0604020202020204" pitchFamily="34" charset="0"/>
              </a:rPr>
              <a:t>El  número  máximo  de  procesos disponibles para un solo usuario</a:t>
            </a:r>
          </a:p>
          <a:p>
            <a:pPr marL="444500" lvl="1" indent="-171450" algn="just">
              <a:buFont typeface="Wingdings" panose="05000000000000000000" pitchFamily="2" charset="2"/>
              <a:buChar char="§"/>
            </a:pPr>
            <a:r>
              <a:rPr lang="es-ES" sz="1600" dirty="0">
                <a:cs typeface="Arial" panose="020B0604020202020204" pitchFamily="34" charset="0"/>
              </a:rPr>
              <a:t>-v </a:t>
            </a:r>
            <a:r>
              <a:rPr lang="es-ES" sz="1600" dirty="0">
                <a:cs typeface="Arial" panose="020B0604020202020204" pitchFamily="34" charset="0"/>
                <a:sym typeface="Wingdings" panose="05000000000000000000" pitchFamily="2" charset="2"/>
              </a:rPr>
              <a:t></a:t>
            </a:r>
            <a:r>
              <a:rPr lang="es-ES" sz="1600" dirty="0">
                <a:cs typeface="Arial" panose="020B0604020202020204" pitchFamily="34" charset="0"/>
              </a:rPr>
              <a:t>La máxima cantidad de memoria virtual disponible para  el </a:t>
            </a:r>
            <a:r>
              <a:rPr lang="es-ES" sz="1600" dirty="0" err="1">
                <a:cs typeface="Arial" panose="020B0604020202020204" pitchFamily="34" charset="0"/>
              </a:rPr>
              <a:t>shell</a:t>
            </a:r>
            <a:endParaRPr lang="es-ES" sz="1600" dirty="0">
              <a:cs typeface="Arial" panose="020B0604020202020204" pitchFamily="34" charset="0"/>
            </a:endParaRPr>
          </a:p>
          <a:p>
            <a:pPr marL="171450" indent="-171450" algn="just">
              <a:buFont typeface="Wingdings" panose="05000000000000000000" pitchFamily="2" charset="2"/>
              <a:buChar char="q"/>
            </a:pPr>
            <a:r>
              <a:rPr lang="es-ES" sz="1600" dirty="0">
                <a:cs typeface="Arial" panose="020B0604020202020204" pitchFamily="34" charset="0"/>
              </a:rPr>
              <a:t>Los valores están en incrementos de 1024 B, excepto para -t, que  está  en  segundos, -p, que está en unidades de bloques de 512 B, y -n y -u, que son valores adimensionales. </a:t>
            </a:r>
          </a:p>
          <a:p>
            <a:pPr marL="457200" lvl="1" indent="0">
              <a:buNone/>
            </a:pPr>
            <a:endParaRPr lang="es-ES" dirty="0"/>
          </a:p>
          <a:p>
            <a:pPr lvl="1"/>
            <a:endParaRPr lang="es-ES" dirty="0">
              <a:latin typeface="Arial" panose="020B0604020202020204" pitchFamily="34" charset="0"/>
            </a:endParaRPr>
          </a:p>
          <a:p>
            <a:pPr lvl="1"/>
            <a:endParaRPr lang="es-ES" dirty="0">
              <a:latin typeface="Arial" panose="020B0604020202020204" pitchFamily="34" charset="0"/>
            </a:endParaRPr>
          </a:p>
          <a:p>
            <a:pPr lvl="1"/>
            <a:endParaRPr lang="es-ES" dirty="0">
              <a:latin typeface="Arial" panose="020B0604020202020204" pitchFamily="34" charset="0"/>
            </a:endParaRPr>
          </a:p>
          <a:p>
            <a:pPr lvl="1"/>
            <a:endParaRPr lang="es-ES" dirty="0">
              <a:latin typeface="Arial" panose="020B0604020202020204" pitchFamily="34" charset="0"/>
            </a:endParaRPr>
          </a:p>
          <a:p>
            <a:endParaRPr lang="es-ES" dirty="0"/>
          </a:p>
          <a:p>
            <a:endParaRPr lang="es-ES" dirty="0"/>
          </a:p>
          <a:p>
            <a:pPr lvl="1"/>
            <a:endParaRPr lang="es-ES" dirty="0"/>
          </a:p>
        </p:txBody>
      </p:sp>
    </p:spTree>
    <p:extLst>
      <p:ext uri="{BB962C8B-B14F-4D97-AF65-F5344CB8AC3E}">
        <p14:creationId xmlns:p14="http://schemas.microsoft.com/office/powerpoint/2010/main" val="15535064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D1F31-52C5-4788-81BE-772DE42A2BA7}"/>
              </a:ext>
            </a:extLst>
          </p:cNvPr>
          <p:cNvSpPr>
            <a:spLocks noGrp="1"/>
          </p:cNvSpPr>
          <p:nvPr>
            <p:ph type="title"/>
          </p:nvPr>
        </p:nvSpPr>
        <p:spPr>
          <a:xfrm>
            <a:off x="838200" y="365125"/>
            <a:ext cx="10515600" cy="827571"/>
          </a:xfrm>
        </p:spPr>
        <p:txBody>
          <a:bodyPr>
            <a:normAutofit fontScale="90000"/>
          </a:bodyPr>
          <a:lstStyle/>
          <a:p>
            <a:br>
              <a:rPr lang="es-ES" dirty="0"/>
            </a:br>
            <a:br>
              <a:rPr lang="es-ES" dirty="0"/>
            </a:br>
            <a:r>
              <a:rPr lang="es-ES" sz="3600" dirty="0"/>
              <a:t>Configurar los recursos Software y Hardware de los usuarios. </a:t>
            </a:r>
            <a:br>
              <a:rPr lang="es-ES" sz="3600" dirty="0"/>
            </a:br>
            <a:r>
              <a:rPr lang="es-ES" sz="3600" b="1" i="1" dirty="0" err="1">
                <a:latin typeface="Arial" panose="020B0604020202020204" pitchFamily="34" charset="0"/>
                <a:cs typeface="Arial" panose="020B0604020202020204" pitchFamily="34" charset="0"/>
              </a:rPr>
              <a:t>ulimit</a:t>
            </a:r>
            <a:r>
              <a:rPr lang="es-ES" sz="3600" b="1" i="1" dirty="0">
                <a:latin typeface="Arial" panose="020B0604020202020204" pitchFamily="34" charset="0"/>
                <a:cs typeface="Arial" panose="020B0604020202020204" pitchFamily="34" charset="0"/>
              </a:rPr>
              <a:t> [-</a:t>
            </a:r>
            <a:r>
              <a:rPr lang="es-ES" sz="3600" b="1" i="1" dirty="0" err="1">
                <a:latin typeface="Arial" panose="020B0604020202020204" pitchFamily="34" charset="0"/>
                <a:cs typeface="Arial" panose="020B0604020202020204" pitchFamily="34" charset="0"/>
              </a:rPr>
              <a:t>SHacdflmnpstuv</a:t>
            </a:r>
            <a:r>
              <a:rPr lang="es-ES" sz="3600" b="1" i="1" dirty="0">
                <a:latin typeface="Arial" panose="020B0604020202020204" pitchFamily="34" charset="0"/>
                <a:cs typeface="Arial" panose="020B0604020202020204" pitchFamily="34" charset="0"/>
              </a:rPr>
              <a:t> [límite]]</a:t>
            </a:r>
            <a:br>
              <a:rPr lang="es-ES" b="1" i="1" dirty="0">
                <a:latin typeface="Arial" panose="020B0604020202020204" pitchFamily="34" charset="0"/>
                <a:cs typeface="Arial" panose="020B0604020202020204" pitchFamily="34" charset="0"/>
              </a:rPr>
            </a:br>
            <a:br>
              <a:rPr lang="es-ES" dirty="0"/>
            </a:br>
            <a:br>
              <a:rPr lang="es-ES" dirty="0"/>
            </a:br>
            <a:endParaRPr lang="es-ES" b="1" dirty="0"/>
          </a:p>
        </p:txBody>
      </p:sp>
      <p:sp>
        <p:nvSpPr>
          <p:cNvPr id="4" name="Marcador de contenido 3">
            <a:extLst>
              <a:ext uri="{FF2B5EF4-FFF2-40B4-BE49-F238E27FC236}">
                <a16:creationId xmlns:a16="http://schemas.microsoft.com/office/drawing/2014/main" id="{90BCE515-D3B5-4EC2-AD08-E894232E85C9}"/>
              </a:ext>
            </a:extLst>
          </p:cNvPr>
          <p:cNvSpPr>
            <a:spLocks noGrp="1"/>
          </p:cNvSpPr>
          <p:nvPr>
            <p:ph idx="1"/>
          </p:nvPr>
        </p:nvSpPr>
        <p:spPr>
          <a:xfrm>
            <a:off x="838200" y="1192696"/>
            <a:ext cx="10515600" cy="5102087"/>
          </a:xfrm>
        </p:spPr>
        <p:txBody>
          <a:bodyPr>
            <a:normAutofit fontScale="92500" lnSpcReduction="20000"/>
          </a:bodyPr>
          <a:lstStyle/>
          <a:p>
            <a:pPr>
              <a:lnSpc>
                <a:spcPct val="200000"/>
              </a:lnSpc>
            </a:pPr>
            <a:r>
              <a:rPr lang="es-ES" sz="2400" dirty="0">
                <a:latin typeface="Arial" panose="020B0604020202020204" pitchFamily="34" charset="0"/>
                <a:cs typeface="Arial" panose="020B0604020202020204" pitchFamily="34" charset="0"/>
              </a:rPr>
              <a:t>Tiempo de CPU (segundos): </a:t>
            </a:r>
            <a:r>
              <a:rPr lang="es-ES" sz="2400" dirty="0" err="1">
                <a:latin typeface="Arial" panose="020B0604020202020204" pitchFamily="34" charset="0"/>
                <a:cs typeface="Arial" panose="020B0604020202020204" pitchFamily="34" charset="0"/>
              </a:rPr>
              <a:t>ulimit</a:t>
            </a:r>
            <a:r>
              <a:rPr lang="es-ES" sz="2400" dirty="0">
                <a:latin typeface="Arial" panose="020B0604020202020204" pitchFamily="34" charset="0"/>
                <a:cs typeface="Arial" panose="020B0604020202020204" pitchFamily="34" charset="0"/>
              </a:rPr>
              <a:t> -t </a:t>
            </a:r>
            <a:r>
              <a:rPr lang="es-ES" sz="2400" dirty="0" err="1">
                <a:latin typeface="Arial" panose="020B0604020202020204" pitchFamily="34" charset="0"/>
                <a:cs typeface="Arial" panose="020B0604020202020204" pitchFamily="34" charset="0"/>
              </a:rPr>
              <a:t>unlimited</a:t>
            </a:r>
            <a:endParaRPr lang="es-ES" sz="2400" dirty="0">
              <a:latin typeface="Arial" panose="020B0604020202020204" pitchFamily="34" charset="0"/>
              <a:cs typeface="Arial" panose="020B0604020202020204" pitchFamily="34" charset="0"/>
            </a:endParaRPr>
          </a:p>
          <a:p>
            <a:pPr>
              <a:lnSpc>
                <a:spcPct val="200000"/>
              </a:lnSpc>
            </a:pPr>
            <a:r>
              <a:rPr lang="es-ES" sz="2400" dirty="0">
                <a:latin typeface="Arial" panose="020B0604020202020204" pitchFamily="34" charset="0"/>
                <a:cs typeface="Arial" panose="020B0604020202020204" pitchFamily="34" charset="0"/>
              </a:rPr>
              <a:t> Tamaño de archivo (bloques): </a:t>
            </a:r>
            <a:r>
              <a:rPr lang="es-ES" sz="2400" dirty="0" err="1">
                <a:latin typeface="Arial" panose="020B0604020202020204" pitchFamily="34" charset="0"/>
                <a:cs typeface="Arial" panose="020B0604020202020204" pitchFamily="34" charset="0"/>
              </a:rPr>
              <a:t>ulimit</a:t>
            </a:r>
            <a:r>
              <a:rPr lang="es-ES" sz="2400" dirty="0">
                <a:latin typeface="Arial" panose="020B0604020202020204" pitchFamily="34" charset="0"/>
                <a:cs typeface="Arial" panose="020B0604020202020204" pitchFamily="34" charset="0"/>
              </a:rPr>
              <a:t> -f </a:t>
            </a:r>
            <a:r>
              <a:rPr lang="es-ES" sz="2400" dirty="0" err="1">
                <a:latin typeface="Arial" panose="020B0604020202020204" pitchFamily="34" charset="0"/>
                <a:cs typeface="Arial" panose="020B0604020202020204" pitchFamily="34" charset="0"/>
              </a:rPr>
              <a:t>unlimited</a:t>
            </a:r>
            <a:endParaRPr lang="es-ES" sz="2400" dirty="0">
              <a:latin typeface="Arial" panose="020B0604020202020204" pitchFamily="34" charset="0"/>
              <a:cs typeface="Arial" panose="020B0604020202020204" pitchFamily="34" charset="0"/>
            </a:endParaRPr>
          </a:p>
          <a:p>
            <a:pPr>
              <a:lnSpc>
                <a:spcPct val="200000"/>
              </a:lnSpc>
            </a:pPr>
            <a:r>
              <a:rPr lang="es-ES" sz="2400" dirty="0">
                <a:latin typeface="Arial" panose="020B0604020202020204" pitchFamily="34" charset="0"/>
                <a:cs typeface="Arial" panose="020B0604020202020204" pitchFamily="34" charset="0"/>
              </a:rPr>
              <a:t> Tamaño máximo de memoria (</a:t>
            </a:r>
            <a:r>
              <a:rPr lang="es-ES" sz="2400" dirty="0" err="1">
                <a:latin typeface="Arial" panose="020B0604020202020204" pitchFamily="34" charset="0"/>
                <a:cs typeface="Arial" panose="020B0604020202020204" pitchFamily="34" charset="0"/>
              </a:rPr>
              <a:t>kbytes</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ulimit</a:t>
            </a:r>
            <a:r>
              <a:rPr lang="es-ES" sz="2400" dirty="0">
                <a:latin typeface="Arial" panose="020B0604020202020204" pitchFamily="34" charset="0"/>
                <a:cs typeface="Arial" panose="020B0604020202020204" pitchFamily="34" charset="0"/>
              </a:rPr>
              <a:t> -m </a:t>
            </a:r>
            <a:r>
              <a:rPr lang="es-ES" sz="2400" dirty="0" err="1">
                <a:latin typeface="Arial" panose="020B0604020202020204" pitchFamily="34" charset="0"/>
                <a:cs typeface="Arial" panose="020B0604020202020204" pitchFamily="34" charset="0"/>
              </a:rPr>
              <a:t>unlimited</a:t>
            </a:r>
            <a:endParaRPr lang="es-ES" sz="2400" dirty="0">
              <a:latin typeface="Arial" panose="020B0604020202020204" pitchFamily="34" charset="0"/>
              <a:cs typeface="Arial" panose="020B0604020202020204" pitchFamily="34" charset="0"/>
            </a:endParaRPr>
          </a:p>
          <a:p>
            <a:pPr>
              <a:lnSpc>
                <a:spcPct val="200000"/>
              </a:lnSpc>
            </a:pPr>
            <a:r>
              <a:rPr lang="es-ES" sz="2400" dirty="0">
                <a:latin typeface="Arial" panose="020B0604020202020204" pitchFamily="34" charset="0"/>
                <a:cs typeface="Arial" panose="020B0604020202020204" pitchFamily="34" charset="0"/>
              </a:rPr>
              <a:t> Número máximo de procesos de usuario: </a:t>
            </a:r>
            <a:r>
              <a:rPr lang="es-ES" sz="2400" dirty="0" err="1">
                <a:latin typeface="Arial" panose="020B0604020202020204" pitchFamily="34" charset="0"/>
                <a:cs typeface="Arial" panose="020B0604020202020204" pitchFamily="34" charset="0"/>
              </a:rPr>
              <a:t>ulimit</a:t>
            </a:r>
            <a:r>
              <a:rPr lang="es-ES" sz="2400" dirty="0">
                <a:latin typeface="Arial" panose="020B0604020202020204" pitchFamily="34" charset="0"/>
                <a:cs typeface="Arial" panose="020B0604020202020204" pitchFamily="34" charset="0"/>
              </a:rPr>
              <a:t> -u </a:t>
            </a:r>
            <a:r>
              <a:rPr lang="es-ES" sz="2400" dirty="0" err="1">
                <a:latin typeface="Arial" panose="020B0604020202020204" pitchFamily="34" charset="0"/>
                <a:cs typeface="Arial" panose="020B0604020202020204" pitchFamily="34" charset="0"/>
              </a:rPr>
              <a:t>unlimited</a:t>
            </a:r>
            <a:endParaRPr lang="es-ES" sz="2400" dirty="0">
              <a:latin typeface="Arial" panose="020B0604020202020204" pitchFamily="34" charset="0"/>
              <a:cs typeface="Arial" panose="020B0604020202020204" pitchFamily="34" charset="0"/>
            </a:endParaRPr>
          </a:p>
          <a:p>
            <a:pPr>
              <a:lnSpc>
                <a:spcPct val="200000"/>
              </a:lnSpc>
            </a:pPr>
            <a:r>
              <a:rPr lang="es-ES" sz="2400" dirty="0">
                <a:latin typeface="Arial" panose="020B0604020202020204" pitchFamily="34" charset="0"/>
                <a:cs typeface="Arial" panose="020B0604020202020204" pitchFamily="34" charset="0"/>
              </a:rPr>
              <a:t> Archivos abiertos: </a:t>
            </a:r>
            <a:r>
              <a:rPr lang="es-ES" sz="2400" dirty="0" err="1">
                <a:latin typeface="Arial" panose="020B0604020202020204" pitchFamily="34" charset="0"/>
                <a:cs typeface="Arial" panose="020B0604020202020204" pitchFamily="34" charset="0"/>
              </a:rPr>
              <a:t>ulimit</a:t>
            </a:r>
            <a:r>
              <a:rPr lang="es-ES" sz="2400" dirty="0">
                <a:latin typeface="Arial" panose="020B0604020202020204" pitchFamily="34" charset="0"/>
                <a:cs typeface="Arial" panose="020B0604020202020204" pitchFamily="34" charset="0"/>
              </a:rPr>
              <a:t> -n 8192 (valor mínimo)</a:t>
            </a:r>
          </a:p>
          <a:p>
            <a:pPr>
              <a:lnSpc>
                <a:spcPct val="200000"/>
              </a:lnSpc>
            </a:pPr>
            <a:r>
              <a:rPr lang="es-ES" sz="2400" dirty="0">
                <a:latin typeface="Arial" panose="020B0604020202020204" pitchFamily="34" charset="0"/>
                <a:cs typeface="Arial" panose="020B0604020202020204" pitchFamily="34" charset="0"/>
              </a:rPr>
              <a:t> Tamaño de pila (</a:t>
            </a:r>
            <a:r>
              <a:rPr lang="es-ES" sz="2400" dirty="0" err="1">
                <a:latin typeface="Arial" panose="020B0604020202020204" pitchFamily="34" charset="0"/>
                <a:cs typeface="Arial" panose="020B0604020202020204" pitchFamily="34" charset="0"/>
              </a:rPr>
              <a:t>kbytes</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ulimit</a:t>
            </a:r>
            <a:r>
              <a:rPr lang="es-ES" sz="2400" dirty="0">
                <a:latin typeface="Arial" panose="020B0604020202020204" pitchFamily="34" charset="0"/>
                <a:cs typeface="Arial" panose="020B0604020202020204" pitchFamily="34" charset="0"/>
              </a:rPr>
              <a:t> -s </a:t>
            </a:r>
            <a:r>
              <a:rPr lang="es-ES" sz="2400" dirty="0" err="1">
                <a:latin typeface="Arial" panose="020B0604020202020204" pitchFamily="34" charset="0"/>
                <a:cs typeface="Arial" panose="020B0604020202020204" pitchFamily="34" charset="0"/>
              </a:rPr>
              <a:t>unlimited</a:t>
            </a:r>
            <a:endParaRPr lang="es-ES" sz="2400" dirty="0">
              <a:latin typeface="Arial" panose="020B0604020202020204" pitchFamily="34" charset="0"/>
              <a:cs typeface="Arial" panose="020B0604020202020204" pitchFamily="34" charset="0"/>
            </a:endParaRPr>
          </a:p>
          <a:p>
            <a:pPr>
              <a:lnSpc>
                <a:spcPct val="200000"/>
              </a:lnSpc>
            </a:pPr>
            <a:r>
              <a:rPr lang="es-ES" sz="2400" dirty="0">
                <a:latin typeface="Arial" panose="020B0604020202020204" pitchFamily="34" charset="0"/>
                <a:cs typeface="Arial" panose="020B0604020202020204" pitchFamily="34" charset="0"/>
              </a:rPr>
              <a:t> Memoria virtual (</a:t>
            </a:r>
            <a:r>
              <a:rPr lang="es-ES" sz="2400" dirty="0" err="1">
                <a:latin typeface="Arial" panose="020B0604020202020204" pitchFamily="34" charset="0"/>
                <a:cs typeface="Arial" panose="020B0604020202020204" pitchFamily="34" charset="0"/>
              </a:rPr>
              <a:t>kbytes</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ulimit</a:t>
            </a:r>
            <a:r>
              <a:rPr lang="es-ES" sz="2400" dirty="0">
                <a:latin typeface="Arial" panose="020B0604020202020204" pitchFamily="34" charset="0"/>
                <a:cs typeface="Arial" panose="020B0604020202020204" pitchFamily="34" charset="0"/>
              </a:rPr>
              <a:t> -v </a:t>
            </a:r>
            <a:r>
              <a:rPr lang="es-ES" sz="2400" dirty="0" err="1">
                <a:latin typeface="Arial" panose="020B0604020202020204" pitchFamily="34" charset="0"/>
                <a:cs typeface="Arial" panose="020B0604020202020204" pitchFamily="34" charset="0"/>
              </a:rPr>
              <a:t>unlimited</a:t>
            </a:r>
            <a:endParaRPr lang="es-ES" sz="2400" dirty="0">
              <a:latin typeface="Arial" panose="020B0604020202020204" pitchFamily="34" charset="0"/>
              <a:cs typeface="Arial" panose="020B0604020202020204" pitchFamily="34" charset="0"/>
            </a:endParaRPr>
          </a:p>
          <a:p>
            <a:pPr marL="457200" lvl="1" indent="0">
              <a:buNone/>
            </a:pPr>
            <a:endParaRPr lang="es-ES" dirty="0"/>
          </a:p>
          <a:p>
            <a:pPr lvl="1"/>
            <a:endParaRPr lang="es-ES" dirty="0">
              <a:latin typeface="Arial" panose="020B0604020202020204" pitchFamily="34" charset="0"/>
            </a:endParaRPr>
          </a:p>
          <a:p>
            <a:pPr lvl="1"/>
            <a:endParaRPr lang="es-ES" dirty="0">
              <a:latin typeface="Arial" panose="020B0604020202020204" pitchFamily="34" charset="0"/>
            </a:endParaRPr>
          </a:p>
          <a:p>
            <a:pPr lvl="1"/>
            <a:endParaRPr lang="es-ES" dirty="0">
              <a:latin typeface="Arial" panose="020B0604020202020204" pitchFamily="34" charset="0"/>
            </a:endParaRPr>
          </a:p>
          <a:p>
            <a:pPr lvl="1"/>
            <a:endParaRPr lang="es-ES" dirty="0">
              <a:latin typeface="Arial" panose="020B0604020202020204" pitchFamily="34" charset="0"/>
            </a:endParaRPr>
          </a:p>
          <a:p>
            <a:endParaRPr lang="es-ES" dirty="0"/>
          </a:p>
          <a:p>
            <a:endParaRPr lang="es-ES" dirty="0"/>
          </a:p>
          <a:p>
            <a:pPr lvl="1"/>
            <a:endParaRPr lang="es-ES" dirty="0"/>
          </a:p>
        </p:txBody>
      </p:sp>
    </p:spTree>
    <p:extLst>
      <p:ext uri="{BB962C8B-B14F-4D97-AF65-F5344CB8AC3E}">
        <p14:creationId xmlns:p14="http://schemas.microsoft.com/office/powerpoint/2010/main" val="13879066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9683F1-98F5-49F6-9DC9-8AA80E3181DE}"/>
              </a:ext>
            </a:extLst>
          </p:cNvPr>
          <p:cNvSpPr>
            <a:spLocks noGrp="1"/>
          </p:cNvSpPr>
          <p:nvPr>
            <p:ph type="title"/>
          </p:nvPr>
        </p:nvSpPr>
        <p:spPr/>
        <p:txBody>
          <a:bodyPr>
            <a:normAutofit/>
          </a:bodyPr>
          <a:lstStyle/>
          <a:p>
            <a:r>
              <a:rPr lang="es-ES" sz="3100" b="1" dirty="0">
                <a:latin typeface="+mn-lt"/>
                <a:cs typeface="Arial" panose="020B0604020202020204" pitchFamily="34" charset="0"/>
              </a:rPr>
              <a:t>GESTIÓN DE USUARIOS Y GRUPOS - FICHEROS</a:t>
            </a:r>
            <a:br>
              <a:rPr lang="es-ES" b="1" dirty="0">
                <a:latin typeface="Arial" panose="020B0604020202020204" pitchFamily="34" charset="0"/>
                <a:cs typeface="Arial" panose="020B0604020202020204" pitchFamily="34" charset="0"/>
              </a:rPr>
            </a:br>
            <a:endParaRPr lang="es-ES" dirty="0"/>
          </a:p>
        </p:txBody>
      </p:sp>
      <p:sp>
        <p:nvSpPr>
          <p:cNvPr id="3" name="Marcador de contenido 2">
            <a:extLst>
              <a:ext uri="{FF2B5EF4-FFF2-40B4-BE49-F238E27FC236}">
                <a16:creationId xmlns:a16="http://schemas.microsoft.com/office/drawing/2014/main" id="{CD724173-D6B3-4E04-B6D3-4047991A773B}"/>
              </a:ext>
            </a:extLst>
          </p:cNvPr>
          <p:cNvSpPr>
            <a:spLocks noGrp="1"/>
          </p:cNvSpPr>
          <p:nvPr>
            <p:ph idx="1"/>
          </p:nvPr>
        </p:nvSpPr>
        <p:spPr/>
        <p:txBody>
          <a:bodyPr>
            <a:normAutofit fontScale="92500" lnSpcReduction="20000"/>
          </a:bodyPr>
          <a:lstStyle/>
          <a:p>
            <a:pPr marL="285750" indent="-285750" algn="just">
              <a:buFont typeface="Wingdings" panose="05000000000000000000" pitchFamily="2" charset="2"/>
              <a:buChar char="q"/>
            </a:pPr>
            <a:r>
              <a:rPr lang="es-ES" sz="2200" b="1" dirty="0">
                <a:cs typeface="Arial" panose="020B0604020202020204" pitchFamily="34" charset="0"/>
              </a:rPr>
              <a:t>/</a:t>
            </a:r>
            <a:r>
              <a:rPr lang="es-ES" sz="2200" b="1" dirty="0" err="1">
                <a:cs typeface="Arial" panose="020B0604020202020204" pitchFamily="34" charset="0"/>
              </a:rPr>
              <a:t>etc</a:t>
            </a:r>
            <a:r>
              <a:rPr lang="es-ES" sz="2200" b="1" dirty="0">
                <a:cs typeface="Arial" panose="020B0604020202020204" pitchFamily="34" charset="0"/>
              </a:rPr>
              <a:t>/</a:t>
            </a:r>
            <a:r>
              <a:rPr lang="es-ES" sz="2200" b="1" dirty="0" err="1">
                <a:cs typeface="Arial" panose="020B0604020202020204" pitchFamily="34" charset="0"/>
              </a:rPr>
              <a:t>deluser.conf</a:t>
            </a:r>
            <a:endParaRPr lang="es-ES" sz="2200" b="1" dirty="0">
              <a:cs typeface="Arial" panose="020B0604020202020204" pitchFamily="34" charset="0"/>
            </a:endParaRPr>
          </a:p>
          <a:p>
            <a:pPr marL="623888" lvl="1" indent="-342900" algn="just">
              <a:buFont typeface="Wingdings" panose="05000000000000000000" pitchFamily="2" charset="2"/>
              <a:buChar char="§"/>
            </a:pPr>
            <a:r>
              <a:rPr lang="es-ES" sz="2200" dirty="0">
                <a:cs typeface="Arial" panose="020B0604020202020204" pitchFamily="34" charset="0"/>
              </a:rPr>
              <a:t>Fichero de configuración del comando </a:t>
            </a:r>
            <a:r>
              <a:rPr lang="es-ES" sz="2200" dirty="0" err="1">
                <a:cs typeface="Arial" panose="020B0604020202020204" pitchFamily="34" charset="0"/>
              </a:rPr>
              <a:t>deluser</a:t>
            </a:r>
            <a:r>
              <a:rPr lang="es-ES" sz="2200" dirty="0">
                <a:cs typeface="Arial" panose="020B0604020202020204" pitchFamily="34" charset="0"/>
              </a:rPr>
              <a:t> (para borrar usuarios)</a:t>
            </a:r>
          </a:p>
          <a:p>
            <a:pPr marL="623888" lvl="1" indent="-342900" algn="just">
              <a:buFont typeface="Wingdings" panose="05000000000000000000" pitchFamily="2" charset="2"/>
              <a:buChar char="§"/>
            </a:pPr>
            <a:endParaRPr lang="es-ES" sz="2200" dirty="0">
              <a:cs typeface="Arial" panose="020B0604020202020204" pitchFamily="34" charset="0"/>
            </a:endParaRPr>
          </a:p>
          <a:p>
            <a:pPr marL="623888" lvl="1" indent="-342900" algn="just">
              <a:buFont typeface="Wingdings" panose="05000000000000000000" pitchFamily="2" charset="2"/>
              <a:buChar char="§"/>
            </a:pPr>
            <a:endParaRPr lang="es-ES" sz="2200" dirty="0">
              <a:cs typeface="Arial" panose="020B0604020202020204" pitchFamily="34" charset="0"/>
            </a:endParaRPr>
          </a:p>
          <a:p>
            <a:pPr marL="623888" lvl="1" indent="-342900" algn="just">
              <a:buFont typeface="Wingdings" panose="05000000000000000000" pitchFamily="2" charset="2"/>
              <a:buChar char="§"/>
            </a:pPr>
            <a:endParaRPr lang="es-ES" sz="2200" dirty="0">
              <a:cs typeface="Arial" panose="020B0604020202020204" pitchFamily="34" charset="0"/>
            </a:endParaRPr>
          </a:p>
          <a:p>
            <a:pPr marL="623888" lvl="1" indent="-342900" algn="just">
              <a:buFont typeface="Wingdings" panose="05000000000000000000" pitchFamily="2" charset="2"/>
              <a:buChar char="§"/>
            </a:pPr>
            <a:endParaRPr lang="es-ES" sz="2200" dirty="0">
              <a:cs typeface="Arial" panose="020B0604020202020204" pitchFamily="34" charset="0"/>
            </a:endParaRPr>
          </a:p>
          <a:p>
            <a:pPr marL="285750" indent="-285750" algn="just">
              <a:buFont typeface="Wingdings" panose="05000000000000000000" pitchFamily="2" charset="2"/>
              <a:buChar char="q"/>
            </a:pPr>
            <a:r>
              <a:rPr lang="es-ES" sz="2200" b="1" dirty="0">
                <a:cs typeface="Arial" panose="020B0604020202020204" pitchFamily="34" charset="0"/>
              </a:rPr>
              <a:t>/</a:t>
            </a:r>
            <a:r>
              <a:rPr lang="es-ES" sz="2200" b="1" dirty="0" err="1">
                <a:cs typeface="Arial" panose="020B0604020202020204" pitchFamily="34" charset="0"/>
              </a:rPr>
              <a:t>etc</a:t>
            </a:r>
            <a:r>
              <a:rPr lang="es-ES" sz="2200" b="1" dirty="0">
                <a:cs typeface="Arial" panose="020B0604020202020204" pitchFamily="34" charset="0"/>
              </a:rPr>
              <a:t>/</a:t>
            </a:r>
            <a:r>
              <a:rPr lang="es-ES" sz="2200" b="1" dirty="0" err="1">
                <a:cs typeface="Arial" panose="020B0604020202020204" pitchFamily="34" charset="0"/>
              </a:rPr>
              <a:t>skel</a:t>
            </a:r>
            <a:endParaRPr lang="es-ES" sz="2200" b="1" dirty="0">
              <a:cs typeface="Arial" panose="020B0604020202020204" pitchFamily="34" charset="0"/>
            </a:endParaRPr>
          </a:p>
          <a:p>
            <a:pPr marL="623888" lvl="1" indent="-342900" algn="just">
              <a:buFont typeface="Wingdings" panose="05000000000000000000" pitchFamily="2" charset="2"/>
              <a:buChar char="§"/>
            </a:pPr>
            <a:r>
              <a:rPr lang="es-ES" sz="2200" dirty="0">
                <a:cs typeface="Arial" panose="020B0604020202020204" pitchFamily="34" charset="0"/>
              </a:rPr>
              <a:t>Plantilla de ficheros iniciales que se copian en el $HOME del nuevo usuario cuando se crea</a:t>
            </a:r>
          </a:p>
          <a:p>
            <a:pPr marL="623888" lvl="1" indent="-342900" algn="just">
              <a:buFont typeface="Wingdings" panose="05000000000000000000" pitchFamily="2" charset="2"/>
              <a:buChar char="§"/>
            </a:pPr>
            <a:r>
              <a:rPr lang="es-ES" sz="2200" dirty="0">
                <a:cs typeface="Arial" panose="020B0604020202020204" pitchFamily="34" charset="0"/>
              </a:rPr>
              <a:t>Permiten configurar características del inicio y cierre de sesión del usuario</a:t>
            </a:r>
          </a:p>
          <a:p>
            <a:pPr marL="1081088" lvl="2" indent="-342900" algn="just">
              <a:buFont typeface="Courier New" panose="02070309020205020404" pitchFamily="49" charset="0"/>
              <a:buChar char="o"/>
            </a:pPr>
            <a:r>
              <a:rPr lang="es-ES" sz="2200" dirty="0">
                <a:cs typeface="Arial" panose="020B0604020202020204" pitchFamily="34" charset="0"/>
              </a:rPr>
              <a:t>~/.</a:t>
            </a:r>
            <a:r>
              <a:rPr lang="es-ES" sz="2200" dirty="0" err="1">
                <a:cs typeface="Arial" panose="020B0604020202020204" pitchFamily="34" charset="0"/>
              </a:rPr>
              <a:t>bash_profile</a:t>
            </a:r>
            <a:r>
              <a:rPr lang="es-ES" sz="2200" dirty="0">
                <a:cs typeface="Arial" panose="020B0604020202020204" pitchFamily="34" charset="0"/>
              </a:rPr>
              <a:t>, ~/.</a:t>
            </a:r>
            <a:r>
              <a:rPr lang="es-ES" sz="2200" dirty="0" err="1">
                <a:cs typeface="Arial" panose="020B0604020202020204" pitchFamily="34" charset="0"/>
              </a:rPr>
              <a:t>bash_login</a:t>
            </a:r>
            <a:r>
              <a:rPr lang="es-ES" sz="2200" dirty="0">
                <a:cs typeface="Arial" panose="020B0604020202020204" pitchFamily="34" charset="0"/>
              </a:rPr>
              <a:t>, ~/.</a:t>
            </a:r>
            <a:r>
              <a:rPr lang="es-ES" sz="2200" dirty="0" err="1">
                <a:cs typeface="Arial" panose="020B0604020202020204" pitchFamily="34" charset="0"/>
              </a:rPr>
              <a:t>profile</a:t>
            </a:r>
            <a:endParaRPr lang="es-ES" sz="2200" dirty="0">
              <a:cs typeface="Arial" panose="020B0604020202020204" pitchFamily="34" charset="0"/>
            </a:endParaRPr>
          </a:p>
          <a:p>
            <a:pPr marL="1081088" lvl="2" indent="-342900" algn="just">
              <a:buFont typeface="Courier New" panose="02070309020205020404" pitchFamily="49" charset="0"/>
              <a:buChar char="o"/>
            </a:pPr>
            <a:r>
              <a:rPr lang="es-ES" sz="2200" dirty="0">
                <a:cs typeface="Arial" panose="020B0604020202020204" pitchFamily="34" charset="0"/>
              </a:rPr>
              <a:t>~/.</a:t>
            </a:r>
            <a:r>
              <a:rPr lang="es-ES" sz="2200" dirty="0" err="1">
                <a:cs typeface="Arial" panose="020B0604020202020204" pitchFamily="34" charset="0"/>
              </a:rPr>
              <a:t>bashrc</a:t>
            </a:r>
            <a:endParaRPr lang="es-ES" sz="2200" dirty="0">
              <a:cs typeface="Arial" panose="020B0604020202020204" pitchFamily="34" charset="0"/>
            </a:endParaRPr>
          </a:p>
          <a:p>
            <a:pPr marL="1081088" lvl="2" indent="-342900" algn="just">
              <a:buFont typeface="Courier New" panose="02070309020205020404" pitchFamily="49" charset="0"/>
              <a:buChar char="o"/>
            </a:pPr>
            <a:r>
              <a:rPr lang="es-ES" sz="2200" dirty="0">
                <a:cs typeface="Arial" panose="020B0604020202020204" pitchFamily="34" charset="0"/>
              </a:rPr>
              <a:t>~/.</a:t>
            </a:r>
            <a:r>
              <a:rPr lang="es-ES" sz="2200" dirty="0" err="1">
                <a:cs typeface="Arial" panose="020B0604020202020204" pitchFamily="34" charset="0"/>
              </a:rPr>
              <a:t>bash_history</a:t>
            </a:r>
            <a:endParaRPr lang="es-ES" sz="2200" dirty="0">
              <a:cs typeface="Arial" panose="020B0604020202020204" pitchFamily="34" charset="0"/>
            </a:endParaRPr>
          </a:p>
          <a:p>
            <a:pPr marL="1081088" lvl="2" indent="-342900" algn="just">
              <a:buFont typeface="Courier New" panose="02070309020205020404" pitchFamily="49" charset="0"/>
              <a:buChar char="o"/>
            </a:pPr>
            <a:r>
              <a:rPr lang="es-ES" sz="2200" dirty="0">
                <a:cs typeface="Arial" panose="020B0604020202020204" pitchFamily="34" charset="0"/>
              </a:rPr>
              <a:t>~/.</a:t>
            </a:r>
            <a:r>
              <a:rPr lang="es-ES" sz="2200" dirty="0" err="1">
                <a:cs typeface="Arial" panose="020B0604020202020204" pitchFamily="34" charset="0"/>
              </a:rPr>
              <a:t>bash_logout</a:t>
            </a:r>
            <a:endParaRPr lang="es-ES" sz="2200" dirty="0">
              <a:cs typeface="Arial" panose="020B0604020202020204" pitchFamily="34" charset="0"/>
            </a:endParaRPr>
          </a:p>
          <a:p>
            <a:pPr marL="623888" lvl="1" indent="-342900" algn="just">
              <a:buFont typeface="Wingdings" panose="05000000000000000000" pitchFamily="2" charset="2"/>
              <a:buChar char="§"/>
            </a:pPr>
            <a:r>
              <a:rPr lang="es-ES" sz="2200" dirty="0">
                <a:cs typeface="Arial" panose="020B0604020202020204" pitchFamily="34" charset="0"/>
              </a:rPr>
              <a:t>Se pueden emplear también los ficheros de /</a:t>
            </a:r>
            <a:r>
              <a:rPr lang="es-ES" sz="2200" dirty="0" err="1">
                <a:cs typeface="Arial" panose="020B0604020202020204" pitchFamily="34" charset="0"/>
              </a:rPr>
              <a:t>etc</a:t>
            </a:r>
            <a:r>
              <a:rPr lang="es-ES" sz="2200" dirty="0">
                <a:cs typeface="Arial" panose="020B0604020202020204" pitchFamily="34" charset="0"/>
              </a:rPr>
              <a:t>/</a:t>
            </a:r>
            <a:r>
              <a:rPr lang="es-ES" sz="2200" dirty="0" err="1">
                <a:cs typeface="Arial" panose="020B0604020202020204" pitchFamily="34" charset="0"/>
              </a:rPr>
              <a:t>profile</a:t>
            </a:r>
            <a:endParaRPr lang="es-ES" dirty="0"/>
          </a:p>
        </p:txBody>
      </p:sp>
      <p:sp>
        <p:nvSpPr>
          <p:cNvPr id="4" name="Rectángulo 3">
            <a:extLst>
              <a:ext uri="{FF2B5EF4-FFF2-40B4-BE49-F238E27FC236}">
                <a16:creationId xmlns:a16="http://schemas.microsoft.com/office/drawing/2014/main" id="{1FD7AA05-1CED-4350-A424-0E5880A316ED}"/>
              </a:ext>
            </a:extLst>
          </p:cNvPr>
          <p:cNvSpPr/>
          <p:nvPr/>
        </p:nvSpPr>
        <p:spPr>
          <a:xfrm>
            <a:off x="2856587" y="2313924"/>
            <a:ext cx="5400600" cy="1384995"/>
          </a:xfrm>
          <a:prstGeom prst="rect">
            <a:avLst/>
          </a:prstGeom>
          <a:ln>
            <a:solidFill>
              <a:schemeClr val="tx1"/>
            </a:solidFill>
          </a:ln>
        </p:spPr>
        <p:txBody>
          <a:bodyPr wrap="square">
            <a:spAutoFit/>
          </a:bodyPr>
          <a:lstStyle/>
          <a:p>
            <a:r>
              <a:rPr lang="en-US" sz="1400" dirty="0"/>
              <a:t>REMOVE_HOME = 0</a:t>
            </a:r>
          </a:p>
          <a:p>
            <a:r>
              <a:rPr lang="en-US" sz="1400" dirty="0"/>
              <a:t>REMOVE_ALL_FILES = 0</a:t>
            </a:r>
          </a:p>
          <a:p>
            <a:r>
              <a:rPr lang="en-US" sz="1400" dirty="0"/>
              <a:t>BACKUP = 0</a:t>
            </a:r>
          </a:p>
          <a:p>
            <a:r>
              <a:rPr lang="en-US" sz="1400" dirty="0"/>
              <a:t>BACKUP_TO = "."</a:t>
            </a:r>
          </a:p>
          <a:p>
            <a:r>
              <a:rPr lang="en-US" sz="1400" dirty="0"/>
              <a:t>ONLY_IF_EMPTY = 0</a:t>
            </a:r>
          </a:p>
          <a:p>
            <a:r>
              <a:rPr lang="en-US" sz="1400" dirty="0"/>
              <a:t>EXCLUDE_FSTYPES = "(</a:t>
            </a:r>
            <a:r>
              <a:rPr lang="en-US" sz="1400" dirty="0" err="1"/>
              <a:t>proc|sysfs|usbfs|devpts|tmpfs|afs</a:t>
            </a:r>
            <a:r>
              <a:rPr lang="en-US" sz="1400" dirty="0"/>
              <a:t>)"</a:t>
            </a:r>
          </a:p>
        </p:txBody>
      </p:sp>
    </p:spTree>
    <p:extLst>
      <p:ext uri="{BB962C8B-B14F-4D97-AF65-F5344CB8AC3E}">
        <p14:creationId xmlns:p14="http://schemas.microsoft.com/office/powerpoint/2010/main" val="24609788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9683F1-98F5-49F6-9DC9-8AA80E3181DE}"/>
              </a:ext>
            </a:extLst>
          </p:cNvPr>
          <p:cNvSpPr>
            <a:spLocks noGrp="1"/>
          </p:cNvSpPr>
          <p:nvPr>
            <p:ph type="title"/>
          </p:nvPr>
        </p:nvSpPr>
        <p:spPr/>
        <p:txBody>
          <a:bodyPr>
            <a:normAutofit/>
          </a:bodyPr>
          <a:lstStyle/>
          <a:p>
            <a:r>
              <a:rPr lang="es-ES" sz="3100" b="1" dirty="0">
                <a:latin typeface="+mn-lt"/>
                <a:cs typeface="Arial" panose="020B0604020202020204" pitchFamily="34" charset="0"/>
              </a:rPr>
              <a:t>GESTIÓN DE USUARIOS Y GRUPOS - FICHEROS</a:t>
            </a:r>
            <a:br>
              <a:rPr lang="es-ES" b="1" dirty="0">
                <a:latin typeface="Arial" panose="020B0604020202020204" pitchFamily="34" charset="0"/>
                <a:cs typeface="Arial" panose="020B0604020202020204" pitchFamily="34" charset="0"/>
              </a:rPr>
            </a:br>
            <a:endParaRPr lang="es-ES" dirty="0"/>
          </a:p>
        </p:txBody>
      </p:sp>
      <p:sp>
        <p:nvSpPr>
          <p:cNvPr id="3" name="Marcador de contenido 2">
            <a:extLst>
              <a:ext uri="{FF2B5EF4-FFF2-40B4-BE49-F238E27FC236}">
                <a16:creationId xmlns:a16="http://schemas.microsoft.com/office/drawing/2014/main" id="{CD724173-D6B3-4E04-B6D3-4047991A773B}"/>
              </a:ext>
            </a:extLst>
          </p:cNvPr>
          <p:cNvSpPr>
            <a:spLocks noGrp="1"/>
          </p:cNvSpPr>
          <p:nvPr>
            <p:ph idx="1"/>
          </p:nvPr>
        </p:nvSpPr>
        <p:spPr/>
        <p:txBody>
          <a:bodyPr>
            <a:normAutofit lnSpcReduction="10000"/>
          </a:bodyPr>
          <a:lstStyle/>
          <a:p>
            <a:pPr marL="457200" indent="-457200" algn="just">
              <a:buFont typeface="Wingdings" panose="05000000000000000000" pitchFamily="2" charset="2"/>
              <a:buChar char="q"/>
            </a:pPr>
            <a:r>
              <a:rPr lang="es-ES" dirty="0">
                <a:cs typeface="Arial" panose="020B0604020202020204" pitchFamily="34" charset="0"/>
              </a:rPr>
              <a:t>Cuando se crea un usuario nuevo esta estructura de directorio se copia automáticamente en el directorio personal.</a:t>
            </a:r>
          </a:p>
          <a:p>
            <a:pPr marL="457200" indent="-457200" algn="just">
              <a:buFont typeface="Wingdings" panose="05000000000000000000" pitchFamily="2" charset="2"/>
              <a:buChar char="q"/>
            </a:pPr>
            <a:endParaRPr lang="es-ES" dirty="0">
              <a:cs typeface="Arial" panose="020B0604020202020204" pitchFamily="34" charset="0"/>
            </a:endParaRPr>
          </a:p>
          <a:p>
            <a:pPr marL="457200" indent="-457200" algn="just">
              <a:buFont typeface="Wingdings" panose="05000000000000000000" pitchFamily="2" charset="2"/>
              <a:buChar char="q"/>
            </a:pPr>
            <a:r>
              <a:rPr lang="es-ES" dirty="0">
                <a:cs typeface="Arial" panose="020B0604020202020204" pitchFamily="34" charset="0"/>
              </a:rPr>
              <a:t>/</a:t>
            </a:r>
            <a:r>
              <a:rPr lang="es-ES" dirty="0" err="1">
                <a:cs typeface="Arial" panose="020B0604020202020204" pitchFamily="34" charset="0"/>
              </a:rPr>
              <a:t>etc</a:t>
            </a:r>
            <a:r>
              <a:rPr lang="es-ES" dirty="0">
                <a:cs typeface="Arial" panose="020B0604020202020204" pitchFamily="34" charset="0"/>
              </a:rPr>
              <a:t>/</a:t>
            </a:r>
            <a:r>
              <a:rPr lang="es-ES" dirty="0" err="1">
                <a:cs typeface="Arial" panose="020B0604020202020204" pitchFamily="34" charset="0"/>
              </a:rPr>
              <a:t>skel</a:t>
            </a:r>
            <a:r>
              <a:rPr lang="es-ES" dirty="0">
                <a:cs typeface="Arial" panose="020B0604020202020204" pitchFamily="34" charset="0"/>
              </a:rPr>
              <a:t> contiene algunos archivos ocultos de perfil de usuario. Para verlos:</a:t>
            </a:r>
          </a:p>
          <a:p>
            <a:pPr algn="ctr"/>
            <a:r>
              <a:rPr lang="es-ES" sz="2400" dirty="0" err="1">
                <a:cs typeface="Arial" panose="020B0604020202020204" pitchFamily="34" charset="0"/>
              </a:rPr>
              <a:t>ls</a:t>
            </a:r>
            <a:r>
              <a:rPr lang="es-ES" sz="2400" dirty="0">
                <a:cs typeface="Arial" panose="020B0604020202020204" pitchFamily="34" charset="0"/>
              </a:rPr>
              <a:t> –la /</a:t>
            </a:r>
            <a:r>
              <a:rPr lang="es-ES" sz="2400" dirty="0" err="1">
                <a:cs typeface="Arial" panose="020B0604020202020204" pitchFamily="34" charset="0"/>
              </a:rPr>
              <a:t>etc</a:t>
            </a:r>
            <a:r>
              <a:rPr lang="es-ES" sz="2400" dirty="0">
                <a:cs typeface="Arial" panose="020B0604020202020204" pitchFamily="34" charset="0"/>
              </a:rPr>
              <a:t>/</a:t>
            </a:r>
            <a:r>
              <a:rPr lang="es-ES" sz="2400" dirty="0" err="1">
                <a:cs typeface="Arial" panose="020B0604020202020204" pitchFamily="34" charset="0"/>
              </a:rPr>
              <a:t>skel</a:t>
            </a:r>
            <a:endParaRPr lang="es-ES" sz="2400" dirty="0">
              <a:cs typeface="Arial" panose="020B0604020202020204" pitchFamily="34" charset="0"/>
            </a:endParaRPr>
          </a:p>
          <a:p>
            <a:pPr algn="ctr"/>
            <a:r>
              <a:rPr lang="es-ES" sz="2000" dirty="0">
                <a:cs typeface="Arial" panose="020B0604020202020204" pitchFamily="34" charset="0"/>
              </a:rPr>
              <a:t>Ejemplos: .</a:t>
            </a:r>
            <a:r>
              <a:rPr lang="es-ES" sz="2000" dirty="0" err="1">
                <a:cs typeface="Arial" panose="020B0604020202020204" pitchFamily="34" charset="0"/>
              </a:rPr>
              <a:t>bash_profile</a:t>
            </a:r>
            <a:r>
              <a:rPr lang="es-ES" sz="2000" dirty="0">
                <a:cs typeface="Arial" panose="020B0604020202020204" pitchFamily="34" charset="0"/>
              </a:rPr>
              <a:t>, .</a:t>
            </a:r>
            <a:r>
              <a:rPr lang="es-ES" sz="2000" dirty="0" err="1">
                <a:cs typeface="Arial" panose="020B0604020202020204" pitchFamily="34" charset="0"/>
              </a:rPr>
              <a:t>bashrc</a:t>
            </a:r>
            <a:r>
              <a:rPr lang="es-ES" sz="2000" dirty="0">
                <a:cs typeface="Arial" panose="020B0604020202020204" pitchFamily="34" charset="0"/>
              </a:rPr>
              <a:t>, .</a:t>
            </a:r>
            <a:r>
              <a:rPr lang="es-ES" sz="2000" dirty="0" err="1">
                <a:cs typeface="Arial" panose="020B0604020202020204" pitchFamily="34" charset="0"/>
              </a:rPr>
              <a:t>bash_logout</a:t>
            </a:r>
            <a:r>
              <a:rPr lang="es-ES" sz="2000" dirty="0">
                <a:cs typeface="Arial" panose="020B0604020202020204" pitchFamily="34" charset="0"/>
              </a:rPr>
              <a:t>, </a:t>
            </a:r>
            <a:r>
              <a:rPr lang="es-ES" sz="2000" dirty="0" err="1">
                <a:cs typeface="Arial" panose="020B0604020202020204" pitchFamily="34" charset="0"/>
              </a:rPr>
              <a:t>dircolors</a:t>
            </a:r>
            <a:r>
              <a:rPr lang="es-ES" sz="2000" dirty="0">
                <a:cs typeface="Arial" panose="020B0604020202020204" pitchFamily="34" charset="0"/>
              </a:rPr>
              <a:t>, .</a:t>
            </a:r>
            <a:r>
              <a:rPr lang="es-ES" sz="2000" dirty="0" err="1">
                <a:cs typeface="Arial" panose="020B0604020202020204" pitchFamily="34" charset="0"/>
              </a:rPr>
              <a:t>inputrc</a:t>
            </a:r>
            <a:r>
              <a:rPr lang="es-ES" sz="2000" dirty="0">
                <a:cs typeface="Arial" panose="020B0604020202020204" pitchFamily="34" charset="0"/>
              </a:rPr>
              <a:t>, y .</a:t>
            </a:r>
            <a:r>
              <a:rPr lang="es-ES" sz="2000" dirty="0" err="1">
                <a:cs typeface="Arial" panose="020B0604020202020204" pitchFamily="34" charset="0"/>
              </a:rPr>
              <a:t>vimrc</a:t>
            </a:r>
            <a:r>
              <a:rPr lang="es-ES" sz="2000" dirty="0">
                <a:cs typeface="Arial" panose="020B0604020202020204" pitchFamily="34" charset="0"/>
              </a:rPr>
              <a:t>.</a:t>
            </a:r>
          </a:p>
          <a:p>
            <a:pPr marL="457200" indent="-457200" algn="just">
              <a:buFont typeface="Wingdings" panose="05000000000000000000" pitchFamily="2" charset="2"/>
              <a:buChar char="q"/>
            </a:pPr>
            <a:endParaRPr lang="es-ES" dirty="0">
              <a:cs typeface="Arial" panose="020B0604020202020204" pitchFamily="34" charset="0"/>
            </a:endParaRPr>
          </a:p>
          <a:p>
            <a:pPr marL="457200" indent="-457200" algn="just">
              <a:buFont typeface="Wingdings" panose="05000000000000000000" pitchFamily="2" charset="2"/>
              <a:buChar char="q"/>
            </a:pPr>
            <a:r>
              <a:rPr lang="es-ES" dirty="0">
                <a:cs typeface="Arial" panose="020B0604020202020204" pitchFamily="34" charset="0"/>
              </a:rPr>
              <a:t>En lugar de modificar los archivos de este directorio se puede modificar /</a:t>
            </a:r>
            <a:r>
              <a:rPr lang="es-ES" dirty="0" err="1">
                <a:cs typeface="Arial" panose="020B0604020202020204" pitchFamily="34" charset="0"/>
              </a:rPr>
              <a:t>etc</a:t>
            </a:r>
            <a:r>
              <a:rPr lang="es-ES" dirty="0">
                <a:cs typeface="Arial" panose="020B0604020202020204" pitchFamily="34" charset="0"/>
              </a:rPr>
              <a:t>/</a:t>
            </a:r>
            <a:r>
              <a:rPr lang="es-ES" dirty="0" err="1">
                <a:cs typeface="Arial" panose="020B0604020202020204" pitchFamily="34" charset="0"/>
              </a:rPr>
              <a:t>profile</a:t>
            </a:r>
            <a:r>
              <a:rPr lang="es-ES" dirty="0">
                <a:cs typeface="Arial" panose="020B0604020202020204" pitchFamily="34" charset="0"/>
              </a:rPr>
              <a:t> o /</a:t>
            </a:r>
            <a:r>
              <a:rPr lang="es-ES" dirty="0" err="1">
                <a:cs typeface="Arial" panose="020B0604020202020204" pitchFamily="34" charset="0"/>
              </a:rPr>
              <a:t>etc</a:t>
            </a:r>
            <a:r>
              <a:rPr lang="es-ES" dirty="0">
                <a:cs typeface="Arial" panose="020B0604020202020204" pitchFamily="34" charset="0"/>
              </a:rPr>
              <a:t>/</a:t>
            </a:r>
            <a:r>
              <a:rPr lang="es-ES" dirty="0" err="1">
                <a:cs typeface="Arial" panose="020B0604020202020204" pitchFamily="34" charset="0"/>
              </a:rPr>
              <a:t>bash.bashrc</a:t>
            </a:r>
            <a:r>
              <a:rPr lang="es-ES" dirty="0">
                <a:cs typeface="Arial" panose="020B0604020202020204" pitchFamily="34" charset="0"/>
              </a:rPr>
              <a:t>.</a:t>
            </a:r>
          </a:p>
          <a:p>
            <a:pPr marL="285750" indent="-285750" algn="just">
              <a:buFont typeface="Wingdings" panose="05000000000000000000" pitchFamily="2" charset="2"/>
              <a:buChar char="q"/>
            </a:pPr>
            <a:endParaRPr lang="es-ES" dirty="0"/>
          </a:p>
        </p:txBody>
      </p:sp>
    </p:spTree>
    <p:extLst>
      <p:ext uri="{BB962C8B-B14F-4D97-AF65-F5344CB8AC3E}">
        <p14:creationId xmlns:p14="http://schemas.microsoft.com/office/powerpoint/2010/main" val="596459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D1F31-52C5-4788-81BE-772DE42A2BA7}"/>
              </a:ext>
            </a:extLst>
          </p:cNvPr>
          <p:cNvSpPr>
            <a:spLocks noGrp="1"/>
          </p:cNvSpPr>
          <p:nvPr>
            <p:ph type="title"/>
          </p:nvPr>
        </p:nvSpPr>
        <p:spPr/>
        <p:txBody>
          <a:bodyPr/>
          <a:lstStyle/>
          <a:p>
            <a:r>
              <a:rPr lang="es-ES" dirty="0"/>
              <a:t>Gráfico: añadir, modificar y borrar usuarios</a:t>
            </a:r>
          </a:p>
        </p:txBody>
      </p:sp>
      <p:pic>
        <p:nvPicPr>
          <p:cNvPr id="6" name="Marcador de contenido 5">
            <a:extLst>
              <a:ext uri="{FF2B5EF4-FFF2-40B4-BE49-F238E27FC236}">
                <a16:creationId xmlns:a16="http://schemas.microsoft.com/office/drawing/2014/main" id="{682D3FE6-5342-43F6-8F81-CDA0F03B1358}"/>
              </a:ext>
            </a:extLst>
          </p:cNvPr>
          <p:cNvPicPr>
            <a:picLocks noGrp="1" noChangeAspect="1"/>
          </p:cNvPicPr>
          <p:nvPr>
            <p:ph idx="1"/>
          </p:nvPr>
        </p:nvPicPr>
        <p:blipFill>
          <a:blip r:embed="rId2"/>
          <a:stretch>
            <a:fillRect/>
          </a:stretch>
        </p:blipFill>
        <p:spPr>
          <a:xfrm>
            <a:off x="2665798" y="1825625"/>
            <a:ext cx="6860403" cy="4351338"/>
          </a:xfrm>
          <a:prstGeom prst="rect">
            <a:avLst/>
          </a:prstGeom>
        </p:spPr>
      </p:pic>
    </p:spTree>
    <p:extLst>
      <p:ext uri="{BB962C8B-B14F-4D97-AF65-F5344CB8AC3E}">
        <p14:creationId xmlns:p14="http://schemas.microsoft.com/office/powerpoint/2010/main" val="1733343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D1F31-52C5-4788-81BE-772DE42A2BA7}"/>
              </a:ext>
            </a:extLst>
          </p:cNvPr>
          <p:cNvSpPr>
            <a:spLocks noGrp="1"/>
          </p:cNvSpPr>
          <p:nvPr>
            <p:ph type="title"/>
          </p:nvPr>
        </p:nvSpPr>
        <p:spPr/>
        <p:txBody>
          <a:bodyPr/>
          <a:lstStyle/>
          <a:p>
            <a:r>
              <a:rPr lang="es-ES" dirty="0"/>
              <a:t>Gráfico: añadir, modificar y borrar usuarios</a:t>
            </a:r>
          </a:p>
        </p:txBody>
      </p:sp>
      <p:pic>
        <p:nvPicPr>
          <p:cNvPr id="5" name="Marcador de contenido 4">
            <a:extLst>
              <a:ext uri="{FF2B5EF4-FFF2-40B4-BE49-F238E27FC236}">
                <a16:creationId xmlns:a16="http://schemas.microsoft.com/office/drawing/2014/main" id="{8011EC8A-8E1D-45F7-96F1-A62EBD490164}"/>
              </a:ext>
            </a:extLst>
          </p:cNvPr>
          <p:cNvPicPr>
            <a:picLocks noGrp="1" noChangeAspect="1"/>
          </p:cNvPicPr>
          <p:nvPr>
            <p:ph idx="1"/>
          </p:nvPr>
        </p:nvPicPr>
        <p:blipFill>
          <a:blip r:embed="rId2"/>
          <a:stretch>
            <a:fillRect/>
          </a:stretch>
        </p:blipFill>
        <p:spPr>
          <a:xfrm>
            <a:off x="2748817" y="1825625"/>
            <a:ext cx="6694366" cy="4351338"/>
          </a:xfrm>
          <a:prstGeom prst="rect">
            <a:avLst/>
          </a:prstGeom>
        </p:spPr>
      </p:pic>
    </p:spTree>
    <p:extLst>
      <p:ext uri="{BB962C8B-B14F-4D97-AF65-F5344CB8AC3E}">
        <p14:creationId xmlns:p14="http://schemas.microsoft.com/office/powerpoint/2010/main" val="191580387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5998</TotalTime>
  <Words>4737</Words>
  <Application>Microsoft Office PowerPoint</Application>
  <PresentationFormat>Panorámica</PresentationFormat>
  <Paragraphs>557</Paragraphs>
  <Slides>76</Slides>
  <Notes>0</Notes>
  <HiddenSlides>8</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76</vt:i4>
      </vt:variant>
    </vt:vector>
  </HeadingPairs>
  <TitlesOfParts>
    <vt:vector size="85" baseType="lpstr">
      <vt:lpstr>Arial</vt:lpstr>
      <vt:lpstr>Arial Unicode MS</vt:lpstr>
      <vt:lpstr>Calibri</vt:lpstr>
      <vt:lpstr>Calibri Light</vt:lpstr>
      <vt:lpstr>Courier</vt:lpstr>
      <vt:lpstr>Courier New</vt:lpstr>
      <vt:lpstr>Times New Roman</vt:lpstr>
      <vt:lpstr>Wingdings</vt:lpstr>
      <vt:lpstr>Tema de Office</vt:lpstr>
      <vt:lpstr>Usuarios y Grupos LINUX</vt:lpstr>
      <vt:lpstr>Perfiles de usuarios</vt:lpstr>
      <vt:lpstr>Perfiles de usuarios</vt:lpstr>
      <vt:lpstr>Perfiles de usuarios</vt:lpstr>
      <vt:lpstr>Ubicación</vt:lpstr>
      <vt:lpstr>Gráfico: añadir, modificar y borrar usuarios</vt:lpstr>
      <vt:lpstr>Gráfico: añadir, modificar y borrar usuarios</vt:lpstr>
      <vt:lpstr>Gráfico: añadir, modificar y borrar usuarios</vt:lpstr>
      <vt:lpstr>Gráfico: añadir, modificar y borrar usuarios</vt:lpstr>
      <vt:lpstr>Gráfico: añadir, modificar y borrar usuarios</vt:lpstr>
      <vt:lpstr>Grupos: Para poder manejar grupos de forma gráfica hay que instalar una aplicación desde la aplicación de software de Ubuntu.</vt:lpstr>
      <vt:lpstr>Grupos: Se activa la búsqueda con el icono de la lupa en la parte derecha. Se realiza la búsqueda “usuarios y grupos”, y se elige la aplicación indicada abajo.</vt:lpstr>
      <vt:lpstr>Grupos (instalar aplicación)</vt:lpstr>
      <vt:lpstr>Grupos (crear usuario y grupos)</vt:lpstr>
      <vt:lpstr>Grupos (añadir usuarios a grupos)</vt:lpstr>
      <vt:lpstr>Cambiar de usuario, cerrar sesión o configuración de la cuenta</vt:lpstr>
      <vt:lpstr>Login usuarios (Terminal)</vt:lpstr>
      <vt:lpstr>Login usuarios (Terminal)</vt:lpstr>
      <vt:lpstr>Login usuarios (Terminal)</vt:lpstr>
      <vt:lpstr>Login usuarios (Terminal)</vt:lpstr>
      <vt:lpstr>Login usuarios (Terminal)</vt:lpstr>
      <vt:lpstr>Login usuarios (Terminal)</vt:lpstr>
      <vt:lpstr>Login usuarios (Terminal)</vt:lpstr>
      <vt:lpstr>Login usuarios (Terminal)</vt:lpstr>
      <vt:lpstr>Login (Terminal)</vt:lpstr>
      <vt:lpstr>Gestión usuario y grupos por comandos (Terminal)</vt:lpstr>
      <vt:lpstr>Gestión usuario y grupos por comandos (Terminal)</vt:lpstr>
      <vt:lpstr>ANEXO: Uso del editores texto</vt:lpstr>
      <vt:lpstr>ANEXO: Acceso fichero modo gráfico. Voy navegando por las carpetas hasta encontrar el fichero.</vt:lpstr>
      <vt:lpstr>ANEXO: Acceso fichero modo gráfico</vt:lpstr>
      <vt:lpstr>ANEXO: Acceso fichero modo Terminal. Uso del comando nano https://www.youtube.com/watch?v=AI3eTuxoM8A</vt:lpstr>
      <vt:lpstr>ANEXO: Acceso fichero modo Terminal. Uso del comando nano</vt:lpstr>
      <vt:lpstr>ANEXO: Acceso fichero modo Terminal. Uso del comando nano</vt:lpstr>
      <vt:lpstr>ANEXO: Acceso fichero modo Terminal. Uso del comando nano</vt:lpstr>
      <vt:lpstr>ANEXO: Acceso fichero modo Terminal. Uso del comando nano</vt:lpstr>
      <vt:lpstr>Configuración Usuarios </vt:lpstr>
      <vt:lpstr>Configuración Usuarios Ejemplos</vt:lpstr>
      <vt:lpstr>Configuración Usuarios</vt:lpstr>
      <vt:lpstr>Configuración cuentas  usuarios</vt:lpstr>
      <vt:lpstr>Configuración cuentas  usuarios</vt:lpstr>
      <vt:lpstr>Configuración cuentas  usuarios</vt:lpstr>
      <vt:lpstr>Creación Usuarios.  useradd</vt:lpstr>
      <vt:lpstr>Creación Usuarios.   Parámetros useradd</vt:lpstr>
      <vt:lpstr>Creación Usuarios.  sudo useradd</vt:lpstr>
      <vt:lpstr>Configuración contraseña</vt:lpstr>
      <vt:lpstr>Configuración contraseña</vt:lpstr>
      <vt:lpstr>Configuración contraseña</vt:lpstr>
      <vt:lpstr>Configuración contraseña</vt:lpstr>
      <vt:lpstr>Configuración contraseña</vt:lpstr>
      <vt:lpstr>Configuración contraseña</vt:lpstr>
      <vt:lpstr>Configuración contraseña y acceso</vt:lpstr>
      <vt:lpstr>Configuración contraseña y acceso II</vt:lpstr>
      <vt:lpstr>Configuración contraseña y acceso II</vt:lpstr>
      <vt:lpstr>Configuración contraseña III de un usuario Comando “chage”</vt:lpstr>
      <vt:lpstr>Comando “chage” ( ver información contraseña usuario)</vt:lpstr>
      <vt:lpstr>Comando “chage” ( Ejemplos)</vt:lpstr>
      <vt:lpstr>Establecer contraseña usuario. sudo passwd usuario  </vt:lpstr>
      <vt:lpstr>  Modificar usuario Sudo usermod   </vt:lpstr>
      <vt:lpstr>  Modificar usuario Sudo usermod   </vt:lpstr>
      <vt:lpstr>  Borrar usuario Sudo userdel   </vt:lpstr>
      <vt:lpstr>  Configuración grupos   </vt:lpstr>
      <vt:lpstr>  Creación grupos sudo groupadd  </vt:lpstr>
      <vt:lpstr>  Modificar grupos sudo groupmod  </vt:lpstr>
      <vt:lpstr>  Borrar grupos sudo groupdel  </vt:lpstr>
      <vt:lpstr>  Añadir, cambiar y borrar usuarios de grupos    </vt:lpstr>
      <vt:lpstr>  Añadir, cambiar y borrar usuarios de grupos usermod   </vt:lpstr>
      <vt:lpstr>  Añadir, cambiar y borrar usuarios de grupos gpasswd   </vt:lpstr>
      <vt:lpstr>  Ver usuarios y grupos asociados  </vt:lpstr>
      <vt:lpstr>  Ver usuarios y grupos asociados  </vt:lpstr>
      <vt:lpstr>  comandos sobre ficheros de usuarios y grupos  </vt:lpstr>
      <vt:lpstr>  Configurar los recursos Software y Hardware de los usuarios.  </vt:lpstr>
      <vt:lpstr>  Configurar los recursos Software y Hardware de los usuarios.  </vt:lpstr>
      <vt:lpstr>  Configurar los recursos Software y Hardware de los usuarios.  ulimit [-SHacdflmnpstuv [límite]]   </vt:lpstr>
      <vt:lpstr>  Configurar los recursos Software y Hardware de los usuarios.  ulimit [-SHacdflmnpstuv [límite]]   </vt:lpstr>
      <vt:lpstr>GESTIÓN DE USUARIOS Y GRUPOS - FICHEROS </vt:lpstr>
      <vt:lpstr>GESTIÓN DE USUARIOS Y GRUPOS - FICHEROS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Usuarios y Grupos LINUX</dc:title>
  <dc:creator>Carlos Del Amo Torres</dc:creator>
  <cp:lastModifiedBy>Carlos del Amo Torres</cp:lastModifiedBy>
  <cp:revision>220</cp:revision>
  <dcterms:created xsi:type="dcterms:W3CDTF">2019-04-02T16:36:13Z</dcterms:created>
  <dcterms:modified xsi:type="dcterms:W3CDTF">2023-02-02T07:37:06Z</dcterms:modified>
</cp:coreProperties>
</file>