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sldIdLst>
    <p:sldId id="258" r:id="rId2"/>
    <p:sldId id="259" r:id="rId3"/>
    <p:sldId id="260" r:id="rId4"/>
    <p:sldId id="261" r:id="rId5"/>
    <p:sldId id="264" r:id="rId6"/>
    <p:sldId id="262" r:id="rId7"/>
    <p:sldId id="263" r:id="rId8"/>
    <p:sldId id="282" r:id="rId9"/>
    <p:sldId id="283" r:id="rId10"/>
    <p:sldId id="271" r:id="rId11"/>
    <p:sldId id="281" r:id="rId12"/>
    <p:sldId id="265" r:id="rId13"/>
    <p:sldId id="272" r:id="rId14"/>
    <p:sldId id="270" r:id="rId15"/>
    <p:sldId id="279" r:id="rId16"/>
    <p:sldId id="280" r:id="rId17"/>
    <p:sldId id="266" r:id="rId18"/>
    <p:sldId id="267" r:id="rId19"/>
    <p:sldId id="273" r:id="rId20"/>
    <p:sldId id="274" r:id="rId21"/>
    <p:sldId id="275" r:id="rId22"/>
    <p:sldId id="276" r:id="rId23"/>
    <p:sldId id="277" r:id="rId24"/>
    <p:sldId id="278" r:id="rId25"/>
    <p:sldId id="284" r:id="rId26"/>
    <p:sldId id="285" r:id="rId27"/>
  </p:sldIdLst>
  <p:sldSz cx="9939338" cy="7451725"/>
  <p:notesSz cx="6858000" cy="9144000"/>
  <p:defaultTextStyle>
    <a:defPPr>
      <a:defRPr lang="en-US"/>
    </a:defPPr>
    <a:lvl1pPr marL="0" algn="l" defTabSz="496833" rtl="0" eaLnBrk="1" latinLnBrk="0" hangingPunct="1">
      <a:defRPr sz="2000" kern="1200">
        <a:solidFill>
          <a:schemeClr val="tx1"/>
        </a:solidFill>
        <a:latin typeface="+mn-lt"/>
        <a:ea typeface="+mn-ea"/>
        <a:cs typeface="+mn-cs"/>
      </a:defRPr>
    </a:lvl1pPr>
    <a:lvl2pPr marL="496833" algn="l" defTabSz="496833" rtl="0" eaLnBrk="1" latinLnBrk="0" hangingPunct="1">
      <a:defRPr sz="2000" kern="1200">
        <a:solidFill>
          <a:schemeClr val="tx1"/>
        </a:solidFill>
        <a:latin typeface="+mn-lt"/>
        <a:ea typeface="+mn-ea"/>
        <a:cs typeface="+mn-cs"/>
      </a:defRPr>
    </a:lvl2pPr>
    <a:lvl3pPr marL="993665" algn="l" defTabSz="496833" rtl="0" eaLnBrk="1" latinLnBrk="0" hangingPunct="1">
      <a:defRPr sz="2000" kern="1200">
        <a:solidFill>
          <a:schemeClr val="tx1"/>
        </a:solidFill>
        <a:latin typeface="+mn-lt"/>
        <a:ea typeface="+mn-ea"/>
        <a:cs typeface="+mn-cs"/>
      </a:defRPr>
    </a:lvl3pPr>
    <a:lvl4pPr marL="1490498" algn="l" defTabSz="496833" rtl="0" eaLnBrk="1" latinLnBrk="0" hangingPunct="1">
      <a:defRPr sz="2000" kern="1200">
        <a:solidFill>
          <a:schemeClr val="tx1"/>
        </a:solidFill>
        <a:latin typeface="+mn-lt"/>
        <a:ea typeface="+mn-ea"/>
        <a:cs typeface="+mn-cs"/>
      </a:defRPr>
    </a:lvl4pPr>
    <a:lvl5pPr marL="1987330" algn="l" defTabSz="496833" rtl="0" eaLnBrk="1" latinLnBrk="0" hangingPunct="1">
      <a:defRPr sz="2000" kern="1200">
        <a:solidFill>
          <a:schemeClr val="tx1"/>
        </a:solidFill>
        <a:latin typeface="+mn-lt"/>
        <a:ea typeface="+mn-ea"/>
        <a:cs typeface="+mn-cs"/>
      </a:defRPr>
    </a:lvl5pPr>
    <a:lvl6pPr marL="2484162" algn="l" defTabSz="496833" rtl="0" eaLnBrk="1" latinLnBrk="0" hangingPunct="1">
      <a:defRPr sz="2000" kern="1200">
        <a:solidFill>
          <a:schemeClr val="tx1"/>
        </a:solidFill>
        <a:latin typeface="+mn-lt"/>
        <a:ea typeface="+mn-ea"/>
        <a:cs typeface="+mn-cs"/>
      </a:defRPr>
    </a:lvl6pPr>
    <a:lvl7pPr marL="2980994" algn="l" defTabSz="496833" rtl="0" eaLnBrk="1" latinLnBrk="0" hangingPunct="1">
      <a:defRPr sz="2000" kern="1200">
        <a:solidFill>
          <a:schemeClr val="tx1"/>
        </a:solidFill>
        <a:latin typeface="+mn-lt"/>
        <a:ea typeface="+mn-ea"/>
        <a:cs typeface="+mn-cs"/>
      </a:defRPr>
    </a:lvl7pPr>
    <a:lvl8pPr marL="3477826" algn="l" defTabSz="496833" rtl="0" eaLnBrk="1" latinLnBrk="0" hangingPunct="1">
      <a:defRPr sz="2000" kern="1200">
        <a:solidFill>
          <a:schemeClr val="tx1"/>
        </a:solidFill>
        <a:latin typeface="+mn-lt"/>
        <a:ea typeface="+mn-ea"/>
        <a:cs typeface="+mn-cs"/>
      </a:defRPr>
    </a:lvl8pPr>
    <a:lvl9pPr marL="3974658" algn="l" defTabSz="496833"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675" autoAdjust="0"/>
  </p:normalViewPr>
  <p:slideViewPr>
    <p:cSldViewPr>
      <p:cViewPr varScale="1">
        <p:scale>
          <a:sx n="116" d="100"/>
          <a:sy n="116" d="100"/>
        </p:scale>
        <p:origin x="-618" y="-108"/>
      </p:cViewPr>
      <p:guideLst>
        <p:guide orient="horz" pos="2347"/>
        <p:guide pos="31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Ny Side">
    <p:spTree>
      <p:nvGrpSpPr>
        <p:cNvPr id="1" name=""/>
        <p:cNvGrpSpPr/>
        <p:nvPr/>
      </p:nvGrpSpPr>
      <p:grpSpPr>
        <a:xfrm>
          <a:off x="0" y="0"/>
          <a:ext cx="0" cy="0"/>
          <a:chOff x="0" y="0"/>
          <a:chExt cx="0" cy="0"/>
        </a:xfrm>
      </p:grpSpPr>
      <p:sp>
        <p:nvSpPr>
          <p:cNvPr id="2" name="Title 1"/>
          <p:cNvSpPr>
            <a:spLocks noGrp="1"/>
          </p:cNvSpPr>
          <p:nvPr>
            <p:ph type="title"/>
          </p:nvPr>
        </p:nvSpPr>
        <p:spPr>
          <a:xfrm>
            <a:off x="217141" y="197470"/>
            <a:ext cx="8132186" cy="576064"/>
          </a:xfrm>
          <a:prstGeom prst="rect">
            <a:avLst/>
          </a:prstGeom>
        </p:spPr>
        <p:txBody>
          <a:bodyPr lIns="91437" tIns="45718" rIns="91437" bIns="45718">
            <a:noAutofit/>
          </a:bodyPr>
          <a:lstStyle>
            <a:lvl1pPr>
              <a:defRPr sz="3200" b="1"/>
            </a:lvl1pPr>
          </a:lstStyle>
          <a:p>
            <a:r>
              <a:rPr lang="da-DK" smtClean="0"/>
              <a:t>Klik for at redigere i master</a:t>
            </a:r>
            <a:endParaRPr lang="en-US" dirty="0"/>
          </a:p>
        </p:txBody>
      </p:sp>
      <p:sp>
        <p:nvSpPr>
          <p:cNvPr id="3" name="Content Placeholder 2"/>
          <p:cNvSpPr>
            <a:spLocks noGrp="1"/>
          </p:cNvSpPr>
          <p:nvPr>
            <p:ph idx="1"/>
          </p:nvPr>
        </p:nvSpPr>
        <p:spPr>
          <a:xfrm>
            <a:off x="289149" y="1925662"/>
            <a:ext cx="7436197" cy="3600500"/>
          </a:xfrm>
          <a:prstGeom prst="rect">
            <a:avLst/>
          </a:prstGeom>
        </p:spPr>
        <p:txBody>
          <a:bodyPr lIns="91437" tIns="45718" rIns="91437" bIns="45718"/>
          <a:lstStyle>
            <a:lvl1pPr marL="0" indent="0">
              <a:buNone/>
              <a:defRPr sz="2400">
                <a:solidFill>
                  <a:schemeClr val="tx1"/>
                </a:solidFill>
              </a:defRPr>
            </a:lvl1pPr>
            <a:lvl2pPr>
              <a:defRPr sz="1600"/>
            </a:lvl2pPr>
            <a:lvl3pPr>
              <a:defRPr sz="1400"/>
            </a:lvl3pPr>
            <a:lvl4pPr>
              <a:defRPr sz="1200"/>
            </a:lvl4pPr>
            <a:lvl5pPr>
              <a:defRPr sz="1100"/>
            </a:lvl5pPr>
          </a:lstStyle>
          <a:p>
            <a:pPr lvl="0"/>
            <a:r>
              <a:rPr lang="da-DK" smtClean="0"/>
              <a:t>Klik for at redigere i master</a:t>
            </a:r>
          </a:p>
        </p:txBody>
      </p:sp>
      <p:sp>
        <p:nvSpPr>
          <p:cNvPr id="5" name="Pladsholder til tekst 4"/>
          <p:cNvSpPr>
            <a:spLocks noGrp="1"/>
          </p:cNvSpPr>
          <p:nvPr>
            <p:ph type="body" sz="quarter" idx="10" hasCustomPrompt="1"/>
          </p:nvPr>
        </p:nvSpPr>
        <p:spPr>
          <a:xfrm>
            <a:off x="288925" y="1204913"/>
            <a:ext cx="6913563" cy="504825"/>
          </a:xfrm>
          <a:prstGeom prst="rect">
            <a:avLst/>
          </a:prstGeom>
        </p:spPr>
        <p:txBody>
          <a:bodyPr/>
          <a:lstStyle>
            <a:lvl1pPr marL="0" indent="0">
              <a:buNone/>
              <a:defRPr sz="2400" baseline="0">
                <a:solidFill>
                  <a:schemeClr val="tx2"/>
                </a:solidFill>
              </a:defRPr>
            </a:lvl1pPr>
          </a:lstStyle>
          <a:p>
            <a:pPr lvl="0"/>
            <a:r>
              <a:rPr lang="da-DK" dirty="0" smtClean="0"/>
              <a:t>Indsæt underoverskrift</a:t>
            </a:r>
            <a:endParaRPr lang="en-GB" dirty="0"/>
          </a:p>
        </p:txBody>
      </p:sp>
    </p:spTree>
    <p:extLst>
      <p:ext uri="{BB962C8B-B14F-4D97-AF65-F5344CB8AC3E}">
        <p14:creationId xmlns:p14="http://schemas.microsoft.com/office/powerpoint/2010/main" val="118334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odeeksempel">
    <p:spTree>
      <p:nvGrpSpPr>
        <p:cNvPr id="1" name=""/>
        <p:cNvGrpSpPr/>
        <p:nvPr/>
      </p:nvGrpSpPr>
      <p:grpSpPr>
        <a:xfrm>
          <a:off x="0" y="0"/>
          <a:ext cx="0" cy="0"/>
          <a:chOff x="0" y="0"/>
          <a:chExt cx="0" cy="0"/>
        </a:xfrm>
      </p:grpSpPr>
      <p:sp>
        <p:nvSpPr>
          <p:cNvPr id="2" name="Title 1"/>
          <p:cNvSpPr>
            <a:spLocks noGrp="1"/>
          </p:cNvSpPr>
          <p:nvPr>
            <p:ph type="title"/>
          </p:nvPr>
        </p:nvSpPr>
        <p:spPr>
          <a:xfrm>
            <a:off x="217141" y="197470"/>
            <a:ext cx="8132186" cy="576064"/>
          </a:xfrm>
          <a:prstGeom prst="rect">
            <a:avLst/>
          </a:prstGeom>
        </p:spPr>
        <p:txBody>
          <a:bodyPr lIns="91437" tIns="45718" rIns="91437" bIns="45718">
            <a:noAutofit/>
          </a:bodyPr>
          <a:lstStyle>
            <a:lvl1pPr>
              <a:defRPr sz="3200" b="1"/>
            </a:lvl1pPr>
          </a:lstStyle>
          <a:p>
            <a:r>
              <a:rPr lang="da-DK" smtClean="0"/>
              <a:t>Klik for at redigere i master</a:t>
            </a:r>
            <a:endParaRPr lang="en-US" dirty="0"/>
          </a:p>
        </p:txBody>
      </p:sp>
      <p:sp>
        <p:nvSpPr>
          <p:cNvPr id="3" name="Content Placeholder 2"/>
          <p:cNvSpPr>
            <a:spLocks noGrp="1"/>
          </p:cNvSpPr>
          <p:nvPr>
            <p:ph idx="1"/>
          </p:nvPr>
        </p:nvSpPr>
        <p:spPr>
          <a:xfrm>
            <a:off x="289149" y="1925662"/>
            <a:ext cx="7436197" cy="3600500"/>
          </a:xfrm>
          <a:prstGeom prst="rect">
            <a:avLst/>
          </a:prstGeom>
        </p:spPr>
        <p:txBody>
          <a:bodyPr lIns="91437" tIns="45718" rIns="91437" bIns="45718"/>
          <a:lstStyle>
            <a:lvl1pPr marL="0" indent="0">
              <a:buNone/>
              <a:defRPr sz="2000">
                <a:solidFill>
                  <a:schemeClr val="tx1"/>
                </a:solidFill>
                <a:latin typeface="Consolas" panose="020B0609020204030204" pitchFamily="49" charset="0"/>
                <a:cs typeface="Consolas" panose="020B0609020204030204" pitchFamily="49" charset="0"/>
              </a:defRPr>
            </a:lvl1pPr>
            <a:lvl2pPr>
              <a:defRPr sz="1600"/>
            </a:lvl2pPr>
            <a:lvl3pPr>
              <a:defRPr sz="1400"/>
            </a:lvl3pPr>
            <a:lvl4pPr>
              <a:defRPr sz="1200"/>
            </a:lvl4pPr>
            <a:lvl5pPr>
              <a:defRPr sz="1100"/>
            </a:lvl5pPr>
          </a:lstStyle>
          <a:p>
            <a:pPr lvl="0"/>
            <a:r>
              <a:rPr lang="da-DK" smtClean="0"/>
              <a:t>Klik for at redigere i master</a:t>
            </a:r>
          </a:p>
        </p:txBody>
      </p:sp>
      <p:sp>
        <p:nvSpPr>
          <p:cNvPr id="5" name="Pladsholder til tekst 4"/>
          <p:cNvSpPr>
            <a:spLocks noGrp="1"/>
          </p:cNvSpPr>
          <p:nvPr>
            <p:ph type="body" sz="quarter" idx="10" hasCustomPrompt="1"/>
          </p:nvPr>
        </p:nvSpPr>
        <p:spPr>
          <a:xfrm>
            <a:off x="288925" y="1204913"/>
            <a:ext cx="6913563" cy="504825"/>
          </a:xfrm>
          <a:prstGeom prst="rect">
            <a:avLst/>
          </a:prstGeom>
        </p:spPr>
        <p:txBody>
          <a:bodyPr/>
          <a:lstStyle>
            <a:lvl1pPr marL="0" indent="0">
              <a:buNone/>
              <a:defRPr sz="2400" baseline="0">
                <a:solidFill>
                  <a:schemeClr val="tx2"/>
                </a:solidFill>
              </a:defRPr>
            </a:lvl1pPr>
          </a:lstStyle>
          <a:p>
            <a:pPr lvl="0"/>
            <a:r>
              <a:rPr lang="da-DK" dirty="0" smtClean="0"/>
              <a:t>Indsæt underoverskrift</a:t>
            </a:r>
            <a:endParaRPr lang="en-GB" dirty="0"/>
          </a:p>
        </p:txBody>
      </p:sp>
    </p:spTree>
    <p:extLst>
      <p:ext uri="{BB962C8B-B14F-4D97-AF65-F5344CB8AC3E}">
        <p14:creationId xmlns:p14="http://schemas.microsoft.com/office/powerpoint/2010/main" val="118334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side">
    <p:spTree>
      <p:nvGrpSpPr>
        <p:cNvPr id="1" name=""/>
        <p:cNvGrpSpPr/>
        <p:nvPr/>
      </p:nvGrpSpPr>
      <p:grpSpPr>
        <a:xfrm>
          <a:off x="0" y="0"/>
          <a:ext cx="0" cy="0"/>
          <a:chOff x="0" y="0"/>
          <a:chExt cx="0" cy="0"/>
        </a:xfrm>
      </p:grpSpPr>
      <p:sp>
        <p:nvSpPr>
          <p:cNvPr id="12" name="Rectangle 7"/>
          <p:cNvSpPr/>
          <p:nvPr/>
        </p:nvSpPr>
        <p:spPr>
          <a:xfrm>
            <a:off x="1" y="0"/>
            <a:ext cx="9944004" cy="7451725"/>
          </a:xfrm>
          <a:prstGeom prst="rect">
            <a:avLst/>
          </a:prstGeom>
          <a:solidFill>
            <a:srgbClr val="00163B"/>
          </a:solidFill>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GB" dirty="0"/>
          </a:p>
        </p:txBody>
      </p:sp>
      <p:sp>
        <p:nvSpPr>
          <p:cNvPr id="13" name="Rektangel 12"/>
          <p:cNvSpPr/>
          <p:nvPr/>
        </p:nvSpPr>
        <p:spPr>
          <a:xfrm>
            <a:off x="939801" y="4216400"/>
            <a:ext cx="8356600" cy="1739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da-DK" dirty="0">
              <a:solidFill>
                <a:schemeClr val="tx1"/>
              </a:solidFill>
            </a:endParaRPr>
          </a:p>
        </p:txBody>
      </p:sp>
      <p:sp>
        <p:nvSpPr>
          <p:cNvPr id="14" name="Title Placeholder 1"/>
          <p:cNvSpPr txBox="1">
            <a:spLocks/>
          </p:cNvSpPr>
          <p:nvPr/>
        </p:nvSpPr>
        <p:spPr>
          <a:xfrm>
            <a:off x="1118094" y="3342400"/>
            <a:ext cx="7294727" cy="1081600"/>
          </a:xfrm>
          <a:prstGeom prst="rect">
            <a:avLst/>
          </a:prstGeom>
        </p:spPr>
        <p:txBody>
          <a:bodyPr vert="horz" lIns="99374" tIns="49686" rIns="99374" bIns="49686" rtlCol="0" anchor="ctr">
            <a:noAutofit/>
          </a:bodyPr>
          <a:lstStyle>
            <a:lvl1pPr algn="l" defTabSz="496885" rtl="0" eaLnBrk="1" latinLnBrk="0" hangingPunct="1">
              <a:spcBef>
                <a:spcPct val="0"/>
              </a:spcBef>
              <a:buNone/>
              <a:defRPr sz="3600" kern="1200">
                <a:solidFill>
                  <a:srgbClr val="FBB040"/>
                </a:solidFill>
                <a:latin typeface="Verdana"/>
                <a:ea typeface="+mj-ea"/>
                <a:cs typeface="Verdana"/>
              </a:defRPr>
            </a:lvl1pPr>
          </a:lstStyle>
          <a:p>
            <a:endParaRPr lang="en-GB" sz="2800" dirty="0"/>
          </a:p>
        </p:txBody>
      </p:sp>
      <p:sp>
        <p:nvSpPr>
          <p:cNvPr id="15" name="Text Placeholder 2"/>
          <p:cNvSpPr txBox="1">
            <a:spLocks/>
          </p:cNvSpPr>
          <p:nvPr/>
        </p:nvSpPr>
        <p:spPr>
          <a:xfrm>
            <a:off x="1118093" y="4424001"/>
            <a:ext cx="5181107" cy="1532300"/>
          </a:xfrm>
          <a:prstGeom prst="rect">
            <a:avLst/>
          </a:prstGeom>
        </p:spPr>
        <p:txBody>
          <a:bodyPr vert="horz" lIns="99374" tIns="49686" rIns="99374" bIns="49686" rtlCol="0">
            <a:normAutofit/>
          </a:bodyPr>
          <a:lstStyle>
            <a:lvl1pPr marL="372664" indent="-372664" algn="l" defTabSz="496885"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1pPr>
            <a:lvl2pPr marL="807438" indent="-310553" algn="l" defTabSz="496885"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2pPr>
            <a:lvl3pPr marL="1242212" indent="-248442" algn="l" defTabSz="496885"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3pPr>
            <a:lvl4pPr marL="1739097" indent="-248442" algn="l" defTabSz="496885"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4pPr>
            <a:lvl5pPr marL="2235982" indent="-248442" algn="l" defTabSz="496885"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5pPr>
            <a:lvl6pPr marL="2732867" indent="-248442" algn="l" defTabSz="496885" rtl="0" eaLnBrk="1" latinLnBrk="0" hangingPunct="1">
              <a:spcBef>
                <a:spcPct val="20000"/>
              </a:spcBef>
              <a:buFont typeface="Arial"/>
              <a:buChar char="•"/>
              <a:defRPr sz="2200" kern="1200">
                <a:solidFill>
                  <a:schemeClr val="tx1"/>
                </a:solidFill>
                <a:latin typeface="+mn-lt"/>
                <a:ea typeface="+mn-ea"/>
                <a:cs typeface="+mn-cs"/>
              </a:defRPr>
            </a:lvl6pPr>
            <a:lvl7pPr marL="3229752" indent="-248442" algn="l" defTabSz="496885" rtl="0" eaLnBrk="1" latinLnBrk="0" hangingPunct="1">
              <a:spcBef>
                <a:spcPct val="20000"/>
              </a:spcBef>
              <a:buFont typeface="Arial"/>
              <a:buChar char="•"/>
              <a:defRPr sz="2200" kern="1200">
                <a:solidFill>
                  <a:schemeClr val="tx1"/>
                </a:solidFill>
                <a:latin typeface="+mn-lt"/>
                <a:ea typeface="+mn-ea"/>
                <a:cs typeface="+mn-cs"/>
              </a:defRPr>
            </a:lvl7pPr>
            <a:lvl8pPr marL="3726637" indent="-248442" algn="l" defTabSz="496885" rtl="0" eaLnBrk="1" latinLnBrk="0" hangingPunct="1">
              <a:spcBef>
                <a:spcPct val="20000"/>
              </a:spcBef>
              <a:buFont typeface="Arial"/>
              <a:buChar char="•"/>
              <a:defRPr sz="2200" kern="1200">
                <a:solidFill>
                  <a:schemeClr val="tx1"/>
                </a:solidFill>
                <a:latin typeface="+mn-lt"/>
                <a:ea typeface="+mn-ea"/>
                <a:cs typeface="+mn-cs"/>
              </a:defRPr>
            </a:lvl8pPr>
            <a:lvl9pPr marL="4223522" indent="-248442" algn="l" defTabSz="496885" rtl="0" eaLnBrk="1" latinLnBrk="0" hangingPunct="1">
              <a:spcBef>
                <a:spcPct val="20000"/>
              </a:spcBef>
              <a:buFont typeface="Arial"/>
              <a:buChar char="•"/>
              <a:defRPr sz="2200" kern="1200">
                <a:solidFill>
                  <a:schemeClr val="tx1"/>
                </a:solidFill>
                <a:latin typeface="+mn-lt"/>
                <a:ea typeface="+mn-ea"/>
                <a:cs typeface="+mn-cs"/>
              </a:defRPr>
            </a:lvl9pPr>
          </a:lstStyle>
          <a:p>
            <a:pPr marL="0" indent="0">
              <a:buNone/>
            </a:pPr>
            <a:endParaRPr lang="en-GB" sz="1400" dirty="0">
              <a:solidFill>
                <a:schemeClr val="tx1"/>
              </a:solidFill>
            </a:endParaRPr>
          </a:p>
        </p:txBody>
      </p:sp>
      <p:pic>
        <p:nvPicPr>
          <p:cNvPr id="16" name="Picture 5" descr="CPHbusinessNEG_RG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08" y="10856"/>
            <a:ext cx="2339996" cy="927977"/>
          </a:xfrm>
          <a:prstGeom prst="rect">
            <a:avLst/>
          </a:prstGeom>
        </p:spPr>
      </p:pic>
      <p:pic>
        <p:nvPicPr>
          <p:cNvPr id="17" name="Picture 1" descr="5foto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098" y="1279054"/>
            <a:ext cx="8309043" cy="2029164"/>
          </a:xfrm>
          <a:prstGeom prst="rect">
            <a:avLst/>
          </a:prstGeom>
        </p:spPr>
      </p:pic>
      <p:pic>
        <p:nvPicPr>
          <p:cNvPr id="18" name="Picture 2" descr="CPH_CBA_Payoff_NEG_CMY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101" y="1149720"/>
            <a:ext cx="7311326" cy="198320"/>
          </a:xfrm>
          <a:prstGeom prst="rect">
            <a:avLst/>
          </a:prstGeom>
        </p:spPr>
      </p:pic>
      <p:sp>
        <p:nvSpPr>
          <p:cNvPr id="19" name="Title Placeholder 1"/>
          <p:cNvSpPr txBox="1">
            <a:spLocks/>
          </p:cNvSpPr>
          <p:nvPr/>
        </p:nvSpPr>
        <p:spPr>
          <a:xfrm>
            <a:off x="940294" y="3725862"/>
            <a:ext cx="2373192" cy="363000"/>
          </a:xfrm>
          <a:prstGeom prst="rect">
            <a:avLst/>
          </a:prstGeom>
        </p:spPr>
        <p:txBody>
          <a:bodyPr vert="horz" lIns="99374" tIns="49686" rIns="99374" bIns="49686" rtlCol="0" anchor="ctr">
            <a:noAutofit/>
          </a:bodyPr>
          <a:lstStyle>
            <a:lvl1pPr algn="l" defTabSz="496885" rtl="0" eaLnBrk="1" latinLnBrk="0" hangingPunct="1">
              <a:spcBef>
                <a:spcPct val="0"/>
              </a:spcBef>
              <a:buNone/>
              <a:defRPr sz="3600" kern="1200">
                <a:solidFill>
                  <a:srgbClr val="FBB040"/>
                </a:solidFill>
                <a:latin typeface="Verdana"/>
                <a:ea typeface="+mj-ea"/>
                <a:cs typeface="Verdana"/>
              </a:defRPr>
            </a:lvl1pPr>
          </a:lstStyle>
          <a:p>
            <a:r>
              <a:rPr lang="da-DK" sz="1800" dirty="0" smtClean="0"/>
              <a:t>Lars Mortensen</a:t>
            </a:r>
            <a:endParaRPr lang="en-GB" sz="1800" dirty="0"/>
          </a:p>
        </p:txBody>
      </p:sp>
      <p:sp>
        <p:nvSpPr>
          <p:cNvPr id="20" name="Text Placeholder 2"/>
          <p:cNvSpPr txBox="1">
            <a:spLocks/>
          </p:cNvSpPr>
          <p:nvPr/>
        </p:nvSpPr>
        <p:spPr>
          <a:xfrm>
            <a:off x="937221" y="4209786"/>
            <a:ext cx="5040560" cy="380172"/>
          </a:xfrm>
          <a:prstGeom prst="rect">
            <a:avLst/>
          </a:prstGeom>
        </p:spPr>
        <p:txBody>
          <a:bodyPr vert="horz" lIns="99374" tIns="49686" rIns="99374" bIns="49686" rtlCol="0">
            <a:noAutofit/>
          </a:bodyPr>
          <a:lstStyle>
            <a:lvl1pPr marL="372664" indent="-372664" algn="l" defTabSz="496885"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1pPr>
            <a:lvl2pPr marL="807438" indent="-310553" algn="l" defTabSz="496885"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2pPr>
            <a:lvl3pPr marL="1242212" indent="-248442" algn="l" defTabSz="496885"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3pPr>
            <a:lvl4pPr marL="1739097" indent="-248442" algn="l" defTabSz="496885"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4pPr>
            <a:lvl5pPr marL="2235982" indent="-248442" algn="l" defTabSz="496885"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5pPr>
            <a:lvl6pPr marL="2732867" indent="-248442" algn="l" defTabSz="496885" rtl="0" eaLnBrk="1" latinLnBrk="0" hangingPunct="1">
              <a:spcBef>
                <a:spcPct val="20000"/>
              </a:spcBef>
              <a:buFont typeface="Arial"/>
              <a:buChar char="•"/>
              <a:defRPr sz="2200" kern="1200">
                <a:solidFill>
                  <a:schemeClr val="tx1"/>
                </a:solidFill>
                <a:latin typeface="+mn-lt"/>
                <a:ea typeface="+mn-ea"/>
                <a:cs typeface="+mn-cs"/>
              </a:defRPr>
            </a:lvl6pPr>
            <a:lvl7pPr marL="3229752" indent="-248442" algn="l" defTabSz="496885" rtl="0" eaLnBrk="1" latinLnBrk="0" hangingPunct="1">
              <a:spcBef>
                <a:spcPct val="20000"/>
              </a:spcBef>
              <a:buFont typeface="Arial"/>
              <a:buChar char="•"/>
              <a:defRPr sz="2200" kern="1200">
                <a:solidFill>
                  <a:schemeClr val="tx1"/>
                </a:solidFill>
                <a:latin typeface="+mn-lt"/>
                <a:ea typeface="+mn-ea"/>
                <a:cs typeface="+mn-cs"/>
              </a:defRPr>
            </a:lvl7pPr>
            <a:lvl8pPr marL="3726637" indent="-248442" algn="l" defTabSz="496885" rtl="0" eaLnBrk="1" latinLnBrk="0" hangingPunct="1">
              <a:spcBef>
                <a:spcPct val="20000"/>
              </a:spcBef>
              <a:buFont typeface="Arial"/>
              <a:buChar char="•"/>
              <a:defRPr sz="2200" kern="1200">
                <a:solidFill>
                  <a:schemeClr val="tx1"/>
                </a:solidFill>
                <a:latin typeface="+mn-lt"/>
                <a:ea typeface="+mn-ea"/>
                <a:cs typeface="+mn-cs"/>
              </a:defRPr>
            </a:lvl8pPr>
            <a:lvl9pPr marL="4223522" indent="-248442" algn="l" defTabSz="496885" rtl="0" eaLnBrk="1" latinLnBrk="0" hangingPunct="1">
              <a:spcBef>
                <a:spcPct val="20000"/>
              </a:spcBef>
              <a:buFont typeface="Arial"/>
              <a:buChar char="•"/>
              <a:defRPr sz="2200" kern="1200">
                <a:solidFill>
                  <a:schemeClr val="tx1"/>
                </a:solidFill>
                <a:latin typeface="+mn-lt"/>
                <a:ea typeface="+mn-ea"/>
                <a:cs typeface="+mn-cs"/>
              </a:defRPr>
            </a:lvl9pPr>
          </a:lstStyle>
          <a:p>
            <a:pPr marL="0" indent="0">
              <a:buNone/>
            </a:pPr>
            <a:r>
              <a:rPr lang="en-GB" sz="1600" b="1" dirty="0" smtClean="0">
                <a:solidFill>
                  <a:schemeClr val="tx2"/>
                </a:solidFill>
              </a:rPr>
              <a:t>Recommended readings and references</a:t>
            </a:r>
            <a:endParaRPr lang="en-GB" sz="1600" b="1" dirty="0">
              <a:solidFill>
                <a:schemeClr val="tx2"/>
              </a:solidFill>
            </a:endParaRPr>
          </a:p>
        </p:txBody>
      </p:sp>
      <p:sp>
        <p:nvSpPr>
          <p:cNvPr id="2" name="Titel 1"/>
          <p:cNvSpPr>
            <a:spLocks noGrp="1"/>
          </p:cNvSpPr>
          <p:nvPr>
            <p:ph type="title"/>
          </p:nvPr>
        </p:nvSpPr>
        <p:spPr>
          <a:xfrm>
            <a:off x="920651" y="2988493"/>
            <a:ext cx="8945562" cy="737369"/>
          </a:xfrm>
          <a:prstGeom prst="rect">
            <a:avLst/>
          </a:prstGeom>
        </p:spPr>
        <p:txBody>
          <a:bodyPr/>
          <a:lstStyle/>
          <a:p>
            <a:r>
              <a:rPr lang="da-DK" smtClean="0"/>
              <a:t>Klik for at redigere i master</a:t>
            </a:r>
            <a:endParaRPr lang="en-GB" dirty="0"/>
          </a:p>
        </p:txBody>
      </p:sp>
      <p:sp>
        <p:nvSpPr>
          <p:cNvPr id="24" name="Pladsholder til tekst 23"/>
          <p:cNvSpPr>
            <a:spLocks noGrp="1"/>
          </p:cNvSpPr>
          <p:nvPr>
            <p:ph type="body" sz="quarter" idx="10" hasCustomPrompt="1"/>
          </p:nvPr>
        </p:nvSpPr>
        <p:spPr>
          <a:xfrm>
            <a:off x="1009650" y="4589463"/>
            <a:ext cx="7559675" cy="1008062"/>
          </a:xfrm>
          <a:prstGeom prst="rect">
            <a:avLst/>
          </a:prstGeom>
        </p:spPr>
        <p:txBody>
          <a:bodyPr/>
          <a:lstStyle>
            <a:lvl1pPr marL="0" indent="0">
              <a:buNone/>
              <a:defRPr sz="1600" baseline="0"/>
            </a:lvl1pPr>
          </a:lstStyle>
          <a:p>
            <a:pPr lvl="0"/>
            <a:r>
              <a:rPr lang="da-DK" dirty="0" smtClean="0"/>
              <a:t>Indsæt links og </a:t>
            </a:r>
            <a:r>
              <a:rPr lang="da-DK" dirty="0" err="1" smtClean="0"/>
              <a:t>litt</a:t>
            </a:r>
            <a:r>
              <a:rPr lang="da-DK" dirty="0" smtClean="0"/>
              <a:t>.</a:t>
            </a:r>
            <a:endParaRPr lang="en-GB" dirty="0"/>
          </a:p>
        </p:txBody>
      </p:sp>
    </p:spTree>
    <p:extLst>
      <p:ext uri="{BB962C8B-B14F-4D97-AF65-F5344CB8AC3E}">
        <p14:creationId xmlns:p14="http://schemas.microsoft.com/office/powerpoint/2010/main" val="12192804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Ny Side">
    <p:spTree>
      <p:nvGrpSpPr>
        <p:cNvPr id="1" name=""/>
        <p:cNvGrpSpPr/>
        <p:nvPr/>
      </p:nvGrpSpPr>
      <p:grpSpPr>
        <a:xfrm>
          <a:off x="0" y="0"/>
          <a:ext cx="0" cy="0"/>
          <a:chOff x="0" y="0"/>
          <a:chExt cx="0" cy="0"/>
        </a:xfrm>
      </p:grpSpPr>
      <p:sp>
        <p:nvSpPr>
          <p:cNvPr id="2" name="Title 1"/>
          <p:cNvSpPr>
            <a:spLocks noGrp="1"/>
          </p:cNvSpPr>
          <p:nvPr>
            <p:ph type="title"/>
          </p:nvPr>
        </p:nvSpPr>
        <p:spPr>
          <a:xfrm>
            <a:off x="217141" y="197470"/>
            <a:ext cx="8132186" cy="576064"/>
          </a:xfrm>
          <a:prstGeom prst="rect">
            <a:avLst/>
          </a:prstGeom>
        </p:spPr>
        <p:txBody>
          <a:bodyPr lIns="91437" tIns="45718" rIns="91437" bIns="45718">
            <a:noAutofit/>
          </a:bodyPr>
          <a:lstStyle>
            <a:lvl1pPr>
              <a:defRPr sz="3200" b="1"/>
            </a:lvl1pPr>
          </a:lstStyle>
          <a:p>
            <a:r>
              <a:rPr lang="da-DK" smtClean="0"/>
              <a:t>Klik for at redigere i master</a:t>
            </a:r>
            <a:endParaRPr lang="en-US" dirty="0"/>
          </a:p>
        </p:txBody>
      </p:sp>
      <p:sp>
        <p:nvSpPr>
          <p:cNvPr id="3" name="Content Placeholder 2"/>
          <p:cNvSpPr>
            <a:spLocks noGrp="1"/>
          </p:cNvSpPr>
          <p:nvPr>
            <p:ph idx="1"/>
          </p:nvPr>
        </p:nvSpPr>
        <p:spPr>
          <a:xfrm>
            <a:off x="289149" y="1925662"/>
            <a:ext cx="7436197" cy="3600500"/>
          </a:xfrm>
          <a:prstGeom prst="rect">
            <a:avLst/>
          </a:prstGeom>
        </p:spPr>
        <p:txBody>
          <a:bodyPr lIns="91437" tIns="45718" rIns="91437" bIns="45718"/>
          <a:lstStyle>
            <a:lvl1pPr marL="0" indent="0">
              <a:buNone/>
              <a:defRPr sz="2400">
                <a:solidFill>
                  <a:schemeClr val="tx1"/>
                </a:solidFill>
              </a:defRPr>
            </a:lvl1pPr>
            <a:lvl2pPr>
              <a:defRPr sz="1600"/>
            </a:lvl2pPr>
            <a:lvl3pPr>
              <a:defRPr sz="1400"/>
            </a:lvl3pPr>
            <a:lvl4pPr>
              <a:defRPr sz="1200"/>
            </a:lvl4pPr>
            <a:lvl5pPr>
              <a:defRPr sz="1100"/>
            </a:lvl5pPr>
          </a:lstStyle>
          <a:p>
            <a:pPr lvl="0"/>
            <a:r>
              <a:rPr lang="da-DK" smtClean="0"/>
              <a:t>Klik for at redigere i master</a:t>
            </a:r>
          </a:p>
        </p:txBody>
      </p:sp>
      <p:sp>
        <p:nvSpPr>
          <p:cNvPr id="5" name="Pladsholder til tekst 4"/>
          <p:cNvSpPr>
            <a:spLocks noGrp="1"/>
          </p:cNvSpPr>
          <p:nvPr>
            <p:ph type="body" sz="quarter" idx="10" hasCustomPrompt="1"/>
          </p:nvPr>
        </p:nvSpPr>
        <p:spPr>
          <a:xfrm>
            <a:off x="288925" y="1204913"/>
            <a:ext cx="6913563" cy="504825"/>
          </a:xfrm>
          <a:prstGeom prst="rect">
            <a:avLst/>
          </a:prstGeom>
        </p:spPr>
        <p:txBody>
          <a:bodyPr/>
          <a:lstStyle>
            <a:lvl1pPr marL="0" indent="0">
              <a:buNone/>
              <a:defRPr sz="2400" baseline="0">
                <a:solidFill>
                  <a:schemeClr val="tx2"/>
                </a:solidFill>
              </a:defRPr>
            </a:lvl1pPr>
          </a:lstStyle>
          <a:p>
            <a:pPr lvl="0"/>
            <a:r>
              <a:rPr lang="da-DK" dirty="0" smtClean="0"/>
              <a:t>Indsæt underoverskrift</a:t>
            </a:r>
            <a:endParaRPr lang="en-GB" dirty="0"/>
          </a:p>
        </p:txBody>
      </p:sp>
    </p:spTree>
    <p:extLst>
      <p:ext uri="{BB962C8B-B14F-4D97-AF65-F5344CB8AC3E}">
        <p14:creationId xmlns:p14="http://schemas.microsoft.com/office/powerpoint/2010/main" val="11833404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PHbusiness_RGB.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2334" y="10867"/>
            <a:ext cx="2347874" cy="930762"/>
          </a:xfrm>
          <a:prstGeom prst="rect">
            <a:avLst/>
          </a:prstGeom>
        </p:spPr>
      </p:pic>
    </p:spTree>
    <p:extLst>
      <p:ext uri="{BB962C8B-B14F-4D97-AF65-F5344CB8AC3E}">
        <p14:creationId xmlns:p14="http://schemas.microsoft.com/office/powerpoint/2010/main" val="62353287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57" r:id="rId4"/>
  </p:sldLayoutIdLst>
  <p:timing>
    <p:tnLst>
      <p:par>
        <p:cTn id="1" dur="indefinite" restart="never" nodeType="tmRoot"/>
      </p:par>
    </p:tnLst>
  </p:timing>
  <p:txStyles>
    <p:titleStyle>
      <a:lvl1pPr algn="l" defTabSz="496868" rtl="0" eaLnBrk="1" latinLnBrk="0" hangingPunct="1">
        <a:spcBef>
          <a:spcPct val="0"/>
        </a:spcBef>
        <a:buNone/>
        <a:defRPr sz="3600" kern="1200">
          <a:solidFill>
            <a:srgbClr val="FBB040"/>
          </a:solidFill>
          <a:latin typeface="Verdana"/>
          <a:ea typeface="+mj-ea"/>
          <a:cs typeface="Verdana"/>
        </a:defRPr>
      </a:lvl1pPr>
    </p:titleStyle>
    <p:bodyStyle>
      <a:lvl1pPr marL="372651" indent="-372651" algn="l" defTabSz="496868"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1pPr>
      <a:lvl2pPr marL="807410" indent="-310542" algn="l" defTabSz="496868"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2pPr>
      <a:lvl3pPr marL="1242168" indent="-248433" algn="l" defTabSz="496868"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3pPr>
      <a:lvl4pPr marL="1739035" indent="-248433" algn="l" defTabSz="496868"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4pPr>
      <a:lvl5pPr marL="2235903" indent="-248433" algn="l" defTabSz="496868" rtl="0" eaLnBrk="1" latinLnBrk="0" hangingPunct="1">
        <a:spcBef>
          <a:spcPct val="20000"/>
        </a:spcBef>
        <a:buClr>
          <a:srgbClr val="FBB040"/>
        </a:buClr>
        <a:buFont typeface="Wingdings" charset="2"/>
        <a:buChar char="§"/>
        <a:defRPr sz="1800" kern="1200">
          <a:solidFill>
            <a:srgbClr val="00163B"/>
          </a:solidFill>
          <a:latin typeface="Verdana"/>
          <a:ea typeface="+mn-ea"/>
          <a:cs typeface="Verdana"/>
        </a:defRPr>
      </a:lvl5pPr>
      <a:lvl6pPr marL="2732771" indent="-248433" algn="l" defTabSz="496868" rtl="0" eaLnBrk="1" latinLnBrk="0" hangingPunct="1">
        <a:spcBef>
          <a:spcPct val="20000"/>
        </a:spcBef>
        <a:buFont typeface="Arial"/>
        <a:buChar char="•"/>
        <a:defRPr sz="2200" kern="1200">
          <a:solidFill>
            <a:schemeClr val="tx1"/>
          </a:solidFill>
          <a:latin typeface="+mn-lt"/>
          <a:ea typeface="+mn-ea"/>
          <a:cs typeface="+mn-cs"/>
        </a:defRPr>
      </a:lvl6pPr>
      <a:lvl7pPr marL="3229638" indent="-248433" algn="l" defTabSz="496868" rtl="0" eaLnBrk="1" latinLnBrk="0" hangingPunct="1">
        <a:spcBef>
          <a:spcPct val="20000"/>
        </a:spcBef>
        <a:buFont typeface="Arial"/>
        <a:buChar char="•"/>
        <a:defRPr sz="2200" kern="1200">
          <a:solidFill>
            <a:schemeClr val="tx1"/>
          </a:solidFill>
          <a:latin typeface="+mn-lt"/>
          <a:ea typeface="+mn-ea"/>
          <a:cs typeface="+mn-cs"/>
        </a:defRPr>
      </a:lvl7pPr>
      <a:lvl8pPr marL="3726506" indent="-248433" algn="l" defTabSz="496868" rtl="0" eaLnBrk="1" latinLnBrk="0" hangingPunct="1">
        <a:spcBef>
          <a:spcPct val="20000"/>
        </a:spcBef>
        <a:buFont typeface="Arial"/>
        <a:buChar char="•"/>
        <a:defRPr sz="2200" kern="1200">
          <a:solidFill>
            <a:schemeClr val="tx1"/>
          </a:solidFill>
          <a:latin typeface="+mn-lt"/>
          <a:ea typeface="+mn-ea"/>
          <a:cs typeface="+mn-cs"/>
        </a:defRPr>
      </a:lvl8pPr>
      <a:lvl9pPr marL="4223373" indent="-248433" algn="l" defTabSz="496868"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496868" rtl="0" eaLnBrk="1" latinLnBrk="0" hangingPunct="1">
        <a:defRPr sz="2000" kern="1200">
          <a:solidFill>
            <a:schemeClr val="tx1"/>
          </a:solidFill>
          <a:latin typeface="+mn-lt"/>
          <a:ea typeface="+mn-ea"/>
          <a:cs typeface="+mn-cs"/>
        </a:defRPr>
      </a:lvl1pPr>
      <a:lvl2pPr marL="496868" algn="l" defTabSz="496868" rtl="0" eaLnBrk="1" latinLnBrk="0" hangingPunct="1">
        <a:defRPr sz="2000" kern="1200">
          <a:solidFill>
            <a:schemeClr val="tx1"/>
          </a:solidFill>
          <a:latin typeface="+mn-lt"/>
          <a:ea typeface="+mn-ea"/>
          <a:cs typeface="+mn-cs"/>
        </a:defRPr>
      </a:lvl2pPr>
      <a:lvl3pPr marL="993735" algn="l" defTabSz="496868" rtl="0" eaLnBrk="1" latinLnBrk="0" hangingPunct="1">
        <a:defRPr sz="2000" kern="1200">
          <a:solidFill>
            <a:schemeClr val="tx1"/>
          </a:solidFill>
          <a:latin typeface="+mn-lt"/>
          <a:ea typeface="+mn-ea"/>
          <a:cs typeface="+mn-cs"/>
        </a:defRPr>
      </a:lvl3pPr>
      <a:lvl4pPr marL="1490603" algn="l" defTabSz="496868" rtl="0" eaLnBrk="1" latinLnBrk="0" hangingPunct="1">
        <a:defRPr sz="2000" kern="1200">
          <a:solidFill>
            <a:schemeClr val="tx1"/>
          </a:solidFill>
          <a:latin typeface="+mn-lt"/>
          <a:ea typeface="+mn-ea"/>
          <a:cs typeface="+mn-cs"/>
        </a:defRPr>
      </a:lvl4pPr>
      <a:lvl5pPr marL="1987470" algn="l" defTabSz="496868" rtl="0" eaLnBrk="1" latinLnBrk="0" hangingPunct="1">
        <a:defRPr sz="2000" kern="1200">
          <a:solidFill>
            <a:schemeClr val="tx1"/>
          </a:solidFill>
          <a:latin typeface="+mn-lt"/>
          <a:ea typeface="+mn-ea"/>
          <a:cs typeface="+mn-cs"/>
        </a:defRPr>
      </a:lvl5pPr>
      <a:lvl6pPr marL="2484337" algn="l" defTabSz="496868" rtl="0" eaLnBrk="1" latinLnBrk="0" hangingPunct="1">
        <a:defRPr sz="2000" kern="1200">
          <a:solidFill>
            <a:schemeClr val="tx1"/>
          </a:solidFill>
          <a:latin typeface="+mn-lt"/>
          <a:ea typeface="+mn-ea"/>
          <a:cs typeface="+mn-cs"/>
        </a:defRPr>
      </a:lvl6pPr>
      <a:lvl7pPr marL="2981204" algn="l" defTabSz="496868" rtl="0" eaLnBrk="1" latinLnBrk="0" hangingPunct="1">
        <a:defRPr sz="2000" kern="1200">
          <a:solidFill>
            <a:schemeClr val="tx1"/>
          </a:solidFill>
          <a:latin typeface="+mn-lt"/>
          <a:ea typeface="+mn-ea"/>
          <a:cs typeface="+mn-cs"/>
        </a:defRPr>
      </a:lvl7pPr>
      <a:lvl8pPr marL="3478072" algn="l" defTabSz="496868" rtl="0" eaLnBrk="1" latinLnBrk="0" hangingPunct="1">
        <a:defRPr sz="2000" kern="1200">
          <a:solidFill>
            <a:schemeClr val="tx1"/>
          </a:solidFill>
          <a:latin typeface="+mn-lt"/>
          <a:ea typeface="+mn-ea"/>
          <a:cs typeface="+mn-cs"/>
        </a:defRPr>
      </a:lvl8pPr>
      <a:lvl9pPr marL="3974939" algn="l" defTabSz="49686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etbeans.org/kb/docs/ide/github_nb_screencast.html" TargetMode="External"/><Relationship Id="rId2" Type="http://schemas.openxmlformats.org/officeDocument/2006/relationships/hyperlink" Target="https://netbeans.org/kb/docs/ide/git.html"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netbeans.org/kb/docs/ide/git.html#editing"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docs.joomla.org/Dvcs"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hyperlink" Target="http://www.gitguys.com/topics/whats-the-deal-with-the-git-index/"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Version Control with GIT</a:t>
            </a:r>
            <a:endParaRPr lang="en-GB" dirty="0"/>
          </a:p>
        </p:txBody>
      </p:sp>
      <p:sp>
        <p:nvSpPr>
          <p:cNvPr id="3" name="Pladsholder til tekst 2"/>
          <p:cNvSpPr>
            <a:spLocks noGrp="1"/>
          </p:cNvSpPr>
          <p:nvPr>
            <p:ph type="body" sz="quarter" idx="10"/>
          </p:nvPr>
        </p:nvSpPr>
        <p:spPr/>
        <p:txBody>
          <a:bodyPr/>
          <a:lstStyle/>
          <a:p>
            <a:r>
              <a:rPr lang="da-DK" dirty="0" smtClean="0"/>
              <a:t>Using Git in NetBeans: </a:t>
            </a:r>
            <a:r>
              <a:rPr lang="en-GB" dirty="0">
                <a:hlinkClick r:id="rId2"/>
              </a:rPr>
              <a:t>https://</a:t>
            </a:r>
            <a:r>
              <a:rPr lang="en-GB" dirty="0" smtClean="0">
                <a:hlinkClick r:id="rId2"/>
              </a:rPr>
              <a:t>netbeans.org/kb/docs/ide/git.html</a:t>
            </a:r>
            <a:endParaRPr lang="en-GB" dirty="0" smtClean="0"/>
          </a:p>
          <a:p>
            <a:r>
              <a:rPr lang="en-GB" dirty="0" smtClean="0"/>
              <a:t>This document will be refereed to as </a:t>
            </a:r>
            <a:r>
              <a:rPr lang="en-GB" dirty="0" err="1" smtClean="0"/>
              <a:t>UGiN</a:t>
            </a:r>
            <a:r>
              <a:rPr lang="en-GB" dirty="0" smtClean="0"/>
              <a:t> in the following slides</a:t>
            </a:r>
            <a:endParaRPr lang="en-GB" dirty="0" smtClean="0"/>
          </a:p>
          <a:p>
            <a:r>
              <a:rPr lang="da-DK" dirty="0" err="1" smtClean="0"/>
              <a:t>Setting</a:t>
            </a:r>
            <a:r>
              <a:rPr lang="da-DK" dirty="0" smtClean="0"/>
              <a:t> up a </a:t>
            </a:r>
            <a:r>
              <a:rPr lang="da-DK" dirty="0" err="1" smtClean="0"/>
              <a:t>Github</a:t>
            </a:r>
            <a:r>
              <a:rPr lang="da-DK" dirty="0" smtClean="0"/>
              <a:t> </a:t>
            </a:r>
            <a:r>
              <a:rPr lang="da-DK" dirty="0" err="1" smtClean="0"/>
              <a:t>repository</a:t>
            </a:r>
            <a:r>
              <a:rPr lang="da-DK" dirty="0" smtClean="0"/>
              <a:t> (video): </a:t>
            </a:r>
            <a:r>
              <a:rPr lang="en-GB" dirty="0">
                <a:hlinkClick r:id="rId3"/>
              </a:rPr>
              <a:t>https://netbeans.org/kb/docs/ide/github_nb_screencast.html</a:t>
            </a:r>
            <a:endParaRPr lang="en-GB" dirty="0"/>
          </a:p>
        </p:txBody>
      </p:sp>
    </p:spTree>
    <p:extLst>
      <p:ext uri="{BB962C8B-B14F-4D97-AF65-F5344CB8AC3E}">
        <p14:creationId xmlns:p14="http://schemas.microsoft.com/office/powerpoint/2010/main" val="383875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133" y="197470"/>
            <a:ext cx="8132186" cy="576064"/>
          </a:xfrm>
        </p:spPr>
        <p:txBody>
          <a:bodyPr/>
          <a:lstStyle/>
          <a:p>
            <a:r>
              <a:rPr lang="da-DK" sz="3000" dirty="0" smtClean="0"/>
              <a:t>Using Git Support in NetBeans IDE</a:t>
            </a:r>
            <a:endParaRPr lang="en-GB" sz="3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65" y="1709638"/>
            <a:ext cx="7934325"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ktangel 3"/>
          <p:cNvSpPr/>
          <p:nvPr/>
        </p:nvSpPr>
        <p:spPr>
          <a:xfrm>
            <a:off x="3745533" y="5670078"/>
            <a:ext cx="5544616" cy="707886"/>
          </a:xfrm>
          <a:prstGeom prst="rect">
            <a:avLst/>
          </a:prstGeom>
        </p:spPr>
        <p:txBody>
          <a:bodyPr wrap="square">
            <a:spAutoFit/>
          </a:bodyPr>
          <a:lstStyle/>
          <a:p>
            <a:r>
              <a:rPr lang="da-DK" dirty="0">
                <a:hlinkClick r:id="rId3"/>
              </a:rPr>
              <a:t>https://</a:t>
            </a:r>
            <a:r>
              <a:rPr lang="da-DK" dirty="0" smtClean="0">
                <a:hlinkClick r:id="rId3"/>
              </a:rPr>
              <a:t>netbeans.org/kb/docs/ide/git.html#editing</a:t>
            </a:r>
            <a:endParaRPr lang="da-DK" dirty="0" smtClean="0"/>
          </a:p>
          <a:p>
            <a:endParaRPr lang="da-DK" dirty="0"/>
          </a:p>
        </p:txBody>
      </p:sp>
      <p:sp>
        <p:nvSpPr>
          <p:cNvPr id="5" name="Tekstboks 4"/>
          <p:cNvSpPr txBox="1"/>
          <p:nvPr/>
        </p:nvSpPr>
        <p:spPr>
          <a:xfrm>
            <a:off x="361157" y="1001752"/>
            <a:ext cx="9289032" cy="707886"/>
          </a:xfrm>
          <a:prstGeom prst="rect">
            <a:avLst/>
          </a:prstGeom>
          <a:noFill/>
        </p:spPr>
        <p:txBody>
          <a:bodyPr wrap="square" rtlCol="0">
            <a:spAutoFit/>
          </a:bodyPr>
          <a:lstStyle/>
          <a:p>
            <a:r>
              <a:rPr lang="en-US" dirty="0" smtClean="0"/>
              <a:t>For all the exercises/demoes given today, this document should be open and consulted repeatedly ;-)</a:t>
            </a:r>
            <a:endParaRPr lang="da-DK" dirty="0"/>
          </a:p>
        </p:txBody>
      </p:sp>
    </p:spTree>
    <p:extLst>
      <p:ext uri="{BB962C8B-B14F-4D97-AF65-F5344CB8AC3E}">
        <p14:creationId xmlns:p14="http://schemas.microsoft.com/office/powerpoint/2010/main" val="768625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133" y="197470"/>
            <a:ext cx="8132186" cy="576064"/>
          </a:xfrm>
        </p:spPr>
        <p:txBody>
          <a:bodyPr/>
          <a:lstStyle/>
          <a:p>
            <a:r>
              <a:rPr lang="da-DK" sz="3000" dirty="0" smtClean="0"/>
              <a:t>NetBeans Git Demo</a:t>
            </a:r>
            <a:endParaRPr lang="en-GB" sz="3000"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48" y="2645742"/>
            <a:ext cx="2232248" cy="1601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953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133" y="197470"/>
            <a:ext cx="8132186" cy="576064"/>
          </a:xfrm>
        </p:spPr>
        <p:txBody>
          <a:bodyPr/>
          <a:lstStyle/>
          <a:p>
            <a:r>
              <a:rPr lang="en-GB" sz="3000" dirty="0" smtClean="0"/>
              <a:t>Before you Start</a:t>
            </a:r>
            <a:endParaRPr lang="en-GB" sz="3000" dirty="0"/>
          </a:p>
        </p:txBody>
      </p:sp>
      <p:pic>
        <p:nvPicPr>
          <p:cNvPr id="1028" name="Picture 4" descr="http://haryanafood.nic.in/Images/polic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333" y="1709638"/>
            <a:ext cx="4497255" cy="3337807"/>
          </a:xfrm>
          <a:prstGeom prst="rect">
            <a:avLst/>
          </a:prstGeom>
          <a:noFill/>
          <a:extLst>
            <a:ext uri="{909E8E84-426E-40DD-AFC4-6F175D3DCCD1}">
              <a14:hiddenFill xmlns:a14="http://schemas.microsoft.com/office/drawing/2010/main">
                <a:solidFill>
                  <a:srgbClr val="FFFFFF"/>
                </a:solidFill>
              </a14:hiddenFill>
            </a:ext>
          </a:extLst>
        </p:spPr>
      </p:pic>
      <p:sp>
        <p:nvSpPr>
          <p:cNvPr id="5" name="Rektangel 4"/>
          <p:cNvSpPr/>
          <p:nvPr/>
        </p:nvSpPr>
        <p:spPr>
          <a:xfrm>
            <a:off x="793205" y="5526062"/>
            <a:ext cx="7776864" cy="400110"/>
          </a:xfrm>
          <a:prstGeom prst="rect">
            <a:avLst/>
          </a:prstGeom>
        </p:spPr>
        <p:txBody>
          <a:bodyPr wrap="square">
            <a:spAutoFit/>
          </a:bodyPr>
          <a:lstStyle/>
          <a:p>
            <a:r>
              <a:rPr lang="da-DK" dirty="0"/>
              <a:t>http://www.git-tower.com/learn/version-control-best-practices.html</a:t>
            </a:r>
          </a:p>
        </p:txBody>
      </p:sp>
    </p:spTree>
    <p:extLst>
      <p:ext uri="{BB962C8B-B14F-4D97-AF65-F5344CB8AC3E}">
        <p14:creationId xmlns:p14="http://schemas.microsoft.com/office/powerpoint/2010/main" val="2625483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133" y="197470"/>
            <a:ext cx="8132186" cy="576064"/>
          </a:xfrm>
        </p:spPr>
        <p:txBody>
          <a:bodyPr/>
          <a:lstStyle/>
          <a:p>
            <a:r>
              <a:rPr lang="en-GB" sz="3000" dirty="0" smtClean="0"/>
              <a:t>Commit Rules</a:t>
            </a:r>
            <a:endParaRPr lang="en-GB" sz="3000" dirty="0"/>
          </a:p>
        </p:txBody>
      </p:sp>
      <p:sp>
        <p:nvSpPr>
          <p:cNvPr id="4" name="Tekstboks 3"/>
          <p:cNvSpPr txBox="1"/>
          <p:nvPr/>
        </p:nvSpPr>
        <p:spPr>
          <a:xfrm>
            <a:off x="289149" y="1061566"/>
            <a:ext cx="9108350" cy="5970865"/>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Always work with an up-to-date local copy</a:t>
            </a:r>
          </a:p>
          <a:p>
            <a:pPr lvl="1"/>
            <a:r>
              <a:rPr lang="en-GB" sz="1600" dirty="0" smtClean="0">
                <a:latin typeface="Verdana" panose="020B0604030504040204" pitchFamily="34" charset="0"/>
                <a:ea typeface="Verdana" panose="020B0604030504040204" pitchFamily="34" charset="0"/>
                <a:cs typeface="Verdana" panose="020B0604030504040204" pitchFamily="34" charset="0"/>
              </a:rPr>
              <a:t>In order to know about the progress of the overall project and to avoid merge conflicts, before you begin to work, always update your repository by means of </a:t>
            </a:r>
            <a:r>
              <a:rPr lang="en-GB" sz="1600" i="1" dirty="0" smtClean="0">
                <a:latin typeface="Verdana" panose="020B0604030504040204" pitchFamily="34" charset="0"/>
                <a:ea typeface="Verdana" panose="020B0604030504040204" pitchFamily="34" charset="0"/>
                <a:cs typeface="Verdana" panose="020B0604030504040204" pitchFamily="34" charset="0"/>
              </a:rPr>
              <a:t>a</a:t>
            </a:r>
            <a:r>
              <a:rPr lang="en-GB" sz="1600" dirty="0" smtClean="0">
                <a:latin typeface="Verdana" panose="020B0604030504040204" pitchFamily="34" charset="0"/>
                <a:ea typeface="Verdana" panose="020B0604030504040204" pitchFamily="34" charset="0"/>
                <a:cs typeface="Verdana" panose="020B0604030504040204" pitchFamily="34" charset="0"/>
              </a:rPr>
              <a:t> </a:t>
            </a:r>
            <a:r>
              <a:rPr lang="en-GB" sz="1600" i="1" dirty="0" smtClean="0">
                <a:latin typeface="Verdana" panose="020B0604030504040204" pitchFamily="34" charset="0"/>
                <a:ea typeface="Verdana" panose="020B0604030504040204" pitchFamily="34" charset="0"/>
                <a:cs typeface="Verdana" panose="020B0604030504040204" pitchFamily="34" charset="0"/>
              </a:rPr>
              <a:t>git pull</a:t>
            </a:r>
            <a:r>
              <a:rPr lang="en-GB" sz="1600" dirty="0" smtClean="0">
                <a:latin typeface="Verdana" panose="020B0604030504040204" pitchFamily="34" charset="0"/>
                <a:ea typeface="Verdana" panose="020B0604030504040204" pitchFamily="34" charset="0"/>
                <a:cs typeface="Verdana" panose="020B0604030504040204" pitchFamily="34" charset="0"/>
              </a:rPr>
              <a:t> command.</a:t>
            </a:r>
          </a:p>
          <a:p>
            <a:pPr lvl="1"/>
            <a:endParaRPr lang="en-GB" sz="8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GB"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Think </a:t>
            </a:r>
            <a:r>
              <a:rPr lang="en-GB" sz="2400" dirty="0">
                <a:solidFill>
                  <a:schemeClr val="tx2"/>
                </a:solidFill>
                <a:latin typeface="Verdana" panose="020B0604030504040204" pitchFamily="34" charset="0"/>
                <a:ea typeface="Verdana" panose="020B0604030504040204" pitchFamily="34" charset="0"/>
                <a:cs typeface="Verdana" panose="020B0604030504040204" pitchFamily="34" charset="0"/>
              </a:rPr>
              <a:t>before you </a:t>
            </a:r>
            <a:r>
              <a:rPr lang="en-GB"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commit :-)</a:t>
            </a:r>
          </a:p>
          <a:p>
            <a:pPr marL="342900" indent="-342900">
              <a:buFont typeface="Arial" panose="020B0604020202020204" pitchFamily="34" charset="0"/>
              <a:buChar char="•"/>
            </a:pPr>
            <a:endParaRPr lang="en-GB" sz="6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GB" sz="2400" dirty="0">
                <a:solidFill>
                  <a:schemeClr val="tx2"/>
                </a:solidFill>
                <a:latin typeface="Verdana" panose="020B0604030504040204" pitchFamily="34" charset="0"/>
                <a:ea typeface="Verdana" panose="020B0604030504040204" pitchFamily="34" charset="0"/>
                <a:cs typeface="Verdana" panose="020B0604030504040204" pitchFamily="34" charset="0"/>
              </a:rPr>
              <a:t>Commit early commit </a:t>
            </a:r>
            <a:r>
              <a:rPr lang="en-GB"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often</a:t>
            </a:r>
            <a:endParaRPr lang="en-GB" sz="24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782583" lvl="1" indent="-285750">
              <a:buFont typeface="Arial" panose="020B0604020202020204" pitchFamily="34" charset="0"/>
              <a:buChar char="•"/>
            </a:pPr>
            <a:r>
              <a:rPr lang="en-GB" sz="1400" b="1" dirty="0" smtClean="0">
                <a:latin typeface="Verdana" panose="020B0604030504040204" pitchFamily="34" charset="0"/>
                <a:ea typeface="Verdana" panose="020B0604030504040204" pitchFamily="34" charset="0"/>
                <a:cs typeface="Verdana" panose="020B0604030504040204" pitchFamily="34" charset="0"/>
              </a:rPr>
              <a:t>Every committed revision gives you a rollback position.</a:t>
            </a:r>
            <a:r>
              <a:rPr lang="en-GB" sz="1400" dirty="0" smtClean="0">
                <a:latin typeface="Verdana" panose="020B0604030504040204" pitchFamily="34" charset="0"/>
                <a:ea typeface="Verdana" panose="020B0604030504040204" pitchFamily="34" charset="0"/>
                <a:cs typeface="Verdana" panose="020B0604030504040204" pitchFamily="34" charset="0"/>
              </a:rPr>
              <a:t> If you screw up, are you rolling back one hour of changes or one week?</a:t>
            </a:r>
          </a:p>
          <a:p>
            <a:pPr marL="782583" lvl="1" indent="-285750">
              <a:buFont typeface="Arial" panose="020B0604020202020204" pitchFamily="34" charset="0"/>
              <a:buChar char="•"/>
            </a:pPr>
            <a:r>
              <a:rPr lang="en-GB" sz="1400" b="1" dirty="0" smtClean="0">
                <a:latin typeface="Verdana" panose="020B0604030504040204" pitchFamily="34" charset="0"/>
                <a:ea typeface="Verdana" panose="020B0604030504040204" pitchFamily="34" charset="0"/>
                <a:cs typeface="Verdana" panose="020B0604030504040204" pitchFamily="34" charset="0"/>
              </a:rPr>
              <a:t>The risk of a merge nightmare increases dramatically with time.</a:t>
            </a:r>
            <a:r>
              <a:rPr lang="en-GB" sz="1400" dirty="0" smtClean="0">
                <a:latin typeface="Verdana" panose="020B0604030504040204" pitchFamily="34" charset="0"/>
                <a:ea typeface="Verdana" panose="020B0604030504040204" pitchFamily="34" charset="0"/>
                <a:cs typeface="Verdana" panose="020B0604030504040204" pitchFamily="34" charset="0"/>
              </a:rPr>
              <a:t> Merging is never fun. Ever. </a:t>
            </a:r>
          </a:p>
          <a:p>
            <a:pPr marL="782583" lvl="1" indent="-285750">
              <a:buFont typeface="Arial" panose="020B0604020202020204" pitchFamily="34" charset="0"/>
              <a:buChar char="•"/>
            </a:pPr>
            <a:r>
              <a:rPr lang="en-GB" sz="1400" b="1" dirty="0" smtClean="0">
                <a:latin typeface="Verdana" panose="020B0604030504040204" pitchFamily="34" charset="0"/>
                <a:ea typeface="Verdana" panose="020B0604030504040204" pitchFamily="34" charset="0"/>
                <a:cs typeface="Verdana" panose="020B0604030504040204" pitchFamily="34" charset="0"/>
              </a:rPr>
              <a:t>Each commit should have a single purpose</a:t>
            </a:r>
            <a:r>
              <a:rPr lang="en-GB" sz="1400" dirty="0" smtClean="0">
                <a:latin typeface="Verdana" panose="020B0604030504040204" pitchFamily="34" charset="0"/>
                <a:ea typeface="Verdana" panose="020B0604030504040204" pitchFamily="34" charset="0"/>
                <a:cs typeface="Verdana" panose="020B0604030504040204" pitchFamily="34" charset="0"/>
              </a:rPr>
              <a:t>  This makes it easier to locate the changes related to some particular feature or bug fix</a:t>
            </a:r>
          </a:p>
          <a:p>
            <a:pPr lvl="1"/>
            <a:endParaRPr lang="en-GB" sz="800" b="1"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GB"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Share your changes frequently</a:t>
            </a:r>
          </a:p>
          <a:p>
            <a:pPr lvl="1"/>
            <a:r>
              <a:rPr lang="en-GB" sz="1600" dirty="0">
                <a:latin typeface="Verdana" panose="020B0604030504040204" pitchFamily="34" charset="0"/>
                <a:ea typeface="Verdana" panose="020B0604030504040204" pitchFamily="34" charset="0"/>
                <a:cs typeface="Verdana" panose="020B0604030504040204" pitchFamily="34" charset="0"/>
              </a:rPr>
              <a:t>Once you have committed changes, you should share those changes with your team as soon as possible by doing Git push (for the same reasons as </a:t>
            </a:r>
            <a:r>
              <a:rPr lang="en-GB" sz="1600" dirty="0" smtClean="0">
                <a:latin typeface="Verdana" panose="020B0604030504040204" pitchFamily="34" charset="0"/>
                <a:ea typeface="Verdana" panose="020B0604030504040204" pitchFamily="34" charset="0"/>
                <a:cs typeface="Verdana" panose="020B0604030504040204" pitchFamily="34" charset="0"/>
              </a:rPr>
              <a:t>you should work on a up-to-date copy)</a:t>
            </a:r>
            <a:endParaRPr lang="en-GB" sz="1600" dirty="0" smtClean="0">
              <a:latin typeface="Verdana" panose="020B0604030504040204" pitchFamily="34" charset="0"/>
              <a:ea typeface="Verdana" panose="020B0604030504040204" pitchFamily="34" charset="0"/>
              <a:cs typeface="Verdana" panose="020B0604030504040204" pitchFamily="34" charset="0"/>
            </a:endParaRPr>
          </a:p>
          <a:p>
            <a:pPr lvl="1"/>
            <a:endParaRPr lang="en-GB" sz="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GB"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Coordinate with your team</a:t>
            </a:r>
          </a:p>
          <a:p>
            <a:pPr lvl="1"/>
            <a:r>
              <a:rPr lang="en-GB" sz="1600" dirty="0" smtClean="0">
                <a:latin typeface="Verdana" panose="020B0604030504040204" pitchFamily="34" charset="0"/>
                <a:ea typeface="Verdana" panose="020B0604030504040204" pitchFamily="34" charset="0"/>
                <a:cs typeface="Verdana" panose="020B0604030504040204" pitchFamily="34" charset="0"/>
              </a:rPr>
              <a:t>To avoid this tedious, error-prone merge conflicts, you should strive to avoid conflicts by coordinating which parts of the code you touch.</a:t>
            </a:r>
          </a:p>
          <a:p>
            <a:endParaRPr lang="en-GB"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08153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133" y="197470"/>
            <a:ext cx="8132186" cy="576064"/>
          </a:xfrm>
        </p:spPr>
        <p:txBody>
          <a:bodyPr/>
          <a:lstStyle/>
          <a:p>
            <a:r>
              <a:rPr lang="da-DK" sz="3000" dirty="0" err="1" smtClean="0"/>
              <a:t>Commit</a:t>
            </a:r>
            <a:r>
              <a:rPr lang="da-DK" sz="3000" dirty="0" smtClean="0"/>
              <a:t> </a:t>
            </a:r>
            <a:r>
              <a:rPr lang="da-DK" sz="3000" dirty="0" err="1" smtClean="0"/>
              <a:t>Rules</a:t>
            </a:r>
            <a:endParaRPr lang="en-GB" sz="3000" dirty="0"/>
          </a:p>
        </p:txBody>
      </p:sp>
      <p:sp>
        <p:nvSpPr>
          <p:cNvPr id="5" name="Tekstboks 4"/>
          <p:cNvSpPr txBox="1"/>
          <p:nvPr/>
        </p:nvSpPr>
        <p:spPr>
          <a:xfrm>
            <a:off x="303388" y="989558"/>
            <a:ext cx="8496944" cy="3724096"/>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Test Code before you Commit</a:t>
            </a:r>
          </a:p>
          <a:p>
            <a:pPr marL="171450" indent="-171450">
              <a:buFont typeface="Arial" panose="020B0604020202020204" pitchFamily="34" charset="0"/>
              <a:buChar char="•"/>
            </a:pPr>
            <a:endParaRPr lang="en-GB" sz="12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GB"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Don’t (obviously) Commit code that doesn't compile</a:t>
            </a:r>
          </a:p>
          <a:p>
            <a:pPr marL="171450" indent="-171450">
              <a:buFont typeface="Arial" panose="020B0604020202020204" pitchFamily="34" charset="0"/>
              <a:buChar char="•"/>
            </a:pPr>
            <a:endParaRPr lang="en-GB" sz="12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GB"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Understand which files you should not commit</a:t>
            </a:r>
          </a:p>
          <a:p>
            <a:pPr marL="496832" lvl="2"/>
            <a:endParaRPr lang="en-GB" sz="12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GB"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Take responsibility for the changes you made</a:t>
            </a:r>
          </a:p>
          <a:p>
            <a:pPr marL="782583" lvl="3" indent="-285750">
              <a:buFont typeface="Arial" panose="020B0604020202020204" pitchFamily="34" charset="0"/>
              <a:buChar char="•"/>
            </a:pPr>
            <a:r>
              <a:rPr lang="en-GB" sz="1600" dirty="0" smtClean="0">
                <a:latin typeface="Verdana" panose="020B0604030504040204" pitchFamily="34" charset="0"/>
                <a:ea typeface="Verdana" panose="020B0604030504040204" pitchFamily="34" charset="0"/>
                <a:cs typeface="Verdana" panose="020B0604030504040204" pitchFamily="34" charset="0"/>
              </a:rPr>
              <a:t>If the update you made is creating a problem, take the responsibility of it and make sure to solve it yourself or by getting help</a:t>
            </a:r>
            <a:endParaRPr lang="en-GB" sz="2400" dirty="0" smtClean="0">
              <a:latin typeface="Verdana" panose="020B0604030504040204" pitchFamily="34" charset="0"/>
              <a:ea typeface="Verdana" panose="020B0604030504040204" pitchFamily="34" charset="0"/>
              <a:cs typeface="Verdana" panose="020B0604030504040204" pitchFamily="34" charset="0"/>
            </a:endParaRPr>
          </a:p>
          <a:p>
            <a:pPr marL="342900" lvl="2" indent="-342900">
              <a:buFont typeface="Arial" panose="020B0604020202020204" pitchFamily="34" charset="0"/>
              <a:buChar char="•"/>
            </a:pPr>
            <a:endParaRPr lang="en-GB" sz="24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GB"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Write descriptive Commit Log Messages</a:t>
            </a:r>
          </a:p>
        </p:txBody>
      </p:sp>
      <p:sp>
        <p:nvSpPr>
          <p:cNvPr id="3" name="Bøjet pil 2"/>
          <p:cNvSpPr/>
          <p:nvPr/>
        </p:nvSpPr>
        <p:spPr>
          <a:xfrm flipV="1">
            <a:off x="2017341" y="4805982"/>
            <a:ext cx="1656184" cy="504056"/>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a:solidFill>
                <a:schemeClr val="tx1"/>
              </a:solidFill>
            </a:endParaRPr>
          </a:p>
        </p:txBody>
      </p:sp>
      <p:sp>
        <p:nvSpPr>
          <p:cNvPr id="7" name="Rektangel 6"/>
          <p:cNvSpPr/>
          <p:nvPr/>
        </p:nvSpPr>
        <p:spPr>
          <a:xfrm>
            <a:off x="3313485" y="4879180"/>
            <a:ext cx="1584175" cy="584775"/>
          </a:xfrm>
          <a:prstGeom prst="rect">
            <a:avLst/>
          </a:prstGeom>
        </p:spPr>
        <p:txBody>
          <a:bodyPr wrap="square">
            <a:spAutoFit/>
          </a:bodyPr>
          <a:lstStyle/>
          <a:p>
            <a:pPr lvl="1"/>
            <a:r>
              <a:rPr lang="en-GB" sz="1600" dirty="0">
                <a:latin typeface="Verdana" panose="020B0604030504040204" pitchFamily="34" charset="0"/>
                <a:ea typeface="Verdana" panose="020B0604030504040204" pitchFamily="34" charset="0"/>
                <a:cs typeface="Verdana" panose="020B0604030504040204" pitchFamily="34" charset="0"/>
              </a:rPr>
              <a:t>Next Slide</a:t>
            </a:r>
          </a:p>
        </p:txBody>
      </p:sp>
    </p:spTree>
    <p:extLst>
      <p:ext uri="{BB962C8B-B14F-4D97-AF65-F5344CB8AC3E}">
        <p14:creationId xmlns:p14="http://schemas.microsoft.com/office/powerpoint/2010/main" val="2258897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133" y="197470"/>
            <a:ext cx="8132186" cy="576064"/>
          </a:xfrm>
        </p:spPr>
        <p:txBody>
          <a:bodyPr/>
          <a:lstStyle/>
          <a:p>
            <a:r>
              <a:rPr lang="en-GB" sz="3000" dirty="0" smtClean="0"/>
              <a:t>Commit Messages 1</a:t>
            </a:r>
            <a:endParaRPr lang="en-GB" sz="3000" dirty="0"/>
          </a:p>
        </p:txBody>
      </p:sp>
      <p:sp>
        <p:nvSpPr>
          <p:cNvPr id="4" name="Rektangel 3"/>
          <p:cNvSpPr/>
          <p:nvPr/>
        </p:nvSpPr>
        <p:spPr>
          <a:xfrm>
            <a:off x="217141" y="1061566"/>
            <a:ext cx="8568952" cy="5324535"/>
          </a:xfrm>
          <a:prstGeom prst="rect">
            <a:avLst/>
          </a:prstGeom>
        </p:spPr>
        <p:txBody>
          <a:bodyPr wrap="square">
            <a:spAutoFit/>
          </a:bodyPr>
          <a:lstStyle/>
          <a:p>
            <a:r>
              <a:rPr lang="en-US" b="1" dirty="0" smtClean="0">
                <a:solidFill>
                  <a:schemeClr val="tx2"/>
                </a:solidFill>
                <a:latin typeface="Verdana" panose="020B0604030504040204" pitchFamily="34" charset="0"/>
                <a:ea typeface="Verdana" panose="020B0604030504040204" pitchFamily="34" charset="0"/>
                <a:cs typeface="Verdana" panose="020B0604030504040204" pitchFamily="34" charset="0"/>
              </a:rPr>
              <a:t>Good collaborators will</a:t>
            </a:r>
            <a:r>
              <a:rPr lang="en-US"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endParaRPr lang="en-US" sz="8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Provide proper </a:t>
            </a:r>
            <a:r>
              <a:rPr lang="en-US" b="1" dirty="0">
                <a:latin typeface="Verdana" panose="020B0604030504040204" pitchFamily="34" charset="0"/>
                <a:ea typeface="Verdana" panose="020B0604030504040204" pitchFamily="34" charset="0"/>
                <a:cs typeface="Verdana" panose="020B0604030504040204" pitchFamily="34" charset="0"/>
              </a:rPr>
              <a:t>Commit messages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in order to tell </a:t>
            </a:r>
            <a:r>
              <a:rPr lang="en-US" dirty="0" smtClean="0">
                <a:latin typeface="Verdana" panose="020B0604030504040204" pitchFamily="34" charset="0"/>
                <a:ea typeface="Verdana" panose="020B0604030504040204" pitchFamily="34" charset="0"/>
                <a:cs typeface="Verdana" panose="020B0604030504040204" pitchFamily="34" charset="0"/>
              </a:rPr>
              <a:t>the team what they have done</a:t>
            </a:r>
          </a:p>
          <a:p>
            <a:pPr marL="342900" indent="-34290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Provide proper </a:t>
            </a:r>
            <a:r>
              <a:rPr lang="en-US" b="1" dirty="0" smtClean="0">
                <a:latin typeface="Verdana" panose="020B0604030504040204" pitchFamily="34" charset="0"/>
                <a:ea typeface="Verdana" panose="020B0604030504040204" pitchFamily="34" charset="0"/>
                <a:cs typeface="Verdana" panose="020B0604030504040204" pitchFamily="34" charset="0"/>
              </a:rPr>
              <a:t>Commit messages</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for a </a:t>
            </a:r>
            <a:r>
              <a:rPr lang="en-US" dirty="0" smtClean="0">
                <a:latin typeface="Verdana" panose="020B0604030504040204" pitchFamily="34" charset="0"/>
                <a:ea typeface="Verdana" panose="020B0604030504040204" pitchFamily="34" charset="0"/>
                <a:cs typeface="Verdana" panose="020B0604030504040204" pitchFamily="34" charset="0"/>
              </a:rPr>
              <a:t>proper project history</a:t>
            </a:r>
          </a:p>
          <a:p>
            <a:endParaRPr lang="en-US" sz="1200" dirty="0" smtClean="0">
              <a:latin typeface="Verdana" panose="020B0604030504040204" pitchFamily="34" charset="0"/>
              <a:ea typeface="Verdana" panose="020B0604030504040204" pitchFamily="34" charset="0"/>
              <a:cs typeface="Verdana" panose="020B0604030504040204" pitchFamily="34" charset="0"/>
            </a:endParaRPr>
          </a:p>
          <a:p>
            <a:endParaRPr lang="en-US" sz="1200" dirty="0" smtClean="0">
              <a:latin typeface="Verdana" panose="020B0604030504040204" pitchFamily="34" charset="0"/>
              <a:ea typeface="Verdana" panose="020B0604030504040204" pitchFamily="34" charset="0"/>
              <a:cs typeface="Verdana" panose="020B0604030504040204" pitchFamily="34" charset="0"/>
            </a:endParaRPr>
          </a:p>
          <a:p>
            <a:r>
              <a:rPr lang="en-US" b="1" dirty="0" smtClean="0">
                <a:solidFill>
                  <a:schemeClr val="tx2"/>
                </a:solidFill>
                <a:latin typeface="Verdana" panose="020B0604030504040204" pitchFamily="34" charset="0"/>
                <a:ea typeface="Verdana" panose="020B0604030504040204" pitchFamily="34" charset="0"/>
                <a:cs typeface="Verdana" panose="020B0604030504040204" pitchFamily="34" charset="0"/>
              </a:rPr>
              <a:t>A good commit message should as a minimum have:</a:t>
            </a:r>
          </a:p>
          <a:p>
            <a:endParaRPr lang="en-US" sz="8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An initial line with a short description (never more than 50 characters)</a:t>
            </a:r>
          </a:p>
          <a:p>
            <a:pPr marL="342900" indent="-34290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A blank line followed by a body that should answer the following questions</a:t>
            </a:r>
          </a:p>
          <a:p>
            <a:pPr marL="839733" lvl="1" indent="-342900">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Verdana" panose="020B0604030504040204" pitchFamily="34" charset="0"/>
              </a:rPr>
              <a:t>Why was the change necessary</a:t>
            </a:r>
          </a:p>
          <a:p>
            <a:pPr marL="839733" lvl="1" indent="-342900">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Verdana" panose="020B0604030504040204" pitchFamily="34" charset="0"/>
              </a:rPr>
              <a:t>How does it address this issue </a:t>
            </a:r>
          </a:p>
          <a:p>
            <a:pPr marL="839733" lvl="1" indent="-342900">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Verdana" panose="020B0604030504040204" pitchFamily="34" charset="0"/>
              </a:rPr>
              <a:t>What side effect does the script have </a:t>
            </a:r>
          </a:p>
          <a:p>
            <a:pPr lvl="2"/>
            <a:r>
              <a:rPr lang="en-US" sz="1600" dirty="0" smtClean="0">
                <a:latin typeface="Verdana" panose="020B0604030504040204" pitchFamily="34" charset="0"/>
                <a:ea typeface="Verdana" panose="020B0604030504040204" pitchFamily="34" charset="0"/>
                <a:cs typeface="Verdana" panose="020B0604030504040204" pitchFamily="34" charset="0"/>
              </a:rPr>
              <a:t>(</a:t>
            </a:r>
            <a:r>
              <a:rPr lang="en-US" sz="1600" dirty="0" smtClean="0">
                <a:latin typeface="Verdana" panose="020B0604030504040204" pitchFamily="34" charset="0"/>
                <a:ea typeface="Verdana" panose="020B0604030504040204" pitchFamily="34" charset="0"/>
                <a:cs typeface="Verdana" panose="020B0604030504040204" pitchFamily="34" charset="0"/>
              </a:rPr>
              <a:t>Does </a:t>
            </a:r>
            <a:r>
              <a:rPr lang="en-US" sz="1600" dirty="0" smtClean="0">
                <a:latin typeface="Verdana" panose="020B0604030504040204" pitchFamily="34" charset="0"/>
                <a:ea typeface="Verdana" panose="020B0604030504040204" pitchFamily="34" charset="0"/>
                <a:cs typeface="Verdana" panose="020B0604030504040204" pitchFamily="34" charset="0"/>
              </a:rPr>
              <a:t>it require a </a:t>
            </a:r>
            <a:r>
              <a:rPr lang="en-US" sz="1600" dirty="0" smtClean="0">
                <a:latin typeface="Verdana" panose="020B0604030504040204" pitchFamily="34" charset="0"/>
                <a:ea typeface="Verdana" panose="020B0604030504040204" pitchFamily="34" charset="0"/>
                <a:cs typeface="Verdana" panose="020B0604030504040204" pitchFamily="34" charset="0"/>
              </a:rPr>
              <a:t>script, included with the commit,  </a:t>
            </a:r>
            <a:r>
              <a:rPr lang="en-US" sz="1600" dirty="0" smtClean="0">
                <a:latin typeface="Verdana" panose="020B0604030504040204" pitchFamily="34" charset="0"/>
                <a:ea typeface="Verdana" panose="020B0604030504040204" pitchFamily="34" charset="0"/>
                <a:cs typeface="Verdana" panose="020B0604030504040204" pitchFamily="34" charset="0"/>
              </a:rPr>
              <a:t>to </a:t>
            </a:r>
            <a:r>
              <a:rPr lang="en-US" sz="1600" dirty="0" smtClean="0">
                <a:latin typeface="Verdana" panose="020B0604030504040204" pitchFamily="34" charset="0"/>
                <a:ea typeface="Verdana" panose="020B0604030504040204" pitchFamily="34" charset="0"/>
                <a:cs typeface="Verdana" panose="020B0604030504040204" pitchFamily="34" charset="0"/>
              </a:rPr>
              <a:t>be executed against </a:t>
            </a:r>
            <a:r>
              <a:rPr lang="en-US" sz="1600" dirty="0" smtClean="0">
                <a:latin typeface="Verdana" panose="020B0604030504040204" pitchFamily="34" charset="0"/>
                <a:ea typeface="Verdana" panose="020B0604030504040204" pitchFamily="34" charset="0"/>
                <a:cs typeface="Verdana" panose="020B0604030504040204" pitchFamily="34" charset="0"/>
              </a:rPr>
              <a:t>the </a:t>
            </a:r>
            <a:r>
              <a:rPr lang="en-US" sz="1600" dirty="0" smtClean="0">
                <a:latin typeface="Verdana" panose="020B0604030504040204" pitchFamily="34" charset="0"/>
                <a:ea typeface="Verdana" panose="020B0604030504040204" pitchFamily="34" charset="0"/>
                <a:cs typeface="Verdana" panose="020B0604030504040204" pitchFamily="34" charset="0"/>
              </a:rPr>
              <a:t>database)</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pic>
        <p:nvPicPr>
          <p:cNvPr id="2050" name="Picture 2" descr="https://jira.atlassian.com/secure/attachment/101853/commit%20nodes%20not%20in%20line%20with%20commit%20mess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8496" y="2250374"/>
            <a:ext cx="1609725" cy="27622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Lige pilforbindelse 5"/>
          <p:cNvCxnSpPr/>
          <p:nvPr/>
        </p:nvCxnSpPr>
        <p:spPr>
          <a:xfrm flipV="1">
            <a:off x="2305373" y="3941820"/>
            <a:ext cx="6696744" cy="720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8" name="Picture 2" descr="http://upload.wikimedia.org/wikipedia/commons/thumb/8/85/Smiley.svg/800px-Smile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541" y="989558"/>
            <a:ext cx="545234" cy="545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06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wipe(left)">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133" y="197470"/>
            <a:ext cx="8132186" cy="576064"/>
          </a:xfrm>
        </p:spPr>
        <p:txBody>
          <a:bodyPr/>
          <a:lstStyle/>
          <a:p>
            <a:r>
              <a:rPr lang="en-GB" sz="3000" dirty="0" smtClean="0"/>
              <a:t>Commit Messages 2</a:t>
            </a:r>
            <a:endParaRPr lang="en-GB" sz="3000" dirty="0"/>
          </a:p>
        </p:txBody>
      </p:sp>
      <p:sp>
        <p:nvSpPr>
          <p:cNvPr id="4" name="Rektangel 3"/>
          <p:cNvSpPr/>
          <p:nvPr/>
        </p:nvSpPr>
        <p:spPr>
          <a:xfrm>
            <a:off x="217141" y="1781646"/>
            <a:ext cx="8568952" cy="2308324"/>
          </a:xfrm>
          <a:prstGeom prst="rect">
            <a:avLst/>
          </a:prstGeom>
        </p:spPr>
        <p:txBody>
          <a:bodyPr wrap="square">
            <a:spAutoFit/>
          </a:bodyPr>
          <a:lstStyle/>
          <a:p>
            <a:r>
              <a:rPr lang="en-US"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Always write good commit messages, but don’t be “religious”.</a:t>
            </a:r>
          </a:p>
          <a:p>
            <a:endParaRPr lang="en-US" sz="2400"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r>
              <a:rPr lang="en-US"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For simple commits (correcting spelling mistakes etc.) you should only add the header line (which must be descriptive :-)</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74413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133" y="197470"/>
            <a:ext cx="8132186" cy="576064"/>
          </a:xfrm>
        </p:spPr>
        <p:txBody>
          <a:bodyPr/>
          <a:lstStyle/>
          <a:p>
            <a:r>
              <a:rPr lang="en-GB" sz="3000" dirty="0" smtClean="0"/>
              <a:t>Centralized Workflow-1</a:t>
            </a:r>
            <a:r>
              <a:rPr lang="en-GB" sz="3000" dirty="0"/>
              <a:t/>
            </a:r>
            <a:br>
              <a:rPr lang="en-GB" sz="3000" dirty="0"/>
            </a:br>
            <a:r>
              <a:rPr lang="en-GB" sz="2400" dirty="0" smtClean="0"/>
              <a:t>Someone </a:t>
            </a:r>
            <a:r>
              <a:rPr lang="en-GB" sz="2400" dirty="0"/>
              <a:t>initializes the central repository</a:t>
            </a:r>
            <a:r>
              <a:rPr lang="en-GB" sz="3000" dirty="0" smtClean="0"/>
              <a:t/>
            </a:r>
            <a:br>
              <a:rPr lang="en-GB" sz="3000" dirty="0" smtClean="0"/>
            </a:br>
            <a:endParaRPr lang="en-GB" sz="3000" dirty="0"/>
          </a:p>
        </p:txBody>
      </p:sp>
      <p:sp>
        <p:nvSpPr>
          <p:cNvPr id="4" name="Rektangel 3"/>
          <p:cNvSpPr/>
          <p:nvPr/>
        </p:nvSpPr>
        <p:spPr>
          <a:xfrm>
            <a:off x="1873326" y="7029437"/>
            <a:ext cx="6552728" cy="307777"/>
          </a:xfrm>
          <a:prstGeom prst="rect">
            <a:avLst/>
          </a:prstGeom>
        </p:spPr>
        <p:txBody>
          <a:bodyPr wrap="square">
            <a:spAutoFit/>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Ref: https</a:t>
            </a:r>
            <a:r>
              <a:rPr lang="en-GB" sz="1400" dirty="0">
                <a:latin typeface="Verdana" panose="020B0604030504040204" pitchFamily="34" charset="0"/>
                <a:ea typeface="Verdana" panose="020B0604030504040204" pitchFamily="34" charset="0"/>
                <a:cs typeface="Verdana" panose="020B0604030504040204" pitchFamily="34" charset="0"/>
              </a:rPr>
              <a:t>://www.atlassian.com/git/workflows#!workflow-centralized</a:t>
            </a:r>
          </a:p>
        </p:txBody>
      </p:sp>
      <p:sp>
        <p:nvSpPr>
          <p:cNvPr id="5" name="Tekstboks 4"/>
          <p:cNvSpPr txBox="1"/>
          <p:nvPr/>
        </p:nvSpPr>
        <p:spPr>
          <a:xfrm>
            <a:off x="3385493" y="2233319"/>
            <a:ext cx="5904656" cy="2677656"/>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latin typeface="Verdana" panose="020B0604030504040204" pitchFamily="34" charset="0"/>
                <a:ea typeface="Verdana" panose="020B0604030504040204" pitchFamily="34" charset="0"/>
                <a:cs typeface="Verdana" panose="020B0604030504040204" pitchFamily="34" charset="0"/>
              </a:rPr>
              <a:t>Create the NetBeans Project</a:t>
            </a:r>
          </a:p>
          <a:p>
            <a:pPr marL="342900" indent="-342900">
              <a:buFont typeface="Arial" panose="020B0604020202020204" pitchFamily="34" charset="0"/>
              <a:buChar char="•"/>
            </a:pPr>
            <a:r>
              <a:rPr lang="en-GB" sz="2400" dirty="0" smtClean="0">
                <a:latin typeface="Verdana" panose="020B0604030504040204" pitchFamily="34" charset="0"/>
                <a:ea typeface="Verdana" panose="020B0604030504040204" pitchFamily="34" charset="0"/>
                <a:cs typeface="Verdana" panose="020B0604030504040204" pitchFamily="34" charset="0"/>
              </a:rPr>
              <a:t>Create a new repository on </a:t>
            </a:r>
            <a:r>
              <a:rPr lang="en-GB" sz="2400" dirty="0" err="1" smtClean="0">
                <a:latin typeface="Verdana" panose="020B0604030504040204" pitchFamily="34" charset="0"/>
                <a:ea typeface="Verdana" panose="020B0604030504040204" pitchFamily="34" charset="0"/>
                <a:cs typeface="Verdana" panose="020B0604030504040204" pitchFamily="34" charset="0"/>
              </a:rPr>
              <a:t>GitHub</a:t>
            </a:r>
            <a:endParaRPr lang="en-GB" sz="2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GB" sz="2400" dirty="0" smtClean="0">
                <a:latin typeface="Verdana" panose="020B0604030504040204" pitchFamily="34" charset="0"/>
                <a:ea typeface="Verdana" panose="020B0604030504040204" pitchFamily="34" charset="0"/>
                <a:cs typeface="Verdana" panose="020B0604030504040204" pitchFamily="34" charset="0"/>
              </a:rPr>
              <a:t>Initialize the project in NetBeans</a:t>
            </a:r>
          </a:p>
          <a:p>
            <a:pPr marL="342900" indent="-342900">
              <a:buFont typeface="Arial" panose="020B0604020202020204" pitchFamily="34" charset="0"/>
              <a:buChar char="•"/>
            </a:pPr>
            <a:r>
              <a:rPr lang="en-GB" sz="2400" dirty="0" smtClean="0">
                <a:latin typeface="Verdana" panose="020B0604030504040204" pitchFamily="34" charset="0"/>
                <a:ea typeface="Verdana" panose="020B0604030504040204" pitchFamily="34" charset="0"/>
                <a:cs typeface="Verdana" panose="020B0604030504040204" pitchFamily="34" charset="0"/>
              </a:rPr>
              <a:t>Perform a Clean Build</a:t>
            </a:r>
          </a:p>
          <a:p>
            <a:pPr marL="342900" indent="-342900">
              <a:buFont typeface="Arial" panose="020B0604020202020204" pitchFamily="34" charset="0"/>
              <a:buChar char="•"/>
            </a:pPr>
            <a:r>
              <a:rPr lang="en-GB" sz="2400" dirty="0" smtClean="0">
                <a:latin typeface="Verdana" panose="020B0604030504040204" pitchFamily="34" charset="0"/>
                <a:ea typeface="Verdana" panose="020B0604030504040204" pitchFamily="34" charset="0"/>
                <a:cs typeface="Verdana" panose="020B0604030504040204" pitchFamily="34" charset="0"/>
              </a:rPr>
              <a:t>Commit the Initial project</a:t>
            </a:r>
          </a:p>
          <a:p>
            <a:pPr marL="342900" indent="-342900">
              <a:buFont typeface="Arial" panose="020B0604020202020204" pitchFamily="34" charset="0"/>
              <a:buChar char="•"/>
            </a:pPr>
            <a:r>
              <a:rPr lang="en-GB" sz="2400" dirty="0" smtClean="0">
                <a:latin typeface="Verdana" panose="020B0604030504040204" pitchFamily="34" charset="0"/>
                <a:ea typeface="Verdana" panose="020B0604030504040204" pitchFamily="34" charset="0"/>
                <a:cs typeface="Verdana" panose="020B0604030504040204" pitchFamily="34" charset="0"/>
              </a:rPr>
              <a:t>Push the Initial project to the central repository</a:t>
            </a:r>
            <a:endParaRPr lang="en-GB" sz="2400" dirty="0">
              <a:latin typeface="Verdana" panose="020B0604030504040204" pitchFamily="34" charset="0"/>
              <a:ea typeface="Verdana" panose="020B0604030504040204" pitchFamily="34" charset="0"/>
              <a:cs typeface="Verdana" panose="020B0604030504040204" pitchFamily="34"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57" y="2357710"/>
            <a:ext cx="21907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2418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Centralized </a:t>
            </a:r>
            <a:r>
              <a:rPr lang="en-GB" dirty="0" smtClean="0"/>
              <a:t>Workflow.2</a:t>
            </a:r>
            <a:r>
              <a:rPr lang="en-GB" dirty="0"/>
              <a:t/>
            </a:r>
            <a:br>
              <a:rPr lang="en-GB" dirty="0"/>
            </a:br>
            <a:endParaRPr lang="en-GB" dirty="0"/>
          </a:p>
        </p:txBody>
      </p:sp>
      <p:sp>
        <p:nvSpPr>
          <p:cNvPr id="4" name="Pladsholder til tekst 3"/>
          <p:cNvSpPr>
            <a:spLocks noGrp="1"/>
          </p:cNvSpPr>
          <p:nvPr>
            <p:ph type="body" sz="quarter" idx="10"/>
          </p:nvPr>
        </p:nvSpPr>
        <p:spPr>
          <a:xfrm>
            <a:off x="289149" y="917550"/>
            <a:ext cx="6913563" cy="504825"/>
          </a:xfrm>
        </p:spPr>
        <p:txBody>
          <a:bodyPr/>
          <a:lstStyle/>
          <a:p>
            <a:r>
              <a:rPr lang="en-GB" dirty="0"/>
              <a:t>Everybody clones the central repository</a:t>
            </a:r>
          </a:p>
          <a:p>
            <a:endParaRPr lang="en-GB" dirty="0"/>
          </a:p>
        </p:txBody>
      </p:sp>
      <p:pic>
        <p:nvPicPr>
          <p:cNvPr id="3074" name="Picture 2" descr="Git Workflows: Clone Central Re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29" y="2141686"/>
            <a:ext cx="1958299" cy="224872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669" y="1997670"/>
            <a:ext cx="3528392" cy="1641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3485" y="4085902"/>
            <a:ext cx="573405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5108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Centralized </a:t>
            </a:r>
            <a:r>
              <a:rPr lang="en-GB" dirty="0" smtClean="0"/>
              <a:t>Workflow 3</a:t>
            </a:r>
            <a:r>
              <a:rPr lang="en-GB" dirty="0"/>
              <a:t/>
            </a:r>
            <a:br>
              <a:rPr lang="en-GB" dirty="0"/>
            </a:br>
            <a:endParaRPr lang="en-GB" dirty="0"/>
          </a:p>
        </p:txBody>
      </p:sp>
      <p:sp>
        <p:nvSpPr>
          <p:cNvPr id="4" name="Pladsholder til tekst 3"/>
          <p:cNvSpPr>
            <a:spLocks noGrp="1"/>
          </p:cNvSpPr>
          <p:nvPr>
            <p:ph type="body" sz="quarter" idx="10"/>
          </p:nvPr>
        </p:nvSpPr>
        <p:spPr>
          <a:xfrm>
            <a:off x="289149" y="917550"/>
            <a:ext cx="7344816" cy="504825"/>
          </a:xfrm>
        </p:spPr>
        <p:txBody>
          <a:bodyPr/>
          <a:lstStyle/>
          <a:p>
            <a:r>
              <a:rPr lang="en-GB" dirty="0" smtClean="0"/>
              <a:t>John and Mary starts to work on their features</a:t>
            </a:r>
            <a:endParaRPr lang="en-GB" dirty="0"/>
          </a:p>
          <a:p>
            <a:endParaRPr lang="en-GB" dirty="0"/>
          </a:p>
        </p:txBody>
      </p:sp>
      <p:pic>
        <p:nvPicPr>
          <p:cNvPr id="4098" name="Picture 2" descr="Git Workflows: Edit Stage Commit Feature Proces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797" y="2944786"/>
            <a:ext cx="2247900" cy="2581276"/>
          </a:xfrm>
          <a:prstGeom prst="rect">
            <a:avLst/>
          </a:prstGeom>
          <a:noFill/>
          <a:effectLst>
            <a:outerShdw blurRad="50800" dist="50800" dir="5400000" algn="ctr" rotWithShape="0">
              <a:schemeClr val="tx2"/>
            </a:outerShdw>
          </a:effectLst>
          <a:extLst>
            <a:ext uri="{909E8E84-426E-40DD-AFC4-6F175D3DCCD1}">
              <a14:hiddenFill xmlns:a14="http://schemas.microsoft.com/office/drawing/2010/main">
                <a:solidFill>
                  <a:srgbClr val="FFFFFF"/>
                </a:solidFill>
              </a14:hiddenFill>
            </a:ext>
          </a:extLst>
        </p:spPr>
      </p:pic>
      <p:sp>
        <p:nvSpPr>
          <p:cNvPr id="5" name="Rektangel 4"/>
          <p:cNvSpPr/>
          <p:nvPr/>
        </p:nvSpPr>
        <p:spPr>
          <a:xfrm>
            <a:off x="1785665" y="2080690"/>
            <a:ext cx="2271032" cy="707886"/>
          </a:xfrm>
          <a:prstGeom prst="rect">
            <a:avLst/>
          </a:prstGeom>
        </p:spPr>
        <p:txBody>
          <a:bodyPr wrap="square">
            <a:spAutoFit/>
          </a:bodyPr>
          <a:lstStyle/>
          <a:p>
            <a:r>
              <a:rPr lang="en-GB" dirty="0"/>
              <a:t>John works on his </a:t>
            </a:r>
            <a:r>
              <a:rPr lang="en-GB" dirty="0" smtClean="0"/>
              <a:t>feature</a:t>
            </a:r>
            <a:endParaRPr lang="en-GB" dirty="0"/>
          </a:p>
        </p:txBody>
      </p:sp>
      <p:grpSp>
        <p:nvGrpSpPr>
          <p:cNvPr id="6" name="Gruppe 5"/>
          <p:cNvGrpSpPr/>
          <p:nvPr/>
        </p:nvGrpSpPr>
        <p:grpSpPr>
          <a:xfrm>
            <a:off x="6049789" y="2008682"/>
            <a:ext cx="2319908" cy="3517380"/>
            <a:chOff x="3817541" y="2008682"/>
            <a:chExt cx="2319908" cy="3517380"/>
          </a:xfrm>
        </p:grpSpPr>
        <p:pic>
          <p:nvPicPr>
            <p:cNvPr id="4100" name="Picture 4" descr="Git Workflows: Edit Stage Commit Fe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549" y="2944786"/>
              <a:ext cx="2247900" cy="2581276"/>
            </a:xfrm>
            <a:prstGeom prst="rect">
              <a:avLst/>
            </a:prstGeom>
            <a:noFill/>
            <a:effectLst>
              <a:outerShdw blurRad="50800" dist="50800" dir="5400000" algn="ctr" rotWithShape="0">
                <a:schemeClr val="tx2"/>
              </a:outerShdw>
            </a:effectLst>
            <a:extLst>
              <a:ext uri="{909E8E84-426E-40DD-AFC4-6F175D3DCCD1}">
                <a14:hiddenFill xmlns:a14="http://schemas.microsoft.com/office/drawing/2010/main">
                  <a:solidFill>
                    <a:srgbClr val="FFFFFF"/>
                  </a:solidFill>
                </a14:hiddenFill>
              </a:ext>
            </a:extLst>
          </p:spPr>
        </p:pic>
        <p:sp>
          <p:nvSpPr>
            <p:cNvPr id="12" name="Rektangel 11"/>
            <p:cNvSpPr/>
            <p:nvPr/>
          </p:nvSpPr>
          <p:spPr>
            <a:xfrm>
              <a:off x="3817541" y="2008682"/>
              <a:ext cx="2319908" cy="707886"/>
            </a:xfrm>
            <a:prstGeom prst="rect">
              <a:avLst/>
            </a:prstGeom>
          </p:spPr>
          <p:txBody>
            <a:bodyPr wrap="square">
              <a:spAutoFit/>
            </a:bodyPr>
            <a:lstStyle/>
            <a:p>
              <a:r>
                <a:rPr lang="en-GB" dirty="0" smtClean="0"/>
                <a:t>Mary </a:t>
              </a:r>
              <a:r>
                <a:rPr lang="en-GB" dirty="0"/>
                <a:t>works on her </a:t>
              </a:r>
              <a:r>
                <a:rPr lang="en-GB" dirty="0" smtClean="0"/>
                <a:t>feature</a:t>
              </a:r>
              <a:endParaRPr lang="en-GB" dirty="0"/>
            </a:p>
          </p:txBody>
        </p:sp>
      </p:grpSp>
    </p:spTree>
    <p:extLst>
      <p:ext uri="{BB962C8B-B14F-4D97-AF65-F5344CB8AC3E}">
        <p14:creationId xmlns:p14="http://schemas.microsoft.com/office/powerpoint/2010/main" val="100244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b="0" dirty="0"/>
              <a:t>What is a version control system</a:t>
            </a:r>
            <a:endParaRPr lang="en-GB" dirty="0"/>
          </a:p>
        </p:txBody>
      </p:sp>
      <p:sp>
        <p:nvSpPr>
          <p:cNvPr id="3" name="Pladsholder til indhold 2"/>
          <p:cNvSpPr>
            <a:spLocks noGrp="1"/>
          </p:cNvSpPr>
          <p:nvPr>
            <p:ph idx="1"/>
          </p:nvPr>
        </p:nvSpPr>
        <p:spPr>
          <a:xfrm>
            <a:off x="217141" y="1349598"/>
            <a:ext cx="9433048" cy="4464496"/>
          </a:xfrm>
        </p:spPr>
        <p:txBody>
          <a:bodyPr/>
          <a:lstStyle/>
          <a:p>
            <a:pPr marL="342900" indent="-342900">
              <a:buFont typeface="Arial" panose="020B0604020202020204" pitchFamily="34" charset="0"/>
              <a:buChar char="•"/>
            </a:pPr>
            <a:r>
              <a:rPr lang="en-GB" dirty="0" smtClean="0"/>
              <a:t>A </a:t>
            </a:r>
            <a:r>
              <a:rPr lang="en-GB" dirty="0"/>
              <a:t>system capable of recording </a:t>
            </a:r>
            <a:r>
              <a:rPr lang="en-GB" dirty="0" smtClean="0"/>
              <a:t>changes made to </a:t>
            </a:r>
            <a:r>
              <a:rPr lang="en-GB" dirty="0"/>
              <a:t>source code and related </a:t>
            </a:r>
            <a:r>
              <a:rPr lang="en-GB" dirty="0" smtClean="0"/>
              <a:t>documents that </a:t>
            </a:r>
            <a:r>
              <a:rPr lang="en-GB" dirty="0"/>
              <a:t>are part of a software project. </a:t>
            </a:r>
            <a:endParaRPr lang="en-GB" dirty="0" smtClean="0"/>
          </a:p>
          <a:p>
            <a:pPr marL="342900" indent="-342900">
              <a:buFont typeface="Arial" panose="020B0604020202020204" pitchFamily="34" charset="0"/>
              <a:buChar char="•"/>
            </a:pPr>
            <a:r>
              <a:rPr lang="en-GB" dirty="0" smtClean="0"/>
              <a:t>Version-control </a:t>
            </a:r>
            <a:r>
              <a:rPr lang="en-GB" dirty="0"/>
              <a:t>software provides a database (repository) that maintains all revisions made to an application by all the programmers involved in it. </a:t>
            </a:r>
            <a:endParaRPr lang="en-GB" dirty="0" smtClean="0"/>
          </a:p>
          <a:p>
            <a:pPr marL="342900" indent="-342900">
              <a:buFont typeface="Arial" panose="020B0604020202020204" pitchFamily="34" charset="0"/>
              <a:buChar char="•"/>
            </a:pPr>
            <a:r>
              <a:rPr lang="en-GB" dirty="0" smtClean="0"/>
              <a:t>It </a:t>
            </a:r>
            <a:r>
              <a:rPr lang="en-GB" dirty="0"/>
              <a:t>allows developers to revert to a previous version if necessary as well as to review the changes made from one version to another</a:t>
            </a:r>
          </a:p>
        </p:txBody>
      </p:sp>
    </p:spTree>
    <p:extLst>
      <p:ext uri="{BB962C8B-B14F-4D97-AF65-F5344CB8AC3E}">
        <p14:creationId xmlns:p14="http://schemas.microsoft.com/office/powerpoint/2010/main" val="2259704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Centralized </a:t>
            </a:r>
            <a:r>
              <a:rPr lang="en-GB" dirty="0" smtClean="0"/>
              <a:t>Workflow</a:t>
            </a:r>
            <a:r>
              <a:rPr lang="en-GB" dirty="0"/>
              <a:t> </a:t>
            </a:r>
            <a:r>
              <a:rPr lang="en-GB" dirty="0" smtClean="0"/>
              <a:t>4</a:t>
            </a:r>
            <a:r>
              <a:rPr lang="en-GB" dirty="0"/>
              <a:t/>
            </a:r>
            <a:br>
              <a:rPr lang="en-GB" dirty="0"/>
            </a:br>
            <a:endParaRPr lang="en-GB" dirty="0"/>
          </a:p>
        </p:txBody>
      </p:sp>
      <p:sp>
        <p:nvSpPr>
          <p:cNvPr id="4" name="Pladsholder til tekst 3"/>
          <p:cNvSpPr>
            <a:spLocks noGrp="1"/>
          </p:cNvSpPr>
          <p:nvPr>
            <p:ph type="body" sz="quarter" idx="10"/>
          </p:nvPr>
        </p:nvSpPr>
        <p:spPr>
          <a:xfrm>
            <a:off x="289149" y="917550"/>
            <a:ext cx="7344816" cy="864096"/>
          </a:xfrm>
        </p:spPr>
        <p:txBody>
          <a:bodyPr/>
          <a:lstStyle/>
          <a:p>
            <a:r>
              <a:rPr lang="en-GB" dirty="0" smtClean="0"/>
              <a:t>John Publishes his feature and Mary tries to</a:t>
            </a:r>
          </a:p>
          <a:p>
            <a:r>
              <a:rPr lang="en-GB" dirty="0" smtClean="0"/>
              <a:t>Publish her feature</a:t>
            </a:r>
            <a:endParaRPr lang="en-GB" dirty="0"/>
          </a:p>
          <a:p>
            <a:endParaRPr lang="en-GB" dirty="0"/>
          </a:p>
        </p:txBody>
      </p:sp>
      <p:grpSp>
        <p:nvGrpSpPr>
          <p:cNvPr id="7" name="Gruppe 6"/>
          <p:cNvGrpSpPr/>
          <p:nvPr/>
        </p:nvGrpSpPr>
        <p:grpSpPr>
          <a:xfrm>
            <a:off x="1594950" y="2326834"/>
            <a:ext cx="2247900" cy="3517380"/>
            <a:chOff x="7042249" y="2080690"/>
            <a:chExt cx="2247900" cy="3517380"/>
          </a:xfrm>
        </p:grpSpPr>
        <p:pic>
          <p:nvPicPr>
            <p:cNvPr id="4102" name="Picture 6" descr="Git Workflows: Publish Fe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249" y="3016794"/>
              <a:ext cx="2247900" cy="2581276"/>
            </a:xfrm>
            <a:prstGeom prst="rect">
              <a:avLst/>
            </a:prstGeom>
            <a:noFill/>
            <a:effectLst>
              <a:outerShdw blurRad="50800" dist="50800" dir="5400000" algn="ctr" rotWithShape="0">
                <a:schemeClr val="tx2"/>
              </a:outerShdw>
            </a:effectLst>
            <a:extLst>
              <a:ext uri="{909E8E84-426E-40DD-AFC4-6F175D3DCCD1}">
                <a14:hiddenFill xmlns:a14="http://schemas.microsoft.com/office/drawing/2010/main">
                  <a:solidFill>
                    <a:srgbClr val="FFFFFF"/>
                  </a:solidFill>
                </a14:hiddenFill>
              </a:ext>
            </a:extLst>
          </p:spPr>
        </p:pic>
        <p:sp>
          <p:nvSpPr>
            <p:cNvPr id="13" name="Rektangel 12"/>
            <p:cNvSpPr/>
            <p:nvPr/>
          </p:nvSpPr>
          <p:spPr>
            <a:xfrm>
              <a:off x="7042250" y="2080690"/>
              <a:ext cx="2247899" cy="707886"/>
            </a:xfrm>
            <a:prstGeom prst="rect">
              <a:avLst/>
            </a:prstGeom>
          </p:spPr>
          <p:txBody>
            <a:bodyPr wrap="square">
              <a:spAutoFit/>
            </a:bodyPr>
            <a:lstStyle/>
            <a:p>
              <a:r>
                <a:rPr lang="en-GB" dirty="0" smtClean="0"/>
                <a:t>John </a:t>
              </a:r>
              <a:r>
                <a:rPr lang="en-GB" dirty="0"/>
                <a:t>publishes his feature</a:t>
              </a:r>
            </a:p>
          </p:txBody>
        </p:sp>
      </p:grpSp>
      <p:grpSp>
        <p:nvGrpSpPr>
          <p:cNvPr id="3" name="Gruppe 2"/>
          <p:cNvGrpSpPr/>
          <p:nvPr/>
        </p:nvGrpSpPr>
        <p:grpSpPr>
          <a:xfrm>
            <a:off x="5761757" y="2213694"/>
            <a:ext cx="2271032" cy="3600400"/>
            <a:chOff x="5362933" y="1997670"/>
            <a:chExt cx="2271032" cy="3600400"/>
          </a:xfrm>
        </p:grpSpPr>
        <p:pic>
          <p:nvPicPr>
            <p:cNvPr id="1026" name="Picture 2" descr="Git Workflows: Push Command Err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6065" y="2969170"/>
              <a:ext cx="2247900" cy="2628900"/>
            </a:xfrm>
            <a:prstGeom prst="rect">
              <a:avLst/>
            </a:prstGeom>
            <a:noFill/>
            <a:effectLst>
              <a:outerShdw blurRad="50800" dist="50800" dir="5400000" algn="ctr" rotWithShape="0">
                <a:schemeClr val="tx2"/>
              </a:outerShdw>
            </a:effectLst>
            <a:extLst>
              <a:ext uri="{909E8E84-426E-40DD-AFC4-6F175D3DCCD1}">
                <a14:hiddenFill xmlns:a14="http://schemas.microsoft.com/office/drawing/2010/main">
                  <a:solidFill>
                    <a:srgbClr val="FFFFFF"/>
                  </a:solidFill>
                </a14:hiddenFill>
              </a:ext>
            </a:extLst>
          </p:spPr>
        </p:pic>
        <p:sp>
          <p:nvSpPr>
            <p:cNvPr id="14" name="Rektangel 13"/>
            <p:cNvSpPr/>
            <p:nvPr/>
          </p:nvSpPr>
          <p:spPr>
            <a:xfrm>
              <a:off x="5362933" y="1997670"/>
              <a:ext cx="2271032" cy="707886"/>
            </a:xfrm>
            <a:prstGeom prst="rect">
              <a:avLst/>
            </a:prstGeom>
          </p:spPr>
          <p:txBody>
            <a:bodyPr wrap="square">
              <a:spAutoFit/>
            </a:bodyPr>
            <a:lstStyle/>
            <a:p>
              <a:r>
                <a:rPr lang="en-GB" dirty="0" smtClean="0"/>
                <a:t>Mary tries to publish her feature</a:t>
              </a:r>
              <a:endParaRPr lang="en-GB" dirty="0"/>
            </a:p>
          </p:txBody>
        </p:sp>
      </p:grpSp>
    </p:spTree>
    <p:extLst>
      <p:ext uri="{BB962C8B-B14F-4D97-AF65-F5344CB8AC3E}">
        <p14:creationId xmlns:p14="http://schemas.microsoft.com/office/powerpoint/2010/main" val="401496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Centralized </a:t>
            </a:r>
            <a:r>
              <a:rPr lang="en-GB" dirty="0" smtClean="0"/>
              <a:t>Workflow</a:t>
            </a:r>
            <a:r>
              <a:rPr lang="en-GB" dirty="0"/>
              <a:t> </a:t>
            </a:r>
            <a:r>
              <a:rPr lang="en-GB" dirty="0" smtClean="0"/>
              <a:t>5</a:t>
            </a:r>
            <a:br>
              <a:rPr lang="en-GB" dirty="0" smtClean="0"/>
            </a:br>
            <a:r>
              <a:rPr lang="en-GB" dirty="0"/>
              <a:t/>
            </a:r>
            <a:br>
              <a:rPr lang="en-GB" dirty="0"/>
            </a:br>
            <a:endParaRPr lang="en-GB" dirty="0"/>
          </a:p>
        </p:txBody>
      </p:sp>
      <p:sp>
        <p:nvSpPr>
          <p:cNvPr id="4" name="Pladsholder til tekst 3"/>
          <p:cNvSpPr>
            <a:spLocks noGrp="1"/>
          </p:cNvSpPr>
          <p:nvPr>
            <p:ph type="body" sz="quarter" idx="10"/>
          </p:nvPr>
        </p:nvSpPr>
        <p:spPr>
          <a:xfrm>
            <a:off x="289149" y="917550"/>
            <a:ext cx="7344816" cy="864096"/>
          </a:xfrm>
        </p:spPr>
        <p:txBody>
          <a:bodyPr/>
          <a:lstStyle/>
          <a:p>
            <a:r>
              <a:rPr lang="en-GB" dirty="0" smtClean="0"/>
              <a:t>Mary rebases on top of John’s commit</a:t>
            </a:r>
            <a:endParaRPr lang="en-GB" dirty="0"/>
          </a:p>
          <a:p>
            <a:endParaRPr lang="en-GB" dirty="0"/>
          </a:p>
        </p:txBody>
      </p:sp>
      <p:pic>
        <p:nvPicPr>
          <p:cNvPr id="2050" name="Picture 2" descr="Git Workflows: Git Pull Re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29" y="3293814"/>
            <a:ext cx="2247900" cy="2600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atlassian.com/git/workflows/pageSections/00/contentFullWidth/0/tabs/00/pageSections/05/contentFullWidth/00/content_files/file1/document/git-workflow-svn-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597" y="2789758"/>
            <a:ext cx="4731322" cy="3028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632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Centralized </a:t>
            </a:r>
            <a:r>
              <a:rPr lang="en-GB" dirty="0" smtClean="0"/>
              <a:t>Workflow</a:t>
            </a:r>
            <a:r>
              <a:rPr lang="en-GB" dirty="0"/>
              <a:t> </a:t>
            </a:r>
            <a:r>
              <a:rPr lang="en-GB" dirty="0" smtClean="0"/>
              <a:t>6</a:t>
            </a:r>
            <a:br>
              <a:rPr lang="en-GB" dirty="0" smtClean="0"/>
            </a:br>
            <a:r>
              <a:rPr lang="en-GB" dirty="0"/>
              <a:t/>
            </a:r>
            <a:br>
              <a:rPr lang="en-GB" dirty="0"/>
            </a:br>
            <a:endParaRPr lang="en-GB" dirty="0"/>
          </a:p>
        </p:txBody>
      </p:sp>
      <p:sp>
        <p:nvSpPr>
          <p:cNvPr id="4" name="Pladsholder til tekst 3"/>
          <p:cNvSpPr>
            <a:spLocks noGrp="1"/>
          </p:cNvSpPr>
          <p:nvPr>
            <p:ph type="body" sz="quarter" idx="10"/>
          </p:nvPr>
        </p:nvSpPr>
        <p:spPr>
          <a:xfrm>
            <a:off x="289149" y="917550"/>
            <a:ext cx="7344816" cy="864096"/>
          </a:xfrm>
        </p:spPr>
        <p:txBody>
          <a:bodyPr/>
          <a:lstStyle/>
          <a:p>
            <a:r>
              <a:rPr lang="en-GB" dirty="0" smtClean="0"/>
              <a:t>Mary resolves a merge conflict</a:t>
            </a:r>
            <a:endParaRPr lang="en-GB" dirty="0"/>
          </a:p>
          <a:p>
            <a:endParaRPr lang="en-GB" dirty="0"/>
          </a:p>
        </p:txBody>
      </p:sp>
      <p:pic>
        <p:nvPicPr>
          <p:cNvPr id="3074" name="Picture 2" descr="Git Workflows: Rebasing on Comm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29" y="2735437"/>
            <a:ext cx="2247900" cy="2600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atlassian.com/git/workflows/pageSections/00/contentFullWidth/0/tabs/00/pageSections/06/contentFullWidth/00/content_files/file1/document/git-workflow-svn-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629" y="2645742"/>
            <a:ext cx="4665740" cy="269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9072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Centralized </a:t>
            </a:r>
            <a:r>
              <a:rPr lang="en-GB" dirty="0" smtClean="0"/>
              <a:t>Workflow</a:t>
            </a:r>
            <a:r>
              <a:rPr lang="en-GB" dirty="0"/>
              <a:t> </a:t>
            </a:r>
            <a:r>
              <a:rPr lang="en-GB" dirty="0" smtClean="0"/>
              <a:t>7</a:t>
            </a:r>
            <a:br>
              <a:rPr lang="en-GB" dirty="0" smtClean="0"/>
            </a:br>
            <a:r>
              <a:rPr lang="en-GB" dirty="0"/>
              <a:t/>
            </a:r>
            <a:br>
              <a:rPr lang="en-GB" dirty="0"/>
            </a:br>
            <a:endParaRPr lang="en-GB" dirty="0"/>
          </a:p>
        </p:txBody>
      </p:sp>
      <p:sp>
        <p:nvSpPr>
          <p:cNvPr id="4" name="Pladsholder til tekst 3"/>
          <p:cNvSpPr>
            <a:spLocks noGrp="1"/>
          </p:cNvSpPr>
          <p:nvPr>
            <p:ph type="body" sz="quarter" idx="10"/>
          </p:nvPr>
        </p:nvSpPr>
        <p:spPr>
          <a:xfrm>
            <a:off x="289149" y="917550"/>
            <a:ext cx="7344816" cy="864096"/>
          </a:xfrm>
        </p:spPr>
        <p:txBody>
          <a:bodyPr/>
          <a:lstStyle/>
          <a:p>
            <a:r>
              <a:rPr lang="en-GB" dirty="0" smtClean="0"/>
              <a:t>Mary successfully publishes her new feature</a:t>
            </a:r>
            <a:endParaRPr lang="en-GB" dirty="0"/>
          </a:p>
          <a:p>
            <a:endParaRPr lang="en-GB" dirty="0"/>
          </a:p>
        </p:txBody>
      </p:sp>
      <p:pic>
        <p:nvPicPr>
          <p:cNvPr id="4098" name="Picture 2" descr="Git Workflows: Synchronize Central Re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205" y="2861766"/>
            <a:ext cx="22479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550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Merge or Rebase</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90" y="3365822"/>
            <a:ext cx="2428875"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701" y="3810773"/>
            <a:ext cx="4038615" cy="1822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Billede 4"/>
          <p:cNvPicPr/>
          <p:nvPr/>
        </p:nvPicPr>
        <p:blipFill>
          <a:blip r:embed="rId4"/>
          <a:stretch>
            <a:fillRect/>
          </a:stretch>
        </p:blipFill>
        <p:spPr>
          <a:xfrm>
            <a:off x="1945333" y="1133574"/>
            <a:ext cx="5419725" cy="1685925"/>
          </a:xfrm>
          <a:prstGeom prst="rect">
            <a:avLst/>
          </a:prstGeom>
        </p:spPr>
      </p:pic>
      <p:grpSp>
        <p:nvGrpSpPr>
          <p:cNvPr id="12" name="Gruppe 11"/>
          <p:cNvGrpSpPr/>
          <p:nvPr/>
        </p:nvGrpSpPr>
        <p:grpSpPr>
          <a:xfrm>
            <a:off x="835890" y="2645742"/>
            <a:ext cx="4277795" cy="1165031"/>
            <a:chOff x="835890" y="2645742"/>
            <a:chExt cx="4277795" cy="1165031"/>
          </a:xfrm>
        </p:grpSpPr>
        <p:cxnSp>
          <p:nvCxnSpPr>
            <p:cNvPr id="4" name="Lige pilforbindelse 3"/>
            <p:cNvCxnSpPr/>
            <p:nvPr/>
          </p:nvCxnSpPr>
          <p:spPr>
            <a:xfrm flipH="1">
              <a:off x="3169469" y="2645742"/>
              <a:ext cx="1944216" cy="11650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kstboks 9"/>
            <p:cNvSpPr txBox="1"/>
            <p:nvPr/>
          </p:nvSpPr>
          <p:spPr>
            <a:xfrm>
              <a:off x="835890" y="2858925"/>
              <a:ext cx="3480440" cy="369332"/>
            </a:xfrm>
            <a:prstGeom prst="rect">
              <a:avLst/>
            </a:prstGeom>
            <a:noFill/>
          </p:spPr>
          <p:txBody>
            <a:bodyPr wrap="none" rtlCol="0">
              <a:spAutoFit/>
            </a:bodyPr>
            <a:lstStyle/>
            <a:p>
              <a:r>
                <a:rPr lang="en-US" sz="1800" dirty="0" smtClean="0">
                  <a:latin typeface="Verdana" panose="020B0604030504040204" pitchFamily="34" charset="0"/>
                  <a:ea typeface="Verdana" panose="020B0604030504040204" pitchFamily="34" charset="0"/>
                  <a:cs typeface="Verdana" panose="020B0604030504040204" pitchFamily="34" charset="0"/>
                </a:rPr>
                <a:t>History with Merge Commits</a:t>
              </a:r>
              <a:endParaRPr lang="da-DK" sz="1800" dirty="0">
                <a:latin typeface="Verdana" panose="020B0604030504040204" pitchFamily="34" charset="0"/>
                <a:ea typeface="Verdana" panose="020B0604030504040204" pitchFamily="34" charset="0"/>
                <a:cs typeface="Verdana" panose="020B0604030504040204" pitchFamily="34" charset="0"/>
              </a:endParaRPr>
            </a:p>
          </p:txBody>
        </p:sp>
      </p:grpSp>
      <p:grpSp>
        <p:nvGrpSpPr>
          <p:cNvPr id="11" name="Gruppe 10"/>
          <p:cNvGrpSpPr/>
          <p:nvPr/>
        </p:nvGrpSpPr>
        <p:grpSpPr>
          <a:xfrm>
            <a:off x="6049789" y="2645742"/>
            <a:ext cx="2516083" cy="1080120"/>
            <a:chOff x="6049789" y="2645742"/>
            <a:chExt cx="2516083" cy="1080120"/>
          </a:xfrm>
        </p:grpSpPr>
        <p:cxnSp>
          <p:nvCxnSpPr>
            <p:cNvPr id="9" name="Lige pilforbindelse 8"/>
            <p:cNvCxnSpPr/>
            <p:nvPr/>
          </p:nvCxnSpPr>
          <p:spPr>
            <a:xfrm>
              <a:off x="6049789" y="2645742"/>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kstboks 12"/>
            <p:cNvSpPr txBox="1"/>
            <p:nvPr/>
          </p:nvSpPr>
          <p:spPr>
            <a:xfrm>
              <a:off x="6072112" y="3046734"/>
              <a:ext cx="2493760" cy="369332"/>
            </a:xfrm>
            <a:prstGeom prst="rect">
              <a:avLst/>
            </a:prstGeom>
            <a:noFill/>
          </p:spPr>
          <p:txBody>
            <a:bodyPr wrap="none" rtlCol="0">
              <a:spAutoFit/>
            </a:bodyPr>
            <a:lstStyle/>
            <a:p>
              <a:r>
                <a:rPr lang="en-US" sz="1800" dirty="0" smtClean="0">
                  <a:latin typeface="Verdana" panose="020B0604030504040204" pitchFamily="34" charset="0"/>
                  <a:ea typeface="Verdana" panose="020B0604030504040204" pitchFamily="34" charset="0"/>
                  <a:cs typeface="Verdana" panose="020B0604030504040204" pitchFamily="34" charset="0"/>
                </a:rPr>
                <a:t>History </a:t>
              </a:r>
              <a:r>
                <a:rPr lang="en-US" sz="1800" smtClean="0">
                  <a:latin typeface="Verdana" panose="020B0604030504040204" pitchFamily="34" charset="0"/>
                  <a:ea typeface="Verdana" panose="020B0604030504040204" pitchFamily="34" charset="0"/>
                  <a:cs typeface="Verdana" panose="020B0604030504040204" pitchFamily="34" charset="0"/>
                </a:rPr>
                <a:t>with Rebase</a:t>
              </a:r>
              <a:endParaRPr lang="da-DK" sz="1800" dirty="0">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140155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17141" y="197470"/>
            <a:ext cx="8132186" cy="1512168"/>
          </a:xfrm>
        </p:spPr>
        <p:txBody>
          <a:bodyPr/>
          <a:lstStyle/>
          <a:p>
            <a:r>
              <a:rPr lang="en-GB" dirty="0" smtClean="0"/>
              <a:t>What if you just want to play around and try a lot of different things on the project ?</a:t>
            </a:r>
            <a:endParaRPr lang="en-GB" dirty="0"/>
          </a:p>
        </p:txBody>
      </p:sp>
      <p:sp>
        <p:nvSpPr>
          <p:cNvPr id="3" name="Tekstboks 2"/>
          <p:cNvSpPr txBox="1"/>
          <p:nvPr/>
        </p:nvSpPr>
        <p:spPr>
          <a:xfrm>
            <a:off x="289149" y="2429718"/>
            <a:ext cx="8928992"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Create a new feature Branch (not recommended until you get comfortable with </a:t>
            </a:r>
            <a:r>
              <a:rPr lang="en-US" sz="2400" dirty="0" err="1" smtClean="0">
                <a:latin typeface="Verdana" panose="020B0604030504040204" pitchFamily="34" charset="0"/>
                <a:ea typeface="Verdana" panose="020B0604030504040204" pitchFamily="34" charset="0"/>
                <a:cs typeface="Verdana" panose="020B0604030504040204" pitchFamily="34" charset="0"/>
              </a:rPr>
              <a:t>Git</a:t>
            </a:r>
            <a:r>
              <a:rPr lang="en-US" sz="2400" dirty="0" smtClean="0">
                <a:latin typeface="Verdana" panose="020B0604030504040204" pitchFamily="34" charset="0"/>
                <a:ea typeface="Verdana" panose="020B0604030504040204" pitchFamily="34" charset="0"/>
                <a:cs typeface="Verdana" panose="020B0604030504040204" pitchFamily="34" charset="0"/>
              </a:rPr>
              <a:t>)</a:t>
            </a:r>
          </a:p>
          <a:p>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Create a new Clone somewhere else on your system, which you will never push to the central repository. Are there things from this project you want to include in the real project merge them into the real clone and commit-push from here.</a:t>
            </a:r>
            <a:endParaRPr lang="da-DK"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5931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17141" y="197470"/>
            <a:ext cx="8132186" cy="1512168"/>
          </a:xfrm>
        </p:spPr>
        <p:txBody>
          <a:bodyPr/>
          <a:lstStyle/>
          <a:p>
            <a:r>
              <a:rPr lang="en-GB" dirty="0" smtClean="0"/>
              <a:t>Stupid things I have seen </a:t>
            </a:r>
            <a:endParaRPr lang="en-GB" dirty="0"/>
          </a:p>
        </p:txBody>
      </p:sp>
      <p:sp>
        <p:nvSpPr>
          <p:cNvPr id="3" name="Tekstboks 2"/>
          <p:cNvSpPr txBox="1"/>
          <p:nvPr/>
        </p:nvSpPr>
        <p:spPr>
          <a:xfrm>
            <a:off x="307975" y="1853654"/>
            <a:ext cx="9270206"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Verdana" panose="020B0604030504040204" pitchFamily="34" charset="0"/>
                <a:ea typeface="Verdana" panose="020B0604030504040204" pitchFamily="34" charset="0"/>
                <a:cs typeface="Verdana" panose="020B0604030504040204" pitchFamily="34" charset="0"/>
              </a:rPr>
              <a:t>You are not entirely </a:t>
            </a:r>
            <a:r>
              <a:rPr lang="en-US" sz="2200" dirty="0" smtClean="0">
                <a:latin typeface="Verdana" panose="020B0604030504040204" pitchFamily="34" charset="0"/>
                <a:ea typeface="Verdana" panose="020B0604030504040204" pitchFamily="34" charset="0"/>
                <a:cs typeface="Verdana" panose="020B0604030504040204" pitchFamily="34" charset="0"/>
              </a:rPr>
              <a:t>comfortable with </a:t>
            </a:r>
            <a:r>
              <a:rPr lang="en-US" sz="2200" dirty="0" err="1" smtClean="0">
                <a:latin typeface="Verdana" panose="020B0604030504040204" pitchFamily="34" charset="0"/>
                <a:ea typeface="Verdana" panose="020B0604030504040204" pitchFamily="34" charset="0"/>
                <a:cs typeface="Verdana" panose="020B0604030504040204" pitchFamily="34" charset="0"/>
              </a:rPr>
              <a:t>git</a:t>
            </a:r>
            <a:r>
              <a:rPr lang="en-US" sz="2200" dirty="0" smtClean="0">
                <a:latin typeface="Verdana" panose="020B0604030504040204" pitchFamily="34" charset="0"/>
                <a:ea typeface="Verdana" panose="020B0604030504040204" pitchFamily="34" charset="0"/>
                <a:cs typeface="Verdana" panose="020B0604030504040204" pitchFamily="34" charset="0"/>
              </a:rPr>
              <a:t>. </a:t>
            </a:r>
          </a:p>
          <a:p>
            <a:pPr marL="342900" indent="-342900">
              <a:buFont typeface="Arial" panose="020B0604020202020204" pitchFamily="34" charset="0"/>
              <a:buChar char="•"/>
            </a:pPr>
            <a:r>
              <a:rPr lang="en-US" sz="2200" dirty="0">
                <a:latin typeface="Verdana" panose="020B0604030504040204" pitchFamily="34" charset="0"/>
                <a:ea typeface="Verdana" panose="020B0604030504040204" pitchFamily="34" charset="0"/>
                <a:cs typeface="Verdana" panose="020B0604030504040204" pitchFamily="34" charset="0"/>
              </a:rPr>
              <a:t>Y</a:t>
            </a:r>
            <a:r>
              <a:rPr lang="en-US" sz="2200" dirty="0" smtClean="0">
                <a:latin typeface="Verdana" panose="020B0604030504040204" pitchFamily="34" charset="0"/>
                <a:ea typeface="Verdana" panose="020B0604030504040204" pitchFamily="34" charset="0"/>
                <a:cs typeface="Verdana" panose="020B0604030504040204" pitchFamily="34" charset="0"/>
              </a:rPr>
              <a:t>ou have something you want to commit/push, but you don’t dare ;-)</a:t>
            </a:r>
            <a:endParaRPr lang="en-US" sz="22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200" dirty="0" smtClean="0">
                <a:latin typeface="Verdana" panose="020B0604030504040204" pitchFamily="34" charset="0"/>
                <a:ea typeface="Verdana" panose="020B0604030504040204" pitchFamily="34" charset="0"/>
                <a:cs typeface="Verdana" panose="020B0604030504040204" pitchFamily="34" charset="0"/>
              </a:rPr>
              <a:t>So instead A places some code from his project in </a:t>
            </a:r>
            <a:r>
              <a:rPr lang="en-US" sz="2200" dirty="0" err="1" smtClean="0">
                <a:latin typeface="Verdana" panose="020B0604030504040204" pitchFamily="34" charset="0"/>
                <a:ea typeface="Verdana" panose="020B0604030504040204" pitchFamily="34" charset="0"/>
                <a:cs typeface="Verdana" panose="020B0604030504040204" pitchFamily="34" charset="0"/>
              </a:rPr>
              <a:t>DropBox</a:t>
            </a:r>
            <a:r>
              <a:rPr lang="en-US" sz="2200" dirty="0" smtClean="0">
                <a:latin typeface="Verdana" panose="020B0604030504040204" pitchFamily="34" charset="0"/>
                <a:ea typeface="Verdana" panose="020B0604030504040204" pitchFamily="34" charset="0"/>
                <a:cs typeface="Verdana" panose="020B0604030504040204" pitchFamily="34" charset="0"/>
              </a:rPr>
              <a:t>.</a:t>
            </a:r>
          </a:p>
          <a:p>
            <a:pPr marL="342900" indent="-342900">
              <a:buFont typeface="Arial" panose="020B0604020202020204" pitchFamily="34" charset="0"/>
              <a:buChar char="•"/>
            </a:pPr>
            <a:r>
              <a:rPr lang="en-US" sz="2200" dirty="0" smtClean="0">
                <a:latin typeface="Verdana" panose="020B0604030504040204" pitchFamily="34" charset="0"/>
                <a:ea typeface="Verdana" panose="020B0604030504040204" pitchFamily="34" charset="0"/>
                <a:cs typeface="Verdana" panose="020B0604030504040204" pitchFamily="34" charset="0"/>
              </a:rPr>
              <a:t>B copies the code into his project and is happy with the code, so he commit and pushes the change.</a:t>
            </a:r>
          </a:p>
          <a:p>
            <a:endParaRPr lang="en-US" sz="22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200" dirty="0" smtClean="0">
                <a:latin typeface="Verdana" panose="020B0604030504040204" pitchFamily="34" charset="0"/>
                <a:ea typeface="Verdana" panose="020B0604030504040204" pitchFamily="34" charset="0"/>
                <a:cs typeface="Verdana" panose="020B0604030504040204" pitchFamily="34" charset="0"/>
              </a:rPr>
              <a:t>But what happens next time A performs a pull?  UPPS.</a:t>
            </a:r>
          </a:p>
          <a:p>
            <a:pPr marL="342900" indent="-342900">
              <a:buFont typeface="Arial" panose="020B0604020202020204" pitchFamily="34" charset="0"/>
              <a:buChar char="•"/>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200" u="sng" dirty="0" smtClean="0">
                <a:latin typeface="Verdana" panose="020B0604030504040204" pitchFamily="34" charset="0"/>
                <a:ea typeface="Verdana" panose="020B0604030504040204" pitchFamily="34" charset="0"/>
                <a:cs typeface="Verdana" panose="020B0604030504040204" pitchFamily="34" charset="0"/>
              </a:rPr>
              <a:t>If you go for GIT, then GIT is how you share you're code</a:t>
            </a:r>
            <a:endParaRPr lang="da-DK" sz="2200" u="sng" dirty="0">
              <a:latin typeface="Verdana" panose="020B0604030504040204" pitchFamily="34" charset="0"/>
              <a:ea typeface="Verdana" panose="020B0604030504040204" pitchFamily="34" charset="0"/>
              <a:cs typeface="Verdana" panose="020B0604030504040204" pitchFamily="34" charset="0"/>
            </a:endParaRPr>
          </a:p>
        </p:txBody>
      </p:sp>
      <p:sp>
        <p:nvSpPr>
          <p:cNvPr id="4" name="AutoShape 2" descr="data:image/jpeg;base64,/9j/4AAQSkZJRgABAQAAAQABAAD/2wCEAAkGBxANDw8NDRAPEA8QDw8PDg4QEBAQEA4SFBUWGBURFhcYHTQgGBolHRQUITMhJSwrLy4uGB8/OTMsQzQ5LiwBCgoKDg0OGBAQGiwkICQsLCwsLSwsLC8sLCwsLSwsLywsLCwsLC8sLCwsLCwsLCwsLCwsLCwsLCwsLCwsLCwsLP/AABEIAOEA4QMBEQACEQEDEQH/xAAcAAEAAQUBAQAAAAAAAAAAAAAAAQIDBAUGBwj/xABNEAACAgEBBQQGBAYOCgMAAAABAgADBBEFBhIhMRNBUWEHFCIycYFCUoKhCCNDkZKxFRYkMzRTYmNyc6Kjs8NEVHSEwcTR0+Hwg6Sy/8QAGwEBAAIDAQEAAAAAAAAAAAAAAAEDAgQGBQf/xAA6EQACAQMABggFAwMDBQAAAAAAAQIDBBEFEiExQVEGYXGBkbHB0RMiMqHwFFLhJEJiIzPxFXKCkrL/2gAMAwEAAhEDEQA/APcYAgCAIAgCAIAgCAIAJgGtt29iKSvb1s6+9XUe2sHxRNW+6YTqQh9TS7XgYLJ3hrP73VlP/u71f4vDNWWkrWO+ovPyMtSXItftib/Ucz48WCP8/WUPTNmv7vs/Yn4cik7yOP8AQMz5Pg/9+QtNWf7vs/YfDkXBvJWOdlGXX/8AAbfupLSyOl7KW6ovuvND4cuRdr3lwjoGyEqLHRVyOLGdj4BbQCTNynXpVPomn2NPyMWmt5tVYMAQQQeYIOoMtIJgCAIAgCAIAgCAIAgCAIAgCAIAgCAIAgGuy9s1Vsa14rrR1ppAdlPgxJC1/bI1lVWvTpLM3glJswrMnLt+lXjLz5VgXXeR4nHAp8uFvjPJraYS2U4979v5M1T5mO+yqn53hsg8j+6Ha5dfEI3sL9kCeVWv7ipvk+7Z5FiikZS1hRwqAAOgA0AmhLbtZkCsqZJBWVskpKypgpKytklDJqNDzHeD0MrZJrxsmlCWpU0MTxFsZ3xyx8W7MgP9rWbVHSd3Q+io+x7V4PJi4RfAyKs3No92yvKXn7GQoqtPPutqXh0HgayT4z27bpRJbK8O+Ps/dFbo8jZYe8tDsK7w+Lax4VS/hVXOugCWKSjE9y68XiBOktNIW90v9KSb5bn4fiKZQcd5upuGIgCAIAgCAIAgCAIAgCAIAgCAYudtBKNA2rO2vZ1IOKyzTroPDmNSdANeZExnOMFrSeEDWWi7I/fmNVfdRSxBI/nLRzPwXQdQSwnj3GkpPZS2dfEsUOZcox1rUJWqog91VAVR8AJ5E25PLeWWFzSVNEkaStgaSpkkcMrZJSVlTJIKypgpKytklBWVMkoKytklDLK2C1bUGBVgGVhoysAQwPcQeoiMmnlAx8YX4n8DcGsf6JczGn4Vvzanu6cSgfQ750dh0jrUsRr/ADx5/wBy9+/b1lMqKe43+yttVZJNejVXqNXx7dBYBy9tdOTpzHtKSOeh0PKdna3dG5hr0pZX3XauBryi1vNnNggQBAEAQBAEAQBAEAQBANZmbRYsacbRrF5WWsCa6PI6e8/fwjoOpHLXXr3EaS27+RKWS1jYgr1bUvY2naWvobLNPE9w5nRRoBryAnh1qs6rzJlqWC/pNdokaTBokaSpoEaSpkkaSpkjSVMkpIlTJIKypgpKypklJWVMkoIlbJKCsrYKCJjkkoKycgxsvES0Lxg6o3FW6krZU2hHGjDmp0JGo7iRNi2uqtvNVKUsP8380YtJ7GZezduvSUoz2BDMEpzNAqWMToqXAcq7DyAI0Vj04SQp77Remad4tSXyz5cH2e2/tNWdNx7DpJ7RWIAgCAIAgCAIAgCAarNy2uZqKGKqp0vvHVT/ABVf8vxP0fj01bm5VJYW8ySyVUULWoRAFUdAPvPme/WeNJuTy95YXdJi0BpMGiRpKmBpKmSRpKZEkSpkkSpkkGUskiVMFJlTJIIlTJKCJUyShllTJKCJjkFBWTkFBEnILV1KurI6hlYFWVgCrA8iCD1EzjJxaae0gbL2k2Gy0XsWxmIWm9yS2Ox5LVYTzKHoHPMcge4zu9C6aVzijWfz8H+7+fM1qlPG1HVToykQBAEAQBAEAQDWbUy2LerUHhsYBrbBp+IrOo1H8ttCF7hoSddNDr3FdUo548CUsjHpWtVRBoqjQD/3qfOeI5OTy95aXwJkkQTpDQGkqZJGkpkSQZSySDKpEkGVMkpMpZJBlUgQZVIkpMqZJBlMiSJUySkypklJErBQRJyCgiTkFBEyBZuqDAqwDKwKspAIYHkQQeomcZNPKIK93s9sd1wb3LI2vqVznViACTjOT7zKASrdWUHXUqWb6FoXSqvKepP647+tc/f+cLUqQ1Xlbjp57hWIAgCAIAgGJtPN7CviA4nYhKq9dO0sb3V17h1JPcAT3TGc1CLlLcgYOFj9mp4jx2Oxe2zTTtHOmreQ5AAdwAHdOdq1nVm5MuSwZYkJgrEsTIJkNkiVNggypknP7y747P2VoM3ISt2Gq1ANZaRz0bgQEgcjzOg5TKnbVa30INpFndzfnZu1G7LDyVa3TXsXV6rCO/hDgcXy10lde0rUlmS2BSTOiM0WZlJlLJIMqkCDKpElJlTJIMpkSaTeLevB2WF9dyErZua1gM9jDxCKCdOXXpL7awuLpv4Uc9e5eLIclHeYm7+/WzdpP2OLkqbe6qxXqduvuhgOLoToNYvNE3dtHXqQ2c1tXfjd3iM4vcdFPJZYCIBQRJILbCZIFsiZIGLm4q3Ia310JVgw5MjqQyWKe5lYBge4gTYt7idCpGrTeGvzwfExaTWGbndzabZFbV3cPrNBFeQFBVXOmq3ID9Bxz79DxLqSpn0+yu4XdGNWHHeuT4r84bTTlHVeDbTaMRAEAQBANCLPWL2u/J1F6aB3Eg6W2/MjgHkpI5NPF0lcZl8JcN/aWQXEzVnmpmZWJYmCsTLJBMhsETBsk57fzeVdkYF2YQDYNK8dD0suf3R5gc2PkpmdvRdaoo+PYQ3hHyhtDOtyrbMjIdrLbGL2WMdSxP6vh3TpYxUUox3FJaptatlsrZkdGDI6kqyMDqGBHMEHvktJrDB9R+jHev8AZjAW6zT1mo9jkgaDVwNRYB4MND8dfCchpC2+BVwtz2o2IPKOsnmszIMpZJEqYKTKmSaTfHb6bLwr81wGKLpUh/KWNyRfhqefkDLrK1d1XjSXHf1LiRKWqsnyttPaFuXdZk5Dmy21i7u3Unw8gBoAOgAAn0ijShRgqcFhLcajedrMeqxkZXQlWUhlZSQykcwQR0MzlFSTT3EH0r6Ld7DtbB1uIOVjkVZHQF+XsW6DpxAH5q0+Z6c0crO4+T6JbV1c13eTRu0p6yOynjFgIgFsiZIgtsJkgW2EyQMHIuOLamcuulYKZIGvt4xOrHTvKHRx1OgcD3p0HR+//T1/hyfyz2dj4P0f8FNWOVk7MHXmOYPQ+M+gGqTAEAQDX7cyWrq4azpbcwpqPerMCS48eFQ76d/BKq9VUqbm+BKWWY2NStaLWg0RFCqvgoGgE5Nzcm297LzIEyTBWJlkgqEnWBMZBExbB4h+EbtE8eBhg+yFtyHXuJJCIflpZ+cz19FR2Sl3GEzxeeuViAeqfg+bQNe0MnG19i/G49PF6mHD9z2TxtN080Yz5Pz/AOEWU3tPfpyjLymVMkiVMkgypg8c/CH2gQmDiA+yzW3uPNQFT/8Adk6bozSTlUqdi8dr8kU1nuR4pOtKBAPSPQRtA1bTejX2MjHccPcXrIZT8hx/nnNdKaKnaKfGMl4PZ7F1B/Ng+gZ8+NsQCCIBbYTJEFthM0C04mSIMndG/SuzCY+1ilVr8TjvqaT8Bo9fPr2RM+m6JvP1VrGb3rY+1e+/vNOpHVlg389IwEAQDRZdna5bfVxqwg5/lbdGbUeIQVaH+caeJpitjVprtfp6llNcTIWeImWlwTJMgrEyyCYyBGQJDYPnv8IdD+yeM2nsnArUHxIuu1H9ofnnv6Jf+i+30RVU3nls9QwEA9B9Bik7ZrI6Ci8t8OHT9ZE8rTDxavtRnT+o+kJxzZsESpskgypskpMqZJ4X+EKp9bwm7jjuB8Q/P9YnX9GWvhVF1ryNetvR5NOmKRAO09DiE7bwyByUZJbyHYWDX85E8TpE0tH1P/H/AOkWUvrR9Kz5obogCAUMJKILbCZIFphM0DHqu7DKx7uiuTi289Bpbp2TeZ7RUUf1rTp+jN1qV5UXuktnav4z4FFZbMnXTuTWEAGAczsh+OoXnrez5HPkeGw8SKfgnAv2Zx9/V+JcTfXjw2GxFYRsFmrkkuLJyCsSdYEydYCNYCRkHj34RGyWejDzlGopeyi3Qa6CwAox8ACjD4sJ7Gh6y1pU3x2+BXUXE8LnQFQgHsH4POySbszPYHhStcas9zM5Dvp5gIn6c5/T1ZKEKff6FtJcT3Ccs2XkStskgypsESpsk8p9P+yTbiY2aoJ9XtauzTuS4D2j5cSKPtToujVwo1p0n/csrtX8N+BVWWzJ4RO1NYQD1X0A7KZ8vJzSPYpp7FTp1ssIPI+Sodf6QnKdK7hRoQore3nuX8v7F9Bbcnuk4Q2hAEAhoQLbCZogtNMkDB2nQ1tViIeFyp7JvqWDnW/yYKflNq0ruhWhVX9rTMZLKwdTs3MXJopyE1C3VV2qD1AdQwB8+c+r9homTANbvHYVxMjhPC7VmqtvB7PYQ/pMJhUnqQlLkm/AIxa1CgKvIAAAeAHScHrZ2m0XljIK1k5BWJOQTJyBGQRIyDB25sqrPxrsPIGtVyFG6ajvVh/KBAI8wJlSrSpTU470Q1k+W98dz8rY9zVZCMatfxOSqnsrh3aHublzU8x8OZ7G1vKdxHMXt4rivzmUSi0Yu7W7WXtS4UYdTOdQHsOoqpB+k7dAPvPcDMri6pW8dao/d9hCi3uPqLdTYFWysOrCp5isavYRobbDzew/E93cNB3Th7u5lcVXUlx+yNmKwsG3mm2ZEStskplTZJErbBibV2fXmUW4t68VVyNW479D3jwI6g9xEUq86NSNSD2p5QaysHzFvlublbIuZLkZqCx7HKUHs7V7tT9FvFT8tRzP0jR+k6N7BODxLjHivddfrsNScHE1+7+wMnaVy0YlTWMSOJtD2dQP0nboo6/Hu16S+7vKNrTc6sseb7FxIjFyeEfTW527leycOvDq9ojV7rNNDba2nE+nyAHgAJ8w0jfTvK7qy7EuS4L84m7COqsG7mkZCAIAMAttMkQWmmSBaeZogzd0X/c7VE6mnIyK/wCipsL1r8q3rE+oaLq/Fs6Uv8UvDZ6GlNYkzdzfMTT7znWqmv6+Vj/3bdr/AJU0tJS1bWo+rz2GUPqRbWcRk2S6snILixkFUnIEZAjIEZAmOQUuoYEMAQeoI1BmOtgFNaKo4VAUeAAA+6Yyk3vJKpW2CJW2SRK2ySJW2CJW2SUypskpZQRoQCD1B5gyvOHsBFdaoNFAUeCgAfdDk28skqkAQBAEAQChpKILTTNAtPMkQXt1vZtzk+tbTf8ApUrX/kT6H0cnrWSXJtevqatb6joZ7pUaLej38D/bG1+WJk/8dJ5emXizn3eaM6f1BTOLybJcUxkFxYyCuMgaydYgaxrARkkiY5AmLYImLZImDYIlbZJEwbBErbJIlbYIlTZJExJEAQBAEAQBAKGkogtNM0C20yQKd2/4dmDu9UwD8+0zAf1Cd30Xf9LNf5eiNWt9R1E6UpNDvSdH2f8A7Y4/+pk/9J5Wml/Ry7vNGdP6iFM4fJsl1TGQXFMZBXGQJOsBGsBIyCJGSRMWwRMWwRMGyRMGwRMGySJW2CJW2SRMCRAEAQBAEAQBAKGkogtNM0C20yQKd2/4fmeWJgffbmf+J3fRdf003/l6I1a286idKUmk3qGldFh/J5dH94TSP8WedpeOtZVF1eTTM6f1IsqZ8/ybRdUxkFxTIyCvWMgScgxNrbTpwqLMrJfgpqXid9CdBroBoOZJJA085ZRpzrTVOCy2Q3jay7g5aZFVWRSeKq6tLa20I4kdQynQ8xyI6zGpGVOThLenh9qJW0vSvIImLZImLYImLYEwbJImDYIlbZJEwJEAQBAEAQDXbB25jbSp9Zw7O0q42Ti4WUhl6ghhqOoPzE2Lq0rWtT4dZYe/8wYxkpLKNjNcyEAoaSiC00zQLTzJEF3dcBrs2wdzY9B+xX2n+fPoPRuOrZZ5yb8l6GrW+o6Ke+VGp3rTXCyGALGpPWFUdWagi1QPPVBKq9P4lKcOaa8VglPDyYKMDzHQ8wfKfL8m6XVMjILqmRkFwGMgRrA829IOWdsZdG7uIxILrftO1DyppQg9mT9bUg/HgHedPf0bBWlGV7UXDEFzb4/nDJVP5nqo9GqrCKqKAFUBVUdAANAJ4MptvLLSqY5AmOSRMWwRMWwRMGyRMGwRMSRAEAQBAEAQDzXZN/7X9sX4V54cDadhyMO08kqvPv1Hw1JA+Ar8TOlrw/6lYQrQ21KS1ZLi48H6/wDtyKV8kscGelTmi4GAW2mSILTTJAtPM0QZe6Ca023aaG7KyGPmK27FW+a0qfgZ9O0TS+HZUovlnx2+pp1HmTN7PRMCGUMCCNQQQQe8HugHG7GBSlamJLUF8Zi3VjSxr4z/AEgob7QnzTSdH4F3Uh15XY9q8zcg8xRsVM0MmZdUyMg5DanpQ2ViWW0WXWNbS712IlNh0dCQygkAHmCOs9ejoS8rRjOMVhrKy1uZW6kUabam9O2NqVWjY+Bdi1Ct29bytEusAUnhqU8uI9ARxcz1XrNujZWNrOLuqqk8/THal2vku7vMXKUvpRjegTaWPZRk0cIGb2na32ElrMms+65J5+ySQR09oHqZZ0lpVY1ITz8mMJcE+Xf+bhRawerTl8lwkZAkZBExbJExbBExyBIJEAQBAEAQBAEA4H01Z2NVstqshFstucLiKeTJYOtwI5jhBPx4gD1nQdG6Nad4pU3hJfN2cu9+/AqrNau00O6O8G28DCxrsvDsz8KysPW9R4suis+7xAc2GgDDXuI9odBv6QstHXNxOFKoqc09qf0t9XLk+vhxMISmltWUdDR6WtktyssvobXRktofiQ94PBqOU86XRu+X0pSXNNeuDP40TtmniIsLTTJAw9o5PY1WW6FjWjOFHVyBqFHmToPnNi3outVjTW+TS8TFvCydJsfD9WxqMfXiNVNdZfvcqoBY+ZOp+c+sKKikluRomZJAgHKbQr7DNsH0cmtcheZ52VharR5Dh9XPmS047pRbYlCuuPyvzXr4GxRe9F5TOSyXl1TIyCpK114uFeI9W0Gp+cObxjJOC7rMcg8F38wLt3NsV7UwhpRe7WqvPg4j+/Y7eR1JHgG5e7O60XWp6TsXbVfqisdfVJdn/O81ZpwllHs+7m3KdpY1eZjNqlg5qdOKtx71bDuYH/r0nG3ltUtarpVN6+65o2IyUllGzmrkyEjIIkZAkEiAIAgCAIAgCAIBj7RzqsWmzIvcV1VKXsc9AB+s92neZZRpTrTVOCy3sRDeFlngtDXb3baBcMuHVoSn8TjKfd1H03Pf4t4Cd9JU9C6Pwts395P0X5tZq7akz6ARAoCqAFUAKANAAOgE+fNtvLNst21qxBZVJHQkAkTKMmtzIIYwgWmMzQMU1dvkY2P1Bs9Yt6jSvHKsP700DTvBadH0btviXTqPdBfd7F6vuKa0sRwdhO9NUQBANLvVil6BfWC1mK4yEVdSXUAi2sAdSa2cAfW4fCaWkLRXVvOlxe7tW785GUJarya+mwMAykMrAMrDmGB5gjyny6UWnhm6X1MwZJcUzFguAzEGp3q3fp2riWYd45N7Vb6atVYPdsXzGvzBI75t2N7UtKyqw4b1zXFfnaRKKksHg27228zdXaFmPkITXxAZFAPs2r9G6onv05g9/Q6d3e3drb6YtlUpvbwfJ8n6+K69WMnTlhn0Fsba1GfQmTi2CypxyI6g96sO5h4GfPbm2q29R06qw1+eBtpprKM6UEiAIAgCAIAgCAIAgFnNy68et7r3WuqtSzu50VQO8mZ06c6klCCy3uRDeD5+3+3zv2/kpgYCv6t2gWmocnybO6xx3DwB6DmfL6DorRdLRtJ167Wtja+EVyXrz3Lr1Jzc3hHsHo+3STY2ItPstkWaPlWj6T6clB68K6kD5nlrOP0tpKV9Xc/7Vsiurn2vj4cDZpw1UdMTPLMy2xmSILbGZoFpjMkQX906OPts0/liK6Ov7xUWAb7TtY2o6qU8J9I0JZ/prWOfql8z79y7l98mpUlmR0M9crEAQBAONFHql74fSshr8TpzqJHHUP6tmA8Ar1+c4TpHYfCrfHivlnv6pfzv7cmzRllYMxTOaZeXFMxYLimYsFwGYknLb/bl07Zo4W0ryawfV79PdP1G8UP3dR5+rorStSxqZW2L3r1XWVzgpI8K2dtPaO7Oa9ehrcEdtjvqachO5vMddGHMc/MTu61vaaWt1LeuDW9P83p+xrJyps9x3M9IGHtdVRGFOVp7WLYw4te/s26WDr05+IE4XSOhriybbWtD9y9eXlybNmFRSOtnklggCAIAgCAIAgHP71744WyU4sqzWwjWvHTRrrPD2fojl7x0E9Cw0XcXssU47OLe5fnJbTCU1HeeDb0b25+8ORXQiMEL6Y+FSSw4vrMfptp9I6ADXQDnO+sdG22jKTm3t4yfpyXVx69hqynKbwevejT0fpshPWMjhszrF0ZhzWhT+TTz8W/Ny68fpnTMr2WpDZTX3636I2KdPV2ved2TPBLS2TMkQW2MyQLbGZIGDmBrnrw6iRZkcQZlOjVULp2tw8CAyqD9axJ7WhLD9VcLWXyx2v0Xf5ZKqktVHY0UrWq11qFRFCIqjQKqjQADwAE+jGoVwBAEAQDWbwbMOVUOzIW+phbjuegcAjgbl7jAsp8mJHMAzXu7aFzRlSnuf25PuJjLDyjRYOULUD8LIdSr1tpx1Op0ettOWoII5cvDWfMLq2nb1ZUp71+ZXUzdi8rKMsGarMi4pmLBcBmIKwZBJpN6t1sXa1XY5depGvZXLoLaSepVvkOR5HQcpu2OkK9lPXpPtXB9v5kxlBSW08E3w9Hedsgm1Qb8ZTxLlUqda9OetijnX068x05zv9H6btr1ar+WX7Xx7Hx8+o1J03Ey92vSxtHBC13FcykcuG4ntQPAWjn+kGlV70ctLjMofJLq3eHtgmNaSPS9i+l7ZmToL2txXOg0tQsmvk6a8vMgTmLno1eUtsEprqe3wePtkuVaLOx2ftvEyhrjZOPd/V21uR5EA8p49W0r0f8AchJdqaLFJPcZ81zIQDEztqY+MOLIvopHjbalY/tGW0rerVeKcG+xNkNpbzkds+lbZWLqEtfJcfQx0LD9NtF0+BM9i36O31bfHVX+T9FllbrRR5xvJ6Yc7K4q8NUw6zy4l/GXn7ZGi93QajxnSWfRi2pYlWeu/BeHu+4plWb3HP7s7nbQ23abED9mza25t5bgJ15niPOxuXQa+ek9C90na2ENV4zwit/hwXb3GEYSme87l7j4mxk/EjtMhl0tynA7RvFV+ouo6DwGpM4HSWlq99L59keEVu7+b6/DBtwpqJ05M8wzKCZJBbYzJAoJmSBjZWQtSNY54UQFmPgB+uW06cqklCKy3sRDeDY7sbPdFfKvUrfkcJNbaE49Q17Ojly1GpZuvtM3MgCfTdG2MbOgqa372+b9luRpTlrPJvJvmIgCAIAgCAczvFs80O2fQjMCF9dpQEtYqjQZCKPesQAAgc2QADUqqnxdM6L/AFtPWh9cd3WuXt19rLKc9Vlui5XVXRgysAyspBVlI1BBHUGfO5RcW01tRtl4GYElamYgrBkYBWDMSSYBxW8vox2btAtYKzjXHmbcfRAx8WT3T15kAE+M9qy0/eW2I51o8pej3+nUVSpRZ5rtr0M7Qp1OJZTlKOg17C0/ZY8P9qdNbdKbWpsqpwfivFbfsUuhJbjkc/dDaWMSLsHKGnVlqd0/SUEffPYpaTs6v0VY+KT8HtK3CS4GuTLyMf2Fsvq06oHdNPlrNh06VT5mk+5MjLRL7RybfYa699eXCbLG1+WsKhRhtUUu5DLMvC3W2hkECnCyn16MKLAvzYjQfnlNXSFrT+upFd68iVCT4HWbH9D207yDkdjiprz7RxZZp4hU1HyJE8m46TWdP/bzN9SwvF+zLFRk956Nu36JdnYfC+QGzLRpzuAFIPlUORHkxac3edJLuvmNP5F1b/H2wWxoxW875ECgKoAUAAADQADuAnPttvLLiSYBQTMsEFBMnAKCZkC2xmSILWxMT1+xclx+5KXDYwPTKtU8sjTvrU+4T7zDiHIKx7vQOiXbx+PVXztbF+1P1f2Wzi0a1WpnYjrZ0hSIAgCAIAgCAIByu1dmnDZr6FLYzEvdSoJbHYnVra1HVCdSyjodSO8TnNNaG/Up1qK+fiv3fz5l1OpjYxTaGAZSGVgGVlIIYHmCCOonCSi08M2S6DMMElYaRgFYMxwCoNIwCrWRgkmAIBBAPUaxkAKB0AHwjLYJgCARrGAUlpOCCkmTgFBaZYBSTJwC2zTJIgx8HDO0T3jCB9t+nrn8hP5rxb6XQctSex0JoTGLi4X/AGx9X6LvNepU4I69VAAAAAA0AHIADunXFBMAQBAEAQBAEAQBAOZ2jsN6Ge/BXiRiXtwtQoLHmbKCeSMe9DorHn7J1LeHpXQtO8WvD5Z8+D7ffz4WwqOOx7jHxMtLV4kJOh4WBDK6MOqOrc1Yd6kAicFcW9ShN06iw1+fjNlNPajIBlGDIrBkYBUGmOAVBowCdZGATxSMAcUYA4owBxRgEcUnAILScApLRgFJaZYBQTJwCzkZC1qXsYKq9WY6ASynTlUkowWW9yRDeBhbIfO0fJV6sXqMZgVtyh3dsOqV9/Z+83INoNUPb6J0DGhircbZcFwXu/suGd5rVKudiOrVQAAAAANAByAHhOlKSYAgCAIAgCAIAgCAIAgGp2tsKvIbtkY0ZIAUXoAS6g6hLFPKxOvI8xqeEqTrNS7sqN3DUqxzyfFdj/FzMoycdxosi6zFPDmoKxroMlCWxn58tWPOo9OT6DU6BmnFX/R+vb5lT+ePVvXavVfY2I1U95lhp4GC0qDSMElQMjAJ4pGATxRgDijAHFGAOKMAjijAIJk4BSWk4BSWk4IMNcprmNWGnrFgJVmDcNFRHdZboQD01VQzcx7PfPZsNCXF1iWNWPN+i4+XWVyqKJudmbvrW635LesXqdayV4asckafik7jpr7ZJbmeYB0nbWOjaFnHFNbeLe9+y6ka8puW83c9AwEAQBAEAQBAEAQBAEAQBAEAgjXkeYPUeMA0OTuwg1bCc4rc/wAWq9pik+dJI4R3/iymveZ5t5om1uts44fNbH/PfkzjUlHca+9MrH17fHZ0Gp7bFJuGg7zXoLAT4KH+M5i66M14baMlJctz9vui6NZcSjG2jVaxSuxTYvvVa8Nqf0kPtL8xPBr2lag8VYOPavUtUk9xlcU18Ek8UjAJ4owSOKMAjijBBHFJwDGy8+qnTtrK6+I6KHYKXPgoPNj5CXUberWeKcXJ9SyQ2lvFLZF/8GxrCDr+NyNcWoaHwYdofLRND4z3Lbo3dVNtVqC8X4L1aK3WitxsMfdnj55txu/mKwaMf4MAS1nLkQzcJ+qJ01noS0tsPV1pc5bfBbl59ZTKpJm+opWtVrrVURQFVFAVVA6AAcgJ65WVwBAEAQBAEAQBAEAQBAEAQBAEAQBAEAxs7Z9GSvBkU1XKDqFtrWwA+IDDrHUDWvuvj8zU2RST/F5FpRfhW5KD5LNCrouzq/VSj3LHlgyU5LiWf2uWr7mba39dTQ/+GqTRn0cspbk12P3yZ/GkWP2Aze7MxNPPBu1/OMn/AITXfRe14Tl9vYn40h+wGd/reGP9xuP/ADMLovbcZy+3sPjMvLu7cw0szGHnRRUh/vOOXR6N2Ud+s+1+yRHxpF1N1qTp21uVcR3te9QPxWnhU/AjSb1LRNlT2xpLv2+eTF1JPibHA2Vj42px6Kai3N2rrVWc+LEDVj8Z6EUorC2IwMySBAEAQBAEAQBAEAQBAEAQBAEAQBAEAQBAEAQBAEAQBAEAQBAEAQBAEAQBAEAQBAEAQ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a-DK"/>
          </a:p>
        </p:txBody>
      </p:sp>
      <p:pic>
        <p:nvPicPr>
          <p:cNvPr id="7172" name="Picture 4" descr="http://upload.wikimedia.org/wikipedia/commons/thumb/8/85/Smiley.svg/800px-Smile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075" y="192382"/>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778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Central Version Control System</a:t>
            </a:r>
            <a:endParaRPr lang="en-GB" dirty="0"/>
          </a:p>
        </p:txBody>
      </p:sp>
      <p:pic>
        <p:nvPicPr>
          <p:cNvPr id="1026" name="Picture 2" descr="CentralizedV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261" y="1277590"/>
            <a:ext cx="7274663" cy="439248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data:image/jpeg;base64,/9j/4AAQSkZJRgABAQAAAQABAAD/2wCEAAkGBxMQEBAODxIQDw0QEA0NDw8PEBEPDw8NFREWFhURFBUYHCggGBolGxQUITEhJSorLi4uFx8zODMtNygxLisBCgoKBQUFDg8FDisZExkrKysrKysrKysrKysrKysrKysrKysrKysrKysrKysrKysrKysrKysrKysrKysrKysrK//AABEIAMkA+wMBIgACEQEDEQH/xAAbAAEAAgMBAQAAAAAAAAAAAAAABAUCAwYBB//EAEAQAAEDAQMFCwoHAAMBAAAAAAABAgMEBRExBiFScZEHEjIzQVFygbHB0RUWQkNhYoKSobITFCJEosLSU4OTVP/EABQBAQAAAAAAAAAAAAAAAAAAAAD/xAAUEQEAAAAAAAAAAAAAAAAAAAAA/9oADAMBAAIRAxEAPwD7iAAAAAAAAAAAAAAGKvTnTaBkDBZW6TdqGK1DNJu1ANoNP5lmk3ag/NM027QNwNP5pmk3ae/mGaTdqAbQa0mbpN2oZJInOm1AMgeXnoAAADQtK33ufhvRL9pvAGj8o33sLr9+++7XeFpW4/q5fTfdevWbwBqfAi3X77NmS5705sblz4GK0jff/wDR/ibwBoSlamb9Xzv8Tc1tyXJhrVT0AAAAAAAj19T+FE+VGq9WNV28bi67kQkEa0eKfqA5afLF29va1EXlS5f0+xbysXLSRcXozU1DpIo0diiLrRFMKijiVP1RRO6cTH9qAc+mVN+M7tqIZJlA1cZnL8ak/wAjUsi3Opaf4GLGv8VQPyHoH+oVvRnnT+wEFLaj/wCRV+JTJLYh0v5KZS7nVGuH47dUzl7bysq9z2mbhLVpqlZ3sAskteHnTae+V4fYctUZG07f3Fd80C/0QgyZOU6fua3ZCvcB3HliH2HvliH3TgvN6BcKqr62xmSZKNXg1NR1oxAO68sQ+weV4fYcOmRUi8Gok61RO42MyEl5ah3zJ/kDs1teHnTaYrbEOl9TmIcgL+FUTfC9vewn0+55D6U9UuqSP/AFutsxaap8SmK28xMJXJ8amMG59R8q1Ltc93Y0nw7n9D/xyL0p5e5yAQVymRMJ3fNeY+eL0wl32tEUv4ch6FMIE63vd9yqSvN2lhS9kESLz7xqr2AUdn5YyPW7eo/U3P8AQ6KxbXWd0jHM3jmI12OdyLfi1c7cOU521pFRqtaqtbzNXepsQbn3HVPQi+5wHcAAAAAAAAAAAAABGtHin6iSRrR4p+oCqp8D2owPKfA9qMAI1NiWkZV02JaRgZlXaHKWpVWhygc1XlDVF9XlDVAaosS1pCqixLWkAuKcltIlOS2gbmEiMjsJEYEyImREOImRASmGqt4JtYaq3ggcbbOCmW59x1T0IvucY2zgplufcdU9CL7nAdwAAAAAAAAAAAAAEa0eKfqJJprI1dG5qYqmYCnp8D2owDGKzhordaZtuB5M5FTMqLqzgR6bEtIyrpsS0jAzKu0OUtSqtDlA5qvKGqL6vKGqA1RYlrSFVFiWtIBcU5LaRKcltA3MJEZHYSIwJkRMiIcRMiAlMNVbwTaw1VvBA422cFMtz7jqnoRfc48tNqvVWsRXu5mIr12ITsirJlhdNJKz8NsiRtYiqm+W5VVVVEwx5c4HVgAAAAAAAAAAAABi96NRXOVEaiXqqrciJzqpkRLWiR8ErHJe1zVRUwzAapbZgal6yIqezPfqK+e3qV2LPxNbGr9VKfzeY9LkkkRORFVFu6yLJkjdwal7P+tHp9yAXHlCDFsLkX2SKz6Ip75S0WvTXLf2oc67Jef1VZE5eZ8UjOy80vyYtJODLSP1SSp2sA6jyg/kXarV7jRNI9/pNTqOVksW1W+hC7ozJ33EWSmtVvqEXVND3uA6Sos97vWR9bV8SumyeldhLD179Clc61U/au6pYF7Hmtam00/aSfNGv9gLpuTkyesg2v8AAlwWRK304Nr/AAOYWutJMaWXa3xNTrWtBMaaRNniB3UVLInpQ7XG9In6UX8j5y63q1MYHps8TxMoKxfUu2p4gfSUa/Sj2KZo96ek3YfOo7TtB3Bgcvxxp2uJcKWo/Cnu1zQ/7A71Kp6eknVcncbW2k5Md8up6J/U4uOybWd6uJvSnZ3KpIjyctR2LqZuuV69jVA7BLbanCY9f+1TNLfp/SjVNaI45WPJC0F4U0CdFXu7UQksyJnRL5qnNzNZn+4Draa3qd2ZrrvYqXE+nqmSX/hua67FEXOmtOQ+fyWXHBnvlkcmk9Gt2Il/1LPIWdXzVGZrURkWZqLpOxVVVV2gdmAAAAAAAAAAAAAEa0eKfqJJGtHin6gKqnwPajA8p8D2owAjU2JaRlXTYlpGBsKq0OUtCrtDlA5qv5SiqXLzqXteUNUBhE9b8V2qWdKpVRYlrSAW9OxOZNhLY1OZNhFpyW0DawlRkZhIjAmREyIhxEyICUw1VvBNrDVW8EDjbZwUy3PuOqehF9zjG2cFMtz7jqnoRfc4DuAAAAAAAAAAAAAAjWjxT9RJI1o8U/UBVU+B7UYHlPge1GAEamxLSMq6bEtIwMyrtDlLUqrQ5QOaryhqi+ryhqgNUWJa0hVRYlrSAXFOS2kSnJbQNzCRGR2EiMCZETIiHETIgJTDVW8E2sNVbwQONtnBTLc+46p6EX3OMbZwUy3PuOqehF9zgO4AAAAAAAAAAAAADxUvzLnRcyoekW03vbDI6JUSVGrvFdgjuS8A6gZ6N7OiubYuYjz2cvJIidNt/YqHK1FVWq2656u5VRyKi7MyFS+SrTO6Cd/Ra5/2gdmlG5i37+BU6atXsU2/mkbjvPhkYp8/ktp0fGQTM6cT29qGlMsoU5kA+i+U2e3a1e8r62sauG+Xqv7Djm5aw86GaZbQ86ATq6X2P+R3gUVU/wBjvld4FimW8Wkhl57xaSAU0UqX8uxS0pJ28/0U2+e8Wkg894tJALKnqW8/0UlNqW867F8Cj894tJB57xaSAdEypb7fld4G9lW33vlU5Vct4tJDFctoudAO0jr2e99E7VJkVoN9nW9id589XLWHnQ1uyzh9gH1GOrvwWLrlTuQzkar0u37E1Jvu8+VMyna/gMc7otVew3xV07+Lgn1ox6IB9CdYETs8ivf7L96n8URfqTqOijhTexMbGi513qXK5edVxVdZwdHPVszvX8NvvyNT6X3/AEOhyVtV8z5o3yfiIxGOS5qojb1VLt8tyrhzAdGAAAAAAAAAAAAAEa0eKfqJJGtHin6gKqnwPZ1zHlPge1GAGqmqH33b513SUsLt9wkR3SRF7SrpsS0jAjy2VA7hQQu1xMXuKavsKl/+WmXXBH4HSFXaHKByFXZVKn7Ok/8ABidhUz0lMn7Ol+RU7zoK8oaoDQ2jpV/Z06akd4m+OwqV/wC3ibqRfE1RYlrSAR2ZH0rvVompDczIil0Po3wLqnJbQKaHI+jT1LF6TGL3FlTZNUjcKan64Y/AmsJEYHtPZdO3g09OmqCNO4soKZiYMYmpjU7DRETIgN7YmriiLrS811TERuZETUlxvYaq3ggcbbOCmW59x1T0IvucY2zgplufcdU9CL7nAdwAAAAAAAAAAAAAEa0eKfqJJGtHin6gKqnwPajA8p8D2owAjU2JaRlXTYlpGBsKq0OUtCrtDlA5qvKGqL6vKGqA1RYlrSFVFiWtIBcU5LaRKcltA3MJEZHYSIwJkRMiIcRMiAlMNVbwTaw1VvBA422cFMtz7jqnoRfc4xtnBTLc+46p6EX3OA7gAAAAAAAAAAAAANdRFv2uZfdel1/MbDxwFUlE9nM5PYty7F8SPUqqJna5PhVfql5Y1KryFHWyPz4geU0zd9wk61uLeJ6c6bUODtKB7r86nPVEFS1f0SzN6L3onaB9iKq0OU+VLWV7eDPL13O7UU1vta0OWZXa44u5oHa15QVRRSWnWri5F+HwIz6uqXG7Y7xA6GLEtaQ4htZUpyN2O8TfHbFW3BrNj/8AQH0inJbT5ozKOtTBsex/+jLzlruaP5X/AOgPp7CTGfKPOGvXlYmpi96hbbtBfW73VGxe1FA+xREuNyc6HxJK+vdjPJ1NY3sabo0rHcKadfjcnYB9uSdqYubtQ01VS1Uuau+X3UVew+XWfSS5lc5zl95VXtOos9z0zZwJNXZM02ZrUai8r3IibEvX6Fhk1YH5RZHufv3yI1FRqXNaiX4X51xxzG+kc5cSyjA2AAAAAAAAAAAAAAAAxcy8jS0aKSwBUyWS1SO+w0XkQvgBzT8n28yGl2TbdFDqzy4DkXZMt0UMFyXZonY3C4DjFyWbonnmq3RO0uG9QDi0yWbomSZLs0Tst6LgOQTJhuibG5NN0UOruFwHMtyeboobmWC3mQ6G4AUzLHahKis9EJ4A1MiRDagAAAAAAAAAAAAAAAAAAAAAAAAAAAAAAAAAAAAAAAAAAAAAAAAAAA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Tekstboks 2"/>
          <p:cNvSpPr txBox="1"/>
          <p:nvPr/>
        </p:nvSpPr>
        <p:spPr>
          <a:xfrm>
            <a:off x="6697861" y="1653599"/>
            <a:ext cx="3059043" cy="400110"/>
          </a:xfrm>
          <a:prstGeom prst="rect">
            <a:avLst/>
          </a:prstGeom>
          <a:noFill/>
        </p:spPr>
        <p:txBody>
          <a:bodyPr wrap="none" rtlCol="0">
            <a:spAutoFit/>
          </a:bodyPr>
          <a:lstStyle/>
          <a:p>
            <a:r>
              <a:rPr lang="en-GB" dirty="0" smtClean="0">
                <a:solidFill>
                  <a:schemeClr val="tx2"/>
                </a:solidFill>
              </a:rPr>
              <a:t>Examples: CVS, Subversion</a:t>
            </a:r>
            <a:endParaRPr lang="en-GB" dirty="0">
              <a:solidFill>
                <a:schemeClr val="tx2"/>
              </a:solidFill>
            </a:endParaRPr>
          </a:p>
        </p:txBody>
      </p:sp>
      <p:sp>
        <p:nvSpPr>
          <p:cNvPr id="20" name="Tekstboks 19"/>
          <p:cNvSpPr txBox="1"/>
          <p:nvPr/>
        </p:nvSpPr>
        <p:spPr>
          <a:xfrm>
            <a:off x="1297261" y="6030118"/>
            <a:ext cx="6141810" cy="400110"/>
          </a:xfrm>
          <a:prstGeom prst="rect">
            <a:avLst/>
          </a:prstGeom>
          <a:noFill/>
        </p:spPr>
        <p:txBody>
          <a:bodyPr wrap="none" rtlCol="0">
            <a:spAutoFit/>
          </a:bodyPr>
          <a:lstStyle/>
          <a:p>
            <a:r>
              <a:rPr lang="en-GB" dirty="0" smtClean="0"/>
              <a:t>In this model a commit is always to the central repository</a:t>
            </a:r>
            <a:endParaRPr lang="en-GB" dirty="0"/>
          </a:p>
        </p:txBody>
      </p:sp>
    </p:spTree>
    <p:extLst>
      <p:ext uri="{BB962C8B-B14F-4D97-AF65-F5344CB8AC3E}">
        <p14:creationId xmlns:p14="http://schemas.microsoft.com/office/powerpoint/2010/main" val="2378251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133" y="197470"/>
            <a:ext cx="8132186" cy="576064"/>
          </a:xfrm>
        </p:spPr>
        <p:txBody>
          <a:bodyPr/>
          <a:lstStyle/>
          <a:p>
            <a:r>
              <a:rPr lang="da-DK" sz="3000" dirty="0" smtClean="0"/>
              <a:t>Distributed Version Control System</a:t>
            </a:r>
            <a:br>
              <a:rPr lang="da-DK" sz="3000" dirty="0" smtClean="0"/>
            </a:br>
            <a:r>
              <a:rPr lang="da-DK" sz="3000" dirty="0" smtClean="0"/>
              <a:t>DVCS</a:t>
            </a:r>
            <a:endParaRPr lang="en-GB" sz="3000" dirty="0"/>
          </a:p>
        </p:txBody>
      </p:sp>
      <p:pic>
        <p:nvPicPr>
          <p:cNvPr id="2050" name="Picture 2" descr="File:DistributedV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8" y="1565622"/>
            <a:ext cx="7393918" cy="4464496"/>
          </a:xfrm>
          <a:prstGeom prst="rect">
            <a:avLst/>
          </a:prstGeom>
          <a:noFill/>
          <a:extLst>
            <a:ext uri="{909E8E84-426E-40DD-AFC4-6F175D3DCCD1}">
              <a14:hiddenFill xmlns:a14="http://schemas.microsoft.com/office/drawing/2010/main">
                <a:solidFill>
                  <a:srgbClr val="FFFFFF"/>
                </a:solidFill>
              </a14:hiddenFill>
            </a:ext>
          </a:extLst>
        </p:spPr>
      </p:pic>
      <p:sp>
        <p:nvSpPr>
          <p:cNvPr id="11" name="Tekstboks 10"/>
          <p:cNvSpPr txBox="1"/>
          <p:nvPr/>
        </p:nvSpPr>
        <p:spPr>
          <a:xfrm>
            <a:off x="577181" y="6400014"/>
            <a:ext cx="8928992" cy="707886"/>
          </a:xfrm>
          <a:prstGeom prst="rect">
            <a:avLst/>
          </a:prstGeom>
          <a:noFill/>
        </p:spPr>
        <p:txBody>
          <a:bodyPr wrap="square" rtlCol="0">
            <a:spAutoFit/>
          </a:bodyPr>
          <a:lstStyle/>
          <a:p>
            <a:r>
              <a:rPr lang="en-GB" dirty="0" smtClean="0"/>
              <a:t>In this model a </a:t>
            </a:r>
            <a:r>
              <a:rPr lang="en-GB" b="1" dirty="0" smtClean="0"/>
              <a:t>commit</a:t>
            </a:r>
            <a:r>
              <a:rPr lang="en-GB" dirty="0" smtClean="0"/>
              <a:t> is a to a local repository. Adding changes to the central repository requires an additional </a:t>
            </a:r>
            <a:r>
              <a:rPr lang="en-GB" b="1" dirty="0" smtClean="0"/>
              <a:t>Push</a:t>
            </a:r>
            <a:r>
              <a:rPr lang="en-GB" dirty="0" smtClean="0"/>
              <a:t>.</a:t>
            </a:r>
            <a:endParaRPr lang="en-GB" dirty="0"/>
          </a:p>
        </p:txBody>
      </p:sp>
      <p:sp>
        <p:nvSpPr>
          <p:cNvPr id="12" name="Tekstboks 11"/>
          <p:cNvSpPr txBox="1"/>
          <p:nvPr/>
        </p:nvSpPr>
        <p:spPr>
          <a:xfrm>
            <a:off x="6697861" y="1653599"/>
            <a:ext cx="2750048" cy="400110"/>
          </a:xfrm>
          <a:prstGeom prst="rect">
            <a:avLst/>
          </a:prstGeom>
          <a:noFill/>
        </p:spPr>
        <p:txBody>
          <a:bodyPr wrap="none" rtlCol="0">
            <a:spAutoFit/>
          </a:bodyPr>
          <a:lstStyle/>
          <a:p>
            <a:r>
              <a:rPr lang="en-GB" dirty="0" smtClean="0">
                <a:solidFill>
                  <a:schemeClr val="tx2"/>
                </a:solidFill>
              </a:rPr>
              <a:t>Examples: GIT, Mercurial</a:t>
            </a:r>
            <a:endParaRPr lang="en-GB" dirty="0">
              <a:solidFill>
                <a:schemeClr val="tx2"/>
              </a:solidFill>
            </a:endParaRPr>
          </a:p>
        </p:txBody>
      </p:sp>
    </p:spTree>
    <p:extLst>
      <p:ext uri="{BB962C8B-B14F-4D97-AF65-F5344CB8AC3E}">
        <p14:creationId xmlns:p14="http://schemas.microsoft.com/office/powerpoint/2010/main" val="190857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ktangel 23"/>
          <p:cNvSpPr/>
          <p:nvPr/>
        </p:nvSpPr>
        <p:spPr>
          <a:xfrm>
            <a:off x="577181" y="1781646"/>
            <a:ext cx="4320480" cy="31683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 name="Titel 1"/>
          <p:cNvSpPr>
            <a:spLocks noGrp="1"/>
          </p:cNvSpPr>
          <p:nvPr>
            <p:ph type="title"/>
          </p:nvPr>
        </p:nvSpPr>
        <p:spPr>
          <a:xfrm>
            <a:off x="145133" y="197470"/>
            <a:ext cx="8132186" cy="576064"/>
          </a:xfrm>
        </p:spPr>
        <p:txBody>
          <a:bodyPr/>
          <a:lstStyle/>
          <a:p>
            <a:r>
              <a:rPr lang="da-DK" sz="3000" dirty="0" smtClean="0"/>
              <a:t>Distributed Version Control System</a:t>
            </a:r>
            <a:br>
              <a:rPr lang="da-DK" sz="3000" dirty="0" smtClean="0"/>
            </a:br>
            <a:r>
              <a:rPr lang="en-GB" sz="2400" dirty="0" smtClean="0"/>
              <a:t>Working with a DVCS</a:t>
            </a:r>
            <a:endParaRPr lang="en-GB" sz="2400" dirty="0"/>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5933" y="2480310"/>
            <a:ext cx="1368152"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869" y="3224400"/>
            <a:ext cx="911092" cy="73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frundet rektangel 2"/>
          <p:cNvSpPr/>
          <p:nvPr/>
        </p:nvSpPr>
        <p:spPr>
          <a:xfrm>
            <a:off x="998237" y="3149798"/>
            <a:ext cx="1368152" cy="81506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a-DK" dirty="0" err="1" smtClean="0"/>
              <a:t>Working</a:t>
            </a:r>
            <a:r>
              <a:rPr lang="da-DK" dirty="0" smtClean="0"/>
              <a:t> </a:t>
            </a:r>
            <a:r>
              <a:rPr lang="da-DK" dirty="0" err="1" smtClean="0"/>
              <a:t>Directiory</a:t>
            </a:r>
            <a:endParaRPr lang="en-GB" dirty="0"/>
          </a:p>
        </p:txBody>
      </p:sp>
      <p:pic>
        <p:nvPicPr>
          <p:cNvPr id="15"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683" y="2069678"/>
            <a:ext cx="1080120"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872" y="1992869"/>
            <a:ext cx="825692" cy="940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2553" y="3210616"/>
            <a:ext cx="911092" cy="73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Lige pilforbindelse 4"/>
          <p:cNvCxnSpPr/>
          <p:nvPr/>
        </p:nvCxnSpPr>
        <p:spPr>
          <a:xfrm>
            <a:off x="2366389" y="3437830"/>
            <a:ext cx="15951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Lige pilforbindelse 18"/>
          <p:cNvCxnSpPr/>
          <p:nvPr/>
        </p:nvCxnSpPr>
        <p:spPr>
          <a:xfrm flipH="1">
            <a:off x="2400803" y="3725862"/>
            <a:ext cx="14417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kstboks 17"/>
          <p:cNvSpPr txBox="1"/>
          <p:nvPr/>
        </p:nvSpPr>
        <p:spPr>
          <a:xfrm>
            <a:off x="2593405" y="3077790"/>
            <a:ext cx="1011815" cy="400110"/>
          </a:xfrm>
          <a:prstGeom prst="rect">
            <a:avLst/>
          </a:prstGeom>
          <a:noFill/>
        </p:spPr>
        <p:txBody>
          <a:bodyPr wrap="none" rtlCol="0">
            <a:spAutoFit/>
          </a:bodyPr>
          <a:lstStyle/>
          <a:p>
            <a:r>
              <a:rPr lang="da-DK" dirty="0" err="1" smtClean="0"/>
              <a:t>Commit</a:t>
            </a:r>
            <a:endParaRPr lang="en-GB" dirty="0"/>
          </a:p>
        </p:txBody>
      </p:sp>
      <p:sp>
        <p:nvSpPr>
          <p:cNvPr id="25" name="Tekstboks 24"/>
          <p:cNvSpPr txBox="1"/>
          <p:nvPr/>
        </p:nvSpPr>
        <p:spPr>
          <a:xfrm>
            <a:off x="2593405" y="3685792"/>
            <a:ext cx="952184" cy="400110"/>
          </a:xfrm>
          <a:prstGeom prst="rect">
            <a:avLst/>
          </a:prstGeom>
          <a:noFill/>
        </p:spPr>
        <p:txBody>
          <a:bodyPr wrap="none" rtlCol="0">
            <a:spAutoFit/>
          </a:bodyPr>
          <a:lstStyle/>
          <a:p>
            <a:r>
              <a:rPr lang="da-DK" dirty="0" smtClean="0"/>
              <a:t>Update</a:t>
            </a:r>
            <a:endParaRPr lang="en-GB" dirty="0"/>
          </a:p>
        </p:txBody>
      </p:sp>
      <p:cxnSp>
        <p:nvCxnSpPr>
          <p:cNvPr id="26" name="Lige pilforbindelse 25"/>
          <p:cNvCxnSpPr/>
          <p:nvPr/>
        </p:nvCxnSpPr>
        <p:spPr>
          <a:xfrm>
            <a:off x="4598637" y="3437830"/>
            <a:ext cx="2338746"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7" name="Lige pilforbindelse 26"/>
          <p:cNvCxnSpPr/>
          <p:nvPr/>
        </p:nvCxnSpPr>
        <p:spPr>
          <a:xfrm flipH="1">
            <a:off x="4633051" y="3725862"/>
            <a:ext cx="2304332"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8" name="Tekstboks 27"/>
          <p:cNvSpPr txBox="1"/>
          <p:nvPr/>
        </p:nvSpPr>
        <p:spPr>
          <a:xfrm>
            <a:off x="5865836" y="3077790"/>
            <a:ext cx="688009" cy="400110"/>
          </a:xfrm>
          <a:prstGeom prst="rect">
            <a:avLst/>
          </a:prstGeom>
          <a:noFill/>
        </p:spPr>
        <p:txBody>
          <a:bodyPr wrap="none" rtlCol="0">
            <a:spAutoFit/>
          </a:bodyPr>
          <a:lstStyle/>
          <a:p>
            <a:r>
              <a:rPr lang="da-DK" dirty="0" smtClean="0"/>
              <a:t>Push</a:t>
            </a:r>
            <a:endParaRPr lang="en-GB" dirty="0"/>
          </a:p>
        </p:txBody>
      </p:sp>
      <p:sp>
        <p:nvSpPr>
          <p:cNvPr id="29" name="Tekstboks 28"/>
          <p:cNvSpPr txBox="1"/>
          <p:nvPr/>
        </p:nvSpPr>
        <p:spPr>
          <a:xfrm>
            <a:off x="5865836" y="3685792"/>
            <a:ext cx="570990" cy="400110"/>
          </a:xfrm>
          <a:prstGeom prst="rect">
            <a:avLst/>
          </a:prstGeom>
          <a:noFill/>
        </p:spPr>
        <p:txBody>
          <a:bodyPr wrap="none" rtlCol="0">
            <a:spAutoFit/>
          </a:bodyPr>
          <a:lstStyle/>
          <a:p>
            <a:r>
              <a:rPr lang="da-DK" dirty="0" err="1" smtClean="0"/>
              <a:t>Pull</a:t>
            </a:r>
            <a:endParaRPr lang="en-GB" dirty="0"/>
          </a:p>
        </p:txBody>
      </p:sp>
      <p:sp>
        <p:nvSpPr>
          <p:cNvPr id="23" name="Tekstboks 22"/>
          <p:cNvSpPr txBox="1"/>
          <p:nvPr/>
        </p:nvSpPr>
        <p:spPr>
          <a:xfrm>
            <a:off x="7378677" y="4057121"/>
            <a:ext cx="1302664" cy="707886"/>
          </a:xfrm>
          <a:prstGeom prst="rect">
            <a:avLst/>
          </a:prstGeom>
          <a:noFill/>
        </p:spPr>
        <p:txBody>
          <a:bodyPr wrap="none" rtlCol="0">
            <a:spAutoFit/>
          </a:bodyPr>
          <a:lstStyle/>
          <a:p>
            <a:pPr algn="ctr"/>
            <a:r>
              <a:rPr lang="da-DK" dirty="0" smtClean="0"/>
              <a:t>Central </a:t>
            </a:r>
          </a:p>
          <a:p>
            <a:pPr algn="ctr"/>
            <a:r>
              <a:rPr lang="da-DK" dirty="0" smtClean="0"/>
              <a:t>Repository</a:t>
            </a:r>
            <a:endParaRPr lang="en-GB" dirty="0"/>
          </a:p>
        </p:txBody>
      </p:sp>
      <p:sp>
        <p:nvSpPr>
          <p:cNvPr id="31" name="Rektangel 30"/>
          <p:cNvSpPr/>
          <p:nvPr/>
        </p:nvSpPr>
        <p:spPr>
          <a:xfrm>
            <a:off x="413126" y="5094014"/>
            <a:ext cx="9237063" cy="1323439"/>
          </a:xfrm>
          <a:prstGeom prst="rect">
            <a:avLst/>
          </a:prstGeom>
        </p:spPr>
        <p:txBody>
          <a:bodyPr wrap="square">
            <a:spAutoFit/>
          </a:bodyPr>
          <a:lstStyle/>
          <a:p>
            <a:r>
              <a:rPr lang="en-GB" dirty="0" smtClean="0"/>
              <a:t>Having </a:t>
            </a:r>
            <a:r>
              <a:rPr lang="en-GB" dirty="0"/>
              <a:t>a local repository for each endpoint </a:t>
            </a:r>
            <a:r>
              <a:rPr lang="en-GB" dirty="0" smtClean="0"/>
              <a:t>give us the ability to </a:t>
            </a:r>
            <a:r>
              <a:rPr lang="en-GB" dirty="0"/>
              <a:t>work offline without connecting to a central </a:t>
            </a:r>
            <a:r>
              <a:rPr lang="en-GB" dirty="0" smtClean="0"/>
              <a:t>repository. </a:t>
            </a:r>
          </a:p>
          <a:p>
            <a:r>
              <a:rPr lang="en-GB" dirty="0" smtClean="0"/>
              <a:t>Since </a:t>
            </a:r>
            <a:r>
              <a:rPr lang="en-GB" dirty="0"/>
              <a:t>all the historical data is in the local repository we can get older versions and even merge them offline. </a:t>
            </a:r>
            <a:r>
              <a:rPr lang="en-GB" dirty="0" smtClean="0"/>
              <a:t> </a:t>
            </a:r>
            <a:endParaRPr lang="en-GB" dirty="0"/>
          </a:p>
        </p:txBody>
      </p:sp>
    </p:spTree>
    <p:extLst>
      <p:ext uri="{BB962C8B-B14F-4D97-AF65-F5344CB8AC3E}">
        <p14:creationId xmlns:p14="http://schemas.microsoft.com/office/powerpoint/2010/main" val="2546439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133" y="197470"/>
            <a:ext cx="8132186" cy="576064"/>
          </a:xfrm>
        </p:spPr>
        <p:txBody>
          <a:bodyPr/>
          <a:lstStyle/>
          <a:p>
            <a:r>
              <a:rPr lang="da-DK" sz="3000" dirty="0" smtClean="0"/>
              <a:t>Distributed Version Control System</a:t>
            </a:r>
            <a:br>
              <a:rPr lang="da-DK" sz="3000" dirty="0" smtClean="0"/>
            </a:br>
            <a:endParaRPr lang="en-GB" sz="3000" dirty="0"/>
          </a:p>
        </p:txBody>
      </p:sp>
      <p:sp>
        <p:nvSpPr>
          <p:cNvPr id="5" name="AutoShape 4" descr="data:image/jpeg;base64,/9j/4AAQSkZJRgABAQAAAQABAAD/2wCEAAkGBxMQEBAODxIQDw0QEA0NDw8PEBEPDw8NFREWFhURFBUYHCggGBolGxQUITEhJSorLi4uFx8zODMtNygxLisBCgoKBQUFDg8FDisZExkrKysrKysrKysrKysrKysrKysrKysrKysrKysrKysrKysrKysrKysrKysrKysrKysrK//AABEIAMkA+wMBIgACEQEDEQH/xAAbAAEAAgMBAQAAAAAAAAAAAAAABAUCAwYBB//EAEAQAAEDAQMFCwoHAAMBAAAAAAABAgMEBRExBiFScZEHEjIzQVFygbHB0RUWQkNhYoKSobITFCJEosLSU4OTVP/EABQBAQAAAAAAAAAAAAAAAAAAAAD/xAAUEQEAAAAAAAAAAAAAAAAAAAAA/9oADAMBAAIRAxEAPwD7iAAAAAAAAAAAAAAGKvTnTaBkDBZW6TdqGK1DNJu1ANoNP5lmk3ag/NM027QNwNP5pmk3ae/mGaTdqAbQa0mbpN2oZJInOm1AMgeXnoAAADQtK33ufhvRL9pvAGj8o33sLr9+++7XeFpW4/q5fTfdevWbwBqfAi3X77NmS5705sblz4GK0jff/wDR/ibwBoSlamb9Xzv8Tc1tyXJhrVT0AAAAAAAj19T+FE+VGq9WNV28bi67kQkEa0eKfqA5afLF29va1EXlS5f0+xbysXLSRcXozU1DpIo0diiLrRFMKijiVP1RRO6cTH9qAc+mVN+M7tqIZJlA1cZnL8ak/wAjUsi3Opaf4GLGv8VQPyHoH+oVvRnnT+wEFLaj/wCRV+JTJLYh0v5KZS7nVGuH47dUzl7bysq9z2mbhLVpqlZ3sAskteHnTae+V4fYctUZG07f3Fd80C/0QgyZOU6fua3ZCvcB3HliH2HvliH3TgvN6BcKqr62xmSZKNXg1NR1oxAO68sQ+weV4fYcOmRUi8Gok61RO42MyEl5ah3zJ/kDs1teHnTaYrbEOl9TmIcgL+FUTfC9vewn0+55D6U9UuqSP/AFutsxaap8SmK28xMJXJ8amMG59R8q1Ltc93Y0nw7n9D/xyL0p5e5yAQVymRMJ3fNeY+eL0wl32tEUv4ch6FMIE63vd9yqSvN2lhS9kESLz7xqr2AUdn5YyPW7eo/U3P8AQ6KxbXWd0jHM3jmI12OdyLfi1c7cOU521pFRqtaqtbzNXepsQbn3HVPQi+5wHcAAAAAAAAAAAAABGtHin6iSRrR4p+oCqp8D2owPKfA9qMAI1NiWkZV02JaRgZlXaHKWpVWhygc1XlDVF9XlDVAaosS1pCqixLWkAuKcltIlOS2gbmEiMjsJEYEyImREOImRASmGqt4JtYaq3ggcbbOCmW59x1T0IvucY2zgplufcdU9CL7nAdwAAAAAAAAAAAAAEa0eKfqJJprI1dG5qYqmYCnp8D2owDGKzhordaZtuB5M5FTMqLqzgR6bEtIyrpsS0jAzKu0OUtSqtDlA5qvKGqL6vKGqA1RYlrSFVFiWtIBcU5LaRKcltA3MJEZHYSIwJkRMiIcRMiAlMNVbwTaw1VvBA422cFMtz7jqnoRfc48tNqvVWsRXu5mIr12ITsirJlhdNJKz8NsiRtYiqm+W5VVVVEwx5c4HVgAAAAAAAAAAAABi96NRXOVEaiXqqrciJzqpkRLWiR8ErHJe1zVRUwzAapbZgal6yIqezPfqK+e3qV2LPxNbGr9VKfzeY9LkkkRORFVFu6yLJkjdwal7P+tHp9yAXHlCDFsLkX2SKz6Ip75S0WvTXLf2oc67Jef1VZE5eZ8UjOy80vyYtJODLSP1SSp2sA6jyg/kXarV7jRNI9/pNTqOVksW1W+hC7ozJ33EWSmtVvqEXVND3uA6Sos97vWR9bV8SumyeldhLD179Clc61U/au6pYF7Hmtam00/aSfNGv9gLpuTkyesg2v8AAlwWRK304Nr/AAOYWutJMaWXa3xNTrWtBMaaRNniB3UVLInpQ7XG9In6UX8j5y63q1MYHps8TxMoKxfUu2p4gfSUa/Sj2KZo96ek3YfOo7TtB3Bgcvxxp2uJcKWo/Cnu1zQ/7A71Kp6eknVcncbW2k5Md8up6J/U4uOybWd6uJvSnZ3KpIjyctR2LqZuuV69jVA7BLbanCY9f+1TNLfp/SjVNaI45WPJC0F4U0CdFXu7UQksyJnRL5qnNzNZn+4Draa3qd2ZrrvYqXE+nqmSX/hua67FEXOmtOQ+fyWXHBnvlkcmk9Gt2Il/1LPIWdXzVGZrURkWZqLpOxVVVV2gdmAAAAAAAAAAAAAEa0eKfqJJGtHin6gKqnwPajA8p8D2owAjU2JaRlXTYlpGBsKq0OUtCrtDlA5qv5SiqXLzqXteUNUBhE9b8V2qWdKpVRYlrSAW9OxOZNhLY1OZNhFpyW0DawlRkZhIjAmREyIhxEyICUw1VvBNrDVW8EDjbZwUy3PuOqehF9zjG2cFMtz7jqnoRfc4DuAAAAAAAAAAAAAAjWjxT9RJI1o8U/UBVU+B7UYHlPge1GAEamxLSMq6bEtIwMyrtDlLUqrQ5QOaryhqi+ryhqgNUWJa0hVRYlrSAXFOS2kSnJbQNzCRGR2EiMCZETIiHETIgJTDVW8E2sNVbwQONtnBTLc+46p6EX3OMbZwUy3PuOqehF9zgO4AAAAAAAAAAAAADxUvzLnRcyoekW03vbDI6JUSVGrvFdgjuS8A6gZ6N7OiubYuYjz2cvJIidNt/YqHK1FVWq2656u5VRyKi7MyFS+SrTO6Cd/Ra5/2gdmlG5i37+BU6atXsU2/mkbjvPhkYp8/ktp0fGQTM6cT29qGlMsoU5kA+i+U2e3a1e8r62sauG+Xqv7Djm5aw86GaZbQ86ATq6X2P+R3gUVU/wBjvld4FimW8Wkhl57xaSAU0UqX8uxS0pJ28/0U2+e8Wkg894tJALKnqW8/0UlNqW867F8Cj894tJB57xaSAdEypb7fld4G9lW33vlU5Vct4tJDFctoudAO0jr2e99E7VJkVoN9nW9id589XLWHnQ1uyzh9gH1GOrvwWLrlTuQzkar0u37E1Jvu8+VMyna/gMc7otVew3xV07+Lgn1ox6IB9CdYETs8ivf7L96n8URfqTqOijhTexMbGi513qXK5edVxVdZwdHPVszvX8NvvyNT6X3/AEOhyVtV8z5o3yfiIxGOS5qojb1VLt8tyrhzAdGAAAAAAAAAAAAAEa0eKfqJJGtHin6gKqnwPZ1zHlPge1GAGqmqH33b513SUsLt9wkR3SRF7SrpsS0jAjy2VA7hQQu1xMXuKavsKl/+WmXXBH4HSFXaHKByFXZVKn7Ok/8ABidhUz0lMn7Ol+RU7zoK8oaoDQ2jpV/Z06akd4m+OwqV/wC3ibqRfE1RYlrSAR2ZH0rvVompDczIil0Po3wLqnJbQKaHI+jT1LF6TGL3FlTZNUjcKan64Y/AmsJEYHtPZdO3g09OmqCNO4soKZiYMYmpjU7DRETIgN7YmriiLrS811TERuZETUlxvYaq3ggcbbOCmW59x1T0IvucY2zgplufcdU9CL7nAdwAAAAAAAAAAAAAEa0eKfqJJGtHin6gKqnwPajA8p8D2owAjU2JaRlXTYlpGBsKq0OUtCrtDlA5qvKGqL6vKGqA1RYlrSFVFiWtIBcU5LaRKcltA3MJEZHYSIwJkRMiIcRMiAlMNVbwTaw1VvBA422cFMtz7jqnoRfc4xtnBTLc+46p6EX3OA7gAAAAAAAAAAAAANdRFv2uZfdel1/MbDxwFUlE9nM5PYty7F8SPUqqJna5PhVfql5Y1KryFHWyPz4geU0zd9wk61uLeJ6c6bUODtKB7r86nPVEFS1f0SzN6L3onaB9iKq0OU+VLWV7eDPL13O7UU1vta0OWZXa44u5oHa15QVRRSWnWri5F+HwIz6uqXG7Y7xA6GLEtaQ4htZUpyN2O8TfHbFW3BrNj/8AQH0inJbT5ozKOtTBsex/+jLzlruaP5X/AOgPp7CTGfKPOGvXlYmpi96hbbtBfW73VGxe1FA+xREuNyc6HxJK+vdjPJ1NY3sabo0rHcKadfjcnYB9uSdqYubtQ01VS1Uuau+X3UVew+XWfSS5lc5zl95VXtOos9z0zZwJNXZM02ZrUai8r3IibEvX6Fhk1YH5RZHufv3yI1FRqXNaiX4X51xxzG+kc5cSyjA2AAAAAAAAAAAAAAAAxcy8jS0aKSwBUyWS1SO+w0XkQvgBzT8n28yGl2TbdFDqzy4DkXZMt0UMFyXZonY3C4DjFyWbonnmq3RO0uG9QDi0yWbomSZLs0Tst6LgOQTJhuibG5NN0UOruFwHMtyeboobmWC3mQ6G4AUzLHahKis9EJ4A1MiRDagAAAAAAAAAAAAAAAAAAAAAAAAAAAAAAAAAAAAAAAAAAAAAAAAAAA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098" name="Picture 2" descr="DistributedVCS Compl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341" y="1945826"/>
            <a:ext cx="5752991" cy="4687992"/>
          </a:xfrm>
          <a:prstGeom prst="rect">
            <a:avLst/>
          </a:prstGeom>
          <a:noFill/>
          <a:extLst>
            <a:ext uri="{909E8E84-426E-40DD-AFC4-6F175D3DCCD1}">
              <a14:hiddenFill xmlns:a14="http://schemas.microsoft.com/office/drawing/2010/main">
                <a:solidFill>
                  <a:srgbClr val="FFFFFF"/>
                </a:solidFill>
              </a14:hiddenFill>
            </a:ext>
          </a:extLst>
        </p:spPr>
      </p:pic>
      <p:sp>
        <p:nvSpPr>
          <p:cNvPr id="3" name="Rektangel 2"/>
          <p:cNvSpPr/>
          <p:nvPr/>
        </p:nvSpPr>
        <p:spPr>
          <a:xfrm>
            <a:off x="145132" y="989558"/>
            <a:ext cx="9656861" cy="707886"/>
          </a:xfrm>
          <a:prstGeom prst="rect">
            <a:avLst/>
          </a:prstGeom>
        </p:spPr>
        <p:txBody>
          <a:bodyPr wrap="square">
            <a:spAutoFit/>
          </a:bodyPr>
          <a:lstStyle/>
          <a:p>
            <a:r>
              <a:rPr lang="en-GB" dirty="0" smtClean="0"/>
              <a:t>Because anyone </a:t>
            </a:r>
            <a:r>
              <a:rPr lang="en-GB" dirty="0"/>
              <a:t>with a repository can also act as server in a distributed model like this, peers can push/pull between </a:t>
            </a:r>
            <a:r>
              <a:rPr lang="en-GB" dirty="0" smtClean="0"/>
              <a:t>themselves.</a:t>
            </a:r>
            <a:endParaRPr lang="en-GB" dirty="0"/>
          </a:p>
        </p:txBody>
      </p:sp>
      <p:sp>
        <p:nvSpPr>
          <p:cNvPr id="4" name="Rektangel 3"/>
          <p:cNvSpPr/>
          <p:nvPr/>
        </p:nvSpPr>
        <p:spPr>
          <a:xfrm>
            <a:off x="7561957" y="7051615"/>
            <a:ext cx="2240037" cy="276999"/>
          </a:xfrm>
          <a:prstGeom prst="rect">
            <a:avLst/>
          </a:prstGeom>
        </p:spPr>
        <p:txBody>
          <a:bodyPr wrap="none">
            <a:spAutoFit/>
          </a:bodyPr>
          <a:lstStyle/>
          <a:p>
            <a:r>
              <a:rPr lang="en-GB" sz="1200" dirty="0" smtClean="0">
                <a:hlinkClick r:id="rId3"/>
              </a:rPr>
              <a:t>Ref: http</a:t>
            </a:r>
            <a:r>
              <a:rPr lang="en-GB" sz="1200" dirty="0">
                <a:hlinkClick r:id="rId3"/>
              </a:rPr>
              <a:t>://docs.joomla.org/Dvcs</a:t>
            </a:r>
            <a:endParaRPr lang="en-GB" sz="1200" dirty="0"/>
          </a:p>
        </p:txBody>
      </p:sp>
    </p:spTree>
    <p:extLst>
      <p:ext uri="{BB962C8B-B14F-4D97-AF65-F5344CB8AC3E}">
        <p14:creationId xmlns:p14="http://schemas.microsoft.com/office/powerpoint/2010/main" val="4284684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133" y="197470"/>
            <a:ext cx="8132186" cy="576064"/>
          </a:xfrm>
        </p:spPr>
        <p:txBody>
          <a:bodyPr/>
          <a:lstStyle/>
          <a:p>
            <a:r>
              <a:rPr lang="en-GB" sz="3000" dirty="0" smtClean="0"/>
              <a:t>Version Control this semester</a:t>
            </a:r>
            <a:endParaRPr lang="en-GB" sz="3000" dirty="0"/>
          </a:p>
        </p:txBody>
      </p:sp>
      <p:pic>
        <p:nvPicPr>
          <p:cNvPr id="6146" name="Picture 2" descr="http://www.leewinder.co.uk/BlogImages/Git-Logo-2Col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41" y="1133574"/>
            <a:ext cx="3312368" cy="1383187"/>
          </a:xfrm>
          <a:prstGeom prst="rect">
            <a:avLst/>
          </a:prstGeom>
          <a:noFill/>
          <a:extLst>
            <a:ext uri="{909E8E84-426E-40DD-AFC4-6F175D3DCCD1}">
              <a14:hiddenFill xmlns:a14="http://schemas.microsoft.com/office/drawing/2010/main">
                <a:solidFill>
                  <a:srgbClr val="FFFFFF"/>
                </a:solidFill>
              </a14:hiddenFill>
            </a:ext>
          </a:extLst>
        </p:spPr>
      </p:pic>
      <p:sp>
        <p:nvSpPr>
          <p:cNvPr id="7" name="Rektangel 6"/>
          <p:cNvSpPr/>
          <p:nvPr/>
        </p:nvSpPr>
        <p:spPr>
          <a:xfrm>
            <a:off x="3745532" y="1209192"/>
            <a:ext cx="5904657" cy="1015663"/>
          </a:xfrm>
          <a:prstGeom prst="rect">
            <a:avLst/>
          </a:prstGeom>
        </p:spPr>
        <p:txBody>
          <a:bodyPr wrap="square">
            <a:spAutoFit/>
          </a:bodyPr>
          <a:lstStyle/>
          <a:p>
            <a:r>
              <a:rPr lang="en-GB" dirty="0"/>
              <a:t>Git is a free and open source distributed version control system designed to handle everything from small to very large projects with speed and efficiency.</a:t>
            </a:r>
          </a:p>
        </p:txBody>
      </p:sp>
      <p:pic>
        <p:nvPicPr>
          <p:cNvPr id="6148" name="Picture 4" descr="http://wptavern.com/wp-content/uploads/2013/10/github-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41" y="3110134"/>
            <a:ext cx="3513768" cy="1393391"/>
          </a:xfrm>
          <a:prstGeom prst="rect">
            <a:avLst/>
          </a:prstGeom>
          <a:noFill/>
          <a:extLst>
            <a:ext uri="{909E8E84-426E-40DD-AFC4-6F175D3DCCD1}">
              <a14:hiddenFill xmlns:a14="http://schemas.microsoft.com/office/drawing/2010/main">
                <a:solidFill>
                  <a:srgbClr val="FFFFFF"/>
                </a:solidFill>
              </a14:hiddenFill>
            </a:ext>
          </a:extLst>
        </p:spPr>
      </p:pic>
      <p:sp>
        <p:nvSpPr>
          <p:cNvPr id="11" name="Rektangel 10"/>
          <p:cNvSpPr/>
          <p:nvPr/>
        </p:nvSpPr>
        <p:spPr>
          <a:xfrm>
            <a:off x="3817541" y="3005782"/>
            <a:ext cx="5832648" cy="1631216"/>
          </a:xfrm>
          <a:prstGeom prst="rect">
            <a:avLst/>
          </a:prstGeom>
        </p:spPr>
        <p:txBody>
          <a:bodyPr wrap="square">
            <a:spAutoFit/>
          </a:bodyPr>
          <a:lstStyle/>
          <a:p>
            <a:r>
              <a:rPr lang="en-GB" dirty="0"/>
              <a:t>There are many hosting services available for Git users. </a:t>
            </a:r>
            <a:endParaRPr lang="en-GB" dirty="0" smtClean="0"/>
          </a:p>
          <a:p>
            <a:r>
              <a:rPr lang="en-GB" dirty="0" smtClean="0"/>
              <a:t>We </a:t>
            </a:r>
            <a:r>
              <a:rPr lang="en-GB" dirty="0"/>
              <a:t>recommend </a:t>
            </a:r>
            <a:r>
              <a:rPr lang="en-GB" b="1" dirty="0" err="1" smtClean="0"/>
              <a:t>GitHub</a:t>
            </a:r>
            <a:r>
              <a:rPr lang="en-GB" dirty="0" smtClean="0"/>
              <a:t> </a:t>
            </a:r>
            <a:r>
              <a:rPr lang="en-GB" dirty="0"/>
              <a:t>which is a web-based hosting service for software development projects that use the Git revision control system.</a:t>
            </a:r>
          </a:p>
        </p:txBody>
      </p:sp>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9309" y="5369593"/>
            <a:ext cx="2001600" cy="1623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141" y="5131894"/>
            <a:ext cx="1703631" cy="1812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ktangel 18"/>
          <p:cNvSpPr/>
          <p:nvPr/>
        </p:nvSpPr>
        <p:spPr>
          <a:xfrm>
            <a:off x="3817541" y="5376196"/>
            <a:ext cx="5832648" cy="1323439"/>
          </a:xfrm>
          <a:prstGeom prst="rect">
            <a:avLst/>
          </a:prstGeom>
        </p:spPr>
        <p:txBody>
          <a:bodyPr wrap="square">
            <a:spAutoFit/>
          </a:bodyPr>
          <a:lstStyle/>
          <a:p>
            <a:r>
              <a:rPr lang="en-GB" dirty="0"/>
              <a:t>The NetBeans IDE provides support for the Git version control </a:t>
            </a:r>
            <a:r>
              <a:rPr lang="en-GB" dirty="0" smtClean="0"/>
              <a:t>client out of the box. </a:t>
            </a:r>
          </a:p>
          <a:p>
            <a:r>
              <a:rPr lang="en-GB" dirty="0" smtClean="0"/>
              <a:t>The </a:t>
            </a:r>
            <a:r>
              <a:rPr lang="en-GB" dirty="0"/>
              <a:t>IDE's Git support allows you to perform versioning tasks directly from your project within the IDE</a:t>
            </a:r>
          </a:p>
        </p:txBody>
      </p:sp>
    </p:spTree>
    <p:extLst>
      <p:ext uri="{BB962C8B-B14F-4D97-AF65-F5344CB8AC3E}">
        <p14:creationId xmlns:p14="http://schemas.microsoft.com/office/powerpoint/2010/main" val="1998429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133" y="197470"/>
            <a:ext cx="8132186" cy="576064"/>
          </a:xfrm>
        </p:spPr>
        <p:txBody>
          <a:bodyPr/>
          <a:lstStyle/>
          <a:p>
            <a:r>
              <a:rPr lang="en-GB" sz="3000" dirty="0" smtClean="0"/>
              <a:t>Important Git Terms</a:t>
            </a:r>
            <a:endParaRPr lang="en-GB" sz="3000" dirty="0"/>
          </a:p>
        </p:txBody>
      </p:sp>
      <p:sp>
        <p:nvSpPr>
          <p:cNvPr id="4" name="Tekstboks 3"/>
          <p:cNvSpPr txBox="1"/>
          <p:nvPr/>
        </p:nvSpPr>
        <p:spPr>
          <a:xfrm>
            <a:off x="350734" y="1277590"/>
            <a:ext cx="90010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Working </a:t>
            </a:r>
            <a:r>
              <a:rPr lang="en-US" sz="2400" dirty="0" smtClean="0">
                <a:latin typeface="Verdana" panose="020B0604030504040204" pitchFamily="34" charset="0"/>
                <a:ea typeface="Verdana" panose="020B0604030504040204" pitchFamily="34" charset="0"/>
                <a:cs typeface="Verdana" panose="020B0604030504040204" pitchFamily="34" charset="0"/>
              </a:rPr>
              <a:t>Directory </a:t>
            </a:r>
          </a:p>
          <a:p>
            <a:pPr lvl="1"/>
            <a:r>
              <a:rPr lang="en-US" sz="1600" dirty="0" smtClean="0">
                <a:latin typeface="Verdana" panose="020B0604030504040204" pitchFamily="34" charset="0"/>
                <a:ea typeface="Verdana" panose="020B0604030504040204" pitchFamily="34" charset="0"/>
                <a:cs typeface="Verdana" panose="020B0604030504040204" pitchFamily="34" charset="0"/>
              </a:rPr>
              <a:t>This is the directory where the checked out files reside. Its where you do your work. You can add, remove and modify files in the working directory.</a:t>
            </a:r>
          </a:p>
          <a:p>
            <a:pPr marL="342900" indent="-342900">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INDEX (</a:t>
            </a:r>
            <a:r>
              <a:rPr lang="da-DK" sz="2400" dirty="0" err="1">
                <a:latin typeface="Verdana" panose="020B0604030504040204" pitchFamily="34" charset="0"/>
                <a:ea typeface="Verdana" panose="020B0604030504040204" pitchFamily="34" charset="0"/>
                <a:cs typeface="Verdana" panose="020B0604030504040204" pitchFamily="34" charset="0"/>
              </a:rPr>
              <a:t>Staging</a:t>
            </a:r>
            <a:r>
              <a:rPr lang="da-DK" sz="2400" dirty="0">
                <a:latin typeface="Verdana" panose="020B0604030504040204" pitchFamily="34" charset="0"/>
                <a:ea typeface="Verdana" panose="020B0604030504040204" pitchFamily="34" charset="0"/>
                <a:cs typeface="Verdana" panose="020B0604030504040204" pitchFamily="34" charset="0"/>
              </a:rPr>
              <a:t> </a:t>
            </a:r>
            <a:r>
              <a:rPr lang="da-DK" sz="2400" dirty="0" err="1" smtClean="0">
                <a:latin typeface="Verdana" panose="020B0604030504040204" pitchFamily="34" charset="0"/>
                <a:ea typeface="Verdana" panose="020B0604030504040204" pitchFamily="34" charset="0"/>
                <a:cs typeface="Verdana" panose="020B0604030504040204" pitchFamily="34" charset="0"/>
              </a:rPr>
              <a:t>area</a:t>
            </a:r>
            <a:r>
              <a:rPr lang="en-US" sz="2400" dirty="0" smtClean="0">
                <a:latin typeface="Verdana" panose="020B0604030504040204" pitchFamily="34" charset="0"/>
                <a:ea typeface="Verdana" panose="020B0604030504040204" pitchFamily="34" charset="0"/>
                <a:cs typeface="Verdana" panose="020B0604030504040204" pitchFamily="34" charset="0"/>
              </a:rPr>
              <a:t>) </a:t>
            </a:r>
          </a:p>
          <a:p>
            <a:pPr lvl="1"/>
            <a:r>
              <a:rPr lang="en-US" sz="1600" dirty="0">
                <a:latin typeface="Verdana" panose="020B0604030504040204" pitchFamily="34" charset="0"/>
                <a:ea typeface="Verdana" panose="020B0604030504040204" pitchFamily="34" charset="0"/>
                <a:cs typeface="Verdana" panose="020B0604030504040204" pitchFamily="34" charset="0"/>
              </a:rPr>
              <a:t>The </a:t>
            </a:r>
            <a:r>
              <a:rPr lang="en-US" sz="1600" dirty="0" err="1">
                <a:latin typeface="Verdana" panose="020B0604030504040204" pitchFamily="34" charset="0"/>
                <a:ea typeface="Verdana" panose="020B0604030504040204" pitchFamily="34" charset="0"/>
                <a:cs typeface="Verdana" panose="020B0604030504040204" pitchFamily="34" charset="0"/>
              </a:rPr>
              <a:t>git</a:t>
            </a:r>
            <a:r>
              <a:rPr lang="en-US" sz="1600" dirty="0">
                <a:latin typeface="Verdana" panose="020B0604030504040204" pitchFamily="34" charset="0"/>
                <a:ea typeface="Verdana" panose="020B0604030504040204" pitchFamily="34" charset="0"/>
                <a:cs typeface="Verdana" panose="020B0604030504040204" pitchFamily="34" charset="0"/>
              </a:rPr>
              <a:t> “index” is where you place files you want committed to the </a:t>
            </a:r>
            <a:r>
              <a:rPr lang="en-US" sz="1600" dirty="0" err="1">
                <a:latin typeface="Verdana" panose="020B0604030504040204" pitchFamily="34" charset="0"/>
                <a:ea typeface="Verdana" panose="020B0604030504040204" pitchFamily="34" charset="0"/>
                <a:cs typeface="Verdana" panose="020B0604030504040204" pitchFamily="34" charset="0"/>
              </a:rPr>
              <a:t>git</a:t>
            </a:r>
            <a:r>
              <a:rPr lang="en-US" sz="1600" dirty="0">
                <a:latin typeface="Verdana" panose="020B0604030504040204" pitchFamily="34" charset="0"/>
                <a:ea typeface="Verdana" panose="020B0604030504040204" pitchFamily="34" charset="0"/>
                <a:cs typeface="Verdana" panose="020B0604030504040204" pitchFamily="34" charset="0"/>
              </a:rPr>
              <a:t> repository.</a:t>
            </a:r>
          </a:p>
          <a:p>
            <a:pPr lvl="1"/>
            <a:r>
              <a:rPr lang="en-US" sz="1600" dirty="0">
                <a:latin typeface="Verdana" panose="020B0604030504040204" pitchFamily="34" charset="0"/>
                <a:ea typeface="Verdana" panose="020B0604030504040204" pitchFamily="34" charset="0"/>
                <a:cs typeface="Verdana" panose="020B0604030504040204" pitchFamily="34" charset="0"/>
              </a:rPr>
              <a:t>Before you “commit” </a:t>
            </a:r>
            <a:r>
              <a:rPr lang="en-US" sz="1600" dirty="0" smtClean="0">
                <a:latin typeface="Verdana" panose="020B0604030504040204" pitchFamily="34" charset="0"/>
                <a:ea typeface="Verdana" panose="020B0604030504040204" pitchFamily="34" charset="0"/>
                <a:cs typeface="Verdana" panose="020B0604030504040204" pitchFamily="34" charset="0"/>
              </a:rPr>
              <a:t>files </a:t>
            </a:r>
            <a:r>
              <a:rPr lang="en-US" sz="1600" dirty="0">
                <a:latin typeface="Verdana" panose="020B0604030504040204" pitchFamily="34" charset="0"/>
                <a:ea typeface="Verdana" panose="020B0604030504040204" pitchFamily="34" charset="0"/>
                <a:cs typeface="Verdana" panose="020B0604030504040204" pitchFamily="34" charset="0"/>
              </a:rPr>
              <a:t>to the </a:t>
            </a:r>
            <a:r>
              <a:rPr lang="en-US" sz="1600" dirty="0" err="1">
                <a:latin typeface="Verdana" panose="020B0604030504040204" pitchFamily="34" charset="0"/>
                <a:ea typeface="Verdana" panose="020B0604030504040204" pitchFamily="34" charset="0"/>
                <a:cs typeface="Verdana" panose="020B0604030504040204" pitchFamily="34" charset="0"/>
              </a:rPr>
              <a:t>git</a:t>
            </a:r>
            <a:r>
              <a:rPr lang="en-US" sz="1600" dirty="0">
                <a:latin typeface="Verdana" panose="020B0604030504040204" pitchFamily="34" charset="0"/>
                <a:ea typeface="Verdana" panose="020B0604030504040204" pitchFamily="34" charset="0"/>
                <a:cs typeface="Verdana" panose="020B0604030504040204" pitchFamily="34" charset="0"/>
              </a:rPr>
              <a:t> repository, you need to first place the files in the </a:t>
            </a:r>
            <a:r>
              <a:rPr lang="en-US" sz="1600" dirty="0" err="1">
                <a:latin typeface="Verdana" panose="020B0604030504040204" pitchFamily="34" charset="0"/>
                <a:ea typeface="Verdana" panose="020B0604030504040204" pitchFamily="34" charset="0"/>
                <a:cs typeface="Verdana" panose="020B0604030504040204" pitchFamily="34" charset="0"/>
              </a:rPr>
              <a:t>git</a:t>
            </a:r>
            <a:r>
              <a:rPr lang="en-US" sz="1600" dirty="0">
                <a:latin typeface="Verdana" panose="020B0604030504040204" pitchFamily="34" charset="0"/>
                <a:ea typeface="Verdana" panose="020B0604030504040204" pitchFamily="34" charset="0"/>
                <a:cs typeface="Verdana" panose="020B0604030504040204" pitchFamily="34" charset="0"/>
              </a:rPr>
              <a:t> “index”.</a:t>
            </a:r>
          </a:p>
          <a:p>
            <a:pPr marL="342900" indent="-342900">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HEAD</a:t>
            </a:r>
          </a:p>
          <a:p>
            <a:pPr lvl="1"/>
            <a:r>
              <a:rPr lang="en-US" sz="1600" dirty="0">
                <a:latin typeface="Verdana" panose="020B0604030504040204" pitchFamily="34" charset="0"/>
                <a:ea typeface="Verdana" panose="020B0604030504040204" pitchFamily="34" charset="0"/>
                <a:cs typeface="Verdana" panose="020B0604030504040204" pitchFamily="34" charset="0"/>
              </a:rPr>
              <a:t>The </a:t>
            </a:r>
            <a:r>
              <a:rPr lang="en-US" sz="1600" b="1" dirty="0">
                <a:latin typeface="Verdana" panose="020B0604030504040204" pitchFamily="34" charset="0"/>
                <a:ea typeface="Verdana" panose="020B0604030504040204" pitchFamily="34" charset="0"/>
                <a:cs typeface="Verdana" panose="020B0604030504040204" pitchFamily="34" charset="0"/>
              </a:rPr>
              <a:t>HEAD</a:t>
            </a:r>
            <a:r>
              <a:rPr lang="en-US" sz="1600" dirty="0">
                <a:latin typeface="Verdana" panose="020B0604030504040204" pitchFamily="34" charset="0"/>
                <a:ea typeface="Verdana" panose="020B0604030504040204" pitchFamily="34" charset="0"/>
                <a:cs typeface="Verdana" panose="020B0604030504040204" pitchFamily="34" charset="0"/>
              </a:rPr>
              <a:t> is a pointer to the most recent commit on the current branch. </a:t>
            </a:r>
            <a:endParaRPr lang="en-US" sz="16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Rektangel 4"/>
          <p:cNvSpPr/>
          <p:nvPr/>
        </p:nvSpPr>
        <p:spPr>
          <a:xfrm>
            <a:off x="1585293" y="6796102"/>
            <a:ext cx="7200800" cy="707886"/>
          </a:xfrm>
          <a:prstGeom prst="rect">
            <a:avLst/>
          </a:prstGeom>
        </p:spPr>
        <p:txBody>
          <a:bodyPr wrap="square">
            <a:spAutoFit/>
          </a:bodyPr>
          <a:lstStyle/>
          <a:p>
            <a:r>
              <a:rPr lang="da-DK" dirty="0">
                <a:hlinkClick r:id="rId2"/>
              </a:rPr>
              <a:t>http://www.gitguys.com/topics/whats-the-deal-with-the-git-index</a:t>
            </a:r>
            <a:r>
              <a:rPr lang="da-DK" dirty="0" smtClean="0">
                <a:hlinkClick r:id="rId2"/>
              </a:rPr>
              <a:t>/</a:t>
            </a:r>
            <a:endParaRPr lang="da-DK" dirty="0" smtClean="0"/>
          </a:p>
          <a:p>
            <a:endParaRPr lang="da-DK" dirty="0"/>
          </a:p>
        </p:txBody>
      </p:sp>
      <p:sp>
        <p:nvSpPr>
          <p:cNvPr id="6" name="Tekstboks 5"/>
          <p:cNvSpPr txBox="1"/>
          <p:nvPr/>
        </p:nvSpPr>
        <p:spPr>
          <a:xfrm>
            <a:off x="505173" y="4308023"/>
            <a:ext cx="7647671" cy="707886"/>
          </a:xfrm>
          <a:prstGeom prst="rect">
            <a:avLst/>
          </a:prstGeom>
          <a:noFill/>
        </p:spPr>
        <p:txBody>
          <a:bodyPr wrap="none" rtlCol="0">
            <a:spAutoFit/>
          </a:bodyPr>
          <a:lstStyle/>
          <a:p>
            <a:r>
              <a:rPr lang="en-US" dirty="0" smtClean="0"/>
              <a:t>The </a:t>
            </a:r>
            <a:r>
              <a:rPr lang="en-US" dirty="0" err="1" smtClean="0"/>
              <a:t>git</a:t>
            </a:r>
            <a:r>
              <a:rPr lang="en-US" dirty="0" smtClean="0"/>
              <a:t> command to see changes is </a:t>
            </a:r>
            <a:r>
              <a:rPr lang="en-US" dirty="0" err="1" smtClean="0"/>
              <a:t>git</a:t>
            </a:r>
            <a:r>
              <a:rPr lang="en-US" dirty="0" smtClean="0"/>
              <a:t> status (from a command </a:t>
            </a:r>
            <a:r>
              <a:rPr lang="en-US" dirty="0" err="1" smtClean="0"/>
              <a:t>promt</a:t>
            </a:r>
            <a:r>
              <a:rPr lang="en-US" dirty="0" smtClean="0"/>
              <a:t>). </a:t>
            </a:r>
          </a:p>
          <a:p>
            <a:r>
              <a:rPr lang="en-US" dirty="0" smtClean="0"/>
              <a:t>A similar command in NetBeans is </a:t>
            </a:r>
            <a:r>
              <a:rPr lang="en-US" b="1" dirty="0" smtClean="0"/>
              <a:t>“Show Changes”</a:t>
            </a:r>
            <a:endParaRPr lang="da-DK" b="1" dirty="0"/>
          </a:p>
        </p:txBody>
      </p:sp>
      <p:sp>
        <p:nvSpPr>
          <p:cNvPr id="7" name="Tekstboks 6"/>
          <p:cNvSpPr txBox="1"/>
          <p:nvPr/>
        </p:nvSpPr>
        <p:spPr>
          <a:xfrm>
            <a:off x="497554" y="5238030"/>
            <a:ext cx="9080627" cy="1015663"/>
          </a:xfrm>
          <a:prstGeom prst="rect">
            <a:avLst/>
          </a:prstGeom>
          <a:noFill/>
        </p:spPr>
        <p:txBody>
          <a:bodyPr wrap="square" rtlCol="0">
            <a:spAutoFit/>
          </a:bodyPr>
          <a:lstStyle/>
          <a:p>
            <a:r>
              <a:rPr lang="en-US" dirty="0" smtClean="0"/>
              <a:t>Note: You can abstract away the distinction between Working Directory and Index in NetBeans, and commit files directly to HEAD (See “Add files to a </a:t>
            </a:r>
            <a:r>
              <a:rPr lang="en-US" dirty="0" err="1" smtClean="0"/>
              <a:t>Git</a:t>
            </a:r>
            <a:r>
              <a:rPr lang="en-US" dirty="0" smtClean="0"/>
              <a:t> Repository” in </a:t>
            </a:r>
            <a:r>
              <a:rPr lang="en-GB" dirty="0" err="1" smtClean="0"/>
              <a:t>UGiN</a:t>
            </a:r>
            <a:r>
              <a:rPr lang="en-GB" dirty="0"/>
              <a:t>)</a:t>
            </a:r>
            <a:endParaRPr lang="da-DK" b="1" dirty="0"/>
          </a:p>
        </p:txBody>
      </p:sp>
    </p:spTree>
    <p:extLst>
      <p:ext uri="{BB962C8B-B14F-4D97-AF65-F5344CB8AC3E}">
        <p14:creationId xmlns:p14="http://schemas.microsoft.com/office/powerpoint/2010/main" val="127133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133" y="197470"/>
            <a:ext cx="8132186" cy="576064"/>
          </a:xfrm>
        </p:spPr>
        <p:txBody>
          <a:bodyPr/>
          <a:lstStyle/>
          <a:p>
            <a:r>
              <a:rPr lang="en-GB" sz="3000" dirty="0" smtClean="0"/>
              <a:t>Git </a:t>
            </a:r>
            <a:r>
              <a:rPr lang="en-GB" sz="3000" dirty="0" smtClean="0"/>
              <a:t>Colours in NetBeans</a:t>
            </a:r>
            <a:endParaRPr lang="en-GB" sz="3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65" y="1724227"/>
            <a:ext cx="418147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966" y="1133574"/>
            <a:ext cx="406717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kstboks 2"/>
          <p:cNvSpPr txBox="1"/>
          <p:nvPr/>
        </p:nvSpPr>
        <p:spPr>
          <a:xfrm>
            <a:off x="289149" y="1061566"/>
            <a:ext cx="4029629" cy="400110"/>
          </a:xfrm>
          <a:prstGeom prst="rect">
            <a:avLst/>
          </a:prstGeom>
          <a:noFill/>
        </p:spPr>
        <p:txBody>
          <a:bodyPr wrap="none" rtlCol="0">
            <a:spAutoFit/>
          </a:bodyPr>
          <a:lstStyle/>
          <a:p>
            <a:r>
              <a:rPr lang="en-US" dirty="0" smtClean="0">
                <a:solidFill>
                  <a:schemeClr val="tx2"/>
                </a:solidFill>
              </a:rPr>
              <a:t>Viewing changes in the Source Editor</a:t>
            </a:r>
            <a:endParaRPr lang="da-DK" dirty="0">
              <a:solidFill>
                <a:schemeClr val="tx2"/>
              </a:solidFill>
            </a:endParaRP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149" y="3662438"/>
            <a:ext cx="5753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ktangel 7"/>
          <p:cNvSpPr/>
          <p:nvPr/>
        </p:nvSpPr>
        <p:spPr>
          <a:xfrm>
            <a:off x="309133" y="975874"/>
            <a:ext cx="9073008" cy="2258125"/>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da-DK"/>
          </a:p>
        </p:txBody>
      </p:sp>
      <p:sp>
        <p:nvSpPr>
          <p:cNvPr id="9" name="Rektangel 8"/>
          <p:cNvSpPr/>
          <p:nvPr/>
        </p:nvSpPr>
        <p:spPr>
          <a:xfrm>
            <a:off x="217141" y="3234000"/>
            <a:ext cx="4536504" cy="400110"/>
          </a:xfrm>
          <a:prstGeom prst="rect">
            <a:avLst/>
          </a:prstGeom>
        </p:spPr>
        <p:txBody>
          <a:bodyPr wrap="square">
            <a:spAutoFit/>
          </a:bodyPr>
          <a:lstStyle/>
          <a:p>
            <a:r>
              <a:rPr lang="en-US" dirty="0">
                <a:solidFill>
                  <a:schemeClr val="tx2"/>
                </a:solidFill>
                <a:latin typeface="Verdana" panose="020B0604030504040204" pitchFamily="34" charset="0"/>
                <a:ea typeface="Verdana" panose="020B0604030504040204" pitchFamily="34" charset="0"/>
                <a:cs typeface="Verdana" panose="020B0604030504040204" pitchFamily="34" charset="0"/>
              </a:rPr>
              <a:t>Color coding </a:t>
            </a:r>
            <a:r>
              <a:rPr lang="en-US" dirty="0" smtClean="0">
                <a:solidFill>
                  <a:schemeClr val="tx2"/>
                </a:solidFill>
                <a:latin typeface="Verdana" panose="020B0604030504040204" pitchFamily="34" charset="0"/>
                <a:ea typeface="Verdana" panose="020B0604030504040204" pitchFamily="34" charset="0"/>
                <a:cs typeface="Verdana" panose="020B0604030504040204" pitchFamily="34" charset="0"/>
              </a:rPr>
              <a:t>applied </a:t>
            </a:r>
            <a:r>
              <a:rPr lang="en-US" dirty="0">
                <a:solidFill>
                  <a:schemeClr val="tx2"/>
                </a:solidFill>
                <a:latin typeface="Verdana" panose="020B0604030504040204" pitchFamily="34" charset="0"/>
                <a:ea typeface="Verdana" panose="020B0604030504040204" pitchFamily="34" charset="0"/>
                <a:cs typeface="Verdana" panose="020B0604030504040204" pitchFamily="34" charset="0"/>
              </a:rPr>
              <a:t>to file </a:t>
            </a:r>
            <a:r>
              <a:rPr lang="en-US" dirty="0" smtClean="0">
                <a:solidFill>
                  <a:schemeClr val="tx2"/>
                </a:solidFill>
                <a:latin typeface="Verdana" panose="020B0604030504040204" pitchFamily="34" charset="0"/>
                <a:ea typeface="Verdana" panose="020B0604030504040204" pitchFamily="34" charset="0"/>
                <a:cs typeface="Verdana" panose="020B0604030504040204" pitchFamily="34" charset="0"/>
              </a:rPr>
              <a:t>names</a:t>
            </a:r>
            <a:endParaRPr lang="da-DK"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54586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H-ny">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15208</TotalTime>
  <Words>1056</Words>
  <Application>Microsoft Office PowerPoint</Application>
  <PresentationFormat>Brugerdefineret</PresentationFormat>
  <Paragraphs>142</Paragraphs>
  <Slides>26</Slides>
  <Notes>0</Notes>
  <HiddenSlides>0</HiddenSlides>
  <MMClips>0</MMClips>
  <ScaleCrop>false</ScaleCrop>
  <HeadingPairs>
    <vt:vector size="4" baseType="variant">
      <vt:variant>
        <vt:lpstr>Tema</vt:lpstr>
      </vt:variant>
      <vt:variant>
        <vt:i4>1</vt:i4>
      </vt:variant>
      <vt:variant>
        <vt:lpstr>Diastitler</vt:lpstr>
      </vt:variant>
      <vt:variant>
        <vt:i4>26</vt:i4>
      </vt:variant>
    </vt:vector>
  </HeadingPairs>
  <TitlesOfParts>
    <vt:vector size="27" baseType="lpstr">
      <vt:lpstr>CPH-ny</vt:lpstr>
      <vt:lpstr>Version Control with GIT</vt:lpstr>
      <vt:lpstr>What is a version control system</vt:lpstr>
      <vt:lpstr>Central Version Control System</vt:lpstr>
      <vt:lpstr>Distributed Version Control System DVCS</vt:lpstr>
      <vt:lpstr>Distributed Version Control System Working with a DVCS</vt:lpstr>
      <vt:lpstr>Distributed Version Control System </vt:lpstr>
      <vt:lpstr>Version Control this semester</vt:lpstr>
      <vt:lpstr>Important Git Terms</vt:lpstr>
      <vt:lpstr>Git Colours in NetBeans</vt:lpstr>
      <vt:lpstr>Using Git Support in NetBeans IDE</vt:lpstr>
      <vt:lpstr>NetBeans Git Demo</vt:lpstr>
      <vt:lpstr>Before you Start</vt:lpstr>
      <vt:lpstr>Commit Rules</vt:lpstr>
      <vt:lpstr>Commit Rules</vt:lpstr>
      <vt:lpstr>Commit Messages 1</vt:lpstr>
      <vt:lpstr>Commit Messages 2</vt:lpstr>
      <vt:lpstr>Centralized Workflow-1 Someone initializes the central repository </vt:lpstr>
      <vt:lpstr>Centralized Workflow.2 </vt:lpstr>
      <vt:lpstr>Centralized Workflow 3 </vt:lpstr>
      <vt:lpstr>Centralized Workflow 4 </vt:lpstr>
      <vt:lpstr>Centralized Workflow 5  </vt:lpstr>
      <vt:lpstr>Centralized Workflow 6  </vt:lpstr>
      <vt:lpstr>Centralized Workflow 7  </vt:lpstr>
      <vt:lpstr>Merge or Rebase</vt:lpstr>
      <vt:lpstr>What if you just want to play around and try a lot of different things on the project ?</vt:lpstr>
      <vt:lpstr>Stupid things I have seen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with GIT</dc:title>
  <dc:creator>lars Mortensen (LAM - Underviser - CPH Business)</dc:creator>
  <cp:lastModifiedBy>plaul1</cp:lastModifiedBy>
  <cp:revision>53</cp:revision>
  <dcterms:created xsi:type="dcterms:W3CDTF">2014-01-15T07:32:54Z</dcterms:created>
  <dcterms:modified xsi:type="dcterms:W3CDTF">2014-02-13T22:38:04Z</dcterms:modified>
</cp:coreProperties>
</file>