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70FDAF-E445-4EFD-BD81-68BA56E85554}">
  <a:tblStyle styleId="{9170FDAF-E445-4EFD-BD81-68BA56E855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e616a3c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e616a3c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c1c9b26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c1c9b26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e616a3cf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e616a3cf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e92b9d88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e92b9d88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616a3cf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e616a3cf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e616a3cf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e616a3cf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eaeb3a79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eaeb3a79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e616a3cf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e616a3cf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eaeb3a796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eaeb3a79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eaeb3a796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eaeb3a796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e616a3cf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e616a3c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e616a3c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e616a3c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eaeb3a79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eaeb3a79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eaeb3a79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eaeb3a79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eaeb3a79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eaeb3a79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e616a3cf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e616a3cf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kaggle.com/andrewmvd/ocular-disease-recognition-odir5k" TargetMode="External"/><Relationship Id="rId4" Type="http://schemas.openxmlformats.org/officeDocument/2006/relationships/hyperlink" Target="https://towardsdatascience.com/ocular-disease-recognition-using-convolutional-neural-networks-c04d63a7a2da" TargetMode="External"/><Relationship Id="rId5" Type="http://schemas.openxmlformats.org/officeDocument/2006/relationships/hyperlink" Target="https://www.kaggle.com/gpreda/cataract-prediction-using-transfer-learning" TargetMode="External"/><Relationship Id="rId6" Type="http://schemas.openxmlformats.org/officeDocument/2006/relationships/hyperlink" Target="https://www.researchgate.net/profile/Sreelatha-Selvaraj/publication/325659102_Application_of_Digital_Image_Processing_in_Healthcare_Analysis_based_on_Hand_Image/links/5b1bb3b345851587f29e2d3f/Application-of-Digital-Image-Processing-in-Healthcare-Analysis-based-on-Hand-Image.pdf" TargetMode="External"/><Relationship Id="rId7" Type="http://schemas.openxmlformats.org/officeDocument/2006/relationships/hyperlink" Target="https://www.nvisioncenters.com/education/eye-disease-statistics/#:~:text=About%2037%20million%20Americans%20use,the%20use%20of%20contact%20lense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Ocular Disease Classification Using Image Recognition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834125"/>
            <a:ext cx="8102700" cy="1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 </a:t>
            </a:r>
            <a:r>
              <a:rPr lang="en"/>
              <a:t>Mica Haney, </a:t>
            </a:r>
            <a:r>
              <a:rPr lang="en"/>
              <a:t>Neda Langroodi, Bijesh Patel Vachanni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Design #1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Train/test split of 80/20 and classes limited to normal, cataracts, and myopia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Images read in using cv2 module and resized from 512x512 to 128x128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Images were brightened by a scale of 0.4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Imbalanced class treatment: limited “Normal” images to 300 since “Cataract” and “Myopia” hold 232-293 images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Tensorflow keras used to build and train CNN from scratch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Batch size = 10; LR = 1e-5; Loss = sparse categorical cross entropy; Adam optimizer; number of epochs = 30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#1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288" y="600413"/>
            <a:ext cx="287655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825" y="2770000"/>
            <a:ext cx="28575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6075" y="3890388"/>
            <a:ext cx="11715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450" y="2072013"/>
            <a:ext cx="46386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272425" y="3906450"/>
            <a:ext cx="3726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Confusion Matrix and Classification Report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(Classes: 0=Normal, 1=Cataract, 2=Myopia)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Design #2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76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Pre-Trained model VGG19 CNN - 19 layers.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Train/test split of 80/20 and classes limited to normal and cataracts</a:t>
            </a:r>
            <a:r>
              <a:rPr lang="en" sz="1400">
                <a:solidFill>
                  <a:srgbClr val="666666"/>
                </a:solidFill>
              </a:rPr>
              <a:t>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I</a:t>
            </a:r>
            <a:r>
              <a:rPr lang="en" sz="1400">
                <a:solidFill>
                  <a:srgbClr val="666666"/>
                </a:solidFill>
              </a:rPr>
              <a:t>nput image size of the network was resized to 224x224.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Adam Optimizer to train the Convolutional Neural Network.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Batch size - 32, </a:t>
            </a:r>
            <a:r>
              <a:rPr lang="en" sz="1400">
                <a:solidFill>
                  <a:srgbClr val="666666"/>
                </a:solidFill>
                <a:highlight>
                  <a:srgbClr val="FFFFFE"/>
                </a:highlight>
              </a:rPr>
              <a:t>Loss=binary cross entropy.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Modelcheckpoint to save keras model or model weights at some frequency.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Function used for training model - </a:t>
            </a:r>
            <a:r>
              <a:rPr lang="en" sz="1400">
                <a:solidFill>
                  <a:srgbClr val="666666"/>
                </a:solidFill>
                <a:highlight>
                  <a:srgbClr val="FFFFFE"/>
                </a:highlight>
              </a:rPr>
              <a:t>ModelCheckpoint, ReduceLROnPlateau, PlotLossesKerasTF, fit.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#2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6060125" y="4174563"/>
            <a:ext cx="30372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00">
                <a:solidFill>
                  <a:srgbClr val="666666"/>
                </a:solidFill>
              </a:rPr>
              <a:t>Confusion Matrix and Classification Report (Classes: 0=Normal, 1=Cataract)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290" y="2071900"/>
            <a:ext cx="2197367" cy="253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06" y="2006250"/>
            <a:ext cx="2129753" cy="253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4650" y="2137913"/>
            <a:ext cx="41367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8375" y="3924675"/>
            <a:ext cx="991750" cy="6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729450" y="2078875"/>
            <a:ext cx="2496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Model Design #1  </a:t>
            </a:r>
            <a:endParaRPr sz="15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Normal, Cataract, and Pathological Myopia classes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94.55% accuracy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0.6269 loss</a:t>
            </a:r>
            <a:endParaRPr sz="1400"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525" y="1804375"/>
            <a:ext cx="5352149" cy="2810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Continue tweaking model architecture until 98-99% accuracy is achieved and model can diagnose </a:t>
            </a:r>
            <a:r>
              <a:rPr lang="en" sz="1500"/>
              <a:t>and as many classes as possible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a web application that medical professionals can utilize to help diagnose patients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Users can access a web application, upload their target images, and receive a reliable disease prediction 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Eventually, model can be developed along with imaging equipment to give on-demand disease prediction seconds after the medical imaging takes place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4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https://www.kaggle.com/andrewmvd/ocular-disease-recognition-odir5k</a:t>
            </a:r>
            <a:endParaRPr sz="1400" u="sng">
              <a:solidFill>
                <a:srgbClr val="1155CC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4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https://towardsdatascience.com/ocular-disease-recognition-using-convolutional-neural-networks-c04d63a7a2da</a:t>
            </a:r>
            <a:endParaRPr sz="1400" u="sng">
              <a:solidFill>
                <a:srgbClr val="1155CC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4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https://www.kaggle.com/gpreda/cataract-prediction-using-transfer-learning</a:t>
            </a:r>
            <a:endParaRPr sz="1400" u="sng">
              <a:solidFill>
                <a:srgbClr val="1155CC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4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https://www.researchgate.net/profile/Sreelatha-Selvaraj/publication/325659102_Application_of_Digital_Image_Processing_in_Healthcare_Analysis_based_on_Hand_Image/links/5b1bb3b345851587f29e2d3f/Application-of-Digital-Image-Processing-in-Healthcare-Analysis-based-on-Hand-Image.pdf</a:t>
            </a:r>
            <a:endParaRPr sz="1400" u="sng">
              <a:solidFill>
                <a:srgbClr val="1155CC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4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https://www.nvisioncenters.com/education/eye-disease-statistics/#:~:text=About%2037%20million%20Americans%20use,the%20use%20of%20contact%20lenses</a:t>
            </a:r>
            <a:r>
              <a:rPr lang="en" sz="1400" u="sng">
                <a:solidFill>
                  <a:srgbClr val="1155CC"/>
                </a:solidFill>
              </a:rPr>
              <a:t>.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990175" y="1318650"/>
            <a:ext cx="3558300" cy="31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</a:t>
            </a:r>
            <a:r>
              <a:rPr lang="en" sz="1900"/>
              <a:t>opic Background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Project Goal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Methodology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Model #1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Model #2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Best Model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Next Steps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References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825" y="2841050"/>
            <a:ext cx="1645725" cy="16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Background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Diseases affecting the eye are identified by sight, specifically how the eye looks.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Often pictures are taken of the </a:t>
            </a:r>
            <a:r>
              <a:rPr lang="en" sz="1400"/>
              <a:t>inside</a:t>
            </a:r>
            <a:r>
              <a:rPr lang="en" sz="1400"/>
              <a:t> of an eye to study a malady more closely and also cause less discomfort to the patient.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are many systems in development meant to use such pictures to help doctors make faster, more accurate diagnoses.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diseases that our system identifies each affect millions of Americans a year individually, combined the numbers are in the tens of millions.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an Ocular Disease Prediction System based on digital image processing that can aid opthamologists and medical professionals in patient diagnoses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Python and tensorflow module to train a convolutional neural network to classify different types of ocular diseases</a:t>
            </a:r>
            <a:endParaRPr sz="15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425" y="3087475"/>
            <a:ext cx="1742400" cy="17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825" y="2841050"/>
            <a:ext cx="1645725" cy="16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dataset retrieved from Kaggle contained 14392 images in total, with 7000 training images, 1000 testing images, and 6392 </a:t>
            </a:r>
            <a:r>
              <a:rPr lang="en" sz="1400"/>
              <a:t>preprocessed</a:t>
            </a:r>
            <a:r>
              <a:rPr lang="en" sz="1400"/>
              <a:t> training images.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only worked with the preprocessed images due to time constraints. They were split into training, validation, and testing datasets in a ratio of 80 : 20 which translates to counts of 5111 : 1281.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7450" y="3290950"/>
            <a:ext cx="1588401" cy="158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Data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325" y="2078875"/>
            <a:ext cx="3237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images also came with “metadata”, including things like patient age and sex, as well as the diseases the other eye of a patient has. The only information taken from this was the target labels, a one-hot-encoded list indicating which disease an eye has. The categories of diseases and their counts and percentage of the dataset are listed on the right.</a:t>
            </a:r>
            <a:endParaRPr/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4149550" y="178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{9170FDAF-E445-4EFD-BD81-68BA56E85554}</a:tableStyleId>
              </a:tblPr>
              <a:tblGrid>
                <a:gridCol w="2873725"/>
                <a:gridCol w="717800"/>
                <a:gridCol w="10720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Category</a:t>
                      </a:r>
                      <a:endParaRPr b="1" sz="10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Count</a:t>
                      </a:r>
                      <a:endParaRPr b="1" sz="10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Percentage</a:t>
                      </a:r>
                      <a:endParaRPr b="1" sz="10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Normal (N)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2873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44.95%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Diabetes (D)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1608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25.16%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Other Diseases/Abnormalities (O)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708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11.08%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Cataract (C)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293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4.58%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Glaucoma (G)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284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4.44 %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Age Related Macular Degeneration (A)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266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4.16%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Pathological Myopia (M)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232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3.63%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Hypertension (H)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2.00%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Model Designs and Results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825" y="2841050"/>
            <a:ext cx="1645725" cy="16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