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2c6e6041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2c6e6041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c6e6041d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2c6e6041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2c6e6041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2c6e6041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2c6e6041d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2c6e6041d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c6e6041d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c6e6041d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2c6e6041d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2c6e6041d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2c6e6041d_1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2c6e6041d_1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2c6e6041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2c6e6041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2c6e6041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2c6e6041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2c6c62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2c6c62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2c6c629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2c6c629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c6e6041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c6e6041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c6e6041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c6e6041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c6e6041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c6e6041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2c6e6041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2c6e6041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c6e6041d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c6e6041d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2c6e6041d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2c6e6041d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kaggle.com/code/dansbecker/using-categorical-data-with-one-hot-encoding" TargetMode="External"/><Relationship Id="rId10" Type="http://schemas.openxmlformats.org/officeDocument/2006/relationships/hyperlink" Target="https://www.sciencedirect.com/science/article/pii/S0306261916306717" TargetMode="External"/><Relationship Id="rId13" Type="http://schemas.openxmlformats.org/officeDocument/2006/relationships/hyperlink" Target="https://scikit-learn.org/stable/modules/cross_validation.html" TargetMode="External"/><Relationship Id="rId12" Type="http://schemas.openxmlformats.org/officeDocument/2006/relationships/hyperlink" Target="https://www.mygreatlearning.com/blog/label-encoding-in-python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sciencedirect.com/science/article/pii/S088875432032067X?via%3Dihub" TargetMode="External"/><Relationship Id="rId4" Type="http://schemas.openxmlformats.org/officeDocument/2006/relationships/hyperlink" Target="https://altogen.com/transfection-resource/in-vivo-sirna-transfection/" TargetMode="External"/><Relationship Id="rId9" Type="http://schemas.openxmlformats.org/officeDocument/2006/relationships/hyperlink" Target="https://machinelearningmastery.com/the-transformer-model/" TargetMode="External"/><Relationship Id="rId5" Type="http://schemas.openxmlformats.org/officeDocument/2006/relationships/hyperlink" Target="https://thorirmar.com/post/insight_into_lstm/" TargetMode="External"/><Relationship Id="rId6" Type="http://schemas.openxmlformats.org/officeDocument/2006/relationships/hyperlink" Target="https://towardsdatascience.com/building-a-deep-learning-model-using-keras-1548ca149d37" TargetMode="External"/><Relationship Id="rId7" Type="http://schemas.openxmlformats.org/officeDocument/2006/relationships/hyperlink" Target="https://www.google.com/url?sa=i&amp;url=https%3A%2F%2Fdatasciencedojo.com%2Fblog%2Fmachine-learning-algorithms-explanation%2F&amp;psig=AOvVaw1wzQf0APjIjdQ_uOQPKLLK&amp;ust=1701709712088000&amp;source=images&amp;cd=vfe&amp;opi=89978449&amp;ved=2ahUKEwjV-bvo4POCAxWp2MkDHXAmDcAQr4kDegUIARCNAQ" TargetMode="External"/><Relationship Id="rId8" Type="http://schemas.openxmlformats.org/officeDocument/2006/relationships/hyperlink" Target="https://afit-r.github.io/naive_bay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NLP Models for the </a:t>
            </a:r>
            <a:r>
              <a:rPr lang="en"/>
              <a:t>Prediction of</a:t>
            </a:r>
            <a:r>
              <a:rPr lang="en"/>
              <a:t> siRNA Sequences Based on DNA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Mica Haney, Camrie Johnson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Naive Bayes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5482650" y="1152475"/>
            <a:ext cx="334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gene/siRNA pair, the gene was windowed to create a subsequence of the gene per base in the siRNA. Each window was one-hot encoded.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window size of 5 was used.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152475"/>
            <a:ext cx="5100585" cy="1885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3037820"/>
            <a:ext cx="5100586" cy="2000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LSTM and Transformer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gene/siRNA pair, the section of the gene that the siRNA binds to was taken and both the gene subsequence and siRNA were numerically encoded.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63" y="2152750"/>
            <a:ext cx="7530275" cy="28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468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all models, 5-fold cross validation was performed due to the low data </a:t>
            </a:r>
            <a:r>
              <a:rPr lang="en"/>
              <a:t>amount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LSTM and transformer, each batch trained for 10 epochs with batch sizes of 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LSTM and Transformer both had hidden unit sizes of </a:t>
            </a:r>
            <a:r>
              <a:rPr lang="en"/>
              <a:t>256 and dropout rates of 0.1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Transformer has 2 </a:t>
            </a:r>
            <a:r>
              <a:rPr lang="en"/>
              <a:t>layers to the encoder/decoder stack and 4 attention heads.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Transformer had embedding sizes of 128.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800" y="1189275"/>
            <a:ext cx="3991799" cy="276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Hamming Distances</a:t>
            </a:r>
            <a:endParaRPr/>
          </a:p>
        </p:txBody>
      </p:sp>
      <p:grpSp>
        <p:nvGrpSpPr>
          <p:cNvPr id="144" name="Google Shape;144;p25"/>
          <p:cNvGrpSpPr/>
          <p:nvPr/>
        </p:nvGrpSpPr>
        <p:grpSpPr>
          <a:xfrm>
            <a:off x="101" y="1708975"/>
            <a:ext cx="9143492" cy="2458797"/>
            <a:chOff x="-2834875" y="1428425"/>
            <a:chExt cx="14209001" cy="3820975"/>
          </a:xfrm>
        </p:grpSpPr>
        <p:pic>
          <p:nvPicPr>
            <p:cNvPr id="145" name="Google Shape;14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4875" y="1428425"/>
              <a:ext cx="4652352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17477" y="1428425"/>
              <a:ext cx="4837103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54579" y="1428425"/>
              <a:ext cx="4719547" cy="3820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BLEU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301" y="1190964"/>
            <a:ext cx="4355100" cy="34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ROUGE</a:t>
            </a:r>
            <a:endParaRPr/>
          </a:p>
        </p:txBody>
      </p:sp>
      <p:grpSp>
        <p:nvGrpSpPr>
          <p:cNvPr id="159" name="Google Shape;159;p27"/>
          <p:cNvGrpSpPr/>
          <p:nvPr/>
        </p:nvGrpSpPr>
        <p:grpSpPr>
          <a:xfrm>
            <a:off x="-215" y="1708973"/>
            <a:ext cx="9144423" cy="2446039"/>
            <a:chOff x="-2973437" y="-116612"/>
            <a:chExt cx="16202025" cy="4333875"/>
          </a:xfrm>
        </p:grpSpPr>
        <p:pic>
          <p:nvPicPr>
            <p:cNvPr id="160" name="Google Shape;16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973437" y="-116612"/>
              <a:ext cx="5400675" cy="433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27238" y="-116612"/>
              <a:ext cx="5400675" cy="433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7913" y="-116612"/>
              <a:ext cx="5400675" cy="4333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Discussion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findings: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Transformer model was overall the most </a:t>
            </a:r>
            <a:r>
              <a:rPr lang="en"/>
              <a:t>accurate</a:t>
            </a:r>
            <a:r>
              <a:rPr lang="en"/>
              <a:t>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Broader Impact: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NLP models can be applied effectively predict siRNA sequences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Could lead to treatments and therapies that traditional models would not discover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 enough data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Time </a:t>
            </a:r>
            <a:r>
              <a:rPr lang="en"/>
              <a:t>constraints</a:t>
            </a:r>
            <a:r>
              <a:rPr lang="en"/>
              <a:t> (could not implement transfer learning with miRNA)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(Images)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https://www.sciencedirect.com/science/article/pii/S088875432032067X?via%3Dihub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https://altogen.com/transfection-resource/in-vivo-sirna-transfection/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https://thorirmar.com/post/insight_into_lstm/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https://towardsdatascience.com/building-a-deep-learning-model-using-keras-1548ca149d37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google.com/url?sa=i&amp;url=https%3A%2F%2Fdatasciencedojo.com%2Fblog%2Fmachine-learning-algorithms-explanation%2F&amp;psig=AOvVaw1wzQf0APjIjdQ_uOQPKLLK&amp;ust=1701709712088000&amp;source=images&amp;cd=vfe&amp;opi=89978449&amp;ved=2ahUKEwjV-bvo4POCAxWp2MkDHXAmDcAQr4kDegUIARCNA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https://afit-r.github.io/naive_bayes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https://machinelearningmastery.com/the-transformer-model/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https://www.sciencedirect.com/science/article/pii/S0306261916306717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https://www.kaggle.com/code/dansbecker/using-categorical-data-with-one-hot-encoding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https://www.mygreatlearning.com/blog/label-encoding-in-python/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https://scikit-learn.org/stable/modules/cross_validation.html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siRNAs?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05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interfering RNA (siRNAs)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Non-coding RNAs that can regulate gene expression by binding to complementary mRNA sequences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Can silence genes associated with disease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00" y="960875"/>
            <a:ext cx="4475699" cy="322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and Challenges of siRNA Design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09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Brain diseases such as Alzheimer’s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Viral </a:t>
            </a:r>
            <a:r>
              <a:rPr lang="en"/>
              <a:t>infections such as </a:t>
            </a:r>
            <a:r>
              <a:rPr lang="en"/>
              <a:t>COVID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 target </a:t>
            </a:r>
            <a:r>
              <a:rPr lang="en"/>
              <a:t>silencing</a:t>
            </a:r>
            <a:r>
              <a:rPr lang="en"/>
              <a:t> effects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stability and targeting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Delivery to target cells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596" y="1517925"/>
            <a:ext cx="4520251" cy="26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NLP models to generate siRNA sequences that bind to specific sites of a gene to inhibit the expression of that segment of the gene.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50" y="1781477"/>
            <a:ext cx="7863076" cy="32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(ML)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494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is a branch of programming where computer models adapt to data without specific direction by using statistics.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Shallow ML:</a:t>
            </a:r>
            <a:r>
              <a:rPr lang="en"/>
              <a:t> ML models that do not use layers.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Deep ML:</a:t>
            </a:r>
            <a:r>
              <a:rPr lang="en"/>
              <a:t> ML models that use layers.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575" y="915575"/>
            <a:ext cx="3890201" cy="389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00" y="3091925"/>
            <a:ext cx="3791600" cy="19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Model Architectures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525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Naive Bayes:</a:t>
            </a:r>
            <a:r>
              <a:rPr lang="en"/>
              <a:t> Shallow learning model based on prior probabilities.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LSTM:</a:t>
            </a:r>
            <a:r>
              <a:rPr lang="en"/>
              <a:t> Sequential model for working with </a:t>
            </a:r>
            <a:r>
              <a:rPr lang="en"/>
              <a:t>series</a:t>
            </a:r>
            <a:r>
              <a:rPr lang="en"/>
              <a:t>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Transformer:</a:t>
            </a:r>
            <a:r>
              <a:rPr lang="en"/>
              <a:t> Attention based model developed for NLP tasks.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815" y="3579082"/>
            <a:ext cx="2840283" cy="1437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0931"/>
            <a:ext cx="2721833" cy="1494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125" y="0"/>
            <a:ext cx="3581874" cy="504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Hamming Distance:</a:t>
            </a:r>
            <a:r>
              <a:rPr lang="en"/>
              <a:t> Collected min, max, and average hamming distances.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BLEU:</a:t>
            </a:r>
            <a:r>
              <a:rPr lang="en"/>
              <a:t> Measures how many bases that the model generates are in the target sequence.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ROUGE:</a:t>
            </a:r>
            <a:r>
              <a:rPr lang="en"/>
              <a:t> </a:t>
            </a:r>
            <a:r>
              <a:rPr lang="en"/>
              <a:t>Measures</a:t>
            </a:r>
            <a:r>
              <a:rPr lang="en"/>
              <a:t> how many bases in the target sequence appear in the generated sequence. There are multiple versions based on specific n-gram 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BLEU and ROUGE have ranges of 0 to 1.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Obtained from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Contains the </a:t>
            </a:r>
            <a:r>
              <a:rPr lang="en"/>
              <a:t>following from 14 different papers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siRNA sequences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genes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Positions in target gene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650 data entries, only 608 used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General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datasets were created from the original dataset each containing: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of the target genes, binding locations, and siRNA sequences.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features in (1) where only records with high activity (over 70%) were kept.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features in (1) as well as some additional numerical features. These values were scaled to be between 0 and 1 and appended onto the end of rows.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Dif_5-3 (Energy difference between 5’ and 3’ end)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A, </a:t>
            </a:r>
            <a:r>
              <a:rPr lang="en" sz="1800"/>
              <a:t>C, G, U content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Cons_Sum (Nucleotide position dependent consensus summary)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all sequences a start and end character were added as appropriate.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