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F14657-B497-4E7D-BB76-39F681255EA8}">
  <a:tblStyle styleId="{2AF14657-B497-4E7D-BB76-39F681255EA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C19FFF5-18C9-4D21-873C-D8130451BDF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5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4.xml"/><Relationship Id="rId21" Type="http://schemas.openxmlformats.org/officeDocument/2006/relationships/font" Target="fonts/ProximaNov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b83af94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b83af94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2a8c88ee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2a8c88ee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a8c88ee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2a8c88ee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b83af942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b83af942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2a8c88ee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2a8c88ee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2a8c88ee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2a8c88ee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7b5141fa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7b5141fa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7add5540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7add5540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7add5540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7add5540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2a8c88ee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2a8c88ee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b83af942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b83af942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2a8c88ee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2a8c88ee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Neural Networks vs Traditional Neural Networks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 Beaver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Mica Haney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Neural Network 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434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the result of the Bayesian Neural Network using DenseFlipout layers.</a:t>
            </a:r>
            <a:endParaRPr/>
          </a:p>
        </p:txBody>
      </p:sp>
      <p:graphicFrame>
        <p:nvGraphicFramePr>
          <p:cNvPr id="121" name="Google Shape;121;p22"/>
          <p:cNvGraphicFramePr/>
          <p:nvPr/>
        </p:nvGraphicFramePr>
        <p:xfrm>
          <a:off x="5055025" y="-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{EC19FFF5-18C9-4D21-873C-D8130451BDF9}</a:tableStyleId>
              </a:tblPr>
              <a:tblGrid>
                <a:gridCol w="1907400"/>
                <a:gridCol w="2181575"/>
              </a:tblGrid>
              <a:tr h="42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 Disease Output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2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Normalization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Num. Layers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2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Units 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Units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2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Units 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Activation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tanh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2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Final Activation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sigmoid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Dropout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2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Drop Rate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0.001401704879812024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2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0.6278352810310364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 the whole results were bad. Accuracy never got above 65 on our final models, and was often worse on the various experiments. Viewing some of the training graphs </a:t>
            </a:r>
            <a:r>
              <a:rPr lang="en"/>
              <a:t>immediately</a:t>
            </a:r>
            <a:r>
              <a:rPr lang="en"/>
              <a:t> proved that some of these models were very bad.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25" y="2678224"/>
            <a:ext cx="8596550" cy="210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three final models performed </a:t>
            </a:r>
            <a:r>
              <a:rPr lang="en"/>
              <a:t>essentially</a:t>
            </a:r>
            <a:r>
              <a:rPr lang="en"/>
              <a:t> the same, with the </a:t>
            </a:r>
            <a:r>
              <a:rPr lang="en"/>
              <a:t>Bayesian</a:t>
            </a:r>
            <a:r>
              <a:rPr lang="en"/>
              <a:t> Neural Network with DenseFlipout layers performing </a:t>
            </a:r>
            <a:r>
              <a:rPr i="1" lang="en"/>
              <a:t>ever so slightly</a:t>
            </a:r>
            <a:r>
              <a:rPr lang="en"/>
              <a:t> better than the others, with an accuracy improvement of 0.00593451373103604.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 this dataset, both model types perform </a:t>
            </a:r>
            <a:r>
              <a:rPr lang="en"/>
              <a:t>equally</a:t>
            </a:r>
            <a:r>
              <a:rPr lang="en"/>
              <a:t> poorly.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20"/>
              <a:t>Questions?</a:t>
            </a:r>
            <a:endParaRPr sz="43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Premise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the project is to look at how well a Bayesian neural network performs in comparison to a regular neural network.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Regular neural networks just output a prediction, while a Bayesian network also provides a confidence interval. Having a confidence interval increases trust and understanding of predicted results. However, it’s not a great </a:t>
            </a:r>
            <a:r>
              <a:rPr lang="en"/>
              <a:t>benefit</a:t>
            </a:r>
            <a:r>
              <a:rPr lang="en"/>
              <a:t> if the Bayesian network does worse. If it were superior or even just comparable to a regular neural </a:t>
            </a:r>
            <a:r>
              <a:rPr lang="en"/>
              <a:t>network</a:t>
            </a:r>
            <a:r>
              <a:rPr lang="en"/>
              <a:t>, it would beg the question of why we don’t see more of Bayesian neural networks.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was collected from the </a:t>
            </a:r>
            <a:r>
              <a:rPr i="1" lang="en"/>
              <a:t>All Of Us</a:t>
            </a:r>
            <a:r>
              <a:rPr lang="en"/>
              <a:t> Research Program corpus. It is a database of health information collected from volunteers. Surveys, tests, any sort of health records are collected.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project focused on surveys about demographics and lifestyle, and collects records from patients who at some point contract </a:t>
            </a:r>
            <a:r>
              <a:rPr lang="en"/>
              <a:t>heart disease, diabetes type 1 or type 2, arthritis (including Rheumatoid and ​​Osteo), and high blood pressure (hypertension).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patient’s data is compressed so that there is only one record per </a:t>
            </a:r>
            <a:r>
              <a:rPr lang="en"/>
              <a:t>person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final dataset contained 13,805 rows with 24 features and 4 targets. It was split for train/validation/test in a 56/24/20 ratio.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Google Shape;77;p16"/>
          <p:cNvGraphicFramePr/>
          <p:nvPr/>
        </p:nvGraphicFramePr>
        <p:xfrm>
          <a:off x="-4775" y="-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{2AF14657-B497-4E7D-BB76-39F681255EA8}</a:tableStyleId>
              </a:tblPr>
              <a:tblGrid>
                <a:gridCol w="1895475"/>
                <a:gridCol w="375025"/>
                <a:gridCol w="425075"/>
                <a:gridCol w="1470425"/>
                <a:gridCol w="348850"/>
                <a:gridCol w="2108600"/>
                <a:gridCol w="381000"/>
                <a:gridCol w="396475"/>
                <a:gridCol w="1371825"/>
                <a:gridCol w="380775"/>
              </a:tblGrid>
              <a:tr h="200025">
                <a:tc gridSpan="10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Data: Description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1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count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unique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top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freq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count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unique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top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freq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gender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13540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Female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7460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Overall Health: Difficult Understand Info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13404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Difficult Understand Info: Never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7843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race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13493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White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7161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Overall Health: Everyday Activities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13522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Everyday Activities: Completely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4078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ethnicity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13493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Not Hispanic or Latino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10314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Overall Health: General Mental Health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13522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General Mental Health: Good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4229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Alcohol: Alcohol Participant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13505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Alcohol Participant: Yes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11814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Overall Health: General Physical Health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13430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General Physical Health: Fair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5015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Cigar Smoking: Cigar Smoke Participant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13402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Cigar Smoke Participant: 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8681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Overall Health: General Social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13460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General Social: Good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4226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Education Level: Highest Grade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13476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Highest Grade: College One to Three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4602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Overall Health: Health Material Assistance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13498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Health Material Assistance: Never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7131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Electronic Smoking: Electric Smoke Participant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13466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Electric Smoke Participant: 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11711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Overall Health: Organ Transplant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13533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Organ Transplant: 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12461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Employment: Employment Status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13487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Not currently employed for wages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10189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Overall Health: Social Satisfaction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13523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Social Satisfaction: Good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4370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Home Own: Current Home Own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13335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Current Home Own: Rent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6220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Smokeless Tobacco: Smokeless Tobacco Participant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13458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Smokeless Tobacco Participant: 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12299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Hookah Smoking: Hookah Smoke Participant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13452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Hookah Smoke Participant: 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12137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Smoking: 100 Cigs Lifetime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13557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100 Cigs Lifetime: 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7006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Living Situation: How Many Living Years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13608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How Many Living Years: more 20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3124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Obstructive sleep apnea (adult) (pediatric)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13805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7175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Living Situation: How Many People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13303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4818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Type 2 diabetes mellitus with hyperglycemia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13805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6977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Living Situation: Stable House Concern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13575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Stable House Concern: 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11022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Acute myocardial infarction, unspecified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13805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13665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Marital Status: Current Marital Status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13474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Current Marital Status: Married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5579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Rheumatoid arthritis with rheumatoid factor, unspecified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13805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13747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Demographics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5816" l="0" r="0" t="4706"/>
          <a:stretch/>
        </p:blipFill>
        <p:spPr>
          <a:xfrm>
            <a:off x="4385950" y="1152475"/>
            <a:ext cx="4446350" cy="2633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3931700" cy="37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Demographics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422" y="1152475"/>
            <a:ext cx="373487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49" y="1152475"/>
            <a:ext cx="3304650" cy="390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Neural Network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370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final deep neural network wound up being a 3 layer neural network with sigmoid activations on interior layers, a softmax final activation, dropout at a rate of 0.2, and with a learning rate of 5.29 e.</a:t>
            </a:r>
            <a:endParaRPr/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4877675" y="-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{EC19FFF5-18C9-4D21-873C-D8130451BDF9}</a:tableStyleId>
              </a:tblPr>
              <a:tblGrid>
                <a:gridCol w="1990150"/>
                <a:gridCol w="2276175"/>
              </a:tblGrid>
              <a:tr h="42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 Disease Output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2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Normalization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Num. Layers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2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Units 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Units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2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Units 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Activation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sigmoid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2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Final Activation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softmax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Dropout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2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Drop Rate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0.0005290651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2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0.6219007673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30384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Neural Network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370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7" name="Google Shape;107;p20"/>
          <p:cNvGraphicFramePr/>
          <p:nvPr/>
        </p:nvGraphicFramePr>
        <p:xfrm>
          <a:off x="0" y="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{EC19FFF5-18C9-4D21-873C-D8130451BDF9}</a:tableStyleId>
              </a:tblPr>
              <a:tblGrid>
                <a:gridCol w="1812050"/>
                <a:gridCol w="1876675"/>
                <a:gridCol w="2087575"/>
                <a:gridCol w="1690000"/>
                <a:gridCol w="1677700"/>
              </a:tblGrid>
              <a:tr h="4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Sleep Apnea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Heart Attack Output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Arthritis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Diabetes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Normalization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Num. Layers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Units 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Units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Units 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Activation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tanh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tanh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Final Activation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sigmoid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sigmoid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sigmoid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sigmoid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Dropout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Drop Rate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r>
                        <a:rPr lang="en"/>
                        <a:t>.000118748180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0.000127979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0.00028322456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0.00436188744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0.61998114585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0.682352936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0.5785714149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0.6186481595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</a:t>
            </a:r>
            <a:r>
              <a:rPr lang="en"/>
              <a:t> Neural Network 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434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the result of the Bayesian Neural Network using DenseVarational layers.</a:t>
            </a:r>
            <a:endParaRPr/>
          </a:p>
        </p:txBody>
      </p:sp>
      <p:graphicFrame>
        <p:nvGraphicFramePr>
          <p:cNvPr id="114" name="Google Shape;114;p21"/>
          <p:cNvGraphicFramePr/>
          <p:nvPr/>
        </p:nvGraphicFramePr>
        <p:xfrm>
          <a:off x="5055025" y="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{EC19FFF5-18C9-4D21-873C-D8130451BDF9}</a:tableStyleId>
              </a:tblPr>
              <a:tblGrid>
                <a:gridCol w="1907400"/>
                <a:gridCol w="2181575"/>
              </a:tblGrid>
              <a:tr h="42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 Disease Output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2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Normalization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Num. Layers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2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Units 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Units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2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Units 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Activation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sigmoid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2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Final Activation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sigmoid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Dropout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2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Drop Rate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0.000250228668797638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2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0.6150801062583924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