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e16098db9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e16098db9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e16098db9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e16098db9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e16098db9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e16098db9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e16098db9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e16098db9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RACE: Question answering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MultiNLI: natural language inference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e16098db9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e16098db9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e16098db9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0e16098db9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e16098d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e16098d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e16098db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e16098db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Curly U: corpus of tokens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U: context vector of tokens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We: token embedding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Wp: position embedding matrix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e16098db9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e16098db9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Curly C: </a:t>
            </a:r>
            <a:r>
              <a:rPr lang="en"/>
              <a:t>labeled</a:t>
            </a:r>
            <a:r>
              <a:rPr lang="en"/>
              <a:t> dataset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e16098db9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e16098db9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e16098db9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e16098db9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e16098db9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e16098db9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e16098db9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e16098db9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e16098db9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e16098db9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Language Understanding by Generative Pre-Training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806402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Mica Haney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Natural Language Inference</a:t>
            </a:r>
            <a:endParaRPr/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310150" y="4287550"/>
            <a:ext cx="8523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The evaluation metric is accuracy.</a:t>
            </a:r>
            <a:endParaRPr sz="1100"/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63" y="1826175"/>
            <a:ext cx="8523673" cy="24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r>
              <a:rPr lang="en"/>
              <a:t>Question Answering and Commonsense Reasoning</a:t>
            </a:r>
            <a:endParaRPr/>
          </a:p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310150" y="4363750"/>
            <a:ext cx="8523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The evaluation metric is accuracy.</a:t>
            </a:r>
            <a:endParaRPr sz="1100"/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01" y="2055083"/>
            <a:ext cx="8523599" cy="2254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Results - Semantic Similarity and </a:t>
            </a:r>
            <a:r>
              <a:rPr lang="en" sz="2820"/>
              <a:t>Classification</a:t>
            </a:r>
            <a:endParaRPr sz="2820"/>
          </a:p>
        </p:txBody>
      </p:sp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310150" y="4603325"/>
            <a:ext cx="85236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100"/>
              <a:t>mc</a:t>
            </a:r>
            <a:r>
              <a:rPr lang="en" sz="1100"/>
              <a:t> = Mathews correlation, </a:t>
            </a:r>
            <a:r>
              <a:rPr i="1" lang="en" sz="1100"/>
              <a:t>acc</a:t>
            </a:r>
            <a:r>
              <a:rPr lang="en" sz="1100"/>
              <a:t> = accuracy, </a:t>
            </a:r>
            <a:r>
              <a:rPr i="1" lang="en" sz="1100"/>
              <a:t>pc</a:t>
            </a:r>
            <a:r>
              <a:rPr lang="en" sz="1100"/>
              <a:t> = Pearson correlation</a:t>
            </a:r>
            <a:endParaRPr sz="1100"/>
          </a:p>
        </p:txBody>
      </p:sp>
      <p:pic>
        <p:nvPicPr>
          <p:cNvPr id="357" name="Google Shape;3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25" y="1690474"/>
            <a:ext cx="8523652" cy="2912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Analysis - Impact of Number of Layers Transferred</a:t>
            </a:r>
            <a:endParaRPr sz="2820"/>
          </a:p>
        </p:txBody>
      </p:sp>
      <p:sp>
        <p:nvSpPr>
          <p:cNvPr id="363" name="Google Shape;363;p25"/>
          <p:cNvSpPr txBox="1"/>
          <p:nvPr>
            <p:ph idx="1" type="body"/>
          </p:nvPr>
        </p:nvSpPr>
        <p:spPr>
          <a:xfrm>
            <a:off x="1303800" y="1990050"/>
            <a:ext cx="3667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researchers analyzed what effects changing the number of pre-trained language modeling layers had on accuracy. They found that each added layer added up to a 9% accuracy improvement on the MultiNLI score.</a:t>
            </a:r>
            <a:endParaRPr/>
          </a:p>
        </p:txBody>
      </p:sp>
      <p:pic>
        <p:nvPicPr>
          <p:cNvPr id="364" name="Google Shape;3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300" y="1714350"/>
            <a:ext cx="3578901" cy="33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Zero-Shot Behaviors</a:t>
            </a:r>
            <a:endParaRPr/>
          </a:p>
        </p:txBody>
      </p:sp>
      <p:sp>
        <p:nvSpPr>
          <p:cNvPr id="370" name="Google Shape;370;p26"/>
          <p:cNvSpPr txBox="1"/>
          <p:nvPr>
            <p:ph idx="1" type="body"/>
          </p:nvPr>
        </p:nvSpPr>
        <p:spPr>
          <a:xfrm>
            <a:off x="4065050" y="1990050"/>
            <a:ext cx="4269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researchers theorized that the model picks up many of the tasks necessary in NLU during the unsupervised learning stage. To </a:t>
            </a:r>
            <a:r>
              <a:rPr lang="en"/>
              <a:t>evaluate</a:t>
            </a:r>
            <a:r>
              <a:rPr lang="en"/>
              <a:t> this, the model was evaluated for zero-shot performance during the pre-training </a:t>
            </a:r>
            <a:r>
              <a:rPr lang="en"/>
              <a:t>phase. A LSTM model was also evaluated on each task, and performed notably worse.</a:t>
            </a:r>
            <a:endParaRPr/>
          </a:p>
        </p:txBody>
      </p:sp>
      <p:pic>
        <p:nvPicPr>
          <p:cNvPr id="371" name="Google Shape;3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75" y="1597875"/>
            <a:ext cx="3792971" cy="33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Ablation Studies</a:t>
            </a:r>
            <a:endParaRPr/>
          </a:p>
        </p:txBody>
      </p:sp>
      <p:sp>
        <p:nvSpPr>
          <p:cNvPr id="377" name="Google Shape;377;p27"/>
          <p:cNvSpPr txBox="1"/>
          <p:nvPr>
            <p:ph idx="1" type="body"/>
          </p:nvPr>
        </p:nvSpPr>
        <p:spPr>
          <a:xfrm>
            <a:off x="1303800" y="1990050"/>
            <a:ext cx="7030500" cy="12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Transformer w/o pre-training:</a:t>
            </a:r>
            <a:r>
              <a:rPr lang="en"/>
              <a:t> Architecture directly trained on target tasks.</a:t>
            </a:r>
            <a:br>
              <a:rPr lang="en"/>
            </a:br>
            <a:r>
              <a:rPr lang="en" u="sng"/>
              <a:t>Transformer w/o aux LM:</a:t>
            </a:r>
            <a:r>
              <a:rPr lang="en"/>
              <a:t> Auxiliary LM objective during fine-tuning was removed. Demonstrates that large datasets </a:t>
            </a:r>
            <a:r>
              <a:rPr lang="en"/>
              <a:t>benefit</a:t>
            </a:r>
            <a:r>
              <a:rPr lang="en"/>
              <a:t> from LM objective while small datasets don’t.</a:t>
            </a:r>
            <a:br>
              <a:rPr lang="en"/>
            </a:br>
            <a:r>
              <a:rPr lang="en" u="sng"/>
              <a:t>LSTM w/ aux LM:</a:t>
            </a:r>
            <a:r>
              <a:rPr lang="en"/>
              <a:t> Single-layer 2048 unit LSTM of the same framework.</a:t>
            </a:r>
            <a:endParaRPr/>
          </a:p>
        </p:txBody>
      </p:sp>
      <p:pic>
        <p:nvPicPr>
          <p:cNvPr id="378" name="Google Shape;3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5" y="3118700"/>
            <a:ext cx="8776052" cy="166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7"/>
          <p:cNvSpPr txBox="1"/>
          <p:nvPr>
            <p:ph idx="1" type="body"/>
          </p:nvPr>
        </p:nvSpPr>
        <p:spPr>
          <a:xfrm>
            <a:off x="183975" y="4679525"/>
            <a:ext cx="87762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100"/>
              <a:t>mc</a:t>
            </a:r>
            <a:r>
              <a:rPr lang="en" sz="1100"/>
              <a:t> = Mathews correlation, </a:t>
            </a:r>
            <a:r>
              <a:rPr i="1" lang="en" sz="1100"/>
              <a:t>acc</a:t>
            </a:r>
            <a:r>
              <a:rPr lang="en" sz="1100"/>
              <a:t> = accuracy, </a:t>
            </a:r>
            <a:r>
              <a:rPr i="1" lang="en" sz="1100"/>
              <a:t>pc</a:t>
            </a:r>
            <a:r>
              <a:rPr lang="en" sz="1100"/>
              <a:t> = Pearson correlation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Related Work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time that the paper was written, the most powerful form of representation in NLP was the word embedding. </a:t>
            </a:r>
            <a:r>
              <a:rPr lang="en"/>
              <a:t>Unfortunately</a:t>
            </a:r>
            <a:r>
              <a:rPr lang="en"/>
              <a:t> word embeddings only capture information on the token level.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was to create a model that could generate representations that captured higher-level semantics, and that could be </a:t>
            </a:r>
            <a:r>
              <a:rPr lang="en"/>
              <a:t>transferred</a:t>
            </a:r>
            <a:r>
              <a:rPr lang="en"/>
              <a:t> to a downstream task.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were similar research projects published, however the projects </a:t>
            </a:r>
            <a:r>
              <a:rPr lang="en"/>
              <a:t>involved</a:t>
            </a:r>
            <a:r>
              <a:rPr lang="en"/>
              <a:t> using LSTMs and the models suffered from range restriction.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- Unsupervised Pre-Training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5554200" cy="26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5"/>
              <a:t>The model works in two stages. Unsupervised pre-training is the first stage. The target task is language modeling, trained over a large corpus of text. This task is performed the same no matter what the final downstream task is.</a:t>
            </a:r>
            <a:endParaRPr sz="15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25"/>
              <a:t>This portion of the model uses a multi-layer transformer decoder for language modeling due to the transformer’s superior performance at handling long-range </a:t>
            </a:r>
            <a:r>
              <a:rPr lang="en" sz="1525"/>
              <a:t>dependencies</a:t>
            </a:r>
            <a:r>
              <a:rPr lang="en" sz="1525"/>
              <a:t>. On top of that is a  position-wise feedforward layers that produces an output distribution over target tokens.</a:t>
            </a:r>
            <a:endParaRPr sz="15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837" y="2882725"/>
            <a:ext cx="3044125" cy="4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9513" y="4162600"/>
            <a:ext cx="3542774" cy="7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 rotWithShape="1">
          <a:blip r:embed="rId5">
            <a:alphaModFix/>
          </a:blip>
          <a:srcRect b="0" l="0" r="76450" t="0"/>
          <a:stretch/>
        </p:blipFill>
        <p:spPr>
          <a:xfrm>
            <a:off x="6826211" y="1597875"/>
            <a:ext cx="1871538" cy="33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- Supervised Fine-Tuning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stage of the model is supervised fine-tuning. This is where the </a:t>
            </a:r>
            <a:r>
              <a:rPr lang="en"/>
              <a:t>approach</a:t>
            </a:r>
            <a:r>
              <a:rPr lang="en"/>
              <a:t> is tailored to the supervised target task. The inputs of are passed through the pre-trained language model and the results are passed through a linear layer to predict the task’s target.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added </a:t>
            </a:r>
            <a:r>
              <a:rPr lang="en"/>
              <a:t>auxiliary</a:t>
            </a:r>
            <a:r>
              <a:rPr lang="en"/>
              <a:t> task of language modeling was added during fine-tuning to aid in improving generalization and accelerate the convergence rate.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 rotWithShape="1">
          <a:blip r:embed="rId3">
            <a:alphaModFix/>
          </a:blip>
          <a:srcRect b="84800" l="34636" r="20928" t="0"/>
          <a:stretch/>
        </p:blipFill>
        <p:spPr>
          <a:xfrm>
            <a:off x="1869288" y="4279625"/>
            <a:ext cx="5191651" cy="7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500" y="4016525"/>
            <a:ext cx="2279250" cy="3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0713" y="3003100"/>
            <a:ext cx="2668794" cy="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3775" y="2773702"/>
            <a:ext cx="2976447" cy="3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Framework - Task-Specific Input Transformations</a:t>
            </a:r>
            <a:endParaRPr sz="2820"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4869500" y="1990050"/>
            <a:ext cx="3464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tasks with </a:t>
            </a:r>
            <a:r>
              <a:rPr lang="en"/>
              <a:t>specifically</a:t>
            </a:r>
            <a:r>
              <a:rPr lang="en"/>
              <a:t>-structured inputs in the form of </a:t>
            </a:r>
            <a:r>
              <a:rPr lang="en"/>
              <a:t>multiple</a:t>
            </a:r>
            <a:r>
              <a:rPr lang="en"/>
              <a:t> segments of text, the strings are converted into a single </a:t>
            </a:r>
            <a:r>
              <a:rPr lang="en"/>
              <a:t>sequence</a:t>
            </a:r>
            <a:r>
              <a:rPr lang="en"/>
              <a:t> for the model to process. The input transformations all include a start and end token, and those with multiple segments have delimiters added between the </a:t>
            </a:r>
            <a:r>
              <a:rPr lang="en"/>
              <a:t>concatenations</a:t>
            </a:r>
            <a:r>
              <a:rPr lang="en"/>
              <a:t>.</a:t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 rotWithShape="1">
          <a:blip r:embed="rId3">
            <a:alphaModFix/>
          </a:blip>
          <a:srcRect b="0" l="23112" r="0" t="0"/>
          <a:stretch/>
        </p:blipFill>
        <p:spPr>
          <a:xfrm>
            <a:off x="445975" y="1990050"/>
            <a:ext cx="4384128" cy="23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25" y="1493763"/>
            <a:ext cx="8040151" cy="33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Data</a:t>
            </a:r>
            <a:endParaRPr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Pre-Training: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BooksCorpus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1B Word Benchmark</a:t>
            </a:r>
            <a:endParaRPr/>
          </a:p>
        </p:txBody>
      </p:sp>
      <p:sp>
        <p:nvSpPr>
          <p:cNvPr id="324" name="Google Shape;324;p1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Fine-Tuning: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Natural Language Inference:</a:t>
            </a:r>
            <a:r>
              <a:rPr lang="en"/>
              <a:t> SNLI, MultiNLI, Question NLI, RTE, SciTail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Question Answering:</a:t>
            </a:r>
            <a:r>
              <a:rPr lang="en"/>
              <a:t> RACE, Story Cloze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Sentence Similarity:</a:t>
            </a:r>
            <a:r>
              <a:rPr lang="en"/>
              <a:t> MSR Paraphrase Corpus, Quora Question Pairs, STS Benchmark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Classification:</a:t>
            </a:r>
            <a:r>
              <a:rPr lang="en"/>
              <a:t> Stanford Sentiment Treebank-2, CoLA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Experiments - Unsupervised Training Details</a:t>
            </a:r>
            <a:endParaRPr sz="2820"/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12-layer decoder-only transformer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12 masked self attention heads with 768 dimensional states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Adam optimizer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 learning rate of 2.5e-4, increased linearly for the first 2000, annealed to 0 on a cosine schedule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over 100 epochs, minibatches of 64 random sequences of 512 tokens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BPE vocabulary with 40,000 merges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Residual, embedding, and </a:t>
            </a:r>
            <a:r>
              <a:rPr lang="en"/>
              <a:t>attention</a:t>
            </a:r>
            <a:r>
              <a:rPr lang="en"/>
              <a:t> dropout rates of 0.1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Modified L2 </a:t>
            </a:r>
            <a:r>
              <a:rPr lang="en"/>
              <a:t>regularization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Activation function is Gaussian Error Linear Unit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learned position embeddings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Experiments - Supervised Fine-Tuning Details</a:t>
            </a:r>
            <a:endParaRPr sz="2820"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Dropout classifier rate of 0.1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rate of 6.25e-5, linear decay rate, warmup over 0.2% of training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Batch size of 32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epochs of training was usually sufficient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