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Nunito"/>
      <p:regular r:id="rId22"/>
      <p:bold r:id="rId23"/>
      <p:italic r:id="rId24"/>
      <p:boldItalic r:id="rId25"/>
    </p:embeddedFont>
    <p:embeddedFont>
      <p:font typeface="Maven Pro"/>
      <p:regular r:id="rId26"/>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Nunito-regular.fntdata"/><Relationship Id="rId21" Type="http://schemas.openxmlformats.org/officeDocument/2006/relationships/slide" Target="slides/slide16.xml"/><Relationship Id="rId24" Type="http://schemas.openxmlformats.org/officeDocument/2006/relationships/font" Target="fonts/Nunito-italic.fntdata"/><Relationship Id="rId23"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Nunito-boldItalic.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226d89ae20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226d89ae20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226d89ae2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226d89ae2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226d89ae20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226d89ae20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226d89ae2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226d89ae2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226d89ae2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226d89ae2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226d89ae20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226d89ae20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226d89ae2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226d89ae2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226d89ae2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226d89ae2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226d89ae2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226d89ae2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226d89ae2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226d89ae2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226d89ae20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226d89ae20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226d89ae20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226d89ae20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226d89ae20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226d89ae2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226d89ae2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226d89ae2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226d89ae2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226d89ae2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rxiv.org/pdf/1906.08237.pdf" TargetMode="External"/><Relationship Id="rId4" Type="http://schemas.openxmlformats.org/officeDocument/2006/relationships/hyperlink" Target="https://medium.com/@zxiao2015/understanding-language-using-xlnet-with-autoregressive-pre-training-9c86e5bea44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XLNet: Generalized Autoregressive Pretraining</a:t>
            </a:r>
            <a:endParaRPr/>
          </a:p>
          <a:p>
            <a:pPr indent="0" lvl="0" marL="0" rtl="0" algn="l">
              <a:spcBef>
                <a:spcPts val="0"/>
              </a:spcBef>
              <a:spcAft>
                <a:spcPts val="0"/>
              </a:spcAft>
              <a:buNone/>
            </a:pPr>
            <a:r>
              <a:rPr lang="en"/>
              <a:t>for Language Understanding</a:t>
            </a:r>
            <a:endParaRPr/>
          </a:p>
          <a:p>
            <a:pPr indent="0" lvl="0" marL="0" rtl="0" algn="l">
              <a:spcBef>
                <a:spcPts val="0"/>
              </a:spcBef>
              <a:spcAft>
                <a:spcPts val="0"/>
              </a:spcAft>
              <a:buNone/>
            </a:pPr>
            <a:r>
              <a:t/>
            </a:r>
            <a:endParaRPr/>
          </a:p>
        </p:txBody>
      </p:sp>
      <p:sp>
        <p:nvSpPr>
          <p:cNvPr id="278" name="Google Shape;278;p13"/>
          <p:cNvSpPr txBox="1"/>
          <p:nvPr>
            <p:ph idx="1" type="subTitle"/>
          </p:nvPr>
        </p:nvSpPr>
        <p:spPr>
          <a:xfrm>
            <a:off x="824000" y="3596300"/>
            <a:ext cx="5455500" cy="1054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Written By: Zhilin Yang, Zihang Dai, Yiming Yang, Jaime Carbonell, Ruslan Salakhutdinov, Quoc V. 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Presented By: Mica Haney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 Diagram</a:t>
            </a:r>
            <a:endParaRPr/>
          </a:p>
        </p:txBody>
      </p:sp>
      <p:sp>
        <p:nvSpPr>
          <p:cNvPr id="340" name="Google Shape;340;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1" name="Google Shape;341;p22"/>
          <p:cNvPicPr preferRelativeResize="0"/>
          <p:nvPr/>
        </p:nvPicPr>
        <p:blipFill>
          <a:blip r:embed="rId3">
            <a:alphaModFix/>
          </a:blip>
          <a:stretch>
            <a:fillRect/>
          </a:stretch>
        </p:blipFill>
        <p:spPr>
          <a:xfrm>
            <a:off x="1407174" y="1461237"/>
            <a:ext cx="6329650" cy="359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Training</a:t>
            </a:r>
            <a:endParaRPr/>
          </a:p>
        </p:txBody>
      </p:sp>
      <p:sp>
        <p:nvSpPr>
          <p:cNvPr id="347" name="Google Shape;347;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BooksCorpus, English Wikipedia, Giga5, ClueWEb, and Common Crawl for pre-training. Total of 158 GB of text. After tokenization, results in 32.89B subword pieces.</a:t>
            </a:r>
            <a:endParaRPr/>
          </a:p>
          <a:p>
            <a:pPr indent="0" lvl="0" marL="0" rtl="0" algn="l">
              <a:spcBef>
                <a:spcPts val="1200"/>
              </a:spcBef>
              <a:spcAft>
                <a:spcPts val="1200"/>
              </a:spcAft>
              <a:buNone/>
            </a:pPr>
            <a:r>
              <a:rPr lang="en"/>
              <a:t>A bidirectional input pipeline feeds each of the </a:t>
            </a:r>
            <a:r>
              <a:rPr lang="en"/>
              <a:t>forward</a:t>
            </a:r>
            <a:r>
              <a:rPr lang="en"/>
              <a:t> and backwards pipelines half a batch.</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Fair Comparison with BERT</a:t>
            </a:r>
            <a:endParaRPr/>
          </a:p>
        </p:txBody>
      </p:sp>
      <p:sp>
        <p:nvSpPr>
          <p:cNvPr id="353" name="Google Shape;353;p2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4" name="Google Shape;354;p24"/>
          <p:cNvPicPr preferRelativeResize="0"/>
          <p:nvPr/>
        </p:nvPicPr>
        <p:blipFill>
          <a:blip r:embed="rId3">
            <a:alphaModFix/>
          </a:blip>
          <a:stretch>
            <a:fillRect/>
          </a:stretch>
        </p:blipFill>
        <p:spPr>
          <a:xfrm>
            <a:off x="346050" y="2204350"/>
            <a:ext cx="8451927" cy="2113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Comparison with RoBERTa</a:t>
            </a:r>
            <a:endParaRPr/>
          </a:p>
        </p:txBody>
      </p:sp>
      <p:sp>
        <p:nvSpPr>
          <p:cNvPr id="360" name="Google Shape;360;p2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1" name="Google Shape;361;p25"/>
          <p:cNvPicPr preferRelativeResize="0"/>
          <p:nvPr/>
        </p:nvPicPr>
        <p:blipFill>
          <a:blip r:embed="rId3">
            <a:alphaModFix/>
          </a:blip>
          <a:stretch>
            <a:fillRect/>
          </a:stretch>
        </p:blipFill>
        <p:spPr>
          <a:xfrm>
            <a:off x="1722667" y="1406600"/>
            <a:ext cx="5698665" cy="1641369"/>
          </a:xfrm>
          <a:prstGeom prst="rect">
            <a:avLst/>
          </a:prstGeom>
          <a:noFill/>
          <a:ln>
            <a:noFill/>
          </a:ln>
        </p:spPr>
      </p:pic>
      <p:pic>
        <p:nvPicPr>
          <p:cNvPr id="362" name="Google Shape;362;p25"/>
          <p:cNvPicPr preferRelativeResize="0"/>
          <p:nvPr/>
        </p:nvPicPr>
        <p:blipFill>
          <a:blip r:embed="rId4">
            <a:alphaModFix/>
          </a:blip>
          <a:stretch>
            <a:fillRect/>
          </a:stretch>
        </p:blipFill>
        <p:spPr>
          <a:xfrm>
            <a:off x="1722662" y="3047971"/>
            <a:ext cx="5698675" cy="20671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Results: Comparison with RoBERTa</a:t>
            </a:r>
            <a:endParaRPr/>
          </a:p>
        </p:txBody>
      </p:sp>
      <p:sp>
        <p:nvSpPr>
          <p:cNvPr id="368" name="Google Shape;368;p2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9" name="Google Shape;369;p26"/>
          <p:cNvPicPr preferRelativeResize="0"/>
          <p:nvPr/>
        </p:nvPicPr>
        <p:blipFill>
          <a:blip r:embed="rId3">
            <a:alphaModFix/>
          </a:blip>
          <a:stretch>
            <a:fillRect/>
          </a:stretch>
        </p:blipFill>
        <p:spPr>
          <a:xfrm>
            <a:off x="2100387" y="1399725"/>
            <a:ext cx="4943227" cy="1649471"/>
          </a:xfrm>
          <a:prstGeom prst="rect">
            <a:avLst/>
          </a:prstGeom>
          <a:noFill/>
          <a:ln>
            <a:noFill/>
          </a:ln>
        </p:spPr>
      </p:pic>
      <p:pic>
        <p:nvPicPr>
          <p:cNvPr id="370" name="Google Shape;370;p26"/>
          <p:cNvPicPr preferRelativeResize="0"/>
          <p:nvPr/>
        </p:nvPicPr>
        <p:blipFill>
          <a:blip r:embed="rId4">
            <a:alphaModFix/>
          </a:blip>
          <a:stretch>
            <a:fillRect/>
          </a:stretch>
        </p:blipFill>
        <p:spPr>
          <a:xfrm>
            <a:off x="2100387" y="3049198"/>
            <a:ext cx="4943218" cy="207277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Ablation Study</a:t>
            </a:r>
            <a:endParaRPr/>
          </a:p>
        </p:txBody>
      </p:sp>
      <p:sp>
        <p:nvSpPr>
          <p:cNvPr id="376" name="Google Shape;376;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7" name="Google Shape;377;p27"/>
          <p:cNvPicPr preferRelativeResize="0"/>
          <p:nvPr/>
        </p:nvPicPr>
        <p:blipFill>
          <a:blip r:embed="rId3">
            <a:alphaModFix/>
          </a:blip>
          <a:stretch>
            <a:fillRect/>
          </a:stretch>
        </p:blipFill>
        <p:spPr>
          <a:xfrm>
            <a:off x="523675" y="1765851"/>
            <a:ext cx="8096675" cy="29899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383" name="Google Shape;383;p2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XLNet Paper: </a:t>
            </a:r>
            <a:r>
              <a:rPr lang="en" u="sng">
                <a:solidFill>
                  <a:schemeClr val="hlink"/>
                </a:solidFill>
                <a:hlinkClick r:id="rId3"/>
              </a:rPr>
              <a:t>https://arxiv.org/pdf/1906.08237.pdf</a:t>
            </a:r>
            <a:endParaRPr/>
          </a:p>
          <a:p>
            <a:pPr indent="-311150" lvl="0" marL="457200" rtl="0" algn="l">
              <a:spcBef>
                <a:spcPts val="0"/>
              </a:spcBef>
              <a:spcAft>
                <a:spcPts val="0"/>
              </a:spcAft>
              <a:buSzPts val="1300"/>
              <a:buChar char="●"/>
            </a:pPr>
            <a:r>
              <a:rPr lang="en"/>
              <a:t>Understanding XLNet: </a:t>
            </a:r>
            <a:r>
              <a:rPr lang="en" u="sng">
                <a:solidFill>
                  <a:schemeClr val="accent5"/>
                </a:solidFill>
                <a:hlinkClick r:id="rId4">
                  <a:extLst>
                    <a:ext uri="{A12FA001-AC4F-418D-AE19-62706E023703}">
                      <ahyp:hlinkClr val="tx"/>
                    </a:ext>
                  </a:extLst>
                </a:hlinkClick>
              </a:rPr>
              <a:t>https://medium.com/@zxiao2015/understanding-language-using-xlnet-with-autoregressive-pre-training-9c86e5bea443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Autoregression</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model structure that estimate the probability distribution of a text corpus. At each location in a text sequence, the model uses all of the previous or all of the following tokens to calculate a product that is the probability of the target token.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drawback is that autoregressive models are not bi-directional.</a:t>
            </a:r>
            <a:endParaRPr/>
          </a:p>
        </p:txBody>
      </p:sp>
      <p:pic>
        <p:nvPicPr>
          <p:cNvPr id="285" name="Google Shape;285;p14"/>
          <p:cNvPicPr preferRelativeResize="0"/>
          <p:nvPr/>
        </p:nvPicPr>
        <p:blipFill>
          <a:blip r:embed="rId3">
            <a:alphaModFix/>
          </a:blip>
          <a:stretch>
            <a:fillRect/>
          </a:stretch>
        </p:blipFill>
        <p:spPr>
          <a:xfrm>
            <a:off x="2177025" y="2873125"/>
            <a:ext cx="2316750" cy="363025"/>
          </a:xfrm>
          <a:prstGeom prst="rect">
            <a:avLst/>
          </a:prstGeom>
          <a:noFill/>
          <a:ln>
            <a:noFill/>
          </a:ln>
        </p:spPr>
      </p:pic>
      <p:pic>
        <p:nvPicPr>
          <p:cNvPr id="286" name="Google Shape;286;p14"/>
          <p:cNvPicPr preferRelativeResize="0"/>
          <p:nvPr/>
        </p:nvPicPr>
        <p:blipFill rotWithShape="1">
          <a:blip r:embed="rId4">
            <a:alphaModFix/>
          </a:blip>
          <a:srcRect b="4716" l="0" r="0" t="0"/>
          <a:stretch/>
        </p:blipFill>
        <p:spPr>
          <a:xfrm>
            <a:off x="4754650" y="2873127"/>
            <a:ext cx="2212300" cy="307050"/>
          </a:xfrm>
          <a:prstGeom prst="rect">
            <a:avLst/>
          </a:prstGeom>
          <a:noFill/>
          <a:ln>
            <a:noFill/>
          </a:ln>
        </p:spPr>
      </p:pic>
      <p:pic>
        <p:nvPicPr>
          <p:cNvPr id="287" name="Google Shape;287;p14"/>
          <p:cNvPicPr preferRelativeResize="0"/>
          <p:nvPr/>
        </p:nvPicPr>
        <p:blipFill>
          <a:blip r:embed="rId5">
            <a:alphaModFix/>
          </a:blip>
          <a:stretch>
            <a:fillRect/>
          </a:stretch>
        </p:blipFill>
        <p:spPr>
          <a:xfrm>
            <a:off x="1303800" y="3236150"/>
            <a:ext cx="7030499" cy="6616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Autoencoding</a:t>
            </a:r>
            <a:endParaRPr/>
          </a:p>
        </p:txBody>
      </p:sp>
      <p:sp>
        <p:nvSpPr>
          <p:cNvPr id="293" name="Google Shape;293;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type of bidirectional model that attempts to reconstruct the input. Typically in NLP, this is done with masked language modeling (MLM) to generate the encodings. One of the most famous in NLP is BERT. </a:t>
            </a:r>
            <a:endParaRPr/>
          </a:p>
          <a:p>
            <a:pPr indent="0" lvl="0" marL="0" rtl="0" algn="l">
              <a:spcBef>
                <a:spcPts val="1200"/>
              </a:spcBef>
              <a:spcAft>
                <a:spcPts val="0"/>
              </a:spcAft>
              <a:buNone/>
            </a:pPr>
            <a:r>
              <a:rPr lang="en"/>
              <a:t>A pretrain-finetune </a:t>
            </a:r>
            <a:r>
              <a:rPr lang="en"/>
              <a:t>discrepancy</a:t>
            </a:r>
            <a:r>
              <a:rPr lang="en"/>
              <a:t> exists because it is assumed that masked input tokens are independent of each other as long as the unmasked tokens are present.</a:t>
            </a:r>
            <a:endParaRPr/>
          </a:p>
          <a:p>
            <a:pPr indent="0" lvl="0" marL="0" rtl="0" algn="l">
              <a:spcBef>
                <a:spcPts val="1200"/>
              </a:spcBef>
              <a:spcAft>
                <a:spcPts val="1200"/>
              </a:spcAft>
              <a:buNone/>
            </a:pPr>
            <a:r>
              <a:rPr lang="en"/>
              <a:t>The drawbacks are that the artificial symbols never appear in real-world data, and that autoencoders cannot model joint probabilities.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Permutation Modeling</a:t>
            </a:r>
            <a:endParaRPr/>
          </a:p>
        </p:txBody>
      </p:sp>
      <p:sp>
        <p:nvSpPr>
          <p:cNvPr id="299" name="Google Shape;299;p16"/>
          <p:cNvSpPr txBox="1"/>
          <p:nvPr>
            <p:ph idx="1" type="body"/>
          </p:nvPr>
        </p:nvSpPr>
        <p:spPr>
          <a:xfrm>
            <a:off x="1303800" y="1990050"/>
            <a:ext cx="34806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For predicting xn in a series of N tokens, find the N! permutations of the input. In each factorization ordering, take the t-1 </a:t>
            </a:r>
            <a:r>
              <a:rPr lang="en"/>
              <a:t>preceding</a:t>
            </a:r>
            <a:r>
              <a:rPr lang="en"/>
              <a:t> tokens and feed </a:t>
            </a:r>
            <a:r>
              <a:rPr lang="en"/>
              <a:t>forward</a:t>
            </a:r>
            <a:r>
              <a:rPr lang="en"/>
              <a:t> to predict token at t. The rearrangement of tokens captures any bi-directional </a:t>
            </a:r>
            <a:r>
              <a:rPr lang="en"/>
              <a:t>information</a:t>
            </a:r>
            <a:r>
              <a:rPr lang="en"/>
              <a:t>. The goal is to maximize the expected log-likelihood of the sequence.</a:t>
            </a:r>
            <a:endParaRPr/>
          </a:p>
        </p:txBody>
      </p:sp>
      <p:pic>
        <p:nvPicPr>
          <p:cNvPr id="300" name="Google Shape;300;p16"/>
          <p:cNvPicPr preferRelativeResize="0"/>
          <p:nvPr/>
        </p:nvPicPr>
        <p:blipFill>
          <a:blip r:embed="rId3">
            <a:alphaModFix/>
          </a:blip>
          <a:stretch>
            <a:fillRect/>
          </a:stretch>
        </p:blipFill>
        <p:spPr>
          <a:xfrm>
            <a:off x="4853650" y="1597875"/>
            <a:ext cx="3480649" cy="2859825"/>
          </a:xfrm>
          <a:prstGeom prst="rect">
            <a:avLst/>
          </a:prstGeom>
          <a:noFill/>
          <a:ln>
            <a:noFill/>
          </a:ln>
        </p:spPr>
      </p:pic>
      <p:pic>
        <p:nvPicPr>
          <p:cNvPr id="301" name="Google Shape;301;p16"/>
          <p:cNvPicPr preferRelativeResize="0"/>
          <p:nvPr/>
        </p:nvPicPr>
        <p:blipFill>
          <a:blip r:embed="rId4">
            <a:alphaModFix/>
          </a:blip>
          <a:stretch>
            <a:fillRect/>
          </a:stretch>
        </p:blipFill>
        <p:spPr>
          <a:xfrm>
            <a:off x="1303800" y="3900525"/>
            <a:ext cx="3389649" cy="74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Permutation LM vs Transformers</a:t>
            </a:r>
            <a:endParaRPr/>
          </a:p>
        </p:txBody>
      </p:sp>
      <p:sp>
        <p:nvSpPr>
          <p:cNvPr id="307" name="Google Shape;307;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Transformers cannot predict x based only on the </a:t>
            </a:r>
            <a:r>
              <a:rPr i="1" lang="en"/>
              <a:t>position</a:t>
            </a:r>
            <a:r>
              <a:rPr lang="en"/>
              <a:t> of x, rather than its contents.</a:t>
            </a:r>
            <a:br>
              <a:rPr lang="en"/>
            </a:br>
            <a:r>
              <a:rPr lang="en"/>
              <a:t>Transformers cannot predict x with all of the contents of the previous tokens encoded.</a:t>
            </a:r>
            <a:endParaRPr/>
          </a:p>
          <a:p>
            <a:pPr indent="0" lvl="0" marL="0" rtl="0" algn="l">
              <a:spcBef>
                <a:spcPts val="1200"/>
              </a:spcBef>
              <a:spcAft>
                <a:spcPts val="1200"/>
              </a:spcAft>
              <a:buNone/>
            </a:pPr>
            <a:r>
              <a:rPr lang="en"/>
              <a:t>The position information is </a:t>
            </a:r>
            <a:r>
              <a:rPr lang="en"/>
              <a:t>inseparable</a:t>
            </a:r>
            <a:r>
              <a:rPr lang="en"/>
              <a:t> from the token embedding in a Transformer. Given the change of position in permutation LM, this is a problem. It produces the same predictions even after shuffling.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Two-Stream Self-Attention</a:t>
            </a:r>
            <a:endParaRPr/>
          </a:p>
        </p:txBody>
      </p:sp>
      <p:sp>
        <p:nvSpPr>
          <p:cNvPr id="313" name="Google Shape;313;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To solve the two </a:t>
            </a:r>
            <a:r>
              <a:rPr lang="en"/>
              <a:t>issues</a:t>
            </a:r>
            <a:r>
              <a:rPr lang="en"/>
              <a:t>, two attention streams are used. The first - content - is the same as the standard self-attention, and contains both content and position </a:t>
            </a:r>
            <a:r>
              <a:rPr lang="en"/>
              <a:t>information</a:t>
            </a:r>
            <a:r>
              <a:rPr lang="en"/>
              <a:t>. The second - query - contains only position information and </a:t>
            </a:r>
            <a:r>
              <a:rPr lang="en"/>
              <a:t>effectively</a:t>
            </a:r>
            <a:r>
              <a:rPr lang="en"/>
              <a:t> replaces MLM in BERT. This has the effect of also avoiding limitations </a:t>
            </a:r>
            <a:br>
              <a:rPr lang="en"/>
            </a:br>
            <a:r>
              <a:rPr lang="en"/>
              <a:t>introduced by MLM’s data corruption.</a:t>
            </a:r>
            <a:endParaRPr/>
          </a:p>
          <a:p>
            <a:pPr indent="0" lvl="0" marL="0" rtl="0" algn="l">
              <a:spcBef>
                <a:spcPts val="1200"/>
              </a:spcBef>
              <a:spcAft>
                <a:spcPts val="1200"/>
              </a:spcAft>
              <a:buNone/>
            </a:pPr>
            <a:r>
              <a:rPr lang="en"/>
              <a:t>During fine-tuning, the query stream </a:t>
            </a:r>
            <a:br>
              <a:rPr lang="en"/>
            </a:br>
            <a:r>
              <a:rPr lang="en"/>
              <a:t>can be dropped as the content </a:t>
            </a:r>
            <a:br>
              <a:rPr lang="en"/>
            </a:br>
            <a:r>
              <a:rPr lang="en"/>
              <a:t>stream is identical to the standard </a:t>
            </a:r>
            <a:br>
              <a:rPr lang="en"/>
            </a:br>
            <a:r>
              <a:rPr lang="en"/>
              <a:t>self-attention.</a:t>
            </a:r>
            <a:endParaRPr/>
          </a:p>
        </p:txBody>
      </p:sp>
      <p:pic>
        <p:nvPicPr>
          <p:cNvPr id="314" name="Google Shape;314;p18"/>
          <p:cNvPicPr preferRelativeResize="0"/>
          <p:nvPr/>
        </p:nvPicPr>
        <p:blipFill>
          <a:blip r:embed="rId3">
            <a:alphaModFix/>
          </a:blip>
          <a:stretch>
            <a:fillRect/>
          </a:stretch>
        </p:blipFill>
        <p:spPr>
          <a:xfrm>
            <a:off x="4146875" y="2781700"/>
            <a:ext cx="4785749" cy="2204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Partial Prediction</a:t>
            </a:r>
            <a:endParaRPr/>
          </a:p>
        </p:txBody>
      </p:sp>
      <p:sp>
        <p:nvSpPr>
          <p:cNvPr id="320" name="Google Shape;320;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Permutation language modeling is notably more challenging to optimize. Convergence is slow. To speed this up, only the last tokens are predicted using a factorization order.</a:t>
            </a:r>
            <a:endParaRPr/>
          </a:p>
          <a:p>
            <a:pPr indent="0" lvl="0" marL="0" rtl="0" algn="l">
              <a:spcBef>
                <a:spcPts val="1200"/>
              </a:spcBef>
              <a:spcAft>
                <a:spcPts val="1200"/>
              </a:spcAft>
              <a:buNone/>
            </a:pPr>
            <a:r>
              <a:rPr lang="en"/>
              <a:t>Split </a:t>
            </a:r>
            <a:r>
              <a:rPr i="1" lang="en"/>
              <a:t>z</a:t>
            </a:r>
            <a:r>
              <a:rPr lang="en"/>
              <a:t> into non-target </a:t>
            </a:r>
            <a:r>
              <a:rPr i="1" lang="en"/>
              <a:t>z</a:t>
            </a:r>
            <a:r>
              <a:rPr baseline="-25000" i="1" lang="en"/>
              <a:t>&lt;=c</a:t>
            </a:r>
            <a:r>
              <a:rPr lang="en"/>
              <a:t> and target </a:t>
            </a:r>
            <a:r>
              <a:rPr i="1" lang="en"/>
              <a:t>z</a:t>
            </a:r>
            <a:r>
              <a:rPr baseline="-25000" i="1" lang="en"/>
              <a:t>&gt;c</a:t>
            </a:r>
            <a:r>
              <a:rPr lang="en"/>
              <a:t>, where </a:t>
            </a:r>
            <a:r>
              <a:rPr i="1" lang="en"/>
              <a:t>c</a:t>
            </a:r>
            <a:r>
              <a:rPr lang="en"/>
              <a:t> is the cutting point. Hyperparameter </a:t>
            </a:r>
            <a:r>
              <a:rPr i="1" lang="en"/>
              <a:t>K</a:t>
            </a:r>
            <a:r>
              <a:rPr lang="en"/>
              <a:t> is used such that about 1/</a:t>
            </a:r>
            <a:r>
              <a:rPr i="1" lang="en"/>
              <a:t>K</a:t>
            </a:r>
            <a:r>
              <a:rPr lang="en"/>
              <a:t> tokens are selected for prediction.</a:t>
            </a:r>
            <a:endParaRPr/>
          </a:p>
        </p:txBody>
      </p:sp>
      <p:pic>
        <p:nvPicPr>
          <p:cNvPr id="321" name="Google Shape;321;p19"/>
          <p:cNvPicPr preferRelativeResize="0"/>
          <p:nvPr/>
        </p:nvPicPr>
        <p:blipFill>
          <a:blip r:embed="rId3">
            <a:alphaModFix/>
          </a:blip>
          <a:stretch>
            <a:fillRect/>
          </a:stretch>
        </p:blipFill>
        <p:spPr>
          <a:xfrm>
            <a:off x="1303800" y="3338965"/>
            <a:ext cx="7030501" cy="96223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20"/>
              <a:t>Incorporating Ideas from </a:t>
            </a:r>
            <a:br>
              <a:rPr lang="en" sz="2820"/>
            </a:br>
            <a:r>
              <a:rPr lang="en" sz="2820"/>
              <a:t>Transformer-XL</a:t>
            </a:r>
            <a:endParaRPr sz="2820"/>
          </a:p>
        </p:txBody>
      </p:sp>
      <p:sp>
        <p:nvSpPr>
          <p:cNvPr id="327" name="Google Shape;327;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relative positional encoding scheme and the segment recurrence mechanism are incorporated with Transformer-XL. The positional encoding is straightforward and discussed earlier.</a:t>
            </a:r>
            <a:endParaRPr/>
          </a:p>
          <a:p>
            <a:pPr indent="0" lvl="0" marL="0" rtl="0" algn="l">
              <a:spcBef>
                <a:spcPts val="1200"/>
              </a:spcBef>
              <a:spcAft>
                <a:spcPts val="0"/>
              </a:spcAft>
              <a:buNone/>
            </a:pPr>
            <a:r>
              <a:rPr lang="en"/>
              <a:t>For the segment recurrence mechanism, suppose there are two segments taken from a sequence x</a:t>
            </a:r>
            <a:r>
              <a:rPr baseline="-25000" lang="en"/>
              <a:t>1</a:t>
            </a:r>
            <a:r>
              <a:rPr lang="en"/>
              <a:t> = s</a:t>
            </a:r>
            <a:r>
              <a:rPr baseline="-25000" lang="en"/>
              <a:t>1:</a:t>
            </a:r>
            <a:r>
              <a:rPr baseline="-25000" i="1" lang="en"/>
              <a:t>T</a:t>
            </a:r>
            <a:r>
              <a:rPr lang="en"/>
              <a:t> and x</a:t>
            </a:r>
            <a:r>
              <a:rPr baseline="-25000" lang="en"/>
              <a:t>2</a:t>
            </a:r>
            <a:r>
              <a:rPr lang="en"/>
              <a:t> = s</a:t>
            </a:r>
            <a:r>
              <a:rPr baseline="-25000" i="1" lang="en"/>
              <a:t>T</a:t>
            </a:r>
            <a:r>
              <a:rPr baseline="-25000" lang="en"/>
              <a:t>+1:2</a:t>
            </a:r>
            <a:r>
              <a:rPr baseline="-25000" i="1" lang="en"/>
              <a:t>T</a:t>
            </a:r>
            <a:r>
              <a:rPr lang="en"/>
              <a:t>. Let z</a:t>
            </a:r>
            <a:r>
              <a:rPr baseline="-25000" lang="en"/>
              <a:t>1</a:t>
            </a:r>
            <a:r>
              <a:rPr lang="en"/>
              <a:t> and z</a:t>
            </a:r>
            <a:r>
              <a:rPr baseline="-25000" lang="en"/>
              <a:t>2</a:t>
            </a:r>
            <a:r>
              <a:rPr lang="en"/>
              <a:t> be permutations bfo [1 … </a:t>
            </a:r>
            <a:r>
              <a:rPr i="1" lang="en"/>
              <a:t>T</a:t>
            </a:r>
            <a:r>
              <a:rPr lang="en"/>
              <a:t>] and [</a:t>
            </a:r>
            <a:r>
              <a:rPr i="1" lang="en"/>
              <a:t>T</a:t>
            </a:r>
            <a:r>
              <a:rPr lang="en"/>
              <a:t>+1 … 2</a:t>
            </a:r>
            <a:r>
              <a:rPr i="1" lang="en"/>
              <a:t>T</a:t>
            </a:r>
            <a:r>
              <a:rPr lang="en"/>
              <a:t>] respectively. Based on permutation z</a:t>
            </a:r>
            <a:r>
              <a:rPr baseline="-25000" lang="en"/>
              <a:t>1</a:t>
            </a:r>
            <a:r>
              <a:rPr lang="en"/>
              <a:t>, process the first segment and get the content representation h</a:t>
            </a:r>
            <a:r>
              <a:rPr baseline="30000" lang="en"/>
              <a:t>~(</a:t>
            </a:r>
            <a:r>
              <a:rPr baseline="30000" i="1" lang="en"/>
              <a:t>m</a:t>
            </a:r>
            <a:r>
              <a:rPr baseline="30000" lang="en"/>
              <a:t>)</a:t>
            </a:r>
            <a:r>
              <a:rPr lang="en"/>
              <a:t> for each layer </a:t>
            </a:r>
            <a:r>
              <a:rPr i="1" lang="en"/>
              <a:t>m</a:t>
            </a:r>
            <a:r>
              <a:rPr lang="en"/>
              <a:t>. For the next segment x</a:t>
            </a:r>
            <a:r>
              <a:rPr baseline="-25000" lang="en"/>
              <a:t>2</a:t>
            </a:r>
            <a:r>
              <a:rPr lang="en"/>
              <a:t>, the attention update is: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Where [. , .] is a concatenation.</a:t>
            </a:r>
            <a:endParaRPr/>
          </a:p>
        </p:txBody>
      </p:sp>
      <p:pic>
        <p:nvPicPr>
          <p:cNvPr id="328" name="Google Shape;328;p20"/>
          <p:cNvPicPr preferRelativeResize="0"/>
          <p:nvPr/>
        </p:nvPicPr>
        <p:blipFill>
          <a:blip r:embed="rId3">
            <a:alphaModFix/>
          </a:blip>
          <a:stretch>
            <a:fillRect/>
          </a:stretch>
        </p:blipFill>
        <p:spPr>
          <a:xfrm>
            <a:off x="2226763" y="3709925"/>
            <a:ext cx="4690474" cy="538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Modeling Multiple Segments</a:t>
            </a:r>
            <a:endParaRPr/>
          </a:p>
        </p:txBody>
      </p:sp>
      <p:sp>
        <p:nvSpPr>
          <p:cNvPr id="334" name="Google Shape;334;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is for target tasks that require more than one </a:t>
            </a:r>
            <a:r>
              <a:rPr lang="en"/>
              <a:t>separated</a:t>
            </a:r>
            <a:r>
              <a:rPr lang="en"/>
              <a:t> sequences. As in BERT, sample two </a:t>
            </a:r>
            <a:r>
              <a:rPr lang="en"/>
              <a:t>segments</a:t>
            </a:r>
            <a:r>
              <a:rPr lang="en"/>
              <a:t> and concatenate them then perform permutation language modeling. Only memory in the same context is used.</a:t>
            </a:r>
            <a:endParaRPr/>
          </a:p>
          <a:p>
            <a:pPr indent="0" lvl="0" marL="0" rtl="0" algn="l">
              <a:spcBef>
                <a:spcPts val="1200"/>
              </a:spcBef>
              <a:spcAft>
                <a:spcPts val="0"/>
              </a:spcAft>
              <a:buNone/>
            </a:pPr>
            <a:r>
              <a:rPr lang="en"/>
              <a:t>Follows BERT’s standards: [CLS, A, SEP, B, SEP]</a:t>
            </a:r>
            <a:endParaRPr/>
          </a:p>
          <a:p>
            <a:pPr indent="0" lvl="0" marL="0" rtl="0" algn="l">
              <a:spcBef>
                <a:spcPts val="1200"/>
              </a:spcBef>
              <a:spcAft>
                <a:spcPts val="1200"/>
              </a:spcAft>
              <a:buNone/>
            </a:pPr>
            <a:r>
              <a:rPr lang="en"/>
              <a:t>Additionally, the </a:t>
            </a:r>
            <a:r>
              <a:rPr lang="en"/>
              <a:t>embedded</a:t>
            </a:r>
            <a:r>
              <a:rPr lang="en"/>
              <a:t> </a:t>
            </a:r>
            <a:r>
              <a:rPr lang="en"/>
              <a:t>position</a:t>
            </a:r>
            <a:r>
              <a:rPr lang="en"/>
              <a:t> is </a:t>
            </a:r>
            <a:r>
              <a:rPr i="1" lang="en"/>
              <a:t>relative</a:t>
            </a:r>
            <a:r>
              <a:rPr lang="en"/>
              <a:t> to other tokens. Unlike in BERT, the model looks at if two tokens are in the same segment instead of which specific segment(s) the tokens are from.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