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05e31a0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05e31a0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05e31a06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05e31a06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05e31a06e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05e31a06e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05e31a0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05e31a0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0cfb5167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2d0cfb5167c_1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d0cfb5167c_1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0cfb5167c_1_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d0cfb5167c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d0cfb5167c_1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d0cfb5167c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0cfb5167c_1_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d0cfb5167c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0cfb5167c_1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d0cfb5167c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d0cfb5167c_1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2d0cfb5167c_1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05e31a06e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05e31a06e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0cfb5167c_1_1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2d0cfb5167c_1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d0cfb5167c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g2d0cfb5167c_1_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g2d0cfb5167c_1_1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d0cfb5167c_1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d0cfb5167c_1_1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2d0cfb5167c_1_1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0cfb5167c_1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2d0cfb5167c_1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d0cff0ff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d0cff0ff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d0cff0ff71_2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2d0cff0ff71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0cff0ff7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0cff0ff7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0cff0ff71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d0cff0ff7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d0cff0ff7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d0cff0ff7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0cff0ff71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d0cff0ff71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05e31a06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05e31a06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d0cff0ff7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d0cff0ff7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d0cff0ff71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d0cff0ff71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d05e31a06e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d05e31a06e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05e31a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05e31a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05e31a06e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05e31a06e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05e31a06e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05e31a06e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05e31a06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05e31a06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05e31a0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05e31a0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05e31a06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05e31a06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grpSp>
        <p:nvGrpSpPr>
          <p:cNvPr id="131" name="Google Shape;131;p13"/>
          <p:cNvGrpSpPr/>
          <p:nvPr/>
        </p:nvGrpSpPr>
        <p:grpSpPr>
          <a:xfrm flipH="1" rot="10800000">
            <a:off x="0" y="-1"/>
            <a:ext cx="9143999" cy="5146201"/>
            <a:chOff x="0" y="-1"/>
            <a:chExt cx="12191999" cy="6861601"/>
          </a:xfrm>
        </p:grpSpPr>
        <p:sp>
          <p:nvSpPr>
            <p:cNvPr id="132" name="Google Shape;132;p13"/>
            <p:cNvSpPr/>
            <p:nvPr/>
          </p:nvSpPr>
          <p:spPr>
            <a:xfrm>
              <a:off x="0" y="0"/>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33" name="Google Shape;133;p13"/>
            <p:cNvSpPr/>
            <p:nvPr/>
          </p:nvSpPr>
          <p:spPr>
            <a:xfrm>
              <a:off x="5750280" y="2148106"/>
              <a:ext cx="4320000" cy="4320000"/>
            </a:xfrm>
            <a:prstGeom prst="ellipse">
              <a:avLst/>
            </a:prstGeom>
            <a:solidFill>
              <a:schemeClr val="accent3">
                <a:alpha val="60000"/>
              </a:schemeClr>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34" name="Google Shape;134;p13"/>
            <p:cNvSpPr/>
            <p:nvPr/>
          </p:nvSpPr>
          <p:spPr>
            <a:xfrm>
              <a:off x="0" y="0"/>
              <a:ext cx="6347046" cy="6347046"/>
            </a:xfrm>
            <a:prstGeom prst="ellipse">
              <a:avLst/>
            </a:prstGeom>
            <a:solidFill>
              <a:schemeClr val="accent3">
                <a:alpha val="20000"/>
              </a:schemeClr>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nvGrpSpPr>
            <p:cNvPr id="135" name="Google Shape;135;p13"/>
            <p:cNvGrpSpPr/>
            <p:nvPr/>
          </p:nvGrpSpPr>
          <p:grpSpPr>
            <a:xfrm rot="10800000">
              <a:off x="0" y="-1"/>
              <a:ext cx="10800000" cy="6858000"/>
              <a:chOff x="2328000" y="0"/>
              <a:chExt cx="2880000" cy="1440000"/>
            </a:xfrm>
          </p:grpSpPr>
          <p:sp>
            <p:nvSpPr>
              <p:cNvPr id="136" name="Google Shape;136;p13"/>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37" name="Google Shape;137;p13"/>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138" name="Google Shape;138;p13"/>
            <p:cNvSpPr/>
            <p:nvPr/>
          </p:nvSpPr>
          <p:spPr>
            <a:xfrm rot="10800000">
              <a:off x="5602286" y="271887"/>
              <a:ext cx="6589713" cy="6589713"/>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139" name="Google Shape;139;p13"/>
          <p:cNvSpPr/>
          <p:nvPr/>
        </p:nvSpPr>
        <p:spPr>
          <a:xfrm>
            <a:off x="0" y="0"/>
            <a:ext cx="9144000" cy="5143500"/>
          </a:xfrm>
          <a:prstGeom prst="rect">
            <a:avLst/>
          </a:prstGeom>
          <a:solidFill>
            <a:schemeClr val="dk2">
              <a:alpha val="40000"/>
            </a:schemeClr>
          </a:solid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140" name="Google Shape;140;p13"/>
          <p:cNvSpPr txBox="1"/>
          <p:nvPr>
            <p:ph type="title"/>
          </p:nvPr>
        </p:nvSpPr>
        <p:spPr>
          <a:xfrm>
            <a:off x="405000" y="405000"/>
            <a:ext cx="8325851" cy="1357125"/>
          </a:xfrm>
          <a:prstGeom prst="rect">
            <a:avLst/>
          </a:prstGeom>
          <a:noFill/>
          <a:ln>
            <a:noFill/>
          </a:ln>
        </p:spPr>
        <p:txBody>
          <a:bodyPr anchorCtr="0" anchor="t" bIns="34275" lIns="68575" spcFirstLastPara="1" rIns="68575" wrap="square" tIns="34275">
            <a:normAutofit/>
          </a:bodyPr>
          <a:lstStyle>
            <a:lvl1pPr lvl="0" algn="l">
              <a:lnSpc>
                <a:spcPct val="90000"/>
              </a:lnSpc>
              <a:spcBef>
                <a:spcPts val="0"/>
              </a:spcBef>
              <a:spcAft>
                <a:spcPts val="0"/>
              </a:spcAft>
              <a:buClr>
                <a:schemeClr val="lt1"/>
              </a:buClr>
              <a:buSzPts val="1400"/>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141" name="Google Shape;141;p13"/>
          <p:cNvSpPr txBox="1"/>
          <p:nvPr>
            <p:ph idx="1" type="body"/>
          </p:nvPr>
        </p:nvSpPr>
        <p:spPr>
          <a:xfrm>
            <a:off x="405000" y="1896665"/>
            <a:ext cx="8325852" cy="2834878"/>
          </a:xfrm>
          <a:prstGeom prst="rect">
            <a:avLst/>
          </a:prstGeom>
          <a:noFill/>
          <a:ln>
            <a:noFill/>
          </a:ln>
        </p:spPr>
        <p:txBody>
          <a:bodyPr anchorCtr="0" anchor="t" bIns="34275" lIns="68575" spcFirstLastPara="1" rIns="68575" wrap="square" tIns="34275">
            <a:normAutofit/>
          </a:bodyPr>
          <a:lstStyle>
            <a:lvl1pPr indent="-317500" lvl="0" marL="457200" algn="l">
              <a:lnSpc>
                <a:spcPct val="125000"/>
              </a:lnSpc>
              <a:spcBef>
                <a:spcPts val="800"/>
              </a:spcBef>
              <a:spcAft>
                <a:spcPts val="0"/>
              </a:spcAft>
              <a:buClr>
                <a:schemeClr val="lt1"/>
              </a:buClr>
              <a:buSzPts val="1400"/>
              <a:buChar char="●"/>
              <a:defRPr sz="1100"/>
            </a:lvl1pPr>
            <a:lvl2pPr indent="-317500" lvl="1" marL="914400" algn="l">
              <a:lnSpc>
                <a:spcPct val="125000"/>
              </a:lnSpc>
              <a:spcBef>
                <a:spcPts val="1200"/>
              </a:spcBef>
              <a:spcAft>
                <a:spcPts val="0"/>
              </a:spcAft>
              <a:buClr>
                <a:schemeClr val="lt1"/>
              </a:buClr>
              <a:buSzPts val="1400"/>
              <a:buChar char="○"/>
              <a:defRPr sz="1100"/>
            </a:lvl2pPr>
            <a:lvl3pPr indent="-317500" lvl="2" marL="1371600" algn="l">
              <a:lnSpc>
                <a:spcPct val="125000"/>
              </a:lnSpc>
              <a:spcBef>
                <a:spcPts val="1200"/>
              </a:spcBef>
              <a:spcAft>
                <a:spcPts val="0"/>
              </a:spcAft>
              <a:buClr>
                <a:schemeClr val="lt1"/>
              </a:buClr>
              <a:buSzPts val="1400"/>
              <a:buChar char="■"/>
              <a:defRPr sz="1100"/>
            </a:lvl3pPr>
            <a:lvl4pPr indent="-317500" lvl="3" marL="1828800" algn="l">
              <a:lnSpc>
                <a:spcPct val="125000"/>
              </a:lnSpc>
              <a:spcBef>
                <a:spcPts val="1200"/>
              </a:spcBef>
              <a:spcAft>
                <a:spcPts val="0"/>
              </a:spcAft>
              <a:buClr>
                <a:schemeClr val="lt1"/>
              </a:buClr>
              <a:buSzPts val="1400"/>
              <a:buChar char="●"/>
              <a:defRPr sz="1100"/>
            </a:lvl4pPr>
            <a:lvl5pPr indent="-317500" lvl="4" marL="2286000" algn="l">
              <a:lnSpc>
                <a:spcPct val="125000"/>
              </a:lnSpc>
              <a:spcBef>
                <a:spcPts val="1200"/>
              </a:spcBef>
              <a:spcAft>
                <a:spcPts val="0"/>
              </a:spcAft>
              <a:buClr>
                <a:schemeClr val="lt1"/>
              </a:buClr>
              <a:buSzPts val="1400"/>
              <a:buChar char="○"/>
              <a:defRPr sz="1100"/>
            </a:lvl5pPr>
            <a:lvl6pPr indent="-317500" lvl="5" marL="2743200" algn="l">
              <a:lnSpc>
                <a:spcPct val="90000"/>
              </a:lnSpc>
              <a:spcBef>
                <a:spcPts val="1200"/>
              </a:spcBef>
              <a:spcAft>
                <a:spcPts val="0"/>
              </a:spcAft>
              <a:buClr>
                <a:schemeClr val="lt1"/>
              </a:buClr>
              <a:buSzPts val="1400"/>
              <a:buChar char="■"/>
              <a:defRPr sz="1100"/>
            </a:lvl6pPr>
            <a:lvl7pPr indent="-317500" lvl="6" marL="3200400" algn="l">
              <a:lnSpc>
                <a:spcPct val="90000"/>
              </a:lnSpc>
              <a:spcBef>
                <a:spcPts val="1200"/>
              </a:spcBef>
              <a:spcAft>
                <a:spcPts val="0"/>
              </a:spcAft>
              <a:buClr>
                <a:schemeClr val="lt1"/>
              </a:buClr>
              <a:buSzPts val="1400"/>
              <a:buChar char="●"/>
              <a:defRPr sz="1100"/>
            </a:lvl7pPr>
            <a:lvl8pPr indent="-317500" lvl="7" marL="3657600" algn="l">
              <a:lnSpc>
                <a:spcPct val="90000"/>
              </a:lnSpc>
              <a:spcBef>
                <a:spcPts val="1200"/>
              </a:spcBef>
              <a:spcAft>
                <a:spcPts val="0"/>
              </a:spcAft>
              <a:buClr>
                <a:schemeClr val="lt1"/>
              </a:buClr>
              <a:buSzPts val="1400"/>
              <a:buChar char="○"/>
              <a:defRPr sz="1100"/>
            </a:lvl8pPr>
            <a:lvl9pPr indent="-317500" lvl="8" marL="4114800" algn="l">
              <a:lnSpc>
                <a:spcPct val="90000"/>
              </a:lnSpc>
              <a:spcBef>
                <a:spcPts val="1200"/>
              </a:spcBef>
              <a:spcAft>
                <a:spcPts val="1200"/>
              </a:spcAft>
              <a:buClr>
                <a:schemeClr val="lt1"/>
              </a:buClr>
              <a:buSzPts val="1400"/>
              <a:buChar char="■"/>
              <a:defRPr sz="1100"/>
            </a:lvl9pPr>
          </a:lstStyle>
          <a:p/>
        </p:txBody>
      </p:sp>
      <p:sp>
        <p:nvSpPr>
          <p:cNvPr id="142" name="Google Shape;142;p13"/>
          <p:cNvSpPr txBox="1"/>
          <p:nvPr>
            <p:ph idx="10" type="dt"/>
          </p:nvPr>
        </p:nvSpPr>
        <p:spPr>
          <a:xfrm>
            <a:off x="6056710" y="4735800"/>
            <a:ext cx="1967601"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43" name="Google Shape;143;p13"/>
          <p:cNvSpPr txBox="1"/>
          <p:nvPr>
            <p:ph idx="11" type="ftr"/>
          </p:nvPr>
        </p:nvSpPr>
        <p:spPr>
          <a:xfrm>
            <a:off x="405000" y="4735800"/>
            <a:ext cx="5513096"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144" name="Google Shape;144;p13"/>
          <p:cNvSpPr txBox="1"/>
          <p:nvPr>
            <p:ph idx="12" type="sldNum"/>
          </p:nvPr>
        </p:nvSpPr>
        <p:spPr>
          <a:xfrm>
            <a:off x="8162924" y="4735800"/>
            <a:ext cx="567928" cy="273844"/>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sz="1100"/>
            </a:lvl1pPr>
            <a:lvl2pPr indent="0" lvl="1" marL="0" algn="r">
              <a:spcBef>
                <a:spcPts val="0"/>
              </a:spcBef>
              <a:buNone/>
              <a:defRPr sz="1100"/>
            </a:lvl2pPr>
            <a:lvl3pPr indent="0" lvl="2" marL="0" algn="r">
              <a:spcBef>
                <a:spcPts val="0"/>
              </a:spcBef>
              <a:buNone/>
              <a:defRPr sz="1100"/>
            </a:lvl3pPr>
            <a:lvl4pPr indent="0" lvl="3" marL="0" algn="r">
              <a:spcBef>
                <a:spcPts val="0"/>
              </a:spcBef>
              <a:buNone/>
              <a:defRPr sz="1100"/>
            </a:lvl4pPr>
            <a:lvl5pPr indent="0" lvl="4" marL="0" algn="r">
              <a:spcBef>
                <a:spcPts val="0"/>
              </a:spcBef>
              <a:buNone/>
              <a:defRPr sz="1100"/>
            </a:lvl5pPr>
            <a:lvl6pPr indent="0" lvl="5" marL="0" algn="r">
              <a:spcBef>
                <a:spcPts val="0"/>
              </a:spcBef>
              <a:buNone/>
              <a:defRPr sz="1100"/>
            </a:lvl6pPr>
            <a:lvl7pPr indent="0" lvl="6" marL="0" algn="r">
              <a:spcBef>
                <a:spcPts val="0"/>
              </a:spcBef>
              <a:buNone/>
              <a:defRPr sz="1100"/>
            </a:lvl7pPr>
            <a:lvl8pPr indent="0" lvl="7" marL="0" algn="r">
              <a:spcBef>
                <a:spcPts val="0"/>
              </a:spcBef>
              <a:buNone/>
              <a:defRPr sz="1100"/>
            </a:lvl8pPr>
            <a:lvl9pPr indent="0" lvl="8" mar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assets.publishing.service.gov.uk/government/uploads/system/uploads/attachment_data/file/922717/reported-road-casualties-annual-report-2019.pdf" TargetMode="External"/><Relationship Id="rId4" Type="http://schemas.openxmlformats.org/officeDocument/2006/relationships/hyperlink" Target="https://www.who.int/news-room/fact-sheets/detail/road-traffic-injuries#:~:text=Approximately%201.19%20million%20people%20die%20each%20year%20as,countries%20have%20around%2060%25%20of%20the%20world%27s%20vehicles" TargetMode="External"/><Relationship Id="rId5" Type="http://schemas.openxmlformats.org/officeDocument/2006/relationships/hyperlink" Target="https://www.kaggle.com/datasets/nextmillionaire/car-accident-dataset" TargetMode="External"/><Relationship Id="rId6" Type="http://schemas.openxmlformats.org/officeDocument/2006/relationships/hyperlink" Target="https://www.kaggle.com/datasets/hm-land-registry/uk-housing-prices-paid" TargetMode="External"/><Relationship Id="rId7" Type="http://schemas.openxmlformats.org/officeDocument/2006/relationships/hyperlink" Target="https://www.data.gov.uk/dataset/22e2c169-a0ac-4460-8a06-add54cdc4aee/building" TargetMode="External"/><Relationship Id="rId8" Type="http://schemas.openxmlformats.org/officeDocument/2006/relationships/hyperlink" Target="https://www.google.com/url?sa=i&amp;url=https%3A%2F%2Fwww.government.nl%2Ftopics%2Fbrexit%2Fquestion-and-answer%2Fwhich-countries-make-up-the-united-kingdom&amp;psig=AOvVaw0klXSis26lGAQSdiskcpNo&amp;ust=1714530915661000&amp;source=images&amp;cd=vfe&amp;opi=89978449&amp;ved=0CBQQjhxqFwoTCPCH1cPz6IUDFQAAAAAdAAAAABA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Housing Data Correlated to Automobile Accidents</a:t>
            </a:r>
            <a:endParaRPr/>
          </a:p>
        </p:txBody>
      </p:sp>
      <p:sp>
        <p:nvSpPr>
          <p:cNvPr id="150" name="Google Shape;150;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Bobby Meyer</a:t>
            </a:r>
            <a:endParaRPr/>
          </a:p>
          <a:p>
            <a:pPr indent="0" lvl="0" marL="0" rtl="0" algn="l">
              <a:spcBef>
                <a:spcPts val="0"/>
              </a:spcBef>
              <a:spcAft>
                <a:spcPts val="0"/>
              </a:spcAft>
              <a:buNone/>
            </a:pPr>
            <a:r>
              <a:rPr lang="en"/>
              <a:t>Mica Haney</a:t>
            </a:r>
            <a:endParaRPr/>
          </a:p>
          <a:p>
            <a:pPr indent="0" lvl="0" marL="0" rtl="0" algn="l">
              <a:spcBef>
                <a:spcPts val="0"/>
              </a:spcBef>
              <a:spcAft>
                <a:spcPts val="0"/>
              </a:spcAft>
              <a:buNone/>
            </a:pPr>
            <a:r>
              <a:rPr lang="en"/>
              <a:t>Jacob Harris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Location &amp; Types</a:t>
            </a:r>
            <a:endParaRPr/>
          </a:p>
        </p:txBody>
      </p:sp>
      <p:sp>
        <p:nvSpPr>
          <p:cNvPr id="211" name="Google Shape;211;p23"/>
          <p:cNvSpPr txBox="1"/>
          <p:nvPr>
            <p:ph idx="1" type="body"/>
          </p:nvPr>
        </p:nvSpPr>
        <p:spPr>
          <a:xfrm>
            <a:off x="525975" y="16739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Noteworthy Columns:</a:t>
            </a:r>
            <a:endParaRPr/>
          </a:p>
          <a:p>
            <a:pPr indent="-298450" lvl="1" marL="914400" rtl="0" algn="l">
              <a:spcBef>
                <a:spcPts val="0"/>
              </a:spcBef>
              <a:spcAft>
                <a:spcPts val="0"/>
              </a:spcAft>
              <a:buSzPts val="1100"/>
              <a:buChar char="○"/>
            </a:pPr>
            <a:r>
              <a:rPr lang="en"/>
              <a:t>Department</a:t>
            </a:r>
            <a:endParaRPr/>
          </a:p>
          <a:p>
            <a:pPr indent="-298450" lvl="1" marL="914400" rtl="0" algn="l">
              <a:spcBef>
                <a:spcPts val="0"/>
              </a:spcBef>
              <a:spcAft>
                <a:spcPts val="0"/>
              </a:spcAft>
              <a:buSzPts val="1100"/>
              <a:buChar char="○"/>
            </a:pPr>
            <a:r>
              <a:rPr lang="en"/>
              <a:t>Property Centre</a:t>
            </a:r>
            <a:endParaRPr/>
          </a:p>
          <a:p>
            <a:pPr indent="-298450" lvl="1" marL="914400" rtl="0" algn="l">
              <a:spcBef>
                <a:spcPts val="0"/>
              </a:spcBef>
              <a:spcAft>
                <a:spcPts val="0"/>
              </a:spcAft>
              <a:buSzPts val="1100"/>
              <a:buChar char="○"/>
            </a:pPr>
            <a:r>
              <a:rPr lang="en"/>
              <a:t>Region</a:t>
            </a:r>
            <a:endParaRPr/>
          </a:p>
        </p:txBody>
      </p:sp>
      <p:pic>
        <p:nvPicPr>
          <p:cNvPr id="212" name="Google Shape;212;p23"/>
          <p:cNvPicPr preferRelativeResize="0"/>
          <p:nvPr/>
        </p:nvPicPr>
        <p:blipFill>
          <a:blip r:embed="rId3">
            <a:alphaModFix/>
          </a:blip>
          <a:stretch>
            <a:fillRect/>
          </a:stretch>
        </p:blipFill>
        <p:spPr>
          <a:xfrm>
            <a:off x="2857688" y="2487350"/>
            <a:ext cx="6124575" cy="2190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Building Locations</a:t>
            </a:r>
            <a:endParaRPr/>
          </a:p>
        </p:txBody>
      </p:sp>
      <p:sp>
        <p:nvSpPr>
          <p:cNvPr id="218" name="Google Shape;218;p24"/>
          <p:cNvSpPr txBox="1"/>
          <p:nvPr>
            <p:ph idx="1" type="body"/>
          </p:nvPr>
        </p:nvSpPr>
        <p:spPr>
          <a:xfrm>
            <a:off x="605800" y="1647375"/>
            <a:ext cx="2357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Does higher density of civil or local government lead to more crashes?</a:t>
            </a:r>
            <a:endParaRPr/>
          </a:p>
        </p:txBody>
      </p:sp>
      <p:pic>
        <p:nvPicPr>
          <p:cNvPr id="219" name="Google Shape;219;p24"/>
          <p:cNvPicPr preferRelativeResize="0"/>
          <p:nvPr/>
        </p:nvPicPr>
        <p:blipFill>
          <a:blip r:embed="rId3">
            <a:alphaModFix/>
          </a:blip>
          <a:stretch>
            <a:fillRect/>
          </a:stretch>
        </p:blipFill>
        <p:spPr>
          <a:xfrm>
            <a:off x="3583575" y="933825"/>
            <a:ext cx="5414200" cy="401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73700" y="1520000"/>
            <a:ext cx="22416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Locations</a:t>
            </a:r>
            <a:endParaRPr/>
          </a:p>
        </p:txBody>
      </p:sp>
      <p:sp>
        <p:nvSpPr>
          <p:cNvPr id="225" name="Google Shape;225;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25"/>
          <p:cNvPicPr preferRelativeResize="0"/>
          <p:nvPr/>
        </p:nvPicPr>
        <p:blipFill>
          <a:blip r:embed="rId3">
            <a:alphaModFix/>
          </a:blip>
          <a:stretch>
            <a:fillRect/>
          </a:stretch>
        </p:blipFill>
        <p:spPr>
          <a:xfrm>
            <a:off x="2005026" y="519262"/>
            <a:ext cx="6911151" cy="4495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2" name="Google Shape;232;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27"/>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nvGrpSpPr>
          <p:cNvPr id="239" name="Google Shape;239;p27"/>
          <p:cNvGrpSpPr/>
          <p:nvPr/>
        </p:nvGrpSpPr>
        <p:grpSpPr>
          <a:xfrm>
            <a:off x="1" y="0"/>
            <a:ext cx="9143999" cy="5146200"/>
            <a:chOff x="1" y="0"/>
            <a:chExt cx="12191999" cy="6861600"/>
          </a:xfrm>
        </p:grpSpPr>
        <p:sp>
          <p:nvSpPr>
            <p:cNvPr id="240" name="Google Shape;240;p27"/>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41" name="Google Shape;241;p27"/>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42" name="Google Shape;242;p27"/>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nvGrpSpPr>
            <p:cNvPr id="243" name="Google Shape;243;p27"/>
            <p:cNvGrpSpPr/>
            <p:nvPr/>
          </p:nvGrpSpPr>
          <p:grpSpPr>
            <a:xfrm>
              <a:off x="690092" y="0"/>
              <a:ext cx="10800000" cy="6858000"/>
              <a:chOff x="2328000" y="0"/>
              <a:chExt cx="2880000" cy="1440000"/>
            </a:xfrm>
          </p:grpSpPr>
          <p:sp>
            <p:nvSpPr>
              <p:cNvPr id="244" name="Google Shape;244;p27"/>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45" name="Google Shape;245;p27"/>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grpSp>
          <p:nvGrpSpPr>
            <p:cNvPr id="246" name="Google Shape;246;p27"/>
            <p:cNvGrpSpPr/>
            <p:nvPr/>
          </p:nvGrpSpPr>
          <p:grpSpPr>
            <a:xfrm rot="5400000">
              <a:off x="7048499" y="1714500"/>
              <a:ext cx="6858000" cy="3429000"/>
              <a:chOff x="0" y="0"/>
              <a:chExt cx="2880000" cy="1440000"/>
            </a:xfrm>
          </p:grpSpPr>
          <p:sp>
            <p:nvSpPr>
              <p:cNvPr id="247" name="Google Shape;247;p27"/>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48" name="Google Shape;248;p27"/>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249" name="Google Shape;249;p27"/>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grpSp>
        <p:nvGrpSpPr>
          <p:cNvPr id="250" name="Google Shape;250;p27"/>
          <p:cNvGrpSpPr/>
          <p:nvPr/>
        </p:nvGrpSpPr>
        <p:grpSpPr>
          <a:xfrm>
            <a:off x="2517731" y="0"/>
            <a:ext cx="4241447" cy="3274595"/>
            <a:chOff x="3356975" y="0"/>
            <a:chExt cx="5655263" cy="4366126"/>
          </a:xfrm>
        </p:grpSpPr>
        <p:sp>
          <p:nvSpPr>
            <p:cNvPr id="251" name="Google Shape;251;p27"/>
            <p:cNvSpPr/>
            <p:nvPr/>
          </p:nvSpPr>
          <p:spPr>
            <a:xfrm>
              <a:off x="4692238" y="46126"/>
              <a:ext cx="4320000" cy="4320000"/>
            </a:xfrm>
            <a:prstGeom prst="ellipse">
              <a:avLst/>
            </a:prstGeom>
            <a:solidFill>
              <a:schemeClr val="accent3">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2" name="Google Shape;252;p27"/>
            <p:cNvSpPr/>
            <p:nvPr/>
          </p:nvSpPr>
          <p:spPr>
            <a:xfrm>
              <a:off x="3356975" y="0"/>
              <a:ext cx="4320000" cy="4320000"/>
            </a:xfrm>
            <a:prstGeom prst="ellipse">
              <a:avLst/>
            </a:prstGeom>
            <a:solidFill>
              <a:schemeClr val="accent1">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pic>
        <p:nvPicPr>
          <p:cNvPr id="253" name="Google Shape;253;p27"/>
          <p:cNvPicPr preferRelativeResize="0"/>
          <p:nvPr/>
        </p:nvPicPr>
        <p:blipFill rotWithShape="1">
          <a:blip r:embed="rId3">
            <a:alphaModFix/>
          </a:blip>
          <a:srcRect b="-2" l="16949" r="18799" t="0"/>
          <a:stretch/>
        </p:blipFill>
        <p:spPr>
          <a:xfrm>
            <a:off x="2952000" y="135000"/>
            <a:ext cx="3240000" cy="3240000"/>
          </a:xfrm>
          <a:custGeom>
            <a:rect b="b" l="l" r="r" t="t"/>
            <a:pathLst>
              <a:path extrusionOk="0" h="6858000" w="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noFill/>
          <a:ln>
            <a:noFill/>
          </a:ln>
        </p:spPr>
      </p:pic>
      <p:sp>
        <p:nvSpPr>
          <p:cNvPr id="254" name="Google Shape;254;p27"/>
          <p:cNvSpPr/>
          <p:nvPr/>
        </p:nvSpPr>
        <p:spPr>
          <a:xfrm>
            <a:off x="0" y="1817915"/>
            <a:ext cx="9144000" cy="3325500"/>
          </a:xfrm>
          <a:prstGeom prst="rect">
            <a:avLst/>
          </a:prstGeom>
          <a:gradFill>
            <a:gsLst>
              <a:gs pos="0">
                <a:srgbClr val="000000">
                  <a:alpha val="0"/>
                </a:srgbClr>
              </a:gs>
              <a:gs pos="7000">
                <a:srgbClr val="000000">
                  <a:alpha val="0"/>
                </a:srgbClr>
              </a:gs>
              <a:gs pos="50000">
                <a:srgbClr val="000000">
                  <a:alpha val="60000"/>
                </a:srgbClr>
              </a:gs>
              <a:gs pos="100000">
                <a:srgbClr val="000000">
                  <a:alpha val="80000"/>
                </a:srgbClr>
              </a:gs>
            </a:gsLst>
            <a:lin ang="54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55" name="Google Shape;255;p27"/>
          <p:cNvSpPr txBox="1"/>
          <p:nvPr>
            <p:ph type="ctrTitle"/>
          </p:nvPr>
        </p:nvSpPr>
        <p:spPr>
          <a:xfrm>
            <a:off x="1115540" y="2892807"/>
            <a:ext cx="6912900" cy="13272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lt1"/>
              </a:buClr>
              <a:buSzPct val="100000"/>
              <a:buFont typeface="Bell MT"/>
              <a:buNone/>
            </a:pPr>
            <a:r>
              <a:rPr lang="en" sz="3800"/>
              <a:t>What is the correlation between house prices and crash data?</a:t>
            </a:r>
            <a:endParaRPr sz="1100"/>
          </a:p>
        </p:txBody>
      </p:sp>
      <p:sp>
        <p:nvSpPr>
          <p:cNvPr id="256" name="Google Shape;256;p27"/>
          <p:cNvSpPr txBox="1"/>
          <p:nvPr/>
        </p:nvSpPr>
        <p:spPr>
          <a:xfrm>
            <a:off x="7231865" y="4821104"/>
            <a:ext cx="2519468"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400" u="none" cap="none" strike="noStrike">
                <a:solidFill>
                  <a:schemeClr val="lt1"/>
                </a:solidFill>
                <a:latin typeface="Avenir"/>
                <a:ea typeface="Avenir"/>
                <a:cs typeface="Avenir"/>
                <a:sym typeface="Avenir"/>
              </a:rPr>
              <a:t> Jacob Harris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5"/>
                                        </p:tgtEl>
                                        <p:attrNameLst>
                                          <p:attrName>style.visibility</p:attrName>
                                        </p:attrNameLst>
                                      </p:cBhvr>
                                      <p:to>
                                        <p:strVal val="visible"/>
                                      </p:to>
                                    </p:set>
                                    <p:animEffect filter="fade" transition="in">
                                      <p:cBhvr>
                                        <p:cTn dur="4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28"/>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nvGrpSpPr>
          <p:cNvPr id="262" name="Google Shape;262;p28"/>
          <p:cNvGrpSpPr/>
          <p:nvPr/>
        </p:nvGrpSpPr>
        <p:grpSpPr>
          <a:xfrm>
            <a:off x="1" y="0"/>
            <a:ext cx="9143999" cy="5146200"/>
            <a:chOff x="1" y="0"/>
            <a:chExt cx="12191999" cy="6861600"/>
          </a:xfrm>
        </p:grpSpPr>
        <p:sp>
          <p:nvSpPr>
            <p:cNvPr id="263" name="Google Shape;263;p28"/>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64" name="Google Shape;264;p28"/>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65" name="Google Shape;265;p28"/>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nvGrpSpPr>
            <p:cNvPr id="266" name="Google Shape;266;p28"/>
            <p:cNvGrpSpPr/>
            <p:nvPr/>
          </p:nvGrpSpPr>
          <p:grpSpPr>
            <a:xfrm>
              <a:off x="690092" y="0"/>
              <a:ext cx="10800000" cy="6858000"/>
              <a:chOff x="2328000" y="0"/>
              <a:chExt cx="2880000" cy="1440000"/>
            </a:xfrm>
          </p:grpSpPr>
          <p:sp>
            <p:nvSpPr>
              <p:cNvPr id="267" name="Google Shape;267;p28"/>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68" name="Google Shape;268;p28"/>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grpSp>
          <p:nvGrpSpPr>
            <p:cNvPr id="269" name="Google Shape;269;p28"/>
            <p:cNvGrpSpPr/>
            <p:nvPr/>
          </p:nvGrpSpPr>
          <p:grpSpPr>
            <a:xfrm rot="5400000">
              <a:off x="7048499" y="1714500"/>
              <a:ext cx="6858000" cy="3429000"/>
              <a:chOff x="0" y="0"/>
              <a:chExt cx="2880000" cy="1440000"/>
            </a:xfrm>
          </p:grpSpPr>
          <p:sp>
            <p:nvSpPr>
              <p:cNvPr id="270" name="Google Shape;270;p28"/>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sp>
            <p:nvSpPr>
              <p:cNvPr id="271" name="Google Shape;271;p28"/>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272" name="Google Shape;272;p28"/>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venir"/>
                <a:ea typeface="Avenir"/>
                <a:cs typeface="Avenir"/>
                <a:sym typeface="Avenir"/>
              </a:endParaRPr>
            </a:p>
          </p:txBody>
        </p:sp>
      </p:grpSp>
      <p:sp>
        <p:nvSpPr>
          <p:cNvPr id="273" name="Google Shape;273;p28"/>
          <p:cNvSpPr/>
          <p:nvPr/>
        </p:nvSpPr>
        <p:spPr>
          <a:xfrm flipH="1">
            <a:off x="0" y="0"/>
            <a:ext cx="9144000" cy="5143500"/>
          </a:xfrm>
          <a:prstGeom prst="rect">
            <a:avLst/>
          </a:prstGeom>
          <a:gradFill>
            <a:gsLst>
              <a:gs pos="0">
                <a:srgbClr val="000000">
                  <a:alpha val="40000"/>
                </a:srgbClr>
              </a:gs>
              <a:gs pos="100000">
                <a:srgbClr val="000000">
                  <a:alpha val="8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274" name="Google Shape;274;p28"/>
          <p:cNvSpPr txBox="1"/>
          <p:nvPr>
            <p:ph type="title"/>
          </p:nvPr>
        </p:nvSpPr>
        <p:spPr>
          <a:xfrm>
            <a:off x="5314736" y="408844"/>
            <a:ext cx="3416100" cy="163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200"/>
              <a:buFont typeface="Bell MT"/>
              <a:buNone/>
            </a:pPr>
            <a:r>
              <a:rPr lang="en" sz="3200"/>
              <a:t>Number of Casualties that occurred, per hour</a:t>
            </a:r>
            <a:endParaRPr sz="1100"/>
          </a:p>
        </p:txBody>
      </p:sp>
      <p:pic>
        <p:nvPicPr>
          <p:cNvPr descr="A graph of a growing graph&#10;&#10;Description automatically generated with medium confidence" id="275" name="Google Shape;275;p28"/>
          <p:cNvPicPr preferRelativeResize="0"/>
          <p:nvPr/>
        </p:nvPicPr>
        <p:blipFill rotWithShape="1">
          <a:blip r:embed="rId3">
            <a:alphaModFix/>
          </a:blip>
          <a:srcRect b="0" l="0" r="0" t="0"/>
          <a:stretch/>
        </p:blipFill>
        <p:spPr>
          <a:xfrm>
            <a:off x="405000" y="1399921"/>
            <a:ext cx="4537286" cy="2336702"/>
          </a:xfrm>
          <a:prstGeom prst="rect">
            <a:avLst/>
          </a:prstGeom>
          <a:noFill/>
          <a:ln>
            <a:noFill/>
          </a:ln>
        </p:spPr>
      </p:pic>
      <p:sp>
        <p:nvSpPr>
          <p:cNvPr id="276" name="Google Shape;276;p28"/>
          <p:cNvSpPr txBox="1"/>
          <p:nvPr>
            <p:ph idx="1" type="body"/>
          </p:nvPr>
        </p:nvSpPr>
        <p:spPr>
          <a:xfrm>
            <a:off x="5321338" y="2910271"/>
            <a:ext cx="3402900" cy="1442100"/>
          </a:xfrm>
          <a:prstGeom prst="rect">
            <a:avLst/>
          </a:prstGeom>
          <a:noFill/>
          <a:ln>
            <a:noFill/>
          </a:ln>
        </p:spPr>
        <p:txBody>
          <a:bodyPr anchorCtr="0" anchor="t"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sz="1100"/>
              <a:t>Starting with our analysis on crash data, our Tableau descending bar chart to the left shows us that accidents peaked at 5 PM, with around 36K total accidents occurring at that time. That is relatively intuitive conclusion, since most people are driving home from work at that time.</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sp>
        <p:nvSpPr>
          <p:cNvPr id="281" name="Google Shape;281;p29"/>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282" name="Google Shape;282;p29"/>
          <p:cNvSpPr txBox="1"/>
          <p:nvPr>
            <p:ph type="title"/>
          </p:nvPr>
        </p:nvSpPr>
        <p:spPr>
          <a:xfrm>
            <a:off x="405000" y="405000"/>
            <a:ext cx="3375300" cy="4326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6100"/>
              <a:buFont typeface="Bell MT"/>
              <a:buNone/>
            </a:pPr>
            <a:r>
              <a:rPr lang="en" sz="6000"/>
              <a:t>Average Housing Prices Across the UK</a:t>
            </a:r>
            <a:endParaRPr sz="1000"/>
          </a:p>
        </p:txBody>
      </p:sp>
      <p:pic>
        <p:nvPicPr>
          <p:cNvPr descr="A blue and white grid with black text&#10;&#10;Description automatically generated with medium confidence" id="283" name="Google Shape;283;p29"/>
          <p:cNvPicPr preferRelativeResize="0"/>
          <p:nvPr/>
        </p:nvPicPr>
        <p:blipFill rotWithShape="1">
          <a:blip r:embed="rId3">
            <a:alphaModFix/>
          </a:blip>
          <a:srcRect b="0" l="0" r="0" t="0"/>
          <a:stretch/>
        </p:blipFill>
        <p:spPr>
          <a:xfrm>
            <a:off x="3924300" y="432422"/>
            <a:ext cx="4806551" cy="2607553"/>
          </a:xfrm>
          <a:prstGeom prst="rect">
            <a:avLst/>
          </a:prstGeom>
          <a:noFill/>
          <a:ln>
            <a:noFill/>
          </a:ln>
        </p:spPr>
      </p:pic>
      <p:sp>
        <p:nvSpPr>
          <p:cNvPr id="284" name="Google Shape;284;p29"/>
          <p:cNvSpPr txBox="1"/>
          <p:nvPr>
            <p:ph idx="1" type="body"/>
          </p:nvPr>
        </p:nvSpPr>
        <p:spPr>
          <a:xfrm>
            <a:off x="3924300" y="3228392"/>
            <a:ext cx="4806600" cy="1509000"/>
          </a:xfrm>
          <a:prstGeom prst="rect">
            <a:avLst/>
          </a:prstGeom>
          <a:noFill/>
          <a:ln>
            <a:noFill/>
          </a:ln>
        </p:spPr>
        <p:txBody>
          <a:bodyPr anchorCtr="0" anchor="b"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sz="1100"/>
              <a:t>Next, we start examining housing prices. The Tableau treemap above average price density; the darker districts have a higher average price than those with less hue. By hovering over each rectangle, you can see the district name and the average house price.</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8" name="Shape 288"/>
        <p:cNvGrpSpPr/>
        <p:nvPr/>
      </p:nvGrpSpPr>
      <p:grpSpPr>
        <a:xfrm>
          <a:off x="0" y="0"/>
          <a:ext cx="0" cy="0"/>
          <a:chOff x="0" y="0"/>
          <a:chExt cx="0" cy="0"/>
        </a:xfrm>
      </p:grpSpPr>
      <p:sp>
        <p:nvSpPr>
          <p:cNvPr id="289" name="Google Shape;289;p30"/>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290" name="Google Shape;290;p30"/>
          <p:cNvGrpSpPr/>
          <p:nvPr/>
        </p:nvGrpSpPr>
        <p:grpSpPr>
          <a:xfrm>
            <a:off x="1" y="0"/>
            <a:ext cx="9143999" cy="5146200"/>
            <a:chOff x="1" y="0"/>
            <a:chExt cx="12191999" cy="6861600"/>
          </a:xfrm>
        </p:grpSpPr>
        <p:sp>
          <p:nvSpPr>
            <p:cNvPr id="291" name="Google Shape;291;p30"/>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292" name="Google Shape;292;p30"/>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293" name="Google Shape;293;p30"/>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294" name="Google Shape;294;p30"/>
            <p:cNvGrpSpPr/>
            <p:nvPr/>
          </p:nvGrpSpPr>
          <p:grpSpPr>
            <a:xfrm>
              <a:off x="690092" y="0"/>
              <a:ext cx="10800000" cy="6858000"/>
              <a:chOff x="2328000" y="0"/>
              <a:chExt cx="2880000" cy="1440000"/>
            </a:xfrm>
          </p:grpSpPr>
          <p:sp>
            <p:nvSpPr>
              <p:cNvPr id="295" name="Google Shape;295;p30"/>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296" name="Google Shape;296;p30"/>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grpSp>
          <p:nvGrpSpPr>
            <p:cNvPr id="297" name="Google Shape;297;p30"/>
            <p:cNvGrpSpPr/>
            <p:nvPr/>
          </p:nvGrpSpPr>
          <p:grpSpPr>
            <a:xfrm rot="5400000">
              <a:off x="7048499" y="1714500"/>
              <a:ext cx="6858000" cy="3429000"/>
              <a:chOff x="0" y="0"/>
              <a:chExt cx="2880000" cy="1440000"/>
            </a:xfrm>
          </p:grpSpPr>
          <p:sp>
            <p:nvSpPr>
              <p:cNvPr id="298" name="Google Shape;298;p30"/>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299" name="Google Shape;299;p30"/>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00" name="Google Shape;300;p30"/>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01" name="Google Shape;301;p30"/>
          <p:cNvSpPr/>
          <p:nvPr/>
        </p:nvSpPr>
        <p:spPr>
          <a:xfrm flipH="1">
            <a:off x="0" y="0"/>
            <a:ext cx="9144000" cy="5143500"/>
          </a:xfrm>
          <a:prstGeom prst="rect">
            <a:avLst/>
          </a:prstGeom>
          <a:gradFill>
            <a:gsLst>
              <a:gs pos="0">
                <a:srgbClr val="000000">
                  <a:alpha val="40000"/>
                </a:srgbClr>
              </a:gs>
              <a:gs pos="100000">
                <a:srgbClr val="000000">
                  <a:alpha val="8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302" name="Google Shape;302;p30"/>
          <p:cNvSpPr txBox="1"/>
          <p:nvPr>
            <p:ph type="title"/>
          </p:nvPr>
        </p:nvSpPr>
        <p:spPr>
          <a:xfrm>
            <a:off x="5314736" y="408844"/>
            <a:ext cx="3416100" cy="163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500"/>
              <a:buFont typeface="Bell MT"/>
              <a:buNone/>
            </a:pPr>
            <a:r>
              <a:rPr lang="en" sz="3500"/>
              <a:t>Clusters of Accident Severity</a:t>
            </a:r>
            <a:endParaRPr sz="1100"/>
          </a:p>
        </p:txBody>
      </p:sp>
      <p:pic>
        <p:nvPicPr>
          <p:cNvPr descr="A map of england with red and blue dots&#10;&#10;Description automatically generated" id="303" name="Google Shape;303;p30"/>
          <p:cNvPicPr preferRelativeResize="0"/>
          <p:nvPr/>
        </p:nvPicPr>
        <p:blipFill rotWithShape="1">
          <a:blip r:embed="rId3">
            <a:alphaModFix/>
          </a:blip>
          <a:srcRect b="0" l="0" r="0" t="0"/>
          <a:stretch/>
        </p:blipFill>
        <p:spPr>
          <a:xfrm>
            <a:off x="405000" y="1331861"/>
            <a:ext cx="4537286" cy="2472821"/>
          </a:xfrm>
          <a:prstGeom prst="rect">
            <a:avLst/>
          </a:prstGeom>
          <a:noFill/>
          <a:ln>
            <a:noFill/>
          </a:ln>
        </p:spPr>
      </p:pic>
      <p:sp>
        <p:nvSpPr>
          <p:cNvPr id="304" name="Google Shape;304;p30"/>
          <p:cNvSpPr txBox="1"/>
          <p:nvPr>
            <p:ph idx="1" type="body"/>
          </p:nvPr>
        </p:nvSpPr>
        <p:spPr>
          <a:xfrm>
            <a:off x="5328047" y="2210341"/>
            <a:ext cx="3402900" cy="2521200"/>
          </a:xfrm>
          <a:prstGeom prst="rect">
            <a:avLst/>
          </a:prstGeom>
          <a:noFill/>
          <a:ln>
            <a:noFill/>
          </a:ln>
        </p:spPr>
        <p:txBody>
          <a:bodyPr anchorCtr="0" anchor="t" bIns="34275" lIns="68575" spcFirstLastPara="1" rIns="68575" wrap="square" tIns="34275">
            <a:normAutofit lnSpcReduction="10000"/>
          </a:bodyPr>
          <a:lstStyle/>
          <a:p>
            <a:pPr indent="-203200" lvl="0" marL="203200" rtl="0" algn="l">
              <a:lnSpc>
                <a:spcPct val="125000"/>
              </a:lnSpc>
              <a:spcBef>
                <a:spcPts val="0"/>
              </a:spcBef>
              <a:spcAft>
                <a:spcPts val="1200"/>
              </a:spcAft>
              <a:buClr>
                <a:schemeClr val="lt1"/>
              </a:buClr>
              <a:buSzPts val="1400"/>
              <a:buChar char="●"/>
            </a:pPr>
            <a:r>
              <a:rPr lang="en" sz="1100"/>
              <a:t>To understand housing prices compared against car crashes, a cluster map of the UK has been created. There are clusters of fatal, serious, and slight, detailing the level of accident, and fetal, whether or not a child was involved. This assists is targeting the areas that have the most accidents, typically occurring in population-dense areas.</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8" name="Shape 308"/>
        <p:cNvGrpSpPr/>
        <p:nvPr/>
      </p:nvGrpSpPr>
      <p:grpSpPr>
        <a:xfrm>
          <a:off x="0" y="0"/>
          <a:ext cx="0" cy="0"/>
          <a:chOff x="0" y="0"/>
          <a:chExt cx="0" cy="0"/>
        </a:xfrm>
      </p:grpSpPr>
      <p:sp>
        <p:nvSpPr>
          <p:cNvPr id="309" name="Google Shape;309;p31"/>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10" name="Google Shape;310;p31"/>
          <p:cNvGrpSpPr/>
          <p:nvPr/>
        </p:nvGrpSpPr>
        <p:grpSpPr>
          <a:xfrm>
            <a:off x="3693844" y="2700"/>
            <a:ext cx="5450156" cy="5140800"/>
            <a:chOff x="4925125" y="3600"/>
            <a:chExt cx="7266875" cy="6854400"/>
          </a:xfrm>
        </p:grpSpPr>
        <p:sp>
          <p:nvSpPr>
            <p:cNvPr id="311" name="Google Shape;311;p31"/>
            <p:cNvSpPr/>
            <p:nvPr/>
          </p:nvSpPr>
          <p:spPr>
            <a:xfrm>
              <a:off x="4925125" y="1098000"/>
              <a:ext cx="5760000" cy="5760000"/>
            </a:xfrm>
            <a:prstGeom prst="ellipse">
              <a:avLst/>
            </a:prstGeom>
            <a:solidFill>
              <a:schemeClr val="accent1">
                <a:alpha val="8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12" name="Google Shape;312;p31"/>
            <p:cNvSpPr/>
            <p:nvPr/>
          </p:nvSpPr>
          <p:spPr>
            <a:xfrm>
              <a:off x="5105686" y="65314"/>
              <a:ext cx="4320000" cy="4320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13" name="Google Shape;313;p31"/>
            <p:cNvSpPr/>
            <p:nvPr/>
          </p:nvSpPr>
          <p:spPr>
            <a:xfrm>
              <a:off x="5337600" y="3600"/>
              <a:ext cx="6854400" cy="6854400"/>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14" name="Google Shape;314;p31"/>
          <p:cNvSpPr/>
          <p:nvPr/>
        </p:nvSpPr>
        <p:spPr>
          <a:xfrm>
            <a:off x="3672000" y="1"/>
            <a:ext cx="5143500" cy="5143499"/>
          </a:xfrm>
          <a:custGeom>
            <a:rect b="b" l="l" r="r" t="t"/>
            <a:pathLst>
              <a:path extrusionOk="0" h="6857999" w="6858000">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chemeClr val="dk1"/>
          </a:solidFill>
          <a:ln cap="flat" cmpd="sng" w="12700">
            <a:solidFill>
              <a:srgbClr val="0087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15" name="Google Shape;315;p31"/>
          <p:cNvSpPr txBox="1"/>
          <p:nvPr>
            <p:ph type="title"/>
          </p:nvPr>
        </p:nvSpPr>
        <p:spPr>
          <a:xfrm>
            <a:off x="405000" y="405000"/>
            <a:ext cx="3375300" cy="163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500"/>
              <a:buFont typeface="Bell MT"/>
              <a:buNone/>
            </a:pPr>
            <a:r>
              <a:rPr lang="en" sz="3500"/>
              <a:t>Longitude and Latitude Crash Heatmap</a:t>
            </a:r>
            <a:endParaRPr sz="1100"/>
          </a:p>
        </p:txBody>
      </p:sp>
      <p:sp>
        <p:nvSpPr>
          <p:cNvPr id="316" name="Google Shape;316;p31"/>
          <p:cNvSpPr txBox="1"/>
          <p:nvPr>
            <p:ph idx="1" type="body"/>
          </p:nvPr>
        </p:nvSpPr>
        <p:spPr>
          <a:xfrm>
            <a:off x="405063" y="2963321"/>
            <a:ext cx="3375300" cy="1442100"/>
          </a:xfrm>
          <a:prstGeom prst="rect">
            <a:avLst/>
          </a:prstGeom>
          <a:noFill/>
          <a:ln>
            <a:noFill/>
          </a:ln>
        </p:spPr>
        <p:txBody>
          <a:bodyPr anchorCtr="0" anchor="t"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sz="1100"/>
              <a:t>It is important to highlight areas where the most crashes are occurring. To the right is heatmap created in Jupyter Notebook, comparing longitudinal and latitudinal coordinates of car crashes. In the top left corner, the price spot represents the coordinates in and around London.</a:t>
            </a:r>
            <a:endParaRPr sz="1100"/>
          </a:p>
        </p:txBody>
      </p:sp>
      <p:pic>
        <p:nvPicPr>
          <p:cNvPr descr="A graph showing a map of a meteor&#10;&#10;Description automatically generated with medium confidence" id="317" name="Google Shape;317;p31"/>
          <p:cNvPicPr preferRelativeResize="0"/>
          <p:nvPr/>
        </p:nvPicPr>
        <p:blipFill rotWithShape="1">
          <a:blip r:embed="rId3">
            <a:alphaModFix/>
          </a:blip>
          <a:srcRect b="0" l="0" r="0" t="0"/>
          <a:stretch/>
        </p:blipFill>
        <p:spPr>
          <a:xfrm>
            <a:off x="4128094" y="750985"/>
            <a:ext cx="4764705" cy="3239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32"/>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23" name="Google Shape;323;p32"/>
          <p:cNvGrpSpPr/>
          <p:nvPr/>
        </p:nvGrpSpPr>
        <p:grpSpPr>
          <a:xfrm>
            <a:off x="1" y="0"/>
            <a:ext cx="9143999" cy="5146200"/>
            <a:chOff x="1" y="0"/>
            <a:chExt cx="12191999" cy="6861600"/>
          </a:xfrm>
        </p:grpSpPr>
        <p:sp>
          <p:nvSpPr>
            <p:cNvPr id="324" name="Google Shape;324;p32"/>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25" name="Google Shape;325;p32"/>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26" name="Google Shape;326;p32"/>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27" name="Google Shape;327;p32"/>
            <p:cNvGrpSpPr/>
            <p:nvPr/>
          </p:nvGrpSpPr>
          <p:grpSpPr>
            <a:xfrm>
              <a:off x="690092" y="0"/>
              <a:ext cx="10800000" cy="6858000"/>
              <a:chOff x="2328000" y="0"/>
              <a:chExt cx="2880000" cy="1440000"/>
            </a:xfrm>
          </p:grpSpPr>
          <p:sp>
            <p:nvSpPr>
              <p:cNvPr id="328" name="Google Shape;328;p32"/>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29" name="Google Shape;329;p32"/>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grpSp>
          <p:nvGrpSpPr>
            <p:cNvPr id="330" name="Google Shape;330;p32"/>
            <p:cNvGrpSpPr/>
            <p:nvPr/>
          </p:nvGrpSpPr>
          <p:grpSpPr>
            <a:xfrm rot="5400000">
              <a:off x="7048499" y="1714500"/>
              <a:ext cx="6858000" cy="3429000"/>
              <a:chOff x="0" y="0"/>
              <a:chExt cx="2880000" cy="1440000"/>
            </a:xfrm>
          </p:grpSpPr>
          <p:sp>
            <p:nvSpPr>
              <p:cNvPr id="331" name="Google Shape;331;p32"/>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32" name="Google Shape;332;p32"/>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33" name="Google Shape;333;p32"/>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34" name="Google Shape;334;p32"/>
          <p:cNvSpPr/>
          <p:nvPr/>
        </p:nvSpPr>
        <p:spPr>
          <a:xfrm flipH="1">
            <a:off x="0" y="0"/>
            <a:ext cx="9144000" cy="5143500"/>
          </a:xfrm>
          <a:prstGeom prst="rect">
            <a:avLst/>
          </a:prstGeom>
          <a:gradFill>
            <a:gsLst>
              <a:gs pos="0">
                <a:srgbClr val="000000">
                  <a:alpha val="60000"/>
                </a:srgbClr>
              </a:gs>
              <a:gs pos="37000">
                <a:srgbClr val="000000">
                  <a:alpha val="60000"/>
                </a:srgbClr>
              </a:gs>
              <a:gs pos="79000">
                <a:srgbClr val="000000">
                  <a:alpha val="0"/>
                </a:srgbClr>
              </a:gs>
              <a:gs pos="100000">
                <a:srgbClr val="000000">
                  <a:alpha val="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335" name="Google Shape;335;p32"/>
          <p:cNvSpPr txBox="1"/>
          <p:nvPr>
            <p:ph type="title"/>
          </p:nvPr>
        </p:nvSpPr>
        <p:spPr>
          <a:xfrm>
            <a:off x="5314736" y="408844"/>
            <a:ext cx="3416100" cy="1639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500"/>
              <a:buFont typeface="Bell MT"/>
              <a:buNone/>
            </a:pPr>
            <a:r>
              <a:rPr lang="en" sz="3500"/>
              <a:t>Houses Purchased, by District</a:t>
            </a:r>
            <a:endParaRPr sz="1100"/>
          </a:p>
        </p:txBody>
      </p:sp>
      <p:sp>
        <p:nvSpPr>
          <p:cNvPr id="336" name="Google Shape;336;p32"/>
          <p:cNvSpPr/>
          <p:nvPr/>
        </p:nvSpPr>
        <p:spPr>
          <a:xfrm>
            <a:off x="0" y="0"/>
            <a:ext cx="4833432" cy="5143500"/>
          </a:xfrm>
          <a:custGeom>
            <a:rect b="b" l="l" r="r" t="t"/>
            <a:pathLst>
              <a:path extrusionOk="0" h="6858000" w="6444576">
                <a:moveTo>
                  <a:pt x="0" y="0"/>
                </a:moveTo>
                <a:lnTo>
                  <a:pt x="6444576" y="0"/>
                </a:lnTo>
                <a:lnTo>
                  <a:pt x="6444576" y="6858000"/>
                </a:lnTo>
                <a:lnTo>
                  <a:pt x="0" y="6858000"/>
                </a:lnTo>
                <a:close/>
              </a:path>
            </a:pathLst>
          </a:custGeom>
          <a:solidFill>
            <a:srgbClr val="FFFFF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pic>
        <p:nvPicPr>
          <p:cNvPr descr="A graph of houses purchased by district&#10;&#10;Description automatically generated" id="337" name="Google Shape;337;p32"/>
          <p:cNvPicPr preferRelativeResize="0"/>
          <p:nvPr/>
        </p:nvPicPr>
        <p:blipFill rotWithShape="1">
          <a:blip r:embed="rId3">
            <a:alphaModFix/>
          </a:blip>
          <a:srcRect b="0" l="0" r="0" t="0"/>
          <a:stretch/>
        </p:blipFill>
        <p:spPr>
          <a:xfrm>
            <a:off x="406332" y="1367280"/>
            <a:ext cx="4014900" cy="2408939"/>
          </a:xfrm>
          <a:prstGeom prst="rect">
            <a:avLst/>
          </a:prstGeom>
          <a:noFill/>
          <a:ln>
            <a:noFill/>
          </a:ln>
        </p:spPr>
      </p:pic>
      <p:sp>
        <p:nvSpPr>
          <p:cNvPr id="338" name="Google Shape;338;p32"/>
          <p:cNvSpPr txBox="1"/>
          <p:nvPr>
            <p:ph idx="1" type="body"/>
          </p:nvPr>
        </p:nvSpPr>
        <p:spPr>
          <a:xfrm>
            <a:off x="5321338" y="2571746"/>
            <a:ext cx="3402900" cy="1566000"/>
          </a:xfrm>
          <a:prstGeom prst="rect">
            <a:avLst/>
          </a:prstGeom>
          <a:noFill/>
          <a:ln>
            <a:noFill/>
          </a:ln>
        </p:spPr>
        <p:txBody>
          <a:bodyPr anchorCtr="0" anchor="t" bIns="34275" lIns="68575" spcFirstLastPara="1" rIns="68575" wrap="square" tIns="34275">
            <a:normAutofit lnSpcReduction="10000"/>
          </a:bodyPr>
          <a:lstStyle/>
          <a:p>
            <a:pPr indent="-203200" lvl="0" marL="203200" rtl="0" algn="l">
              <a:lnSpc>
                <a:spcPct val="125000"/>
              </a:lnSpc>
              <a:spcBef>
                <a:spcPts val="0"/>
              </a:spcBef>
              <a:spcAft>
                <a:spcPts val="1200"/>
              </a:spcAft>
              <a:buClr>
                <a:schemeClr val="lt1"/>
              </a:buClr>
              <a:buSzPts val="1400"/>
              <a:buChar char="●"/>
            </a:pPr>
            <a:r>
              <a:rPr lang="en" sz="1100"/>
              <a:t>As you can see to the left, London has the strongest concentration of houses purchased, with districts such as Birmingham and Leeds having had the most purchased home. With both car crash locational data and house purchases have shown is that they are generally concentrated in the same area. Higher population means larger problem.</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156" name="Google Shape;15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Data Introduction - Bobby Meyer</a:t>
            </a:r>
            <a:endParaRPr/>
          </a:p>
          <a:p>
            <a:pPr indent="-311150" lvl="0" marL="457200" rtl="0" algn="l">
              <a:spcBef>
                <a:spcPts val="0"/>
              </a:spcBef>
              <a:spcAft>
                <a:spcPts val="0"/>
              </a:spcAft>
              <a:buSzPts val="1300"/>
              <a:buChar char="●"/>
            </a:pPr>
            <a:r>
              <a:rPr lang="en"/>
              <a:t>Correlation of Car Crashes to House Prices - Jacob Harris</a:t>
            </a:r>
            <a:endParaRPr/>
          </a:p>
          <a:p>
            <a:pPr indent="-311150" lvl="0" marL="457200" rtl="0" algn="l">
              <a:spcBef>
                <a:spcPts val="0"/>
              </a:spcBef>
              <a:spcAft>
                <a:spcPts val="0"/>
              </a:spcAft>
              <a:buSzPts val="1300"/>
              <a:buChar char="●"/>
            </a:pPr>
            <a:r>
              <a:rPr lang="en"/>
              <a:t>Correlation of Car Crashes to Office Buildings - Mica Haney</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sp>
        <p:nvSpPr>
          <p:cNvPr id="343" name="Google Shape;343;p33"/>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44" name="Google Shape;344;p33"/>
          <p:cNvGrpSpPr/>
          <p:nvPr/>
        </p:nvGrpSpPr>
        <p:grpSpPr>
          <a:xfrm>
            <a:off x="3693844" y="2700"/>
            <a:ext cx="5450156" cy="5140800"/>
            <a:chOff x="4925125" y="3600"/>
            <a:chExt cx="7266875" cy="6854400"/>
          </a:xfrm>
        </p:grpSpPr>
        <p:sp>
          <p:nvSpPr>
            <p:cNvPr id="345" name="Google Shape;345;p33"/>
            <p:cNvSpPr/>
            <p:nvPr/>
          </p:nvSpPr>
          <p:spPr>
            <a:xfrm>
              <a:off x="4925125" y="1098000"/>
              <a:ext cx="5760000" cy="5760000"/>
            </a:xfrm>
            <a:prstGeom prst="ellipse">
              <a:avLst/>
            </a:prstGeom>
            <a:solidFill>
              <a:schemeClr val="accent1">
                <a:alpha val="8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46" name="Google Shape;346;p33"/>
            <p:cNvSpPr/>
            <p:nvPr/>
          </p:nvSpPr>
          <p:spPr>
            <a:xfrm>
              <a:off x="5105686" y="65314"/>
              <a:ext cx="4320000" cy="4320000"/>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47" name="Google Shape;347;p33"/>
            <p:cNvSpPr/>
            <p:nvPr/>
          </p:nvSpPr>
          <p:spPr>
            <a:xfrm>
              <a:off x="5337600" y="3600"/>
              <a:ext cx="6854400" cy="6854400"/>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48" name="Google Shape;348;p33"/>
          <p:cNvSpPr/>
          <p:nvPr/>
        </p:nvSpPr>
        <p:spPr>
          <a:xfrm>
            <a:off x="3672000" y="1"/>
            <a:ext cx="5143500" cy="5143499"/>
          </a:xfrm>
          <a:custGeom>
            <a:rect b="b" l="l" r="r" t="t"/>
            <a:pathLst>
              <a:path extrusionOk="0" h="6857999" w="6858000">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ln cap="flat" cmpd="sng" w="12700">
            <a:solidFill>
              <a:srgbClr val="00879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49" name="Google Shape;349;p33"/>
          <p:cNvSpPr txBox="1"/>
          <p:nvPr>
            <p:ph type="title"/>
          </p:nvPr>
        </p:nvSpPr>
        <p:spPr>
          <a:xfrm>
            <a:off x="405000" y="405000"/>
            <a:ext cx="3375300" cy="1636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2500"/>
              <a:buFont typeface="Bell MT"/>
              <a:buNone/>
            </a:pPr>
            <a:r>
              <a:rPr lang="en" sz="2500"/>
              <a:t>Top 10 Highest Average Vehicle Casualty Rate, by District</a:t>
            </a:r>
            <a:endParaRPr sz="1100"/>
          </a:p>
        </p:txBody>
      </p:sp>
      <p:sp>
        <p:nvSpPr>
          <p:cNvPr id="350" name="Google Shape;350;p33"/>
          <p:cNvSpPr txBox="1"/>
          <p:nvPr>
            <p:ph idx="1" type="body"/>
          </p:nvPr>
        </p:nvSpPr>
        <p:spPr>
          <a:xfrm>
            <a:off x="296688" y="2571746"/>
            <a:ext cx="3375300" cy="1579500"/>
          </a:xfrm>
          <a:prstGeom prst="rect">
            <a:avLst/>
          </a:prstGeom>
          <a:noFill/>
          <a:ln>
            <a:noFill/>
          </a:ln>
        </p:spPr>
        <p:txBody>
          <a:bodyPr anchorCtr="0" anchor="t" bIns="34275" lIns="68575" spcFirstLastPara="1" rIns="68575" wrap="square" tIns="34275">
            <a:normAutofit fontScale="92500" lnSpcReduction="10000"/>
          </a:bodyPr>
          <a:lstStyle/>
          <a:p>
            <a:pPr indent="-209232" lvl="0" marL="203200" rtl="0" algn="l">
              <a:lnSpc>
                <a:spcPct val="125000"/>
              </a:lnSpc>
              <a:spcBef>
                <a:spcPts val="0"/>
              </a:spcBef>
              <a:spcAft>
                <a:spcPts val="1200"/>
              </a:spcAft>
              <a:buClr>
                <a:schemeClr val="lt1"/>
              </a:buClr>
              <a:buSzPct val="127272"/>
              <a:buChar char="●"/>
            </a:pPr>
            <a:r>
              <a:rPr lang="en" sz="1100"/>
              <a:t>It is important to make the correlation between house location and accident location. To the right, a bar chart displaying the 10 districts with highest average casualty rate. An interesting note here is that our major districts seem to be missing. One possible theory to investigate is whether there are more casualties in rural crashes because people drive solo in the city more frequently than urban areas.</a:t>
            </a:r>
            <a:endParaRPr sz="1100"/>
          </a:p>
        </p:txBody>
      </p:sp>
      <p:pic>
        <p:nvPicPr>
          <p:cNvPr descr="A graph of a number of car casualties by district&#10;&#10;Description automatically generated" id="351" name="Google Shape;351;p33"/>
          <p:cNvPicPr preferRelativeResize="0"/>
          <p:nvPr/>
        </p:nvPicPr>
        <p:blipFill rotWithShape="1">
          <a:blip r:embed="rId3">
            <a:alphaModFix/>
          </a:blip>
          <a:srcRect b="0" l="0" r="0" t="0"/>
          <a:stretch/>
        </p:blipFill>
        <p:spPr>
          <a:xfrm>
            <a:off x="4893750" y="1782000"/>
            <a:ext cx="2700000" cy="1579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6" name="Shape 356"/>
        <p:cNvGrpSpPr/>
        <p:nvPr/>
      </p:nvGrpSpPr>
      <p:grpSpPr>
        <a:xfrm>
          <a:off x="0" y="0"/>
          <a:ext cx="0" cy="0"/>
          <a:chOff x="0" y="0"/>
          <a:chExt cx="0" cy="0"/>
        </a:xfrm>
      </p:grpSpPr>
      <p:sp>
        <p:nvSpPr>
          <p:cNvPr id="357" name="Google Shape;357;p34"/>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58" name="Google Shape;358;p34"/>
          <p:cNvGrpSpPr/>
          <p:nvPr/>
        </p:nvGrpSpPr>
        <p:grpSpPr>
          <a:xfrm>
            <a:off x="1" y="0"/>
            <a:ext cx="9143999" cy="5146200"/>
            <a:chOff x="1" y="0"/>
            <a:chExt cx="12191999" cy="6861600"/>
          </a:xfrm>
        </p:grpSpPr>
        <p:sp>
          <p:nvSpPr>
            <p:cNvPr id="359" name="Google Shape;359;p34"/>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60" name="Google Shape;360;p34"/>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61" name="Google Shape;361;p34"/>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62" name="Google Shape;362;p34"/>
            <p:cNvGrpSpPr/>
            <p:nvPr/>
          </p:nvGrpSpPr>
          <p:grpSpPr>
            <a:xfrm>
              <a:off x="690092" y="0"/>
              <a:ext cx="10800000" cy="6858000"/>
              <a:chOff x="2328000" y="0"/>
              <a:chExt cx="2880000" cy="1440000"/>
            </a:xfrm>
          </p:grpSpPr>
          <p:sp>
            <p:nvSpPr>
              <p:cNvPr id="363" name="Google Shape;363;p34"/>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64" name="Google Shape;364;p34"/>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grpSp>
          <p:nvGrpSpPr>
            <p:cNvPr id="365" name="Google Shape;365;p34"/>
            <p:cNvGrpSpPr/>
            <p:nvPr/>
          </p:nvGrpSpPr>
          <p:grpSpPr>
            <a:xfrm rot="5400000">
              <a:off x="7048499" y="1714500"/>
              <a:ext cx="6858000" cy="3429000"/>
              <a:chOff x="0" y="0"/>
              <a:chExt cx="2880000" cy="1440000"/>
            </a:xfrm>
          </p:grpSpPr>
          <p:sp>
            <p:nvSpPr>
              <p:cNvPr id="366" name="Google Shape;366;p34"/>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67" name="Google Shape;367;p34"/>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68" name="Google Shape;368;p34"/>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69" name="Google Shape;369;p34"/>
          <p:cNvSpPr/>
          <p:nvPr/>
        </p:nvSpPr>
        <p:spPr>
          <a:xfrm flipH="1">
            <a:off x="0" y="0"/>
            <a:ext cx="9144000" cy="5143500"/>
          </a:xfrm>
          <a:prstGeom prst="rect">
            <a:avLst/>
          </a:prstGeom>
          <a:gradFill>
            <a:gsLst>
              <a:gs pos="0">
                <a:srgbClr val="000000">
                  <a:alpha val="40000"/>
                </a:srgbClr>
              </a:gs>
              <a:gs pos="100000">
                <a:srgbClr val="000000">
                  <a:alpha val="8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370" name="Google Shape;370;p34"/>
          <p:cNvSpPr txBox="1"/>
          <p:nvPr>
            <p:ph type="title"/>
          </p:nvPr>
        </p:nvSpPr>
        <p:spPr>
          <a:xfrm>
            <a:off x="5314736" y="408844"/>
            <a:ext cx="3416100" cy="163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500"/>
              <a:buFont typeface="Bell MT"/>
              <a:buNone/>
            </a:pPr>
            <a:r>
              <a:rPr lang="en" sz="3500"/>
              <a:t>Vehicle Accident Count by Weekdays</a:t>
            </a:r>
            <a:endParaRPr sz="1100"/>
          </a:p>
        </p:txBody>
      </p:sp>
      <p:pic>
        <p:nvPicPr>
          <p:cNvPr descr="A colorful circle with numbers and text&#10;&#10;Description automatically generated" id="371" name="Google Shape;371;p34"/>
          <p:cNvPicPr preferRelativeResize="0"/>
          <p:nvPr/>
        </p:nvPicPr>
        <p:blipFill rotWithShape="1">
          <a:blip r:embed="rId3">
            <a:alphaModFix/>
          </a:blip>
          <a:srcRect b="0" l="0" r="0" t="0"/>
          <a:stretch/>
        </p:blipFill>
        <p:spPr>
          <a:xfrm>
            <a:off x="405000" y="1144699"/>
            <a:ext cx="4537286" cy="2847146"/>
          </a:xfrm>
          <a:prstGeom prst="rect">
            <a:avLst/>
          </a:prstGeom>
          <a:noFill/>
          <a:ln>
            <a:noFill/>
          </a:ln>
        </p:spPr>
      </p:pic>
      <p:sp>
        <p:nvSpPr>
          <p:cNvPr id="372" name="Google Shape;372;p34"/>
          <p:cNvSpPr txBox="1"/>
          <p:nvPr>
            <p:ph idx="1" type="body"/>
          </p:nvPr>
        </p:nvSpPr>
        <p:spPr>
          <a:xfrm>
            <a:off x="5321338" y="2942096"/>
            <a:ext cx="3402900" cy="1527000"/>
          </a:xfrm>
          <a:prstGeom prst="rect">
            <a:avLst/>
          </a:prstGeom>
          <a:noFill/>
          <a:ln>
            <a:noFill/>
          </a:ln>
        </p:spPr>
        <p:txBody>
          <a:bodyPr anchorCtr="0" anchor="t"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a:t>We can also highlight, not only</a:t>
            </a:r>
            <a:r>
              <a:rPr lang="en" sz="1100"/>
              <a:t> when it is most dangerous to travel, by location and time, but also by day. As can be seen in the PowerBI pie chart to the left, most of the middle of the week is about average, with Friday having the most accidents and Tuesday having the least number of accidents.</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7" name="Shape 377"/>
        <p:cNvGrpSpPr/>
        <p:nvPr/>
      </p:nvGrpSpPr>
      <p:grpSpPr>
        <a:xfrm>
          <a:off x="0" y="0"/>
          <a:ext cx="0" cy="0"/>
          <a:chOff x="0" y="0"/>
          <a:chExt cx="0" cy="0"/>
        </a:xfrm>
      </p:grpSpPr>
      <p:sp>
        <p:nvSpPr>
          <p:cNvPr id="378" name="Google Shape;378;p35"/>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79" name="Google Shape;379;p35"/>
          <p:cNvGrpSpPr/>
          <p:nvPr/>
        </p:nvGrpSpPr>
        <p:grpSpPr>
          <a:xfrm>
            <a:off x="1" y="0"/>
            <a:ext cx="9143999" cy="5146200"/>
            <a:chOff x="1" y="0"/>
            <a:chExt cx="12191999" cy="6861600"/>
          </a:xfrm>
        </p:grpSpPr>
        <p:sp>
          <p:nvSpPr>
            <p:cNvPr id="380" name="Google Shape;380;p35"/>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81" name="Google Shape;381;p35"/>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82" name="Google Shape;382;p35"/>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83" name="Google Shape;383;p35"/>
            <p:cNvGrpSpPr/>
            <p:nvPr/>
          </p:nvGrpSpPr>
          <p:grpSpPr>
            <a:xfrm>
              <a:off x="690092" y="0"/>
              <a:ext cx="10800000" cy="6858000"/>
              <a:chOff x="2328000" y="0"/>
              <a:chExt cx="2880000" cy="1440000"/>
            </a:xfrm>
          </p:grpSpPr>
          <p:sp>
            <p:nvSpPr>
              <p:cNvPr id="384" name="Google Shape;384;p35"/>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85" name="Google Shape;385;p35"/>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grpSp>
          <p:nvGrpSpPr>
            <p:cNvPr id="386" name="Google Shape;386;p35"/>
            <p:cNvGrpSpPr/>
            <p:nvPr/>
          </p:nvGrpSpPr>
          <p:grpSpPr>
            <a:xfrm rot="5400000">
              <a:off x="7048499" y="1714500"/>
              <a:ext cx="6858000" cy="3429000"/>
              <a:chOff x="0" y="0"/>
              <a:chExt cx="2880000" cy="1440000"/>
            </a:xfrm>
          </p:grpSpPr>
          <p:sp>
            <p:nvSpPr>
              <p:cNvPr id="387" name="Google Shape;387;p35"/>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388" name="Google Shape;388;p35"/>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89" name="Google Shape;389;p35"/>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390" name="Google Shape;390;p35"/>
          <p:cNvSpPr/>
          <p:nvPr/>
        </p:nvSpPr>
        <p:spPr>
          <a:xfrm>
            <a:off x="0" y="0"/>
            <a:ext cx="9144000" cy="5143500"/>
          </a:xfrm>
          <a:prstGeom prst="rect">
            <a:avLst/>
          </a:prstGeom>
          <a:gradFill>
            <a:gsLst>
              <a:gs pos="0">
                <a:srgbClr val="000000">
                  <a:alpha val="40000"/>
                </a:srgbClr>
              </a:gs>
              <a:gs pos="100000">
                <a:srgbClr val="000000">
                  <a:alpha val="8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391" name="Google Shape;391;p35"/>
          <p:cNvSpPr txBox="1"/>
          <p:nvPr>
            <p:ph type="title"/>
          </p:nvPr>
        </p:nvSpPr>
        <p:spPr>
          <a:xfrm>
            <a:off x="405013" y="2571750"/>
            <a:ext cx="3375300" cy="16365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lt1"/>
              </a:buClr>
              <a:buSzPts val="3500"/>
              <a:buFont typeface="Bell MT"/>
              <a:buNone/>
            </a:pPr>
            <a:r>
              <a:rPr lang="en" sz="3500"/>
              <a:t>Number of Casualties by Month</a:t>
            </a:r>
            <a:endParaRPr sz="1100"/>
          </a:p>
        </p:txBody>
      </p:sp>
      <p:sp>
        <p:nvSpPr>
          <p:cNvPr id="392" name="Google Shape;392;p35"/>
          <p:cNvSpPr txBox="1"/>
          <p:nvPr>
            <p:ph idx="1" type="body"/>
          </p:nvPr>
        </p:nvSpPr>
        <p:spPr>
          <a:xfrm>
            <a:off x="405063" y="638325"/>
            <a:ext cx="3375300" cy="2521200"/>
          </a:xfrm>
          <a:prstGeom prst="rect">
            <a:avLst/>
          </a:prstGeom>
          <a:noFill/>
          <a:ln>
            <a:noFill/>
          </a:ln>
        </p:spPr>
        <p:txBody>
          <a:bodyPr anchorCtr="0" anchor="t"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sz="1100"/>
              <a:t>It is important to remember that travel during certain parts of the year can be more dangerous. As seen in the PowerBI line chart to the right, the highest number of casualties occurred in October and November. Maybe people consider alternate transportation when travelling during those months.</a:t>
            </a:r>
            <a:endParaRPr sz="1100"/>
          </a:p>
        </p:txBody>
      </p:sp>
      <p:pic>
        <p:nvPicPr>
          <p:cNvPr descr="A graph showing a line&#10;&#10;Description automatically generated with medium confidence" id="393" name="Google Shape;393;p35"/>
          <p:cNvPicPr preferRelativeResize="0"/>
          <p:nvPr/>
        </p:nvPicPr>
        <p:blipFill rotWithShape="1">
          <a:blip r:embed="rId3">
            <a:alphaModFix/>
          </a:blip>
          <a:srcRect b="0" l="0" r="0" t="0"/>
          <a:stretch/>
        </p:blipFill>
        <p:spPr>
          <a:xfrm>
            <a:off x="4193567" y="1082311"/>
            <a:ext cx="4537285" cy="297192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7" name="Shape 397"/>
        <p:cNvGrpSpPr/>
        <p:nvPr/>
      </p:nvGrpSpPr>
      <p:grpSpPr>
        <a:xfrm>
          <a:off x="0" y="0"/>
          <a:ext cx="0" cy="0"/>
          <a:chOff x="0" y="0"/>
          <a:chExt cx="0" cy="0"/>
        </a:xfrm>
      </p:grpSpPr>
      <p:sp>
        <p:nvSpPr>
          <p:cNvPr id="398" name="Google Shape;398;p36"/>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399" name="Google Shape;399;p36"/>
          <p:cNvGrpSpPr/>
          <p:nvPr/>
        </p:nvGrpSpPr>
        <p:grpSpPr>
          <a:xfrm>
            <a:off x="1" y="0"/>
            <a:ext cx="9143999" cy="5146200"/>
            <a:chOff x="1" y="0"/>
            <a:chExt cx="12191999" cy="6861600"/>
          </a:xfrm>
        </p:grpSpPr>
        <p:sp>
          <p:nvSpPr>
            <p:cNvPr id="400" name="Google Shape;400;p36"/>
            <p:cNvSpPr/>
            <p:nvPr/>
          </p:nvSpPr>
          <p:spPr>
            <a:xfrm rot="-5400000">
              <a:off x="1" y="1640114"/>
              <a:ext cx="5217886" cy="5217886"/>
            </a:xfrm>
            <a:prstGeom prst="rect">
              <a:avLst/>
            </a:prstGeom>
            <a:gradFill>
              <a:gsLst>
                <a:gs pos="0">
                  <a:srgbClr val="794DFF">
                    <a:alpha val="60000"/>
                  </a:srgbClr>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401" name="Google Shape;401;p36"/>
            <p:cNvSpPr/>
            <p:nvPr/>
          </p:nvSpPr>
          <p:spPr>
            <a:xfrm>
              <a:off x="6384514" y="0"/>
              <a:ext cx="4320000" cy="4320000"/>
            </a:xfrm>
            <a:prstGeom prst="ellipse">
              <a:avLst/>
            </a:prstGeom>
            <a:solidFill>
              <a:schemeClr val="accent3">
                <a:alpha val="95686"/>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402" name="Google Shape;402;p36"/>
            <p:cNvSpPr/>
            <p:nvPr/>
          </p:nvSpPr>
          <p:spPr>
            <a:xfrm>
              <a:off x="6119057" y="1230054"/>
              <a:ext cx="5506886" cy="5506886"/>
            </a:xfrm>
            <a:prstGeom prst="ellipse">
              <a:avLst/>
            </a:prstGeom>
            <a:solidFill>
              <a:schemeClr val="accent2">
                <a:alpha val="60000"/>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nvGrpSpPr>
            <p:cNvPr id="403" name="Google Shape;403;p36"/>
            <p:cNvGrpSpPr/>
            <p:nvPr/>
          </p:nvGrpSpPr>
          <p:grpSpPr>
            <a:xfrm>
              <a:off x="690092" y="0"/>
              <a:ext cx="10800000" cy="6858000"/>
              <a:chOff x="2328000" y="0"/>
              <a:chExt cx="2880000" cy="1440000"/>
            </a:xfrm>
          </p:grpSpPr>
          <p:sp>
            <p:nvSpPr>
              <p:cNvPr id="404" name="Google Shape;404;p36"/>
              <p:cNvSpPr/>
              <p:nvPr/>
            </p:nvSpPr>
            <p:spPr>
              <a:xfrm>
                <a:off x="376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405" name="Google Shape;405;p36"/>
              <p:cNvSpPr/>
              <p:nvPr/>
            </p:nvSpPr>
            <p:spPr>
              <a:xfrm flipH="1">
                <a:off x="2328000" y="0"/>
                <a:ext cx="1440000" cy="1440000"/>
              </a:xfrm>
              <a:prstGeom prst="rect">
                <a:avLst/>
              </a:prstGeom>
              <a:gradFill>
                <a:gsLst>
                  <a:gs pos="0">
                    <a:schemeClr val="accent1"/>
                  </a:gs>
                  <a:gs pos="60000">
                    <a:srgbClr val="00BAC8">
                      <a:alpha val="0"/>
                    </a:srgbClr>
                  </a:gs>
                  <a:gs pos="100000">
                    <a:srgbClr val="00BAC8">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grpSp>
          <p:nvGrpSpPr>
            <p:cNvPr id="406" name="Google Shape;406;p36"/>
            <p:cNvGrpSpPr/>
            <p:nvPr/>
          </p:nvGrpSpPr>
          <p:grpSpPr>
            <a:xfrm rot="5400000">
              <a:off x="7048499" y="1714500"/>
              <a:ext cx="6858000" cy="3429000"/>
              <a:chOff x="0" y="0"/>
              <a:chExt cx="2880000" cy="1440000"/>
            </a:xfrm>
          </p:grpSpPr>
          <p:sp>
            <p:nvSpPr>
              <p:cNvPr id="407" name="Google Shape;407;p36"/>
              <p:cNvSpPr/>
              <p:nvPr/>
            </p:nvSpPr>
            <p:spPr>
              <a:xfrm>
                <a:off x="144000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408" name="Google Shape;408;p36"/>
              <p:cNvSpPr/>
              <p:nvPr/>
            </p:nvSpPr>
            <p:spPr>
              <a:xfrm flipH="1">
                <a:off x="0" y="0"/>
                <a:ext cx="1440000" cy="1440000"/>
              </a:xfrm>
              <a:prstGeom prst="rect">
                <a:avLst/>
              </a:prstGeom>
              <a:gradFill>
                <a:gsLst>
                  <a:gs pos="0">
                    <a:schemeClr val="accent2"/>
                  </a:gs>
                  <a:gs pos="60000">
                    <a:srgbClr val="794DFF">
                      <a:alpha val="0"/>
                    </a:srgbClr>
                  </a:gs>
                  <a:gs pos="100000">
                    <a:srgbClr val="794DFF">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409" name="Google Shape;409;p36"/>
            <p:cNvSpPr/>
            <p:nvPr/>
          </p:nvSpPr>
          <p:spPr>
            <a:xfrm rot="10800000">
              <a:off x="5602287" y="271887"/>
              <a:ext cx="6589713" cy="6589713"/>
            </a:xfrm>
            <a:prstGeom prst="rect">
              <a:avLst/>
            </a:prstGeom>
            <a:gradFill>
              <a:gsLst>
                <a:gs pos="0">
                  <a:schemeClr val="accent3"/>
                </a:gs>
                <a:gs pos="60000">
                  <a:srgbClr val="00D17D">
                    <a:alpha val="0"/>
                  </a:srgbClr>
                </a:gs>
                <a:gs pos="100000">
                  <a:srgbClr val="00D17D">
                    <a:alpha val="0"/>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grpSp>
      <p:sp>
        <p:nvSpPr>
          <p:cNvPr id="410" name="Google Shape;410;p36"/>
          <p:cNvSpPr/>
          <p:nvPr/>
        </p:nvSpPr>
        <p:spPr>
          <a:xfrm flipH="1">
            <a:off x="0" y="0"/>
            <a:ext cx="9144000" cy="5143500"/>
          </a:xfrm>
          <a:prstGeom prst="rect">
            <a:avLst/>
          </a:prstGeom>
          <a:gradFill>
            <a:gsLst>
              <a:gs pos="0">
                <a:srgbClr val="000000">
                  <a:alpha val="40000"/>
                </a:srgbClr>
              </a:gs>
              <a:gs pos="100000">
                <a:srgbClr val="000000">
                  <a:alpha val="80000"/>
                </a:srgbClr>
              </a:gs>
            </a:gsLst>
            <a:lin ang="0" scaled="0"/>
          </a:gra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Avenir"/>
              <a:ea typeface="Avenir"/>
              <a:cs typeface="Avenir"/>
              <a:sym typeface="Avenir"/>
            </a:endParaRPr>
          </a:p>
        </p:txBody>
      </p:sp>
      <p:sp>
        <p:nvSpPr>
          <p:cNvPr id="411" name="Google Shape;411;p36"/>
          <p:cNvSpPr txBox="1"/>
          <p:nvPr>
            <p:ph type="title"/>
          </p:nvPr>
        </p:nvSpPr>
        <p:spPr>
          <a:xfrm>
            <a:off x="5314736" y="408844"/>
            <a:ext cx="3416100" cy="1639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3500"/>
              <a:buFont typeface="Bell MT"/>
              <a:buNone/>
            </a:pPr>
            <a:r>
              <a:rPr lang="en" sz="3500"/>
              <a:t>Average Speed, by Severity of Crash</a:t>
            </a:r>
            <a:endParaRPr sz="1100"/>
          </a:p>
        </p:txBody>
      </p:sp>
      <p:pic>
        <p:nvPicPr>
          <p:cNvPr descr="A graph of different colored bars&#10;&#10;Description automatically generated with medium confidence" id="412" name="Google Shape;412;p36"/>
          <p:cNvPicPr preferRelativeResize="0"/>
          <p:nvPr/>
        </p:nvPicPr>
        <p:blipFill rotWithShape="1">
          <a:blip r:embed="rId3">
            <a:alphaModFix/>
          </a:blip>
          <a:srcRect b="0" l="0" r="0" t="0"/>
          <a:stretch/>
        </p:blipFill>
        <p:spPr>
          <a:xfrm>
            <a:off x="405000" y="1070968"/>
            <a:ext cx="4537286" cy="2994608"/>
          </a:xfrm>
          <a:prstGeom prst="rect">
            <a:avLst/>
          </a:prstGeom>
          <a:noFill/>
          <a:ln>
            <a:noFill/>
          </a:ln>
        </p:spPr>
      </p:pic>
      <p:sp>
        <p:nvSpPr>
          <p:cNvPr id="413" name="Google Shape;413;p36"/>
          <p:cNvSpPr txBox="1"/>
          <p:nvPr>
            <p:ph idx="1" type="body"/>
          </p:nvPr>
        </p:nvSpPr>
        <p:spPr>
          <a:xfrm>
            <a:off x="5321385" y="2517891"/>
            <a:ext cx="3402900" cy="2521200"/>
          </a:xfrm>
          <a:prstGeom prst="rect">
            <a:avLst/>
          </a:prstGeom>
          <a:noFill/>
          <a:ln>
            <a:noFill/>
          </a:ln>
        </p:spPr>
        <p:txBody>
          <a:bodyPr anchorCtr="0" anchor="t" bIns="34275" lIns="68575" spcFirstLastPara="1" rIns="68575" wrap="square" tIns="34275">
            <a:normAutofit fontScale="92500" lnSpcReduction="10000"/>
          </a:bodyPr>
          <a:lstStyle/>
          <a:p>
            <a:pPr indent="-209232" lvl="0" marL="203200" rtl="0" algn="l">
              <a:lnSpc>
                <a:spcPct val="125000"/>
              </a:lnSpc>
              <a:spcBef>
                <a:spcPts val="0"/>
              </a:spcBef>
              <a:spcAft>
                <a:spcPts val="1200"/>
              </a:spcAft>
              <a:buClr>
                <a:schemeClr val="lt1"/>
              </a:buClr>
              <a:buSzPct val="127272"/>
              <a:buChar char="●"/>
            </a:pPr>
            <a:r>
              <a:rPr lang="en" sz="1100"/>
              <a:t>Speed plays an important factor, in regard to accident contribution. As you can see with the PowerBI clustered column on the left, the highest average accident speed occurs in fatal accidents, then trends downward towards serious, then slight, then fetal. The average fatal crash occurred when the driver was going almost 20 mph faster than the average fetal crash speed.</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7"/>
          <p:cNvSpPr txBox="1"/>
          <p:nvPr>
            <p:ph type="title"/>
          </p:nvPr>
        </p:nvSpPr>
        <p:spPr>
          <a:xfrm>
            <a:off x="405000" y="405000"/>
            <a:ext cx="8325900" cy="13572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419" name="Google Shape;419;p37"/>
          <p:cNvSpPr txBox="1"/>
          <p:nvPr>
            <p:ph idx="1" type="body"/>
          </p:nvPr>
        </p:nvSpPr>
        <p:spPr>
          <a:xfrm>
            <a:off x="405000" y="1896665"/>
            <a:ext cx="8325900" cy="28350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3" name="Shape 423"/>
        <p:cNvGrpSpPr/>
        <p:nvPr/>
      </p:nvGrpSpPr>
      <p:grpSpPr>
        <a:xfrm>
          <a:off x="0" y="0"/>
          <a:ext cx="0" cy="0"/>
          <a:chOff x="0" y="0"/>
          <a:chExt cx="0" cy="0"/>
        </a:xfrm>
      </p:grpSpPr>
      <p:sp>
        <p:nvSpPr>
          <p:cNvPr id="424" name="Google Shape;424;p38"/>
          <p:cNvSpPr/>
          <p:nvPr/>
        </p:nvSpPr>
        <p:spPr>
          <a:xfrm>
            <a:off x="0" y="0"/>
            <a:ext cx="91440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venir"/>
              <a:ea typeface="Avenir"/>
              <a:cs typeface="Avenir"/>
              <a:sym typeface="Avenir"/>
            </a:endParaRPr>
          </a:p>
        </p:txBody>
      </p:sp>
      <p:sp>
        <p:nvSpPr>
          <p:cNvPr id="425" name="Google Shape;425;p38"/>
          <p:cNvSpPr txBox="1"/>
          <p:nvPr>
            <p:ph type="title"/>
          </p:nvPr>
        </p:nvSpPr>
        <p:spPr>
          <a:xfrm>
            <a:off x="405000" y="405000"/>
            <a:ext cx="3375300" cy="4326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lt1"/>
              </a:buClr>
              <a:buSzPts val="5490"/>
              <a:buFont typeface="Bell MT"/>
              <a:buNone/>
            </a:pPr>
            <a:r>
              <a:rPr lang="en" sz="4000"/>
              <a:t>Crashes Relative to Government Building </a:t>
            </a:r>
            <a:r>
              <a:rPr lang="en" sz="4000"/>
              <a:t>Locations</a:t>
            </a:r>
            <a:endParaRPr sz="100"/>
          </a:p>
        </p:txBody>
      </p:sp>
      <p:sp>
        <p:nvSpPr>
          <p:cNvPr id="426" name="Google Shape;426;p38"/>
          <p:cNvSpPr txBox="1"/>
          <p:nvPr>
            <p:ph idx="1" type="body"/>
          </p:nvPr>
        </p:nvSpPr>
        <p:spPr>
          <a:xfrm>
            <a:off x="3924300" y="3228392"/>
            <a:ext cx="4806600" cy="1509000"/>
          </a:xfrm>
          <a:prstGeom prst="rect">
            <a:avLst/>
          </a:prstGeom>
          <a:noFill/>
          <a:ln>
            <a:noFill/>
          </a:ln>
        </p:spPr>
        <p:txBody>
          <a:bodyPr anchorCtr="0" anchor="b" bIns="34275" lIns="68575" spcFirstLastPara="1" rIns="68575" wrap="square" tIns="34275">
            <a:normAutofit/>
          </a:bodyPr>
          <a:lstStyle/>
          <a:p>
            <a:pPr indent="-203200" lvl="0" marL="203200" rtl="0" algn="l">
              <a:lnSpc>
                <a:spcPct val="125000"/>
              </a:lnSpc>
              <a:spcBef>
                <a:spcPts val="0"/>
              </a:spcBef>
              <a:spcAft>
                <a:spcPts val="1200"/>
              </a:spcAft>
              <a:buClr>
                <a:schemeClr val="lt1"/>
              </a:buClr>
              <a:buSzPts val="1400"/>
              <a:buChar char="●"/>
            </a:pPr>
            <a:r>
              <a:rPr lang="en" sz="1100"/>
              <a:t>Next, we </a:t>
            </a:r>
            <a:r>
              <a:rPr lang="en"/>
              <a:t>examine the relative locations of crashes against the location of government buildings. The above visualization plots the location of each recorded accident as well as each government building location. Due to processing power restrictions, this section of the analysis took a sample of 10,000 records of car crashes in order to run. The samples were randomly selected and should follow the trends of the entire dataset.</a:t>
            </a:r>
            <a:endParaRPr sz="1100"/>
          </a:p>
        </p:txBody>
      </p:sp>
      <p:pic>
        <p:nvPicPr>
          <p:cNvPr id="427" name="Google Shape;427;p38"/>
          <p:cNvPicPr preferRelativeResize="0"/>
          <p:nvPr/>
        </p:nvPicPr>
        <p:blipFill>
          <a:blip r:embed="rId3">
            <a:alphaModFix/>
          </a:blip>
          <a:stretch>
            <a:fillRect/>
          </a:stretch>
        </p:blipFill>
        <p:spPr>
          <a:xfrm>
            <a:off x="4283000" y="112575"/>
            <a:ext cx="4089200" cy="329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Crashes with Nearby Buildings</a:t>
            </a:r>
            <a:endParaRPr/>
          </a:p>
        </p:txBody>
      </p:sp>
      <p:sp>
        <p:nvSpPr>
          <p:cNvPr id="433" name="Google Shape;433;p39"/>
          <p:cNvSpPr txBox="1"/>
          <p:nvPr>
            <p:ph idx="1" type="body"/>
          </p:nvPr>
        </p:nvSpPr>
        <p:spPr>
          <a:xfrm>
            <a:off x="4968150" y="1567550"/>
            <a:ext cx="3368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plot shows how many crashes occur based on the number of nearby buildings. Clearly there is a skew towards more crashes </a:t>
            </a:r>
            <a:r>
              <a:rPr lang="en"/>
              <a:t>happening</a:t>
            </a:r>
            <a:r>
              <a:rPr lang="en"/>
              <a:t> when there are fewer government buildings nearby.</a:t>
            </a:r>
            <a:endParaRPr/>
          </a:p>
        </p:txBody>
      </p:sp>
      <p:pic>
        <p:nvPicPr>
          <p:cNvPr id="434" name="Google Shape;434;p39"/>
          <p:cNvPicPr preferRelativeResize="0"/>
          <p:nvPr/>
        </p:nvPicPr>
        <p:blipFill>
          <a:blip r:embed="rId3">
            <a:alphaModFix/>
          </a:blip>
          <a:stretch>
            <a:fillRect/>
          </a:stretch>
        </p:blipFill>
        <p:spPr>
          <a:xfrm>
            <a:off x="152400" y="1460250"/>
            <a:ext cx="4431023" cy="353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Crashes with Nearby Buildings</a:t>
            </a:r>
            <a:endParaRPr/>
          </a:p>
          <a:p>
            <a:pPr indent="0" lvl="0" marL="0" rtl="0" algn="l">
              <a:spcBef>
                <a:spcPts val="0"/>
              </a:spcBef>
              <a:spcAft>
                <a:spcPts val="0"/>
              </a:spcAft>
              <a:buNone/>
            </a:pPr>
            <a:r>
              <a:t/>
            </a:r>
            <a:endParaRPr/>
          </a:p>
        </p:txBody>
      </p:sp>
      <p:sp>
        <p:nvSpPr>
          <p:cNvPr id="440" name="Google Shape;440;p40"/>
          <p:cNvSpPr txBox="1"/>
          <p:nvPr>
            <p:ph idx="1" type="body"/>
          </p:nvPr>
        </p:nvSpPr>
        <p:spPr>
          <a:xfrm>
            <a:off x="1297500" y="1567550"/>
            <a:ext cx="7112700" cy="53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The below plots show the difference between having a hard limit of 0 nearby </a:t>
            </a:r>
            <a:r>
              <a:rPr lang="en"/>
              <a:t>buildings</a:t>
            </a:r>
            <a:r>
              <a:rPr lang="en"/>
              <a:t> as opposed to allowing 5 nearby buildings to count as a soft “without” crash.</a:t>
            </a:r>
            <a:endParaRPr/>
          </a:p>
        </p:txBody>
      </p:sp>
      <p:grpSp>
        <p:nvGrpSpPr>
          <p:cNvPr id="441" name="Google Shape;441;p40"/>
          <p:cNvGrpSpPr/>
          <p:nvPr/>
        </p:nvGrpSpPr>
        <p:grpSpPr>
          <a:xfrm>
            <a:off x="697584" y="2234017"/>
            <a:ext cx="7748846" cy="2799628"/>
            <a:chOff x="662150" y="1122547"/>
            <a:chExt cx="8698750" cy="3142825"/>
          </a:xfrm>
        </p:grpSpPr>
        <p:pic>
          <p:nvPicPr>
            <p:cNvPr id="442" name="Google Shape;442;p40"/>
            <p:cNvPicPr preferRelativeResize="0"/>
            <p:nvPr/>
          </p:nvPicPr>
          <p:blipFill>
            <a:blip r:embed="rId3">
              <a:alphaModFix/>
            </a:blip>
            <a:stretch>
              <a:fillRect/>
            </a:stretch>
          </p:blipFill>
          <p:spPr>
            <a:xfrm>
              <a:off x="662150" y="1122550"/>
              <a:ext cx="4349375" cy="3142817"/>
            </a:xfrm>
            <a:prstGeom prst="rect">
              <a:avLst/>
            </a:prstGeom>
            <a:noFill/>
            <a:ln>
              <a:noFill/>
            </a:ln>
          </p:spPr>
        </p:pic>
        <p:pic>
          <p:nvPicPr>
            <p:cNvPr id="443" name="Google Shape;443;p40"/>
            <p:cNvPicPr preferRelativeResize="0"/>
            <p:nvPr/>
          </p:nvPicPr>
          <p:blipFill>
            <a:blip r:embed="rId4">
              <a:alphaModFix/>
            </a:blip>
            <a:stretch>
              <a:fillRect/>
            </a:stretch>
          </p:blipFill>
          <p:spPr>
            <a:xfrm>
              <a:off x="5011525" y="1122547"/>
              <a:ext cx="4349375" cy="3142825"/>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1"/>
          <p:cNvSpPr txBox="1"/>
          <p:nvPr>
            <p:ph type="title"/>
          </p:nvPr>
        </p:nvSpPr>
        <p:spPr>
          <a:xfrm>
            <a:off x="1297500" y="393750"/>
            <a:ext cx="30183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With Weather</a:t>
            </a:r>
            <a:endParaRPr/>
          </a:p>
        </p:txBody>
      </p:sp>
      <p:sp>
        <p:nvSpPr>
          <p:cNvPr id="449" name="Google Shape;449;p41"/>
          <p:cNvSpPr txBox="1"/>
          <p:nvPr>
            <p:ph idx="1" type="body"/>
          </p:nvPr>
        </p:nvSpPr>
        <p:spPr>
          <a:xfrm>
            <a:off x="1297500" y="1567550"/>
            <a:ext cx="2884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Interestingly most of the crashes occured when there was no concerning weather. As is expected there is less disparity when there is poor weather, but it was </a:t>
            </a:r>
            <a:r>
              <a:rPr lang="en"/>
              <a:t>expected</a:t>
            </a:r>
            <a:r>
              <a:rPr lang="en"/>
              <a:t> that worse weather would equal more crashes.</a:t>
            </a:r>
            <a:endParaRPr/>
          </a:p>
        </p:txBody>
      </p:sp>
      <p:pic>
        <p:nvPicPr>
          <p:cNvPr id="450" name="Google Shape;450;p41"/>
          <p:cNvPicPr preferRelativeResize="0"/>
          <p:nvPr/>
        </p:nvPicPr>
        <p:blipFill>
          <a:blip r:embed="rId3">
            <a:alphaModFix/>
          </a:blip>
          <a:stretch>
            <a:fillRect/>
          </a:stretch>
        </p:blipFill>
        <p:spPr>
          <a:xfrm>
            <a:off x="4315750" y="188350"/>
            <a:ext cx="4596525" cy="4604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Urban vs. </a:t>
            </a:r>
            <a:r>
              <a:rPr lang="en"/>
              <a:t>Rural</a:t>
            </a:r>
            <a:r>
              <a:rPr lang="en"/>
              <a:t> Roads</a:t>
            </a:r>
            <a:endParaRPr/>
          </a:p>
        </p:txBody>
      </p:sp>
      <p:sp>
        <p:nvSpPr>
          <p:cNvPr id="456" name="Google Shape;456;p42"/>
          <p:cNvSpPr txBox="1"/>
          <p:nvPr>
            <p:ph idx="1" type="body"/>
          </p:nvPr>
        </p:nvSpPr>
        <p:spPr>
          <a:xfrm>
            <a:off x="1297500" y="1567550"/>
            <a:ext cx="2715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Driving on roads in a rural area seems to decrease the </a:t>
            </a:r>
            <a:r>
              <a:rPr lang="en"/>
              <a:t>chances</a:t>
            </a:r>
            <a:r>
              <a:rPr lang="en"/>
              <a:t> of crashing near a government building, but only to a breaking even point.</a:t>
            </a:r>
            <a:endParaRPr/>
          </a:p>
        </p:txBody>
      </p:sp>
      <p:pic>
        <p:nvPicPr>
          <p:cNvPr id="457" name="Google Shape;457;p42"/>
          <p:cNvPicPr preferRelativeResize="0"/>
          <p:nvPr/>
        </p:nvPicPr>
        <p:blipFill>
          <a:blip r:embed="rId3">
            <a:alphaModFix/>
          </a:blip>
          <a:stretch>
            <a:fillRect/>
          </a:stretch>
        </p:blipFill>
        <p:spPr>
          <a:xfrm>
            <a:off x="4116100" y="1078050"/>
            <a:ext cx="4861225" cy="3880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a:t>
            </a:r>
            <a:endParaRPr/>
          </a:p>
        </p:txBody>
      </p:sp>
      <p:sp>
        <p:nvSpPr>
          <p:cNvPr id="162" name="Google Shape;16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Car Crashes in the UK</a:t>
            </a:r>
            <a:endParaRPr/>
          </a:p>
          <a:p>
            <a:pPr indent="-311150" lvl="0" marL="457200" rtl="0" algn="l">
              <a:spcBef>
                <a:spcPts val="0"/>
              </a:spcBef>
              <a:spcAft>
                <a:spcPts val="0"/>
              </a:spcAft>
              <a:buSzPts val="1300"/>
              <a:buChar char="●"/>
            </a:pPr>
            <a:r>
              <a:rPr lang="en"/>
              <a:t>Housing Prices Paid in the UK</a:t>
            </a:r>
            <a:endParaRPr/>
          </a:p>
          <a:p>
            <a:pPr indent="-311150" lvl="0" marL="457200" rtl="0" algn="l">
              <a:spcBef>
                <a:spcPts val="0"/>
              </a:spcBef>
              <a:spcAft>
                <a:spcPts val="0"/>
              </a:spcAft>
              <a:buSzPts val="1300"/>
              <a:buChar char="●"/>
            </a:pPr>
            <a:r>
              <a:rPr lang="en"/>
              <a:t>Building Locations</a:t>
            </a:r>
            <a:endParaRPr/>
          </a:p>
          <a:p>
            <a:pPr indent="0" lvl="0" marL="0" rtl="0" algn="l">
              <a:spcBef>
                <a:spcPts val="1200"/>
              </a:spcBef>
              <a:spcAft>
                <a:spcPts val="1200"/>
              </a:spcAft>
              <a:buNone/>
            </a:pPr>
            <a:r>
              <a:t/>
            </a:r>
            <a:endParaRPr/>
          </a:p>
        </p:txBody>
      </p:sp>
      <p:pic>
        <p:nvPicPr>
          <p:cNvPr id="163" name="Google Shape;163;p16"/>
          <p:cNvPicPr preferRelativeResize="0"/>
          <p:nvPr/>
        </p:nvPicPr>
        <p:blipFill>
          <a:blip r:embed="rId3">
            <a:alphaModFix/>
          </a:blip>
          <a:stretch>
            <a:fillRect/>
          </a:stretch>
        </p:blipFill>
        <p:spPr>
          <a:xfrm>
            <a:off x="4572000" y="968600"/>
            <a:ext cx="3457751" cy="3121250"/>
          </a:xfrm>
          <a:prstGeom prst="rect">
            <a:avLst/>
          </a:prstGeom>
          <a:noFill/>
          <a:ln>
            <a:noFill/>
          </a:ln>
        </p:spPr>
      </p:pic>
      <p:sp>
        <p:nvSpPr>
          <p:cNvPr id="164" name="Google Shape;164;p16"/>
          <p:cNvSpPr txBox="1"/>
          <p:nvPr/>
        </p:nvSpPr>
        <p:spPr>
          <a:xfrm>
            <a:off x="5649850" y="4178725"/>
            <a:ext cx="1419000" cy="3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Image1: UK</a:t>
            </a:r>
            <a:endParaRPr sz="130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Casualties</a:t>
            </a:r>
            <a:endParaRPr/>
          </a:p>
        </p:txBody>
      </p:sp>
      <p:sp>
        <p:nvSpPr>
          <p:cNvPr id="463" name="Google Shape;463;p43"/>
          <p:cNvSpPr txBox="1"/>
          <p:nvPr>
            <p:ph idx="1" type="body"/>
          </p:nvPr>
        </p:nvSpPr>
        <p:spPr>
          <a:xfrm>
            <a:off x="5117525" y="1567550"/>
            <a:ext cx="3219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Crashes with casualties seem to have significantly higher rates of being close to government buildings.</a:t>
            </a:r>
            <a:endParaRPr/>
          </a:p>
        </p:txBody>
      </p:sp>
      <p:pic>
        <p:nvPicPr>
          <p:cNvPr id="464" name="Google Shape;464;p43"/>
          <p:cNvPicPr preferRelativeResize="0"/>
          <p:nvPr/>
        </p:nvPicPr>
        <p:blipFill>
          <a:blip r:embed="rId3">
            <a:alphaModFix/>
          </a:blip>
          <a:stretch>
            <a:fillRect/>
          </a:stretch>
        </p:blipFill>
        <p:spPr>
          <a:xfrm>
            <a:off x="395575" y="1513175"/>
            <a:ext cx="4512600" cy="3415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Accident Severity</a:t>
            </a:r>
            <a:endParaRPr/>
          </a:p>
        </p:txBody>
      </p:sp>
      <p:sp>
        <p:nvSpPr>
          <p:cNvPr id="470" name="Google Shape;470;p44"/>
          <p:cNvSpPr txBox="1"/>
          <p:nvPr>
            <p:ph idx="1" type="body"/>
          </p:nvPr>
        </p:nvSpPr>
        <p:spPr>
          <a:xfrm>
            <a:off x="4572000" y="1567550"/>
            <a:ext cx="3764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Fortunately</a:t>
            </a:r>
            <a:r>
              <a:rPr lang="en"/>
              <a:t>, crashes near government buildings are far more likely to be minor.</a:t>
            </a:r>
            <a:endParaRPr/>
          </a:p>
        </p:txBody>
      </p:sp>
      <p:pic>
        <p:nvPicPr>
          <p:cNvPr id="471" name="Google Shape;471;p44"/>
          <p:cNvPicPr preferRelativeResize="0"/>
          <p:nvPr/>
        </p:nvPicPr>
        <p:blipFill>
          <a:blip r:embed="rId3">
            <a:alphaModFix/>
          </a:blip>
          <a:stretch>
            <a:fillRect/>
          </a:stretch>
        </p:blipFill>
        <p:spPr>
          <a:xfrm>
            <a:off x="371075" y="1604100"/>
            <a:ext cx="3943324" cy="3209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5"/>
          <p:cNvSpPr txBox="1"/>
          <p:nvPr>
            <p:ph idx="1" type="body"/>
          </p:nvPr>
        </p:nvSpPr>
        <p:spPr>
          <a:xfrm>
            <a:off x="546875" y="442290"/>
            <a:ext cx="8325900" cy="2835000"/>
          </a:xfrm>
          <a:prstGeom prst="rect">
            <a:avLst/>
          </a:prstGeom>
        </p:spPr>
        <p:txBody>
          <a:bodyPr anchorCtr="0" anchor="t" bIns="34275" lIns="68575" spcFirstLastPara="1" rIns="68575" wrap="square" tIns="34275">
            <a:normAutofit lnSpcReduction="20000"/>
          </a:bodyPr>
          <a:lstStyle/>
          <a:p>
            <a:pPr indent="0" lvl="0" marL="0" rtl="0" algn="l">
              <a:lnSpc>
                <a:spcPct val="115833"/>
              </a:lnSpc>
              <a:spcBef>
                <a:spcPts val="0"/>
              </a:spcBef>
              <a:spcAft>
                <a:spcPts val="0"/>
              </a:spcAft>
              <a:buNone/>
            </a:pPr>
            <a:r>
              <a:rPr b="1" lang="en" sz="1200">
                <a:solidFill>
                  <a:srgbClr val="000000"/>
                </a:solidFill>
                <a:latin typeface="Times New Roman"/>
                <a:ea typeface="Times New Roman"/>
                <a:cs typeface="Times New Roman"/>
                <a:sym typeface="Times New Roman"/>
              </a:rPr>
              <a:t>References</a:t>
            </a:r>
            <a:endParaRPr b="1" sz="1200">
              <a:solidFill>
                <a:srgbClr val="000000"/>
              </a:solidFill>
              <a:latin typeface="Times New Roman"/>
              <a:ea typeface="Times New Roman"/>
              <a:cs typeface="Times New Roman"/>
              <a:sym typeface="Times New Roman"/>
            </a:endParaRPr>
          </a:p>
          <a:p>
            <a:pPr indent="-304800" lvl="0" marL="457200" rtl="0" algn="l">
              <a:lnSpc>
                <a:spcPct val="100000"/>
              </a:lnSpc>
              <a:spcBef>
                <a:spcPts val="80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Department for Transportation, U. (2020, September 30). </a:t>
            </a:r>
            <a:r>
              <a:rPr i="1" lang="en" sz="1200">
                <a:solidFill>
                  <a:srgbClr val="000000"/>
                </a:solidFill>
                <a:latin typeface="Times New Roman"/>
                <a:ea typeface="Times New Roman"/>
                <a:cs typeface="Times New Roman"/>
                <a:sym typeface="Times New Roman"/>
              </a:rPr>
              <a:t>Reported road casualties in Great Britain: 2019 annual report</a:t>
            </a:r>
            <a:r>
              <a:rPr lang="en" sz="1200">
                <a:solidFill>
                  <a:srgbClr val="000000"/>
                </a:solidFill>
                <a:latin typeface="Times New Roman"/>
                <a:ea typeface="Times New Roman"/>
                <a:cs typeface="Times New Roman"/>
                <a:sym typeface="Times New Roman"/>
              </a:rPr>
              <a:t>. UK Government Statistical Release. </a:t>
            </a:r>
            <a:r>
              <a:rPr lang="en" sz="1200" u="sng">
                <a:solidFill>
                  <a:srgbClr val="467886"/>
                </a:solidFill>
                <a:latin typeface="Times New Roman"/>
                <a:ea typeface="Times New Roman"/>
                <a:cs typeface="Times New Roman"/>
                <a:sym typeface="Times New Roman"/>
                <a:hlinkClick r:id="rId3">
                  <a:extLst>
                    <a:ext uri="{A12FA001-AC4F-418D-AE19-62706E023703}">
                      <ahyp:hlinkClr val="tx"/>
                    </a:ext>
                  </a:extLst>
                </a:hlinkClick>
              </a:rPr>
              <a:t>https://assets.publishing.service.gov.uk/government/uploads/system/uploads/attachment_data/file/922717/reported-road-casualties-annual-report-2019.pdf</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World Health Organization. (2023). </a:t>
            </a:r>
            <a:r>
              <a:rPr i="1" lang="en" sz="1200">
                <a:solidFill>
                  <a:srgbClr val="000000"/>
                </a:solidFill>
                <a:latin typeface="Times New Roman"/>
                <a:ea typeface="Times New Roman"/>
                <a:cs typeface="Times New Roman"/>
                <a:sym typeface="Times New Roman"/>
              </a:rPr>
              <a:t>Road traffic injuries</a:t>
            </a:r>
            <a:r>
              <a:rPr lang="en" sz="1200">
                <a:solidFill>
                  <a:srgbClr val="000000"/>
                </a:solidFill>
                <a:latin typeface="Times New Roman"/>
                <a:ea typeface="Times New Roman"/>
                <a:cs typeface="Times New Roman"/>
                <a:sym typeface="Times New Roman"/>
              </a:rPr>
              <a:t>. World Health Organization.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https://www.who.int/news-room/fact-sheets/detail/road-traffic-injuries#:~:text=Approximately%201.19%20million%20people%20die%20each%20year%20as,countries%20have%20around%2060%25%20of%20the%20world%27s%20vehicles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0" marL="457200" rtl="0" algn="l">
              <a:lnSpc>
                <a:spcPct val="115833"/>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Car crashes in the UK: </a:t>
            </a:r>
            <a:r>
              <a:rPr i="1" lang="en" sz="1200" u="sng">
                <a:solidFill>
                  <a:srgbClr val="467886"/>
                </a:solidFill>
                <a:latin typeface="Times New Roman"/>
                <a:ea typeface="Times New Roman"/>
                <a:cs typeface="Times New Roman"/>
                <a:sym typeface="Times New Roman"/>
                <a:hlinkClick r:id="rId5">
                  <a:extLst>
                    <a:ext uri="{A12FA001-AC4F-418D-AE19-62706E023703}">
                      <ahyp:hlinkClr val="tx"/>
                    </a:ext>
                  </a:extLst>
                </a:hlinkClick>
              </a:rPr>
              <a:t>https://www.kaggle.com/datasets/nextmillionaire/car-accident-dataset</a:t>
            </a:r>
            <a:r>
              <a:rPr i="1"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lnSpc>
                <a:spcPct val="115833"/>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Housing prices data set: </a:t>
            </a:r>
            <a:r>
              <a:rPr i="1" lang="en" sz="1200" u="sng">
                <a:solidFill>
                  <a:srgbClr val="467886"/>
                </a:solidFill>
                <a:latin typeface="Times New Roman"/>
                <a:ea typeface="Times New Roman"/>
                <a:cs typeface="Times New Roman"/>
                <a:sym typeface="Times New Roman"/>
                <a:hlinkClick r:id="rId6">
                  <a:extLst>
                    <a:ext uri="{A12FA001-AC4F-418D-AE19-62706E023703}">
                      <ahyp:hlinkClr val="tx"/>
                    </a:ext>
                  </a:extLst>
                </a:hlinkClick>
              </a:rPr>
              <a:t>https://www.kaggle.com/datasets/hm-land-registry/uk-housing-prices-paid</a:t>
            </a:r>
            <a:r>
              <a:rPr i="1" lang="en" sz="1200">
                <a:solidFill>
                  <a:srgbClr val="000000"/>
                </a:solidFill>
                <a:latin typeface="Times New Roman"/>
                <a:ea typeface="Times New Roman"/>
                <a:cs typeface="Times New Roman"/>
                <a:sym typeface="Times New Roman"/>
              </a:rPr>
              <a:t>.</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304800" lvl="0" marL="457200" rtl="0" algn="l">
              <a:lnSpc>
                <a:spcPct val="115833"/>
              </a:lnSpc>
              <a:spcBef>
                <a:spcPts val="0"/>
              </a:spcBef>
              <a:spcAft>
                <a:spcPts val="0"/>
              </a:spcAft>
              <a:buSzPts val="1200"/>
              <a:buFont typeface="Times New Roman"/>
              <a:buChar char="●"/>
            </a:pPr>
            <a:r>
              <a:rPr lang="en" sz="1200">
                <a:solidFill>
                  <a:srgbClr val="000000"/>
                </a:solidFill>
                <a:latin typeface="Times New Roman"/>
                <a:ea typeface="Times New Roman"/>
                <a:cs typeface="Times New Roman"/>
                <a:sym typeface="Times New Roman"/>
              </a:rPr>
              <a:t>Buildings Dataset: </a:t>
            </a:r>
            <a:r>
              <a:rPr i="1" lang="en" sz="1200" u="sng">
                <a:solidFill>
                  <a:srgbClr val="467886"/>
                </a:solidFill>
                <a:latin typeface="Times New Roman"/>
                <a:ea typeface="Times New Roman"/>
                <a:cs typeface="Times New Roman"/>
                <a:sym typeface="Times New Roman"/>
                <a:hlinkClick r:id="rId7">
                  <a:extLst>
                    <a:ext uri="{A12FA001-AC4F-418D-AE19-62706E023703}">
                      <ahyp:hlinkClr val="tx"/>
                    </a:ext>
                  </a:extLst>
                </a:hlinkClick>
              </a:rPr>
              <a:t>https://www.data.gov.uk/dataset/22e2c169-a0ac-4460-8a06-add54cdc4aee/building</a:t>
            </a:r>
            <a:r>
              <a:rPr i="1" lang="en" sz="1200">
                <a:solidFill>
                  <a:srgbClr val="000000"/>
                </a:solidFill>
                <a:latin typeface="Times New Roman"/>
                <a:ea typeface="Times New Roman"/>
                <a:cs typeface="Times New Roman"/>
                <a:sym typeface="Times New Roman"/>
              </a:rPr>
              <a:t>.</a:t>
            </a:r>
            <a:endParaRPr i="1" sz="1200">
              <a:solidFill>
                <a:srgbClr val="000000"/>
              </a:solidFill>
              <a:latin typeface="Times New Roman"/>
              <a:ea typeface="Times New Roman"/>
              <a:cs typeface="Times New Roman"/>
              <a:sym typeface="Times New Roman"/>
            </a:endParaRPr>
          </a:p>
          <a:p>
            <a:pPr indent="-304800" lvl="0" marL="457200" rtl="0" algn="l">
              <a:lnSpc>
                <a:spcPct val="115833"/>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Image1: </a:t>
            </a:r>
            <a:r>
              <a:rPr lang="en" sz="1200" u="sng">
                <a:solidFill>
                  <a:schemeClr val="hlink"/>
                </a:solidFill>
                <a:latin typeface="Times New Roman"/>
                <a:ea typeface="Times New Roman"/>
                <a:cs typeface="Times New Roman"/>
                <a:sym typeface="Times New Roman"/>
                <a:hlinkClick r:id="rId8"/>
              </a:rPr>
              <a:t>https://www.google.com/url?sa=i&amp;url=https%3A%2F%2Fwww.government.nl%2Ftopics%2Fbrexit%2Fquestion-and-answer%2Fwhich-countries-make-up-the-united-kingdom&amp;psig=AOvVaw0klXSis26lGAQSdiskcpNo&amp;ust=1714530915661000&amp;source=images&amp;cd=vfe&amp;opi=89978449&amp;ved=0CBQQjhxqFwoTCPCH1cPz6IUDFQAAAAAdAAAAABAE</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 Accident Data</a:t>
            </a:r>
            <a:endParaRPr/>
          </a:p>
        </p:txBody>
      </p:sp>
      <p:sp>
        <p:nvSpPr>
          <p:cNvPr id="170" name="Google Shape;170;p17"/>
          <p:cNvSpPr txBox="1"/>
          <p:nvPr>
            <p:ph idx="1" type="body"/>
          </p:nvPr>
        </p:nvSpPr>
        <p:spPr>
          <a:xfrm>
            <a:off x="2064750" y="1000025"/>
            <a:ext cx="5014500" cy="255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Noteworthy Columns</a:t>
            </a:r>
            <a:endParaRPr/>
          </a:p>
          <a:p>
            <a:pPr indent="-298450" lvl="1" marL="914400" rtl="0" algn="l">
              <a:spcBef>
                <a:spcPts val="0"/>
              </a:spcBef>
              <a:spcAft>
                <a:spcPts val="0"/>
              </a:spcAft>
              <a:buSzPts val="1100"/>
              <a:buChar char="○"/>
            </a:pPr>
            <a:r>
              <a:rPr lang="en"/>
              <a:t>Day of Week</a:t>
            </a:r>
            <a:endParaRPr/>
          </a:p>
          <a:p>
            <a:pPr indent="-298450" lvl="1" marL="914400" rtl="0" algn="l">
              <a:spcBef>
                <a:spcPts val="0"/>
              </a:spcBef>
              <a:spcAft>
                <a:spcPts val="0"/>
              </a:spcAft>
              <a:buSzPts val="1100"/>
              <a:buChar char="○"/>
            </a:pPr>
            <a:r>
              <a:rPr lang="en"/>
              <a:t>Junction Detail</a:t>
            </a:r>
            <a:endParaRPr/>
          </a:p>
          <a:p>
            <a:pPr indent="-298450" lvl="1" marL="914400" rtl="0" algn="l">
              <a:spcBef>
                <a:spcPts val="0"/>
              </a:spcBef>
              <a:spcAft>
                <a:spcPts val="0"/>
              </a:spcAft>
              <a:buSzPts val="1100"/>
              <a:buChar char="○"/>
            </a:pPr>
            <a:r>
              <a:rPr lang="en"/>
              <a:t>Latitude</a:t>
            </a:r>
            <a:endParaRPr/>
          </a:p>
          <a:p>
            <a:pPr indent="-298450" lvl="1" marL="914400" rtl="0" algn="l">
              <a:spcBef>
                <a:spcPts val="0"/>
              </a:spcBef>
              <a:spcAft>
                <a:spcPts val="0"/>
              </a:spcAft>
              <a:buSzPts val="1100"/>
              <a:buChar char="○"/>
            </a:pPr>
            <a:r>
              <a:rPr lang="en"/>
              <a:t>Longitude</a:t>
            </a:r>
            <a:endParaRPr/>
          </a:p>
          <a:p>
            <a:pPr indent="-298450" lvl="1" marL="914400" rtl="0" algn="l">
              <a:spcBef>
                <a:spcPts val="0"/>
              </a:spcBef>
              <a:spcAft>
                <a:spcPts val="0"/>
              </a:spcAft>
              <a:buSzPts val="1100"/>
              <a:buChar char="○"/>
            </a:pPr>
            <a:r>
              <a:rPr lang="en"/>
              <a:t>Weather Conditions</a:t>
            </a:r>
            <a:endParaRPr/>
          </a:p>
          <a:p>
            <a:pPr indent="-298450" lvl="1" marL="914400" rtl="0" algn="l">
              <a:spcBef>
                <a:spcPts val="0"/>
              </a:spcBef>
              <a:spcAft>
                <a:spcPts val="0"/>
              </a:spcAft>
              <a:buSzPts val="1100"/>
              <a:buChar char="○"/>
            </a:pPr>
            <a:r>
              <a:rPr lang="en"/>
              <a:t>Vehicle Type</a:t>
            </a:r>
            <a:endParaRPr/>
          </a:p>
        </p:txBody>
      </p:sp>
      <p:pic>
        <p:nvPicPr>
          <p:cNvPr id="171" name="Google Shape;171;p17"/>
          <p:cNvPicPr preferRelativeResize="0"/>
          <p:nvPr/>
        </p:nvPicPr>
        <p:blipFill>
          <a:blip r:embed="rId3">
            <a:alphaModFix/>
          </a:blip>
          <a:stretch>
            <a:fillRect/>
          </a:stretch>
        </p:blipFill>
        <p:spPr>
          <a:xfrm>
            <a:off x="1452550" y="2772913"/>
            <a:ext cx="6238875" cy="149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297500" y="393750"/>
            <a:ext cx="18870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Road Accident Cont.</a:t>
            </a:r>
            <a:endParaRPr/>
          </a:p>
        </p:txBody>
      </p:sp>
      <p:sp>
        <p:nvSpPr>
          <p:cNvPr id="177" name="Google Shape;177;p18"/>
          <p:cNvSpPr txBox="1"/>
          <p:nvPr>
            <p:ph idx="1" type="body"/>
          </p:nvPr>
        </p:nvSpPr>
        <p:spPr>
          <a:xfrm>
            <a:off x="588050" y="1718300"/>
            <a:ext cx="18870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Overall accidents are ‘slight’ but some are listed as serious and fatal. </a:t>
            </a:r>
            <a:endParaRPr/>
          </a:p>
        </p:txBody>
      </p:sp>
      <p:pic>
        <p:nvPicPr>
          <p:cNvPr id="178" name="Google Shape;178;p18"/>
          <p:cNvPicPr preferRelativeResize="0"/>
          <p:nvPr/>
        </p:nvPicPr>
        <p:blipFill>
          <a:blip r:embed="rId3">
            <a:alphaModFix/>
          </a:blip>
          <a:stretch>
            <a:fillRect/>
          </a:stretch>
        </p:blipFill>
        <p:spPr>
          <a:xfrm>
            <a:off x="3147688" y="393738"/>
            <a:ext cx="5686425" cy="4333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Weather Conditions</a:t>
            </a:r>
            <a:endParaRPr/>
          </a:p>
        </p:txBody>
      </p:sp>
      <p:sp>
        <p:nvSpPr>
          <p:cNvPr id="184" name="Google Shape;184;p19"/>
          <p:cNvSpPr txBox="1"/>
          <p:nvPr>
            <p:ph idx="1" type="body"/>
          </p:nvPr>
        </p:nvSpPr>
        <p:spPr>
          <a:xfrm>
            <a:off x="570300" y="1709425"/>
            <a:ext cx="2995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is the UK so weather is a major factor.</a:t>
            </a:r>
            <a:endParaRPr/>
          </a:p>
          <a:p>
            <a:pPr indent="-298450" lvl="1" marL="914400" rtl="0" algn="l">
              <a:spcBef>
                <a:spcPts val="0"/>
              </a:spcBef>
              <a:spcAft>
                <a:spcPts val="0"/>
              </a:spcAft>
              <a:buSzPts val="1100"/>
              <a:buChar char="○"/>
            </a:pPr>
            <a:r>
              <a:rPr lang="en"/>
              <a:t>Predominantly wet of some factor or it is clear.</a:t>
            </a:r>
            <a:endParaRPr/>
          </a:p>
          <a:p>
            <a:pPr indent="-311150" lvl="0" marL="457200" rtl="0" algn="l">
              <a:spcBef>
                <a:spcPts val="0"/>
              </a:spcBef>
              <a:spcAft>
                <a:spcPts val="0"/>
              </a:spcAft>
              <a:buSzPts val="1300"/>
              <a:buChar char="●"/>
            </a:pPr>
            <a:r>
              <a:rPr lang="en"/>
              <a:t>Driving in the weather is difficult for anyone. </a:t>
            </a:r>
            <a:endParaRPr/>
          </a:p>
        </p:txBody>
      </p:sp>
      <p:pic>
        <p:nvPicPr>
          <p:cNvPr id="185" name="Google Shape;185;p19"/>
          <p:cNvPicPr preferRelativeResize="0"/>
          <p:nvPr/>
        </p:nvPicPr>
        <p:blipFill>
          <a:blip r:embed="rId3">
            <a:alphaModFix/>
          </a:blip>
          <a:stretch>
            <a:fillRect/>
          </a:stretch>
        </p:blipFill>
        <p:spPr>
          <a:xfrm>
            <a:off x="4621124" y="332950"/>
            <a:ext cx="4318850" cy="434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Price Paid for Houses</a:t>
            </a:r>
            <a:endParaRPr/>
          </a:p>
        </p:txBody>
      </p:sp>
      <p:sp>
        <p:nvSpPr>
          <p:cNvPr id="191" name="Google Shape;191;p20"/>
          <p:cNvSpPr txBox="1"/>
          <p:nvPr>
            <p:ph idx="1" type="body"/>
          </p:nvPr>
        </p:nvSpPr>
        <p:spPr>
          <a:xfrm>
            <a:off x="1297488"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Noteworthy Columns:</a:t>
            </a:r>
            <a:endParaRPr/>
          </a:p>
          <a:p>
            <a:pPr indent="-298450" lvl="1" marL="914400" rtl="0" algn="l">
              <a:spcBef>
                <a:spcPts val="0"/>
              </a:spcBef>
              <a:spcAft>
                <a:spcPts val="0"/>
              </a:spcAft>
              <a:buSzPts val="1100"/>
              <a:buChar char="○"/>
            </a:pPr>
            <a:r>
              <a:rPr lang="en"/>
              <a:t>Price</a:t>
            </a:r>
            <a:endParaRPr/>
          </a:p>
          <a:p>
            <a:pPr indent="-298450" lvl="1" marL="914400" rtl="0" algn="l">
              <a:spcBef>
                <a:spcPts val="0"/>
              </a:spcBef>
              <a:spcAft>
                <a:spcPts val="0"/>
              </a:spcAft>
              <a:buSzPts val="1100"/>
              <a:buChar char="○"/>
            </a:pPr>
            <a:r>
              <a:rPr lang="en"/>
              <a:t>County</a:t>
            </a:r>
            <a:endParaRPr/>
          </a:p>
          <a:p>
            <a:pPr indent="-298450" lvl="1" marL="914400" rtl="0" algn="l">
              <a:spcBef>
                <a:spcPts val="0"/>
              </a:spcBef>
              <a:spcAft>
                <a:spcPts val="0"/>
              </a:spcAft>
              <a:buSzPts val="1100"/>
              <a:buChar char="○"/>
            </a:pPr>
            <a:r>
              <a:rPr lang="en"/>
              <a:t>Town/City</a:t>
            </a:r>
            <a:endParaRPr/>
          </a:p>
          <a:p>
            <a:pPr indent="0" lvl="0" marL="0" rtl="0" algn="l">
              <a:spcBef>
                <a:spcPts val="1200"/>
              </a:spcBef>
              <a:spcAft>
                <a:spcPts val="1200"/>
              </a:spcAft>
              <a:buNone/>
            </a:pPr>
            <a:r>
              <a:t/>
            </a:r>
            <a:endParaRPr/>
          </a:p>
        </p:txBody>
      </p:sp>
      <p:pic>
        <p:nvPicPr>
          <p:cNvPr id="192" name="Google Shape;192;p20"/>
          <p:cNvPicPr preferRelativeResize="0"/>
          <p:nvPr/>
        </p:nvPicPr>
        <p:blipFill>
          <a:blip r:embed="rId3">
            <a:alphaModFix/>
          </a:blip>
          <a:stretch>
            <a:fillRect/>
          </a:stretch>
        </p:blipFill>
        <p:spPr>
          <a:xfrm>
            <a:off x="1863675" y="3028975"/>
            <a:ext cx="6048375" cy="114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title"/>
          </p:nvPr>
        </p:nvSpPr>
        <p:spPr>
          <a:xfrm>
            <a:off x="1297500" y="393750"/>
            <a:ext cx="2330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Paid for Houses</a:t>
            </a:r>
            <a:endParaRPr/>
          </a:p>
          <a:p>
            <a:pPr indent="0" lvl="0" marL="0" rtl="0" algn="l">
              <a:spcBef>
                <a:spcPts val="0"/>
              </a:spcBef>
              <a:spcAft>
                <a:spcPts val="0"/>
              </a:spcAft>
              <a:buNone/>
            </a:pPr>
            <a:r>
              <a:t/>
            </a:r>
            <a:endParaRPr/>
          </a:p>
        </p:txBody>
      </p:sp>
      <p:pic>
        <p:nvPicPr>
          <p:cNvPr id="198" name="Google Shape;198;p21"/>
          <p:cNvPicPr preferRelativeResize="0"/>
          <p:nvPr/>
        </p:nvPicPr>
        <p:blipFill>
          <a:blip r:embed="rId3">
            <a:alphaModFix/>
          </a:blip>
          <a:stretch>
            <a:fillRect/>
          </a:stretch>
        </p:blipFill>
        <p:spPr>
          <a:xfrm>
            <a:off x="3751525" y="523550"/>
            <a:ext cx="5276850" cy="436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Paid for Houses</a:t>
            </a:r>
            <a:endParaRPr/>
          </a:p>
          <a:p>
            <a:pPr indent="0" lvl="0" marL="0" rtl="0" algn="l">
              <a:spcBef>
                <a:spcPts val="0"/>
              </a:spcBef>
              <a:spcAft>
                <a:spcPts val="0"/>
              </a:spcAft>
              <a:buNone/>
            </a:pPr>
            <a:r>
              <a:t/>
            </a:r>
            <a:endParaRPr/>
          </a:p>
        </p:txBody>
      </p:sp>
      <p:sp>
        <p:nvSpPr>
          <p:cNvPr id="204" name="Google Shape;204;p22"/>
          <p:cNvSpPr txBox="1"/>
          <p:nvPr>
            <p:ph idx="1" type="body"/>
          </p:nvPr>
        </p:nvSpPr>
        <p:spPr>
          <a:xfrm>
            <a:off x="1297500" y="1567550"/>
            <a:ext cx="33768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More expensive housing can lead to more crashes - or less?</a:t>
            </a:r>
            <a:endParaRPr/>
          </a:p>
        </p:txBody>
      </p:sp>
      <p:pic>
        <p:nvPicPr>
          <p:cNvPr id="205" name="Google Shape;205;p22"/>
          <p:cNvPicPr preferRelativeResize="0"/>
          <p:nvPr/>
        </p:nvPicPr>
        <p:blipFill>
          <a:blip r:embed="rId3">
            <a:alphaModFix/>
          </a:blip>
          <a:stretch>
            <a:fillRect/>
          </a:stretch>
        </p:blipFill>
        <p:spPr>
          <a:xfrm>
            <a:off x="4996460" y="979725"/>
            <a:ext cx="3717639" cy="383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