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8D5628-C995-4292-A018-5480557857A3}">
  <a:tblStyle styleId="{F28D5628-C995-4292-A018-5480557857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5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ProximaNov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90fe2ad8e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90fe2ad8e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90fe2ad8e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90fe2ad8e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90fe2ad8e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90fe2ad8e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b76f32f1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b76f32f1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b76f32f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b76f32f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90fe2ad8e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90fe2ad8e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914cbb9c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914cbb9c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90fe2ad8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90fe2ad8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90fe2ad8e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90fe2ad8e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90fe2ad8e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90fe2ad8e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90fe2ad8e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90fe2ad8e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90fe2ad8e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90fe2ad8e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90fe2ad8e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90fe2ad8e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90fe2ad8e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90fe2ad8e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olab.research.google.com/drive/1wnW3DnkmYyaMBDulwHgLQA8FfGwWLfUI" TargetMode="External"/><Relationship Id="rId4" Type="http://schemas.openxmlformats.org/officeDocument/2006/relationships/hyperlink" Target="https://github.com/rcnewman/agent-prediction-ml-finalprojec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gutenberg.org/" TargetMode="External"/><Relationship Id="rId4" Type="http://schemas.openxmlformats.org/officeDocument/2006/relationships/hyperlink" Target="https://www.sparknotes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gutenberg.org/" TargetMode="External"/><Relationship Id="rId4" Type="http://schemas.openxmlformats.org/officeDocument/2006/relationships/hyperlink" Target="https://www.sparknotes.com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 Prediction in Narrative Text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Mica Haney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Ross Newman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Dhana Sanketha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Varunraj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Layer: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looks great! However, there was an issue.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models were classifying everything as being neither a </a:t>
            </a:r>
            <a:r>
              <a:rPr lang="en"/>
              <a:t>protagonist</a:t>
            </a:r>
            <a:r>
              <a:rPr lang="en"/>
              <a:t> nor an antagonist.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Our solution was to alter the class weights. The weights for the SVM were set to balanced, which improved accuracy.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next step was to try hyperparameter tuning. For each model, sci-kit learn’s GridSearchCV method was applied.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017725"/>
            <a:ext cx="8520600" cy="10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best model was the MultiLayer Perceptron, with parameters of Alpha=1e-5, Hidden Layer Size=14.</a:t>
            </a:r>
            <a:br>
              <a:rPr lang="en"/>
            </a:br>
            <a:br>
              <a:rPr lang="en"/>
            </a:br>
            <a:endParaRPr/>
          </a:p>
        </p:txBody>
      </p:sp>
      <p:graphicFrame>
        <p:nvGraphicFramePr>
          <p:cNvPr id="130" name="Google Shape;130;p24"/>
          <p:cNvGraphicFramePr/>
          <p:nvPr/>
        </p:nvGraphicFramePr>
        <p:xfrm>
          <a:off x="952500" y="191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{F28D5628-C995-4292-A018-5480557857A3}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Precision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Recall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F1-Score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Support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Antagonist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Neither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0.99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1.00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1.00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3025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Protagonist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0.83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0.33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0.48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Accuracy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0.99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3059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Macro AVG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0.44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0.49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3059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Weighted AVG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0.99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0.99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3059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017725"/>
            <a:ext cx="8520600" cy="10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best model for identifying antagonists was the SVM, with parameters of C=10, Gamma =0.01.</a:t>
            </a:r>
            <a:br>
              <a:rPr lang="en"/>
            </a:br>
            <a:br>
              <a:rPr lang="en"/>
            </a:br>
            <a:endParaRPr/>
          </a:p>
        </p:txBody>
      </p:sp>
      <p:graphicFrame>
        <p:nvGraphicFramePr>
          <p:cNvPr id="137" name="Google Shape;137;p25"/>
          <p:cNvGraphicFramePr/>
          <p:nvPr/>
        </p:nvGraphicFramePr>
        <p:xfrm>
          <a:off x="952500" y="191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{F28D5628-C995-4292-A018-5480557857A3}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Precision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Recall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F1-Score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Support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Antagonist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0.15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0.16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0.15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Neither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0.99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1.00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1.00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3025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Protagonist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0.45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0.33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0.38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Accuracy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3059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Macro AVG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0.53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0.49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3059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Weighted AVG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3059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Link: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https://colab.research.google.com/drive/1wnW3DnkmYyaMBDulwHgLQA8FfGwWLfUI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All data, code and pre-trained models can be found at our Github repo: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https://github.com/rcnewman/agent-prediction-ml-finalproject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r>
              <a:rPr lang="en"/>
              <a:t> and Resources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https://www.gutenberg.org/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ts val="1800"/>
              <a:buAutoNum type="arabicPeriod"/>
            </a:pPr>
            <a:r>
              <a:rPr lang="en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https://www.sparknotes.com/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Builder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SVM:</a:t>
            </a:r>
            <a:br>
              <a:rPr lang="en"/>
            </a:br>
            <a:r>
              <a:rPr lang="en"/>
              <a:t>0.5096427442301612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NB:</a:t>
            </a:r>
            <a:br>
              <a:rPr lang="en"/>
            </a:br>
            <a:r>
              <a:rPr lang="en"/>
              <a:t>0.9848245336705659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MLP:</a:t>
            </a:r>
            <a:br>
              <a:rPr lang="en"/>
            </a:br>
            <a:r>
              <a:rPr lang="en"/>
              <a:t>0.989883022447044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Tree:</a:t>
            </a:r>
            <a:br>
              <a:rPr lang="en"/>
            </a:br>
            <a:r>
              <a:rPr lang="en"/>
              <a:t>0.9807145115396775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691775" y="1152475"/>
            <a:ext cx="514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Trained on 78 books.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SVM:</a:t>
            </a:r>
            <a:br>
              <a:rPr lang="en"/>
            </a:br>
            <a:r>
              <a:rPr lang="en"/>
              <a:t>Rbf kernel w/ balanced class weights.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Doing hyperparameter tuning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Maybe feature engineering - multiplication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predict the </a:t>
            </a:r>
            <a:r>
              <a:rPr lang="en"/>
              <a:t>protagonist</a:t>
            </a:r>
            <a:r>
              <a:rPr lang="en"/>
              <a:t> and antagonist of a narrative text.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 was neither the time nor the results to attempt the extended goal of analyzing the relationship between the protagonist and the antagonist.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526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narrative texts were retrieved from Project Gutenberg </a:t>
            </a:r>
            <a:r>
              <a:rPr lang="en"/>
              <a:t>(</a:t>
            </a:r>
            <a:r>
              <a:rPr lang="en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https://www.gutenberg.org/</a:t>
            </a:r>
            <a:r>
              <a:rPr lang="en"/>
              <a:t>, top figure</a:t>
            </a:r>
            <a:r>
              <a:rPr lang="en"/>
              <a:t>). The protagonists and antagonists for all texts were retrieved from SparkNotes (</a:t>
            </a:r>
            <a:r>
              <a:rPr lang="en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https://www.sparknotes.com/</a:t>
            </a:r>
            <a:r>
              <a:rPr lang="en"/>
              <a:t>, bottom figure</a:t>
            </a:r>
            <a:r>
              <a:rPr lang="en"/>
              <a:t>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first roadblock: our attempts at data scraping resulted in IP banning. All data was collected by hand. This led to significantly less data than we </a:t>
            </a:r>
            <a:r>
              <a:rPr lang="en"/>
              <a:t>thought</a:t>
            </a:r>
            <a:r>
              <a:rPr lang="en"/>
              <a:t> we’d have.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3350" y="1152475"/>
            <a:ext cx="3118949" cy="1694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3350" y="2884315"/>
            <a:ext cx="3118949" cy="1684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Layer: Data Processing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document was processed to retrieve features from the text. Why? Because while text is a goldmine of information, it’s unstructured. A lot of digging is necessary to </a:t>
            </a:r>
            <a:r>
              <a:rPr lang="en"/>
              <a:t>retrieve</a:t>
            </a:r>
            <a:r>
              <a:rPr lang="en"/>
              <a:t> 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this model two </a:t>
            </a:r>
            <a:r>
              <a:rPr lang="en"/>
              <a:t>features</a:t>
            </a:r>
            <a:r>
              <a:rPr lang="en"/>
              <a:t> were generated: coreference counts and sentiment scores.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Layer: Data Processing - Coreference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Retrieved by first getting the part-of-speech tags, then finding all of the named entities (people, places, </a:t>
            </a:r>
            <a:r>
              <a:rPr lang="en"/>
              <a:t>organizations</a:t>
            </a:r>
            <a:r>
              <a:rPr lang="en"/>
              <a:t>, etc.). Then, find all of the named objects that </a:t>
            </a:r>
            <a:r>
              <a:rPr lang="en"/>
              <a:t>reference</a:t>
            </a:r>
            <a:r>
              <a:rPr lang="en"/>
              <a:t> the same thing, and count the number of times that named entity is referenced.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Coreference resolution was done using the spaCy and neuralcoref python packages.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Layer: Data Processing - Sentiment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is the evaluation of a piece of text and assigning it a sentiment score. The score normally used is positive/negative, and is what we’ve applied.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each document, each named entity has every sentence that it is mentioned in scored for sentiment, and the sentiment score averaged. This give a rough idea of if the text surrounding a named entity is generally positive or negative.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Sentiment analysis was done using nltk and vader python packages.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We Using Packages?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described </a:t>
            </a:r>
            <a:r>
              <a:rPr lang="en"/>
              <a:t>techniques</a:t>
            </a:r>
            <a:r>
              <a:rPr lang="en"/>
              <a:t> are machine learning models in and of themselves. We use pre-trained models because the </a:t>
            </a:r>
            <a:r>
              <a:rPr lang="en"/>
              <a:t>amount</a:t>
            </a:r>
            <a:r>
              <a:rPr lang="en"/>
              <a:t> of time, effort, and expense involved in creating new models is paper-worthy, and not the focus of our project.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Layer: Models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tried four different models, each attempting to classify each named entity as either the protagonist, antagonist, or neither. They were </a:t>
            </a:r>
            <a:r>
              <a:rPr lang="en"/>
              <a:t>evaluated</a:t>
            </a:r>
            <a:r>
              <a:rPr lang="en"/>
              <a:t> based on the accuracy of the predictions.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SVM: 				51.0%</a:t>
            </a:r>
            <a:br>
              <a:rPr lang="en"/>
            </a:br>
            <a:r>
              <a:rPr lang="en"/>
              <a:t>Naive Bayes: 			98.5%</a:t>
            </a:r>
            <a:br>
              <a:rPr lang="en"/>
            </a:br>
            <a:r>
              <a:rPr lang="en"/>
              <a:t>Multilayer Perceptron:	99.0%</a:t>
            </a:r>
            <a:br>
              <a:rPr lang="en"/>
            </a:br>
            <a:r>
              <a:rPr lang="en"/>
              <a:t>Decision Tree: 		98.1%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