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54dadc6a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54dadc6a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54dadc6a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54dadc6a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54dadc6a6_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4dadc6a6_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54dadc6a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54dadc6a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51ab77b1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51ab77b1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651ab77b1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651ab77b1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54dadc6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54dadc6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54dadc6a6_6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4dadc6a6_6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54dadc6a6_6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54dadc6a6_6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54dadc6a6_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54dadc6a6_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54dadc6a6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54dadc6a6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51ab77b1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1ab77b1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651ab77b1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51ab77b1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54dadc6a6_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54dadc6a6_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mlexplained.com/2017/12/28/an-overview-of-sentence-embedding-methods/" TargetMode="External"/><Relationship Id="rId4" Type="http://schemas.openxmlformats.org/officeDocument/2006/relationships/hyperlink" Target="https://towardsdatascience.com/nlp-extracting-the-main-topics-from-your-dataset-using-lda-in-minutes-21486f5aa925" TargetMode="External"/><Relationship Id="rId9" Type="http://schemas.openxmlformats.org/officeDocument/2006/relationships/hyperlink" Target="https://mlexplained.com/2017/12/28/an-overview-of-sentence-embedding-methods/" TargetMode="External"/><Relationship Id="rId5" Type="http://schemas.openxmlformats.org/officeDocument/2006/relationships/hyperlink" Target="https://arxiv.org/pdf/1405.4053.pdf" TargetMode="External"/><Relationship Id="rId6" Type="http://schemas.openxmlformats.org/officeDocument/2006/relationships/hyperlink" Target="https://towardsdatascience.com/transforming-text-to-sentence-embeddings-layer-via-some-thoughts-b77bed60822c" TargetMode="External"/><Relationship Id="rId7" Type="http://schemas.openxmlformats.org/officeDocument/2006/relationships/hyperlink" Target="https://www.intel.ai/building-skip-thought-vectors-document-understanding/#gs.bmx8zb" TargetMode="External"/><Relationship Id="rId8" Type="http://schemas.openxmlformats.org/officeDocument/2006/relationships/hyperlink" Target="https://blog.floydhub.com/automate-customer-support-part-on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rxiv.org/pdf/1301.3781.pdf" TargetMode="External"/><Relationship Id="rId4" Type="http://schemas.openxmlformats.org/officeDocument/2006/relationships/hyperlink" Target="https://arxiv.org/pdf/1301.3781.pdf" TargetMode="External"/><Relationship Id="rId5" Type="http://schemas.openxmlformats.org/officeDocument/2006/relationships/hyperlink" Target="https://blog.floydhub.com/automate-customer-support-part-one/" TargetMode="External"/><Relationship Id="rId6" Type="http://schemas.openxmlformats.org/officeDocument/2006/relationships/hyperlink" Target="https://mlexplained.com/2017/12/28/an-overview-of-sentence-embedding-methods/" TargetMode="External"/><Relationship Id="rId7" Type="http://schemas.openxmlformats.org/officeDocument/2006/relationships/hyperlink" Target="https://en.wikipedia.org/wiki/Sentence_embedding" TargetMode="External"/><Relationship Id="rId8" Type="http://schemas.openxmlformats.org/officeDocument/2006/relationships/hyperlink" Target="https://medium.com/explorations-in-language-and-learning/how-to-obtain-sentence-vectors-2a6d88bd3c8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Sentence Embeddings</a:t>
            </a:r>
            <a:endParaRPr/>
          </a:p>
        </p:txBody>
      </p:sp>
      <p:sp>
        <p:nvSpPr>
          <p:cNvPr id="135" name="Google Shape;135;p13"/>
          <p:cNvSpPr txBox="1"/>
          <p:nvPr>
            <p:ph idx="1" type="subTitle"/>
          </p:nvPr>
        </p:nvSpPr>
        <p:spPr>
          <a:xfrm>
            <a:off x="5083950" y="3924925"/>
            <a:ext cx="3470700" cy="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Mica Haney</a:t>
            </a:r>
            <a:endParaRPr/>
          </a:p>
          <a:p>
            <a:pPr indent="0" lvl="0" marL="0" rtl="0" algn="l">
              <a:spcBef>
                <a:spcPts val="0"/>
              </a:spcBef>
              <a:spcAft>
                <a:spcPts val="0"/>
              </a:spcAft>
              <a:buNone/>
            </a:pPr>
            <a:r>
              <a:rPr lang="en"/>
              <a:t>Tapeswar Paul</a:t>
            </a:r>
            <a:endParaRPr/>
          </a:p>
          <a:p>
            <a:pPr indent="0" lvl="0" marL="0" rtl="0" algn="l">
              <a:spcBef>
                <a:spcPts val="0"/>
              </a:spcBef>
              <a:spcAft>
                <a:spcPts val="0"/>
              </a:spcAft>
              <a:buNone/>
            </a:pPr>
            <a:r>
              <a:rPr lang="en"/>
              <a:t>Bharath Kumar </a:t>
            </a:r>
            <a:r>
              <a:rPr lang="en"/>
              <a:t>Suroju</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doc2vec</a:t>
            </a:r>
            <a:endParaRPr/>
          </a:p>
        </p:txBody>
      </p:sp>
      <p:sp>
        <p:nvSpPr>
          <p:cNvPr id="192" name="Google Shape;192;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
            </a:r>
            <a:r>
              <a:rPr lang="en"/>
              <a:t>oc2vec expands the word2vec model. It creates a vector for the paragraph (document) to act as context for predicting the next word.</a:t>
            </a:r>
            <a:endParaRPr/>
          </a:p>
          <a:p>
            <a:pPr indent="0" lvl="0" marL="0" rtl="0" algn="l">
              <a:spcBef>
                <a:spcPts val="1600"/>
              </a:spcBef>
              <a:spcAft>
                <a:spcPts val="0"/>
              </a:spcAft>
              <a:buNone/>
            </a:pPr>
            <a:r>
              <a:rPr lang="en"/>
              <a:t>Each paragraph is assigned a unique vector.</a:t>
            </a:r>
            <a:br>
              <a:rPr lang="en"/>
            </a:br>
            <a:r>
              <a:rPr lang="en"/>
              <a:t>Each word is assigned a unique vector.</a:t>
            </a:r>
            <a:br>
              <a:rPr lang="en"/>
            </a:br>
            <a:r>
              <a:rPr lang="en"/>
              <a:t>The paragraph and word vectors are </a:t>
            </a:r>
            <a:r>
              <a:rPr lang="en"/>
              <a:t>concatenated</a:t>
            </a:r>
            <a:br>
              <a:rPr lang="en"/>
            </a:br>
            <a:r>
              <a:rPr lang="en"/>
              <a:t>or averaged for prediction purposes.</a:t>
            </a:r>
            <a:endParaRPr/>
          </a:p>
          <a:p>
            <a:pPr indent="0" lvl="0" marL="0" rtl="0" algn="l">
              <a:spcBef>
                <a:spcPts val="1600"/>
              </a:spcBef>
              <a:spcAft>
                <a:spcPts val="1600"/>
              </a:spcAft>
              <a:buNone/>
            </a:pPr>
            <a:r>
              <a:rPr lang="en"/>
              <a:t>The paragraph vector can be thought of as </a:t>
            </a:r>
            <a:br>
              <a:rPr lang="en"/>
            </a:br>
            <a:r>
              <a:rPr lang="en"/>
              <a:t>context or memory.</a:t>
            </a:r>
            <a:endParaRPr/>
          </a:p>
        </p:txBody>
      </p:sp>
      <p:pic>
        <p:nvPicPr>
          <p:cNvPr id="193" name="Google Shape;193;p22"/>
          <p:cNvPicPr preferRelativeResize="0"/>
          <p:nvPr/>
        </p:nvPicPr>
        <p:blipFill>
          <a:blip r:embed="rId3">
            <a:alphaModFix/>
          </a:blip>
          <a:stretch>
            <a:fillRect/>
          </a:stretch>
        </p:blipFill>
        <p:spPr>
          <a:xfrm>
            <a:off x="5089925" y="2675901"/>
            <a:ext cx="3246476" cy="18028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Weighted Sum of Word Vectors</a:t>
            </a:r>
            <a:endParaRPr/>
          </a:p>
        </p:txBody>
      </p:sp>
      <p:sp>
        <p:nvSpPr>
          <p:cNvPr id="199" name="Google Shape;199;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sentence embedding is represented by a sum of all of its word embeddings, each embedding weighted based on how often it occurs in the document.</a:t>
            </a:r>
            <a:endParaRPr/>
          </a:p>
          <a:p>
            <a:pPr indent="0" lvl="0" marL="0" rtl="0" algn="l">
              <a:spcBef>
                <a:spcPts val="1600"/>
              </a:spcBef>
              <a:spcAft>
                <a:spcPts val="0"/>
              </a:spcAft>
              <a:buNone/>
            </a:pPr>
            <a:r>
              <a:rPr lang="en"/>
              <a:t>Common words are weighted down by the below factor, decreasing their effect. Documents are defined more by their more uncommon words.</a:t>
            </a:r>
            <a:endParaRPr/>
          </a:p>
          <a:p>
            <a:pPr indent="0" lvl="0" marL="0" rtl="0" algn="l">
              <a:spcBef>
                <a:spcPts val="1600"/>
              </a:spcBef>
              <a:spcAft>
                <a:spcPts val="0"/>
              </a:spcAft>
              <a:buNone/>
            </a:pPr>
            <a:r>
              <a:rPr lang="en"/>
              <a:t>	</a:t>
            </a:r>
            <a:r>
              <a:rPr i="1" lang="en"/>
              <a:t>a</a:t>
            </a:r>
            <a:r>
              <a:rPr lang="en"/>
              <a:t> / (</a:t>
            </a:r>
            <a:r>
              <a:rPr i="1" lang="en"/>
              <a:t>a</a:t>
            </a:r>
            <a:r>
              <a:rPr lang="en"/>
              <a:t> + </a:t>
            </a:r>
            <a:r>
              <a:rPr i="1" lang="en"/>
              <a:t>p</a:t>
            </a:r>
            <a:r>
              <a:rPr lang="en"/>
              <a:t>(</a:t>
            </a:r>
            <a:r>
              <a:rPr i="1" lang="en"/>
              <a:t>w</a:t>
            </a:r>
            <a:r>
              <a:rPr lang="en"/>
              <a:t>)) </a:t>
            </a:r>
            <a:br>
              <a:rPr lang="en"/>
            </a:br>
            <a:r>
              <a:rPr lang="en"/>
              <a:t>	Where </a:t>
            </a:r>
            <a:r>
              <a:rPr i="1" lang="en"/>
              <a:t>a</a:t>
            </a:r>
            <a:r>
              <a:rPr lang="en"/>
              <a:t> is a hyperparameter, and </a:t>
            </a:r>
            <a:r>
              <a:rPr i="1" lang="en"/>
              <a:t>p</a:t>
            </a:r>
            <a:r>
              <a:rPr lang="en"/>
              <a:t>(</a:t>
            </a:r>
            <a:r>
              <a:rPr i="1" lang="en"/>
              <a:t>w</a:t>
            </a:r>
            <a:r>
              <a:rPr lang="en"/>
              <a:t>) is the estimated word </a:t>
            </a:r>
            <a:r>
              <a:rPr lang="en"/>
              <a:t>frequency</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Embeddings Applications</a:t>
            </a:r>
            <a:endParaRPr/>
          </a:p>
        </p:txBody>
      </p:sp>
      <p:sp>
        <p:nvSpPr>
          <p:cNvPr id="205" name="Google Shape;205;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 EMBEDDING APPLICATIONS:</a:t>
            </a:r>
            <a:endParaRPr/>
          </a:p>
          <a:p>
            <a:pPr indent="-311150" lvl="0" marL="457200" rtl="0" algn="l">
              <a:spcBef>
                <a:spcPts val="1600"/>
              </a:spcBef>
              <a:spcAft>
                <a:spcPts val="0"/>
              </a:spcAft>
              <a:buSzPts val="1300"/>
              <a:buChar char="●"/>
            </a:pPr>
            <a:r>
              <a:rPr lang="en"/>
              <a:t>Word Vectors for Bioinformatics</a:t>
            </a:r>
            <a:endParaRPr/>
          </a:p>
          <a:p>
            <a:pPr indent="-311150" lvl="0" marL="457200" rtl="0" algn="l">
              <a:spcBef>
                <a:spcPts val="0"/>
              </a:spcBef>
              <a:spcAft>
                <a:spcPts val="0"/>
              </a:spcAft>
              <a:buSzPts val="1300"/>
              <a:buChar char="●"/>
            </a:pPr>
            <a:r>
              <a:rPr lang="en"/>
              <a:t>Music\Video recommendation systems</a:t>
            </a:r>
            <a:endParaRPr/>
          </a:p>
          <a:p>
            <a:pPr indent="-311150" lvl="0" marL="457200" rtl="0" algn="l">
              <a:spcBef>
                <a:spcPts val="0"/>
              </a:spcBef>
              <a:spcAft>
                <a:spcPts val="0"/>
              </a:spcAft>
              <a:buSzPts val="1300"/>
              <a:buChar char="●"/>
            </a:pPr>
            <a:r>
              <a:rPr lang="en"/>
              <a:t>Named entity recognition(NER)</a:t>
            </a:r>
            <a:endParaRPr/>
          </a:p>
          <a:p>
            <a:pPr indent="0" lvl="0" marL="0" rtl="0" algn="l">
              <a:spcBef>
                <a:spcPts val="1600"/>
              </a:spcBef>
              <a:spcAft>
                <a:spcPts val="0"/>
              </a:spcAft>
              <a:buNone/>
            </a:pPr>
            <a:r>
              <a:rPr b="1" lang="en"/>
              <a:t>SENTENCE EMBEDDING APPLICATIONS:</a:t>
            </a:r>
            <a:endParaRPr b="1"/>
          </a:p>
          <a:p>
            <a:pPr indent="-311150" lvl="0" marL="457200" rtl="0" algn="l">
              <a:spcBef>
                <a:spcPts val="1600"/>
              </a:spcBef>
              <a:spcAft>
                <a:spcPts val="0"/>
              </a:spcAft>
              <a:buSzPts val="1300"/>
              <a:buChar char="●"/>
            </a:pPr>
            <a:r>
              <a:rPr lang="en"/>
              <a:t>Automate Customer Support</a:t>
            </a:r>
            <a:endParaRPr/>
          </a:p>
          <a:p>
            <a:pPr indent="-311150" lvl="0" marL="457200" rtl="0" algn="l">
              <a:spcBef>
                <a:spcPts val="0"/>
              </a:spcBef>
              <a:spcAft>
                <a:spcPts val="0"/>
              </a:spcAft>
              <a:buSzPts val="1300"/>
              <a:buChar char="●"/>
            </a:pPr>
            <a:r>
              <a:rPr lang="en"/>
              <a:t>Language Prediction</a:t>
            </a:r>
            <a:endParaRPr/>
          </a:p>
          <a:p>
            <a:pPr indent="-311150" lvl="0" marL="457200" rtl="0" algn="l">
              <a:spcBef>
                <a:spcPts val="0"/>
              </a:spcBef>
              <a:spcAft>
                <a:spcPts val="0"/>
              </a:spcAft>
              <a:buSzPts val="1300"/>
              <a:buChar char="●"/>
            </a:pPr>
            <a:r>
              <a:rPr lang="en"/>
              <a:t>Classification of documents</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100" u="sng">
                <a:solidFill>
                  <a:schemeClr val="hlink"/>
                </a:solidFill>
                <a:latin typeface="Arial"/>
                <a:ea typeface="Arial"/>
                <a:cs typeface="Arial"/>
                <a:sym typeface="Arial"/>
                <a:hlinkClick r:id="rId3"/>
              </a:rPr>
              <a:t>https://mlexplained.com/2017/12/28/an-overview-of-sentence-embedding-methods/</a:t>
            </a:r>
            <a:endParaRPr sz="1100">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100" u="sng">
                <a:solidFill>
                  <a:schemeClr val="hlink"/>
                </a:solidFill>
                <a:latin typeface="Arial"/>
                <a:ea typeface="Arial"/>
                <a:cs typeface="Arial"/>
                <a:sym typeface="Arial"/>
                <a:hlinkClick r:id="rId4"/>
              </a:rPr>
              <a:t>ttps://towardsdatascience.com/nlp-extracting-the-main-topics-from-your-dataset-using-lda-in-minutes-21486f5aa925</a:t>
            </a:r>
            <a:endParaRPr sz="1100" u="sng">
              <a:solidFill>
                <a:schemeClr val="hlink"/>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100" u="sng">
                <a:solidFill>
                  <a:schemeClr val="accent5"/>
                </a:solidFill>
                <a:latin typeface="Arial"/>
                <a:ea typeface="Arial"/>
                <a:cs typeface="Arial"/>
                <a:sym typeface="Arial"/>
              </a:rPr>
              <a:t>https://dzone.com/articles/applications-of-word-embeddings-in-nlp</a:t>
            </a:r>
            <a:endParaRPr sz="1100" u="sng">
              <a:solidFill>
                <a:schemeClr val="hlink"/>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100" u="sng">
                <a:solidFill>
                  <a:schemeClr val="hlink"/>
                </a:solidFill>
                <a:latin typeface="Arial"/>
                <a:ea typeface="Arial"/>
                <a:cs typeface="Arial"/>
                <a:sym typeface="Arial"/>
                <a:hlinkClick r:id="rId5"/>
              </a:rPr>
              <a:t>https://arxiv.org/pdf/1405.4053.pdf</a:t>
            </a:r>
            <a:endParaRPr sz="1100" u="sng">
              <a:solidFill>
                <a:schemeClr val="hlink"/>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100" u="sng">
                <a:solidFill>
                  <a:schemeClr val="hlink"/>
                </a:solidFill>
                <a:latin typeface="Arial"/>
                <a:ea typeface="Arial"/>
                <a:cs typeface="Arial"/>
                <a:sym typeface="Arial"/>
                <a:hlinkClick r:id="rId6"/>
              </a:rPr>
              <a:t>https://towardsdatascience.com/transforming-text-to-sentence-embeddings-layer-via-some-thoughts-b77bed60822c</a:t>
            </a:r>
            <a:endParaRPr sz="1100" u="sng">
              <a:solidFill>
                <a:schemeClr val="hlink"/>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100" u="sng">
                <a:solidFill>
                  <a:schemeClr val="hlink"/>
                </a:solidFill>
                <a:latin typeface="Arial"/>
                <a:ea typeface="Arial"/>
                <a:cs typeface="Arial"/>
                <a:sym typeface="Arial"/>
                <a:hlinkClick r:id="rId7"/>
              </a:rPr>
              <a:t>https://www.intel.ai/building-skip-thought-vectors-document-understanding/#gs.bmx8zb</a:t>
            </a:r>
            <a:endParaRPr sz="1100" u="sng">
              <a:solidFill>
                <a:schemeClr val="hlink"/>
              </a:solidFill>
              <a:latin typeface="Arial"/>
              <a:ea typeface="Arial"/>
              <a:cs typeface="Arial"/>
              <a:sym typeface="Arial"/>
            </a:endParaRPr>
          </a:p>
          <a:p>
            <a:pPr indent="-311150" lvl="0" marL="457200" rtl="0" algn="l">
              <a:lnSpc>
                <a:spcPct val="100000"/>
              </a:lnSpc>
              <a:spcBef>
                <a:spcPts val="0"/>
              </a:spcBef>
              <a:spcAft>
                <a:spcPts val="0"/>
              </a:spcAft>
              <a:buSzPts val="1300"/>
              <a:buChar char="●"/>
            </a:pPr>
            <a:r>
              <a:rPr lang="en" sz="1000" u="sng">
                <a:solidFill>
                  <a:schemeClr val="accent5"/>
                </a:solidFill>
                <a:hlinkClick r:id="rId8">
                  <a:extLst>
                    <a:ext uri="{A12FA001-AC4F-418D-AE19-62706E023703}">
                      <ahyp:hlinkClr val="tx"/>
                    </a:ext>
                  </a:extLst>
                </a:hlinkClick>
              </a:rPr>
              <a:t>https://blog.floydhub.com/automate-customer-support-part-one/</a:t>
            </a:r>
            <a:endParaRPr/>
          </a:p>
          <a:p>
            <a:pPr indent="-311150" lvl="0" marL="457200" rtl="0" algn="l">
              <a:lnSpc>
                <a:spcPct val="100000"/>
              </a:lnSpc>
              <a:spcBef>
                <a:spcPts val="0"/>
              </a:spcBef>
              <a:spcAft>
                <a:spcPts val="0"/>
              </a:spcAft>
              <a:buSzPts val="1300"/>
              <a:buChar char="●"/>
            </a:pPr>
            <a:r>
              <a:rPr lang="en" sz="1000" u="sng">
                <a:solidFill>
                  <a:schemeClr val="accent5"/>
                </a:solidFill>
                <a:latin typeface="Arial"/>
                <a:ea typeface="Arial"/>
                <a:cs typeface="Arial"/>
                <a:sym typeface="Arial"/>
                <a:hlinkClick r:id="rId9">
                  <a:extLst>
                    <a:ext uri="{A12FA001-AC4F-418D-AE19-62706E023703}">
                      <ahyp:hlinkClr val="tx"/>
                    </a:ext>
                  </a:extLst>
                </a:hlinkClick>
              </a:rPr>
              <a:t>https://mlexplained.com/2017/12/28/an-overview-of-sentence-embedding-methods/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p:txBody>
      </p:sp>
      <p:sp>
        <p:nvSpPr>
          <p:cNvPr id="223" name="Google Shape;223;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Mica: Word Embeddings</a:t>
            </a:r>
            <a:endParaRPr sz="1000"/>
          </a:p>
          <a:p>
            <a:pPr indent="0" lvl="0" marL="0" rtl="0" algn="l">
              <a:lnSpc>
                <a:spcPct val="100000"/>
              </a:lnSpc>
              <a:spcBef>
                <a:spcPts val="1600"/>
              </a:spcBef>
              <a:spcAft>
                <a:spcPts val="0"/>
              </a:spcAft>
              <a:buNone/>
            </a:pPr>
            <a:r>
              <a:rPr lang="en" sz="1000"/>
              <a:t>Tapeswar </a:t>
            </a:r>
            <a:r>
              <a:rPr lang="en" sz="1000"/>
              <a:t>: Sentence Embeddings</a:t>
            </a:r>
            <a:endParaRPr sz="1000"/>
          </a:p>
          <a:p>
            <a:pPr indent="0" lvl="0" marL="0" rtl="0" algn="l">
              <a:spcBef>
                <a:spcPts val="0"/>
              </a:spcBef>
              <a:spcAft>
                <a:spcPts val="0"/>
              </a:spcAft>
              <a:buNone/>
            </a:pPr>
            <a:r>
              <a:rPr lang="en" sz="1000"/>
              <a:t>Bharath</a:t>
            </a:r>
            <a:r>
              <a:rPr lang="en" sz="1000"/>
              <a:t>: Applications</a:t>
            </a:r>
            <a:endParaRPr sz="1000"/>
          </a:p>
          <a:p>
            <a:pPr indent="0" lvl="0" marL="0" rtl="0" algn="l">
              <a:spcBef>
                <a:spcPts val="1600"/>
              </a:spcBef>
              <a:spcAft>
                <a:spcPts val="0"/>
              </a:spcAft>
              <a:buNone/>
            </a:pPr>
            <a:r>
              <a:rPr lang="en" sz="1000"/>
              <a:t>Some word embedding algorithms (BERT, XlNet) use sentence embeddings to generate word emeddings. Specify algorithms discussed.</a:t>
            </a:r>
            <a:endParaRPr sz="1000"/>
          </a:p>
          <a:p>
            <a:pPr indent="0" lvl="0" marL="0" rtl="0" algn="l">
              <a:spcBef>
                <a:spcPts val="1600"/>
              </a:spcBef>
              <a:spcAft>
                <a:spcPts val="0"/>
              </a:spcAft>
              <a:buNone/>
            </a:pPr>
            <a:r>
              <a:rPr lang="en" sz="1000"/>
              <a:t>Readings:</a:t>
            </a:r>
            <a:br>
              <a:rPr lang="en" sz="1000"/>
            </a:br>
            <a:r>
              <a:rPr lang="en" sz="1000"/>
              <a:t>Word Embeddings:</a:t>
            </a:r>
            <a:br>
              <a:rPr lang="en" sz="1000"/>
            </a:br>
            <a:r>
              <a:rPr lang="en" sz="1000" u="sng">
                <a:solidFill>
                  <a:schemeClr val="hlink"/>
                </a:solidFill>
                <a:hlinkClick r:id="rId3"/>
              </a:rPr>
              <a:t>https://</a:t>
            </a:r>
            <a:r>
              <a:rPr lang="en" sz="1000" u="sng">
                <a:solidFill>
                  <a:schemeClr val="hlink"/>
                </a:solidFill>
                <a:hlinkClick r:id="rId4"/>
              </a:rPr>
              <a:t>arxiv.org/pdf/1301.3781.</a:t>
            </a:r>
            <a:br>
              <a:rPr lang="en" sz="1000"/>
            </a:br>
            <a:r>
              <a:rPr lang="en" sz="1100" u="sng">
                <a:solidFill>
                  <a:schemeClr val="hlink"/>
                </a:solidFill>
                <a:latin typeface="Arial"/>
                <a:ea typeface="Arial"/>
                <a:cs typeface="Arial"/>
                <a:sym typeface="Arial"/>
                <a:hlinkClick r:id="rId5"/>
              </a:rPr>
              <a:t>https://blog.floydhub.com/automate-customer-support-part-one/</a:t>
            </a:r>
            <a:endParaRPr sz="1000"/>
          </a:p>
          <a:p>
            <a:pPr indent="0" lvl="0" marL="0" rtl="0" algn="l">
              <a:spcBef>
                <a:spcPts val="1600"/>
              </a:spcBef>
              <a:spcAft>
                <a:spcPts val="0"/>
              </a:spcAft>
              <a:buNone/>
            </a:pPr>
            <a:r>
              <a:rPr lang="en" sz="1000"/>
              <a:t>Sentence Embeddings:</a:t>
            </a:r>
            <a:br>
              <a:rPr lang="en" sz="1000"/>
            </a:br>
            <a:r>
              <a:rPr lang="en" sz="1000" u="sng">
                <a:solidFill>
                  <a:schemeClr val="hlink"/>
                </a:solidFill>
                <a:latin typeface="Arial"/>
                <a:ea typeface="Arial"/>
                <a:cs typeface="Arial"/>
                <a:sym typeface="Arial"/>
                <a:hlinkClick r:id="rId6"/>
              </a:rPr>
              <a:t>https://mlexplained.com/2017/12/28/an-overview-of-sentence-embedding-methods/</a:t>
            </a:r>
            <a:br>
              <a:rPr lang="en" sz="1000"/>
            </a:br>
            <a:r>
              <a:rPr lang="en" sz="1000" u="sng">
                <a:solidFill>
                  <a:schemeClr val="hlink"/>
                </a:solidFill>
                <a:hlinkClick r:id="rId7"/>
              </a:rPr>
              <a:t>https://en.wikipedia.org/wiki/Sentence_embedding</a:t>
            </a:r>
            <a:r>
              <a:rPr lang="en" sz="1000"/>
              <a:t> (Note: use references)</a:t>
            </a:r>
            <a:endParaRPr sz="1000"/>
          </a:p>
          <a:p>
            <a:pPr indent="0" lvl="0" marL="0" rtl="0" algn="l">
              <a:spcBef>
                <a:spcPts val="1600"/>
              </a:spcBef>
              <a:spcAft>
                <a:spcPts val="0"/>
              </a:spcAft>
              <a:buNone/>
            </a:pPr>
            <a:r>
              <a:rPr lang="en" sz="1100" u="sng">
                <a:solidFill>
                  <a:schemeClr val="hlink"/>
                </a:solidFill>
                <a:latin typeface="Arial"/>
                <a:ea typeface="Arial"/>
                <a:cs typeface="Arial"/>
                <a:sym typeface="Arial"/>
                <a:hlinkClick r:id="rId8"/>
              </a:rPr>
              <a:t>https://medium.com/explorations-in-language-and-learning/how-to-obtain-sentence-vectors-2a6d88bd3c8b</a:t>
            </a:r>
            <a:endParaRPr sz="1000"/>
          </a:p>
          <a:p>
            <a:pPr indent="0" lvl="0" marL="0" rtl="0" algn="l">
              <a:spcBef>
                <a:spcPts val="1600"/>
              </a:spcBef>
              <a:spcAft>
                <a:spcPts val="160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Embedding?</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context of NLP, when we’re talking about embeddings, what we are really talking about is </a:t>
            </a:r>
            <a:r>
              <a:rPr b="1" lang="en"/>
              <a:t>vectors</a:t>
            </a:r>
            <a:r>
              <a:rPr lang="en"/>
              <a:t>. </a:t>
            </a:r>
            <a:r>
              <a:rPr i="1" lang="en"/>
              <a:t>And what's a vector. </a:t>
            </a:r>
            <a:r>
              <a:rPr lang="en"/>
              <a:t>A vector is just a set of real numbers.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embedding refers to </a:t>
            </a:r>
            <a:r>
              <a:rPr i="1" lang="en"/>
              <a:t>something </a:t>
            </a:r>
            <a:r>
              <a:rPr lang="en"/>
              <a:t>that's been </a:t>
            </a:r>
            <a:r>
              <a:rPr i="1" lang="en"/>
              <a:t>translated</a:t>
            </a:r>
            <a:r>
              <a:rPr lang="en"/>
              <a:t> into a vector. This numerical representation as an array of numbers is useful because it facilitates a wide variety of mathematical operations.</a:t>
            </a:r>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Word Embedding?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i="1" lang="en" sz="1600">
                <a:latin typeface="Montserrat"/>
                <a:ea typeface="Montserrat"/>
                <a:cs typeface="Montserrat"/>
                <a:sym typeface="Montserrat"/>
              </a:rPr>
              <a:t>“You shall know a word by the company it keeps”</a:t>
            </a:r>
            <a:endParaRPr i="1" sz="1600">
              <a:latin typeface="Montserrat"/>
              <a:ea typeface="Montserrat"/>
              <a:cs typeface="Montserrat"/>
              <a:sym typeface="Montserrat"/>
            </a:endParaRPr>
          </a:p>
          <a:p>
            <a:pPr indent="0" lvl="0" marL="0" rtl="0" algn="r">
              <a:lnSpc>
                <a:spcPct val="100000"/>
              </a:lnSpc>
              <a:spcBef>
                <a:spcPts val="0"/>
              </a:spcBef>
              <a:spcAft>
                <a:spcPts val="0"/>
              </a:spcAft>
              <a:buNone/>
            </a:pPr>
            <a:r>
              <a:rPr i="1" lang="en" sz="1600">
                <a:latin typeface="Montserrat"/>
                <a:ea typeface="Montserrat"/>
                <a:cs typeface="Montserrat"/>
                <a:sym typeface="Montserrat"/>
              </a:rPr>
              <a:t>- </a:t>
            </a:r>
            <a:r>
              <a:rPr lang="en" sz="1600">
                <a:latin typeface="Montserrat"/>
                <a:ea typeface="Montserrat"/>
                <a:cs typeface="Montserrat"/>
                <a:sym typeface="Montserrat"/>
              </a:rPr>
              <a:t>British linguist JR Firth</a:t>
            </a:r>
            <a:endParaRPr i="1" sz="1600">
              <a:latin typeface="Montserrat"/>
              <a:ea typeface="Montserrat"/>
              <a:cs typeface="Montserrat"/>
              <a:sym typeface="Montserrat"/>
            </a:endParaRPr>
          </a:p>
          <a:p>
            <a:pPr indent="0" lvl="0" marL="0" rtl="0" algn="l">
              <a:lnSpc>
                <a:spcPct val="100000"/>
              </a:lnSpc>
              <a:spcBef>
                <a:spcPts val="0"/>
              </a:spcBef>
              <a:spcAft>
                <a:spcPts val="0"/>
              </a:spcAft>
              <a:buNone/>
            </a:pPr>
            <a:r>
              <a:t/>
            </a:r>
            <a:endParaRPr>
              <a:latin typeface="Montserrat"/>
              <a:ea typeface="Montserrat"/>
              <a:cs typeface="Montserrat"/>
              <a:sym typeface="Montserrat"/>
            </a:endParaRPr>
          </a:p>
          <a:p>
            <a:pPr indent="0" lvl="0" marL="0" rtl="0" algn="l">
              <a:lnSpc>
                <a:spcPct val="100000"/>
              </a:lnSpc>
              <a:spcBef>
                <a:spcPts val="0"/>
              </a:spcBef>
              <a:spcAft>
                <a:spcPts val="0"/>
              </a:spcAft>
              <a:buNone/>
            </a:pPr>
            <a:r>
              <a:rPr lang="en">
                <a:latin typeface="Montserrat"/>
                <a:ea typeface="Montserrat"/>
                <a:cs typeface="Montserrat"/>
                <a:sym typeface="Montserrat"/>
              </a:rPr>
              <a:t>Vector representations of words could be used to </a:t>
            </a:r>
            <a:r>
              <a:rPr i="1" lang="en">
                <a:latin typeface="Montserrat"/>
                <a:ea typeface="Montserrat"/>
                <a:cs typeface="Montserrat"/>
                <a:sym typeface="Montserrat"/>
              </a:rPr>
              <a:t>discover semantic meaning without requiring domain specific knowledge.</a:t>
            </a:r>
            <a:endParaRPr i="1">
              <a:latin typeface="Montserrat"/>
              <a:ea typeface="Montserrat"/>
              <a:cs typeface="Montserrat"/>
              <a:sym typeface="Montserrat"/>
            </a:endParaRPr>
          </a:p>
          <a:p>
            <a:pPr indent="0" lvl="0" marL="0" rtl="0" algn="l">
              <a:lnSpc>
                <a:spcPct val="100000"/>
              </a:lnSpc>
              <a:spcBef>
                <a:spcPts val="0"/>
              </a:spcBef>
              <a:spcAft>
                <a:spcPts val="0"/>
              </a:spcAft>
              <a:buNone/>
            </a:pPr>
            <a:r>
              <a:t/>
            </a:r>
            <a:endParaRPr i="1">
              <a:latin typeface="Montserrat"/>
              <a:ea typeface="Montserrat"/>
              <a:cs typeface="Montserrat"/>
              <a:sym typeface="Montserrat"/>
            </a:endParaRPr>
          </a:p>
          <a:p>
            <a:pPr indent="0" lvl="0" marL="0" rtl="0" algn="l">
              <a:spcBef>
                <a:spcPts val="0"/>
              </a:spcBef>
              <a:spcAft>
                <a:spcPts val="0"/>
              </a:spcAft>
              <a:buNone/>
            </a:pPr>
            <a:r>
              <a:rPr lang="en"/>
              <a:t>Essentially, you don’t need to know all the rules of grammar or even the dictionary definition of a word to understand it. Instead, you just need to see what other words it is used with. Then you can know whether it is similar to other words, since they may share the same “company,”.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Word Embedding?</a:t>
            </a:r>
            <a:endParaRPr/>
          </a:p>
        </p:txBody>
      </p:sp>
      <p:pic>
        <p:nvPicPr>
          <p:cNvPr id="153" name="Google Shape;153;p16"/>
          <p:cNvPicPr preferRelativeResize="0"/>
          <p:nvPr/>
        </p:nvPicPr>
        <p:blipFill rotWithShape="1">
          <a:blip r:embed="rId3">
            <a:alphaModFix/>
          </a:blip>
          <a:srcRect b="0" l="0" r="0" t="0"/>
          <a:stretch/>
        </p:blipFill>
        <p:spPr>
          <a:xfrm>
            <a:off x="2061225" y="1239750"/>
            <a:ext cx="5021551" cy="356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Skip-Grams</a:t>
            </a:r>
            <a:endParaRPr/>
          </a:p>
        </p:txBody>
      </p:sp>
      <p:sp>
        <p:nvSpPr>
          <p:cNvPr id="159" name="Google Shape;159;p17"/>
          <p:cNvSpPr txBox="1"/>
          <p:nvPr>
            <p:ph idx="1" type="body"/>
          </p:nvPr>
        </p:nvSpPr>
        <p:spPr>
          <a:xfrm>
            <a:off x="1297500" y="1567550"/>
            <a:ext cx="27696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a:latin typeface="Montserrat"/>
                <a:ea typeface="Montserrat"/>
                <a:cs typeface="Montserrat"/>
                <a:sym typeface="Montserrat"/>
              </a:rPr>
              <a:t>For skip-gram the input is a middle word in a sequence. The network then tries to predict the surrounding words.</a:t>
            </a:r>
            <a:endParaRPr/>
          </a:p>
        </p:txBody>
      </p:sp>
      <p:pic>
        <p:nvPicPr>
          <p:cNvPr id="160" name="Google Shape;160;p17"/>
          <p:cNvPicPr preferRelativeResize="0"/>
          <p:nvPr/>
        </p:nvPicPr>
        <p:blipFill rotWithShape="1">
          <a:blip r:embed="rId3">
            <a:alphaModFix/>
          </a:blip>
          <a:srcRect b="0" l="0" r="0" t="0"/>
          <a:stretch/>
        </p:blipFill>
        <p:spPr>
          <a:xfrm>
            <a:off x="4344846" y="1567542"/>
            <a:ext cx="3991554" cy="2743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CBOWs</a:t>
            </a:r>
            <a:endParaRPr/>
          </a:p>
        </p:txBody>
      </p:sp>
      <p:sp>
        <p:nvSpPr>
          <p:cNvPr id="166" name="Google Shape;166;p18"/>
          <p:cNvSpPr txBox="1"/>
          <p:nvPr>
            <p:ph idx="1" type="body"/>
          </p:nvPr>
        </p:nvSpPr>
        <p:spPr>
          <a:xfrm>
            <a:off x="5437375" y="1567550"/>
            <a:ext cx="2898900" cy="291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400"/>
              <a:buFont typeface="Arial"/>
              <a:buNone/>
            </a:pPr>
            <a:r>
              <a:rPr lang="en">
                <a:latin typeface="Montserrat"/>
                <a:ea typeface="Montserrat"/>
                <a:cs typeface="Montserrat"/>
                <a:sym typeface="Montserrat"/>
              </a:rPr>
              <a:t>In CBOWs the input is the surrounding words and the network tries to predict the middle word. If the prediction is incorrect this is fed back to the network and the weights and bias are tweaked and the process continues until it can accurately predict the target word(s).</a:t>
            </a:r>
            <a:endParaRPr/>
          </a:p>
        </p:txBody>
      </p:sp>
      <p:pic>
        <p:nvPicPr>
          <p:cNvPr id="167" name="Google Shape;167;p18"/>
          <p:cNvPicPr preferRelativeResize="0"/>
          <p:nvPr/>
        </p:nvPicPr>
        <p:blipFill rotWithShape="1">
          <a:blip r:embed="rId3">
            <a:alphaModFix/>
          </a:blip>
          <a:srcRect b="0" l="0" r="0" t="0"/>
          <a:stretch/>
        </p:blipFill>
        <p:spPr>
          <a:xfrm>
            <a:off x="1297500" y="1567550"/>
            <a:ext cx="3953701" cy="2911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Sentence Embedding?</a:t>
            </a:r>
            <a:endParaRPr/>
          </a:p>
        </p:txBody>
      </p:sp>
      <p:sp>
        <p:nvSpPr>
          <p:cNvPr id="173" name="Google Shape;173;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Since sentences are essentially made up of words, it may be reasonable to argue that simply taking the sum or the average of the constituent word vectors should give a decent sentence representation. This is akin to a bag-of-words representation, and hence suffers from the same limitations</a:t>
            </a:r>
            <a:endParaRPr>
              <a:solidFill>
                <a:srgbClr val="FFFFFF"/>
              </a:solidFill>
            </a:endParaRPr>
          </a:p>
          <a:p>
            <a:pPr indent="-311150" lvl="0" marL="457200" rtl="0" algn="l">
              <a:spcBef>
                <a:spcPts val="1600"/>
              </a:spcBef>
              <a:spcAft>
                <a:spcPts val="0"/>
              </a:spcAft>
              <a:buClr>
                <a:srgbClr val="FFFFFF"/>
              </a:buClr>
              <a:buSzPts val="1300"/>
              <a:buAutoNum type="arabicPeriod"/>
            </a:pPr>
            <a:r>
              <a:rPr lang="en">
                <a:solidFill>
                  <a:srgbClr val="FFFFFF"/>
                </a:solidFill>
              </a:rPr>
              <a:t>It ignores the order of words in the sentence.</a:t>
            </a:r>
            <a:endParaRPr>
              <a:solidFill>
                <a:srgbClr val="FFFFFF"/>
              </a:solidFill>
            </a:endParaRPr>
          </a:p>
          <a:p>
            <a:pPr indent="-311150" lvl="0" marL="457200" rtl="0" algn="l">
              <a:spcBef>
                <a:spcPts val="0"/>
              </a:spcBef>
              <a:spcAft>
                <a:spcPts val="0"/>
              </a:spcAft>
              <a:buClr>
                <a:srgbClr val="FFFFFF"/>
              </a:buClr>
              <a:buSzPts val="1300"/>
              <a:buAutoNum type="arabicPeriod"/>
            </a:pPr>
            <a:r>
              <a:rPr lang="en">
                <a:solidFill>
                  <a:srgbClr val="FFFFFF"/>
                </a:solidFill>
              </a:rPr>
              <a:t>It ignores the sentence semantics completely.</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Topic modeling uses a bag-of-words probability distribution of the text in a document to assign topics to a document.</a:t>
            </a:r>
            <a:endParaRPr/>
          </a:p>
          <a:p>
            <a:pPr indent="0" lvl="0" marL="0" rtl="0" algn="l">
              <a:spcBef>
                <a:spcPts val="1600"/>
              </a:spcBef>
              <a:spcAft>
                <a:spcPts val="0"/>
              </a:spcAft>
              <a:buNone/>
            </a:pPr>
            <a:r>
              <a:rPr lang="en"/>
              <a:t>How is this done?</a:t>
            </a:r>
            <a:endParaRPr/>
          </a:p>
          <a:p>
            <a:pPr indent="-311150" lvl="0" marL="457200" rtl="0" algn="l">
              <a:spcBef>
                <a:spcPts val="1600"/>
              </a:spcBef>
              <a:spcAft>
                <a:spcPts val="0"/>
              </a:spcAft>
              <a:buSzPts val="1300"/>
              <a:buChar char="●"/>
            </a:pPr>
            <a:r>
              <a:rPr lang="en"/>
              <a:t>Take all of the words in a document. Strip out unwanted words, and lemmatize words.</a:t>
            </a:r>
            <a:endParaRPr/>
          </a:p>
          <a:p>
            <a:pPr indent="-311150" lvl="0" marL="457200" rtl="0" algn="l">
              <a:spcBef>
                <a:spcPts val="0"/>
              </a:spcBef>
              <a:spcAft>
                <a:spcPts val="0"/>
              </a:spcAft>
              <a:buSzPts val="1300"/>
              <a:buChar char="●"/>
            </a:pPr>
            <a:r>
              <a:rPr lang="en"/>
              <a:t>Count </a:t>
            </a:r>
            <a:r>
              <a:rPr lang="en"/>
              <a:t>occurrences</a:t>
            </a:r>
            <a:r>
              <a:rPr lang="en"/>
              <a:t> of words to get the distributions.</a:t>
            </a:r>
            <a:endParaRPr/>
          </a:p>
          <a:p>
            <a:pPr indent="-311150" lvl="0" marL="457200" rtl="0" algn="l">
              <a:spcBef>
                <a:spcPts val="0"/>
              </a:spcBef>
              <a:spcAft>
                <a:spcPts val="0"/>
              </a:spcAft>
              <a:buSzPts val="1300"/>
              <a:buChar char="●"/>
            </a:pPr>
            <a:r>
              <a:rPr lang="en"/>
              <a:t>Assign different distributions of words different topics.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Skip-Thought Vectors</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Skip-thought vectors use surrounding sentences to predict a sentence. They make high use of semantics, syntax, and context.</a:t>
            </a:r>
            <a:endParaRPr/>
          </a:p>
          <a:p>
            <a:pPr indent="0" lvl="0" marL="0" rtl="0" algn="l">
              <a:spcBef>
                <a:spcPts val="1600"/>
              </a:spcBef>
              <a:spcAft>
                <a:spcPts val="1600"/>
              </a:spcAft>
              <a:buNone/>
            </a:pPr>
            <a:r>
              <a:rPr lang="en"/>
              <a:t>The model is trained by feeding word embeddings to a RNN. The model takes the sentences on either side of the target sentence, and independently use them to map a new embedding to the sentence.</a:t>
            </a:r>
            <a:endParaRPr/>
          </a:p>
        </p:txBody>
      </p:sp>
      <p:pic>
        <p:nvPicPr>
          <p:cNvPr id="186" name="Google Shape;186;p21"/>
          <p:cNvPicPr preferRelativeResize="0"/>
          <p:nvPr/>
        </p:nvPicPr>
        <p:blipFill>
          <a:blip r:embed="rId3">
            <a:alphaModFix/>
          </a:blip>
          <a:stretch>
            <a:fillRect/>
          </a:stretch>
        </p:blipFill>
        <p:spPr>
          <a:xfrm>
            <a:off x="1297500" y="3362831"/>
            <a:ext cx="7038899" cy="11159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