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823EC4-015B-40B8-8B50-8548F235D101}">
  <a:tblStyle styleId="{2A823EC4-015B-40B8-8B50-8548F235D10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4635c5dc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4635c5dc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a4635c5dc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a4635c5dc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4874321cf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a4874321cf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4874321cf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4874321cf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a4874321c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a4874321c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a4874321cf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a4874321cf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a4635c5dc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a4635c5dc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4635c5dc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4635c5dc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4635c5dc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4635c5dc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4635c5dc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4635c5dc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4635c5dc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4635c5dc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a4874321c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a4874321c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a4635c5dc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a4635c5dc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4635c5dc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4635c5dc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4635c5dc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4635c5dc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4635c5d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4635c5d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4635c5dc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4635c5dc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4635c5dc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4635c5dc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4635c5dc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4635c5dc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a4635c5dc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a4635c5dc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Audio Analysis Using Gramian Angular Field (GAF) and FAST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Andrew Fausak, Andy Fausak, Andre Sharp, Mica Haney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Loading the Files</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Due to memory constraints, not all image files could be loaded into memory at once. Instead we used generators to load them in batches of 10.</a:t>
            </a:r>
            <a:endParaRPr/>
          </a:p>
          <a:p>
            <a:pPr indent="0" lvl="0" marL="0" rtl="0" algn="l">
              <a:spcBef>
                <a:spcPts val="1200"/>
              </a:spcBef>
              <a:spcAft>
                <a:spcPts val="0"/>
              </a:spcAft>
              <a:buNone/>
            </a:pPr>
            <a:r>
              <a:rPr lang="en"/>
              <a:t>Tensorflow Datasets were constructed using the generators.</a:t>
            </a:r>
            <a:endParaRPr/>
          </a:p>
          <a:p>
            <a:pPr indent="0" lvl="0" marL="0" rtl="0" algn="l">
              <a:spcBef>
                <a:spcPts val="1200"/>
              </a:spcBef>
              <a:spcAft>
                <a:spcPts val="0"/>
              </a:spcAft>
              <a:buNone/>
            </a:pPr>
            <a:r>
              <a:rPr lang="en"/>
              <a:t>The train/val/test split was 80/10/10, with individual speakers not being allowed to have data in multiple sets.</a:t>
            </a:r>
            <a:endParaRPr/>
          </a:p>
          <a:p>
            <a:pPr indent="0" lvl="0" marL="0" rtl="0" algn="l">
              <a:spcBef>
                <a:spcPts val="1200"/>
              </a:spcBef>
              <a:spcAft>
                <a:spcPts val="1200"/>
              </a:spcAft>
              <a:buNone/>
            </a:pPr>
            <a:r>
              <a:rPr lang="en"/>
              <a:t>This slowed </a:t>
            </a:r>
            <a:r>
              <a:rPr lang="en"/>
              <a:t>training</a:t>
            </a:r>
            <a:r>
              <a:rPr lang="en"/>
              <a:t> down, but prevented crashing runtimes by filling up all of the memory space.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GAF Generation</a:t>
            </a:r>
            <a:endParaRPr/>
          </a:p>
        </p:txBody>
      </p:sp>
      <p:sp>
        <p:nvSpPr>
          <p:cNvPr id="124" name="Google Shape;124;p23"/>
          <p:cNvSpPr txBox="1"/>
          <p:nvPr>
            <p:ph idx="1" type="body"/>
          </p:nvPr>
        </p:nvSpPr>
        <p:spPr>
          <a:xfrm>
            <a:off x="490100" y="2345100"/>
            <a:ext cx="2106600" cy="453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33,000 audio files</a:t>
            </a:r>
            <a:endParaRPr/>
          </a:p>
        </p:txBody>
      </p:sp>
      <p:sp>
        <p:nvSpPr>
          <p:cNvPr id="125" name="Google Shape;125;p23"/>
          <p:cNvSpPr txBox="1"/>
          <p:nvPr>
            <p:ph idx="2" type="body"/>
          </p:nvPr>
        </p:nvSpPr>
        <p:spPr>
          <a:xfrm>
            <a:off x="3980125" y="1795050"/>
            <a:ext cx="3999900" cy="1553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Initial GAF Generation</a:t>
            </a:r>
            <a:endParaRPr/>
          </a:p>
          <a:p>
            <a:pPr indent="-304800" lvl="1" marL="914400" rtl="0" algn="l">
              <a:spcBef>
                <a:spcPts val="0"/>
              </a:spcBef>
              <a:spcAft>
                <a:spcPts val="0"/>
              </a:spcAft>
              <a:buSzPts val="1200"/>
              <a:buChar char="○"/>
            </a:pPr>
            <a:r>
              <a:rPr lang="en"/>
              <a:t>GASF in 8.1khz</a:t>
            </a:r>
            <a:endParaRPr/>
          </a:p>
          <a:p>
            <a:pPr indent="-304800" lvl="1" marL="914400" rtl="0" algn="l">
              <a:spcBef>
                <a:spcPts val="0"/>
              </a:spcBef>
              <a:spcAft>
                <a:spcPts val="0"/>
              </a:spcAft>
              <a:buSzPts val="1200"/>
              <a:buChar char="○"/>
            </a:pPr>
            <a:r>
              <a:rPr lang="en"/>
              <a:t>GADF in 8.1khz</a:t>
            </a:r>
            <a:endParaRPr/>
          </a:p>
          <a:p>
            <a:pPr indent="-317500" lvl="0" marL="457200" rtl="0" algn="l">
              <a:spcBef>
                <a:spcPts val="0"/>
              </a:spcBef>
              <a:spcAft>
                <a:spcPts val="0"/>
              </a:spcAft>
              <a:buSzPts val="1400"/>
              <a:buChar char="●"/>
            </a:pPr>
            <a:r>
              <a:rPr lang="en"/>
              <a:t>Second GAF Generation</a:t>
            </a:r>
            <a:endParaRPr/>
          </a:p>
          <a:p>
            <a:pPr indent="-304800" lvl="1" marL="914400" rtl="0" algn="l">
              <a:spcBef>
                <a:spcPts val="0"/>
              </a:spcBef>
              <a:spcAft>
                <a:spcPts val="0"/>
              </a:spcAft>
              <a:buSzPts val="1200"/>
              <a:buChar char="○"/>
            </a:pPr>
            <a:r>
              <a:rPr lang="en"/>
              <a:t>GASF in 200hz</a:t>
            </a:r>
            <a:endParaRPr/>
          </a:p>
          <a:p>
            <a:pPr indent="-304800" lvl="1" marL="914400" rtl="0" algn="l">
              <a:spcBef>
                <a:spcPts val="0"/>
              </a:spcBef>
              <a:spcAft>
                <a:spcPts val="0"/>
              </a:spcAft>
              <a:buSzPts val="1200"/>
              <a:buChar char="○"/>
            </a:pPr>
            <a:r>
              <a:rPr lang="en"/>
              <a:t>GADF in 200hz</a:t>
            </a:r>
            <a:endParaRPr/>
          </a:p>
        </p:txBody>
      </p:sp>
      <p:cxnSp>
        <p:nvCxnSpPr>
          <p:cNvPr id="126" name="Google Shape;126;p23"/>
          <p:cNvCxnSpPr>
            <a:stCxn id="124" idx="3"/>
            <a:endCxn id="125" idx="1"/>
          </p:cNvCxnSpPr>
          <p:nvPr/>
        </p:nvCxnSpPr>
        <p:spPr>
          <a:xfrm>
            <a:off x="2596700" y="2571750"/>
            <a:ext cx="1383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GAF Generation - Gramian Angular Summation Field (GASF)</a:t>
            </a:r>
            <a:endParaRPr/>
          </a:p>
        </p:txBody>
      </p:sp>
      <p:pic>
        <p:nvPicPr>
          <p:cNvPr id="132" name="Google Shape;132;p24"/>
          <p:cNvPicPr preferRelativeResize="0"/>
          <p:nvPr/>
        </p:nvPicPr>
        <p:blipFill>
          <a:blip r:embed="rId3">
            <a:alphaModFix/>
          </a:blip>
          <a:stretch>
            <a:fillRect/>
          </a:stretch>
        </p:blipFill>
        <p:spPr>
          <a:xfrm>
            <a:off x="441425" y="1017713"/>
            <a:ext cx="8261150" cy="4130575"/>
          </a:xfrm>
          <a:prstGeom prst="rect">
            <a:avLst/>
          </a:prstGeom>
          <a:noFill/>
          <a:ln>
            <a:noFill/>
          </a:ln>
        </p:spPr>
      </p:pic>
      <p:pic>
        <p:nvPicPr>
          <p:cNvPr id="133" name="Google Shape;133;p24"/>
          <p:cNvPicPr preferRelativeResize="0"/>
          <p:nvPr/>
        </p:nvPicPr>
        <p:blipFill>
          <a:blip r:embed="rId4">
            <a:alphaModFix/>
          </a:blip>
          <a:stretch>
            <a:fillRect/>
          </a:stretch>
        </p:blipFill>
        <p:spPr>
          <a:xfrm>
            <a:off x="512925" y="1017725"/>
            <a:ext cx="8189651" cy="4094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GAF Generation - Gramian Angular Difference Field (GADF)</a:t>
            </a:r>
            <a:endParaRPr/>
          </a:p>
        </p:txBody>
      </p:sp>
      <p:pic>
        <p:nvPicPr>
          <p:cNvPr id="139" name="Google Shape;139;p25"/>
          <p:cNvPicPr preferRelativeResize="0"/>
          <p:nvPr/>
        </p:nvPicPr>
        <p:blipFill>
          <a:blip r:embed="rId3">
            <a:alphaModFix/>
          </a:blip>
          <a:stretch>
            <a:fillRect/>
          </a:stretch>
        </p:blipFill>
        <p:spPr>
          <a:xfrm>
            <a:off x="441425" y="1017713"/>
            <a:ext cx="8261150" cy="4130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GAF Reverse Conversion</a:t>
            </a:r>
            <a:endParaRPr/>
          </a:p>
        </p:txBody>
      </p:sp>
      <p:sp>
        <p:nvSpPr>
          <p:cNvPr id="145" name="Google Shape;145;p26"/>
          <p:cNvSpPr txBox="1"/>
          <p:nvPr>
            <p:ph idx="1" type="body"/>
          </p:nvPr>
        </p:nvSpPr>
        <p:spPr>
          <a:xfrm>
            <a:off x="311700" y="1228125"/>
            <a:ext cx="2106600" cy="453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GAF Image File</a:t>
            </a:r>
            <a:endParaRPr/>
          </a:p>
        </p:txBody>
      </p:sp>
      <p:sp>
        <p:nvSpPr>
          <p:cNvPr id="146" name="Google Shape;146;p26"/>
          <p:cNvSpPr txBox="1"/>
          <p:nvPr>
            <p:ph idx="4294967295" type="body"/>
          </p:nvPr>
        </p:nvSpPr>
        <p:spPr>
          <a:xfrm>
            <a:off x="3732350" y="1227525"/>
            <a:ext cx="3999900" cy="453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Obtain series of main diagonal</a:t>
            </a:r>
            <a:endParaRPr/>
          </a:p>
        </p:txBody>
      </p:sp>
      <p:cxnSp>
        <p:nvCxnSpPr>
          <p:cNvPr id="147" name="Google Shape;147;p26"/>
          <p:cNvCxnSpPr>
            <a:stCxn id="145" idx="3"/>
            <a:endCxn id="146" idx="1"/>
          </p:cNvCxnSpPr>
          <p:nvPr/>
        </p:nvCxnSpPr>
        <p:spPr>
          <a:xfrm flipH="1" rot="10800000">
            <a:off x="2418300" y="1454175"/>
            <a:ext cx="1314000" cy="60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26"/>
          <p:cNvSpPr txBox="1"/>
          <p:nvPr/>
        </p:nvSpPr>
        <p:spPr>
          <a:xfrm>
            <a:off x="3321200" y="2346675"/>
            <a:ext cx="48222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def </a:t>
            </a:r>
            <a:r>
              <a:rPr lang="en">
                <a:latin typeface="Proxima Nova"/>
                <a:ea typeface="Proxima Nova"/>
                <a:cs typeface="Proxima Nova"/>
                <a:sym typeface="Proxima Nova"/>
              </a:rPr>
              <a:t>reconstruct_gaf(number):</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a:t>
            </a:r>
            <a:r>
              <a:rPr b="1" lang="en">
                <a:latin typeface="Proxima Nova"/>
                <a:ea typeface="Proxima Nova"/>
                <a:cs typeface="Proxima Nova"/>
                <a:sym typeface="Proxima Nova"/>
              </a:rPr>
              <a:t>return </a:t>
            </a:r>
            <a:r>
              <a:rPr lang="en">
                <a:latin typeface="Proxima Nova"/>
                <a:ea typeface="Proxima Nova"/>
                <a:cs typeface="Proxima Nova"/>
                <a:sym typeface="Proxima Nova"/>
              </a:rPr>
              <a:t> np.arccos(((math.cos(2 * number) + 1) / 2) (1 / 2))</a:t>
            </a:r>
            <a:endParaRPr>
              <a:latin typeface="Proxima Nova"/>
              <a:ea typeface="Proxima Nova"/>
              <a:cs typeface="Proxima Nova"/>
              <a:sym typeface="Proxima Nova"/>
            </a:endParaRPr>
          </a:p>
        </p:txBody>
      </p:sp>
      <p:cxnSp>
        <p:nvCxnSpPr>
          <p:cNvPr id="149" name="Google Shape;149;p26"/>
          <p:cNvCxnSpPr>
            <a:stCxn id="146" idx="2"/>
            <a:endCxn id="148" idx="0"/>
          </p:cNvCxnSpPr>
          <p:nvPr/>
        </p:nvCxnSpPr>
        <p:spPr>
          <a:xfrm>
            <a:off x="5732300" y="1680825"/>
            <a:ext cx="0" cy="666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GAF Reverse Conversion</a:t>
            </a:r>
            <a:endParaRPr/>
          </a:p>
        </p:txBody>
      </p:sp>
      <p:pic>
        <p:nvPicPr>
          <p:cNvPr id="155" name="Google Shape;155;p27"/>
          <p:cNvPicPr preferRelativeResize="0"/>
          <p:nvPr/>
        </p:nvPicPr>
        <p:blipFill rotWithShape="1">
          <a:blip r:embed="rId3">
            <a:alphaModFix/>
          </a:blip>
          <a:srcRect b="0" l="49655" r="0" t="0"/>
          <a:stretch/>
        </p:blipFill>
        <p:spPr>
          <a:xfrm>
            <a:off x="2981998" y="1611960"/>
            <a:ext cx="2372081" cy="2441357"/>
          </a:xfrm>
          <a:prstGeom prst="rect">
            <a:avLst/>
          </a:prstGeom>
          <a:noFill/>
          <a:ln>
            <a:noFill/>
          </a:ln>
        </p:spPr>
      </p:pic>
      <p:cxnSp>
        <p:nvCxnSpPr>
          <p:cNvPr id="156" name="Google Shape;156;p27"/>
          <p:cNvCxnSpPr>
            <a:stCxn id="157" idx="3"/>
            <a:endCxn id="155" idx="1"/>
          </p:cNvCxnSpPr>
          <p:nvPr/>
        </p:nvCxnSpPr>
        <p:spPr>
          <a:xfrm>
            <a:off x="2580589" y="2832638"/>
            <a:ext cx="401400" cy="0"/>
          </a:xfrm>
          <a:prstGeom prst="straightConnector1">
            <a:avLst/>
          </a:prstGeom>
          <a:noFill/>
          <a:ln cap="flat" cmpd="sng" w="9525">
            <a:solidFill>
              <a:schemeClr val="dk2"/>
            </a:solidFill>
            <a:prstDash val="solid"/>
            <a:round/>
            <a:headEnd len="med" w="med" type="none"/>
            <a:tailEnd len="med" w="med" type="triangle"/>
          </a:ln>
        </p:spPr>
      </p:cxnSp>
      <p:pic>
        <p:nvPicPr>
          <p:cNvPr id="158" name="Google Shape;158;p27"/>
          <p:cNvPicPr preferRelativeResize="0"/>
          <p:nvPr/>
        </p:nvPicPr>
        <p:blipFill>
          <a:blip r:embed="rId4">
            <a:alphaModFix/>
          </a:blip>
          <a:stretch>
            <a:fillRect/>
          </a:stretch>
        </p:blipFill>
        <p:spPr>
          <a:xfrm>
            <a:off x="5755469" y="1694027"/>
            <a:ext cx="3127281" cy="2277248"/>
          </a:xfrm>
          <a:prstGeom prst="rect">
            <a:avLst/>
          </a:prstGeom>
          <a:noFill/>
          <a:ln>
            <a:noFill/>
          </a:ln>
        </p:spPr>
      </p:pic>
      <p:cxnSp>
        <p:nvCxnSpPr>
          <p:cNvPr id="159" name="Google Shape;159;p27"/>
          <p:cNvCxnSpPr>
            <a:stCxn id="155" idx="3"/>
            <a:endCxn id="158" idx="1"/>
          </p:cNvCxnSpPr>
          <p:nvPr/>
        </p:nvCxnSpPr>
        <p:spPr>
          <a:xfrm>
            <a:off x="5354079" y="2832638"/>
            <a:ext cx="401400" cy="0"/>
          </a:xfrm>
          <a:prstGeom prst="straightConnector1">
            <a:avLst/>
          </a:prstGeom>
          <a:noFill/>
          <a:ln cap="flat" cmpd="sng" w="9525">
            <a:solidFill>
              <a:schemeClr val="dk2"/>
            </a:solidFill>
            <a:prstDash val="solid"/>
            <a:round/>
            <a:headEnd len="med" w="med" type="none"/>
            <a:tailEnd len="med" w="med" type="triangle"/>
          </a:ln>
        </p:spPr>
      </p:cxnSp>
      <p:pic>
        <p:nvPicPr>
          <p:cNvPr id="157" name="Google Shape;157;p27"/>
          <p:cNvPicPr preferRelativeResize="0"/>
          <p:nvPr/>
        </p:nvPicPr>
        <p:blipFill>
          <a:blip r:embed="rId5">
            <a:alphaModFix/>
          </a:blip>
          <a:stretch>
            <a:fillRect/>
          </a:stretch>
        </p:blipFill>
        <p:spPr>
          <a:xfrm>
            <a:off x="262161" y="1611950"/>
            <a:ext cx="2318428" cy="2441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Classifier</a:t>
            </a:r>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CNN was constructed using the Kaggle dataset for ease of setup and low data memory </a:t>
            </a:r>
            <a:r>
              <a:rPr lang="en"/>
              <a:t>requirements</a:t>
            </a:r>
            <a:r>
              <a:rPr lang="en"/>
              <a:t>.</a:t>
            </a:r>
            <a:endParaRPr/>
          </a:p>
          <a:p>
            <a:pPr indent="0" lvl="0" marL="0" rtl="0" algn="l">
              <a:spcBef>
                <a:spcPts val="1200"/>
              </a:spcBef>
              <a:spcAft>
                <a:spcPts val="1200"/>
              </a:spcAft>
              <a:buNone/>
            </a:pPr>
            <a:r>
              <a:rPr lang="en"/>
              <a:t>This classifier was trained on the spectrograms generated from the audio files.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Classifier</a:t>
            </a:r>
            <a:r>
              <a:rPr lang="en"/>
              <a:t> Architecture</a:t>
            </a:r>
            <a:endParaRPr/>
          </a:p>
        </p:txBody>
      </p:sp>
      <p:pic>
        <p:nvPicPr>
          <p:cNvPr id="171" name="Google Shape;171;p29"/>
          <p:cNvPicPr preferRelativeResize="0"/>
          <p:nvPr/>
        </p:nvPicPr>
        <p:blipFill>
          <a:blip r:embed="rId3">
            <a:alphaModFix/>
          </a:blip>
          <a:stretch>
            <a:fillRect/>
          </a:stretch>
        </p:blipFill>
        <p:spPr>
          <a:xfrm>
            <a:off x="311700" y="1731984"/>
            <a:ext cx="8520600" cy="16795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Classifier</a:t>
            </a:r>
            <a:endParaRPr/>
          </a:p>
        </p:txBody>
      </p:sp>
      <p:sp>
        <p:nvSpPr>
          <p:cNvPr id="177" name="Google Shape;177;p30"/>
          <p:cNvSpPr txBox="1"/>
          <p:nvPr>
            <p:ph idx="1" type="body"/>
          </p:nvPr>
        </p:nvSpPr>
        <p:spPr>
          <a:xfrm>
            <a:off x="311700" y="1152475"/>
            <a:ext cx="399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full classifier has the same architecture as the initial classifier.</a:t>
            </a:r>
            <a:endParaRPr/>
          </a:p>
          <a:p>
            <a:pPr indent="0" lvl="0" marL="0" rtl="0" algn="l">
              <a:spcBef>
                <a:spcPts val="1200"/>
              </a:spcBef>
              <a:spcAft>
                <a:spcPts val="0"/>
              </a:spcAft>
              <a:buNone/>
            </a:pPr>
            <a:r>
              <a:rPr lang="en"/>
              <a:t>The input shapes </a:t>
            </a:r>
            <a:r>
              <a:rPr lang="en"/>
              <a:t>changed</a:t>
            </a:r>
            <a:r>
              <a:rPr lang="en"/>
              <a:t> for each input file type.</a:t>
            </a:r>
            <a:endParaRPr/>
          </a:p>
          <a:p>
            <a:pPr indent="0" lvl="0" marL="0" rtl="0" algn="l">
              <a:spcBef>
                <a:spcPts val="1200"/>
              </a:spcBef>
              <a:spcAft>
                <a:spcPts val="1200"/>
              </a:spcAft>
              <a:buNone/>
            </a:pPr>
            <a:r>
              <a:rPr lang="en"/>
              <a:t>The models were trained on the data from the GitHub dataset.</a:t>
            </a:r>
            <a:endParaRPr/>
          </a:p>
        </p:txBody>
      </p:sp>
      <p:pic>
        <p:nvPicPr>
          <p:cNvPr id="178" name="Google Shape;178;p30"/>
          <p:cNvPicPr preferRelativeResize="0"/>
          <p:nvPr/>
        </p:nvPicPr>
        <p:blipFill>
          <a:blip r:embed="rId3">
            <a:alphaModFix/>
          </a:blip>
          <a:stretch>
            <a:fillRect/>
          </a:stretch>
        </p:blipFill>
        <p:spPr>
          <a:xfrm>
            <a:off x="4307370" y="1017725"/>
            <a:ext cx="4836630" cy="4030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Classifier</a:t>
            </a:r>
            <a:endParaRPr/>
          </a:p>
        </p:txBody>
      </p:sp>
      <p:sp>
        <p:nvSpPr>
          <p:cNvPr id="184" name="Google Shape;184;p31"/>
          <p:cNvSpPr txBox="1"/>
          <p:nvPr>
            <p:ph idx="1" type="body"/>
          </p:nvPr>
        </p:nvSpPr>
        <p:spPr>
          <a:xfrm>
            <a:off x="311700" y="1152475"/>
            <a:ext cx="5746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full </a:t>
            </a:r>
            <a:r>
              <a:rPr lang="en"/>
              <a:t>classifier</a:t>
            </a:r>
            <a:r>
              <a:rPr lang="en"/>
              <a:t> of the raw data performed decently (top confusion matrix).</a:t>
            </a:r>
            <a:endParaRPr/>
          </a:p>
          <a:p>
            <a:pPr indent="0" lvl="0" marL="0" rtl="0" algn="l">
              <a:spcBef>
                <a:spcPts val="1200"/>
              </a:spcBef>
              <a:spcAft>
                <a:spcPts val="1200"/>
              </a:spcAft>
              <a:buNone/>
            </a:pPr>
            <a:r>
              <a:rPr lang="en"/>
              <a:t>The GAF classifiers had poor scores, and tended to </a:t>
            </a:r>
            <a:r>
              <a:rPr lang="en"/>
              <a:t>massively</a:t>
            </a:r>
            <a:r>
              <a:rPr lang="en"/>
              <a:t> misclassify.</a:t>
            </a:r>
            <a:endParaRPr/>
          </a:p>
        </p:txBody>
      </p:sp>
      <p:graphicFrame>
        <p:nvGraphicFramePr>
          <p:cNvPr id="185" name="Google Shape;185;p31"/>
          <p:cNvGraphicFramePr/>
          <p:nvPr/>
        </p:nvGraphicFramePr>
        <p:xfrm>
          <a:off x="114513" y="3727125"/>
          <a:ext cx="3000000" cy="3000000"/>
        </p:xfrm>
        <a:graphic>
          <a:graphicData uri="http://schemas.openxmlformats.org/drawingml/2006/table">
            <a:tbl>
              <a:tblPr>
                <a:noFill/>
                <a:tableStyleId>{2A823EC4-015B-40B8-8B50-8548F235D101}</a:tableStyleId>
              </a:tblPr>
              <a:tblGrid>
                <a:gridCol w="1164075"/>
                <a:gridCol w="1164075"/>
                <a:gridCol w="1164075"/>
                <a:gridCol w="1164075"/>
                <a:gridCol w="1164075"/>
              </a:tblGrid>
              <a:tr h="309875">
                <a:tc>
                  <a:txBody>
                    <a:bodyPr/>
                    <a:lstStyle/>
                    <a:p>
                      <a:pPr indent="0" lvl="0" marL="0" rtl="0" algn="ctr">
                        <a:spcBef>
                          <a:spcPts val="0"/>
                        </a:spcBef>
                        <a:spcAft>
                          <a:spcPts val="0"/>
                        </a:spcAft>
                        <a:buNone/>
                      </a:pPr>
                      <a:r>
                        <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Accuracy</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Precision</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Recall</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F1</a:t>
                      </a:r>
                      <a:endParaRPr b="1"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Raw Audio</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0.8343</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0.8445</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0.8343</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0.8338</a:t>
                      </a:r>
                      <a:endParaRPr b="1"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GADF</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0.2021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0.2215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0.1891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0.1590</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GASF</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0.2229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0.2186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0.2061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0.1905</a:t>
                      </a:r>
                      <a:endParaRPr sz="1200">
                        <a:latin typeface="Times New Roman"/>
                        <a:ea typeface="Times New Roman"/>
                        <a:cs typeface="Times New Roman"/>
                        <a:sym typeface="Times New Roman"/>
                      </a:endParaRPr>
                    </a:p>
                  </a:txBody>
                  <a:tcPr marT="63500" marB="63500" marR="63500" marL="63500"/>
                </a:tc>
              </a:tr>
            </a:tbl>
          </a:graphicData>
        </a:graphic>
      </p:graphicFrame>
      <p:pic>
        <p:nvPicPr>
          <p:cNvPr id="186" name="Google Shape;186;p31"/>
          <p:cNvPicPr preferRelativeResize="0"/>
          <p:nvPr/>
        </p:nvPicPr>
        <p:blipFill>
          <a:blip r:embed="rId3">
            <a:alphaModFix/>
          </a:blip>
          <a:stretch>
            <a:fillRect/>
          </a:stretch>
        </p:blipFill>
        <p:spPr>
          <a:xfrm>
            <a:off x="6058150" y="182588"/>
            <a:ext cx="2861350" cy="2353236"/>
          </a:xfrm>
          <a:prstGeom prst="rect">
            <a:avLst/>
          </a:prstGeom>
          <a:noFill/>
          <a:ln>
            <a:noFill/>
          </a:ln>
        </p:spPr>
      </p:pic>
      <p:pic>
        <p:nvPicPr>
          <p:cNvPr id="187" name="Google Shape;187;p31"/>
          <p:cNvPicPr preferRelativeResize="0"/>
          <p:nvPr/>
        </p:nvPicPr>
        <p:blipFill>
          <a:blip r:embed="rId4">
            <a:alphaModFix/>
          </a:blip>
          <a:stretch>
            <a:fillRect/>
          </a:stretch>
        </p:blipFill>
        <p:spPr>
          <a:xfrm>
            <a:off x="6058150" y="2607677"/>
            <a:ext cx="2861350" cy="23532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premise of this project contains two parts.</a:t>
            </a:r>
            <a:endParaRPr/>
          </a:p>
          <a:p>
            <a:pPr indent="0" lvl="0" marL="0" rtl="0" algn="l">
              <a:spcBef>
                <a:spcPts val="1200"/>
              </a:spcBef>
              <a:spcAft>
                <a:spcPts val="0"/>
              </a:spcAft>
              <a:buNone/>
            </a:pPr>
            <a:r>
              <a:rPr lang="en"/>
              <a:t>First is the generation of </a:t>
            </a:r>
            <a:r>
              <a:rPr lang="en"/>
              <a:t>Gramian Angular Field (GAF) images based off audio. These GAF images will be re-converted back to their </a:t>
            </a:r>
            <a:r>
              <a:rPr lang="en"/>
              <a:t>original</a:t>
            </a:r>
            <a:r>
              <a:rPr lang="en"/>
              <a:t> forms to investigate data loss.</a:t>
            </a:r>
            <a:endParaRPr/>
          </a:p>
          <a:p>
            <a:pPr indent="0" lvl="0" marL="0" rtl="0" algn="l">
              <a:spcBef>
                <a:spcPts val="1200"/>
              </a:spcBef>
              <a:spcAft>
                <a:spcPts val="0"/>
              </a:spcAft>
              <a:buNone/>
            </a:pPr>
            <a:r>
              <a:rPr lang="en"/>
              <a:t>Second is the </a:t>
            </a:r>
            <a:r>
              <a:rPr lang="en"/>
              <a:t>training</a:t>
            </a:r>
            <a:r>
              <a:rPr lang="en"/>
              <a:t> of CNN model on both the raw audio data and the GAF images to see if the models learn anything interesting or are comparable to the CNN based on the raw audio data.</a:t>
            </a:r>
            <a:endParaRPr/>
          </a:p>
          <a:p>
            <a:pPr indent="0" lvl="0" marL="0" rtl="0" algn="l">
              <a:spcBef>
                <a:spcPts val="1200"/>
              </a:spcBef>
              <a:spcAft>
                <a:spcPts val="1200"/>
              </a:spcAft>
              <a:buNone/>
            </a:pPr>
            <a:r>
              <a:rPr lang="en"/>
              <a:t>The project was </a:t>
            </a:r>
            <a:r>
              <a:rPr lang="en"/>
              <a:t>conceived</a:t>
            </a:r>
            <a:r>
              <a:rPr lang="en"/>
              <a:t> because we believed GAF files to be a potentially superior </a:t>
            </a:r>
            <a:r>
              <a:rPr lang="en"/>
              <a:t>representation</a:t>
            </a:r>
            <a:r>
              <a:rPr lang="en"/>
              <a:t> format, allowing for better ML learning, data storage, and more.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3" name="Google Shape;19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research is needed to find more optimal ways of representing the waveform using GAFs.</a:t>
            </a:r>
            <a:endParaRPr/>
          </a:p>
          <a:p>
            <a:pPr indent="0" lvl="0" marL="0" rtl="0" algn="l">
              <a:spcBef>
                <a:spcPts val="1200"/>
              </a:spcBef>
              <a:spcAft>
                <a:spcPts val="0"/>
              </a:spcAft>
              <a:buNone/>
            </a:pPr>
            <a:r>
              <a:rPr lang="en"/>
              <a:t>Given the poor scores of the GAF-trained classifiers with improvement in the training curves, it is likely that effective models are possible with significantly more training and/or data. </a:t>
            </a:r>
            <a:endParaRPr/>
          </a:p>
          <a:p>
            <a:pPr indent="0" lvl="0" marL="0" rtl="0" algn="l">
              <a:spcBef>
                <a:spcPts val="1200"/>
              </a:spcBef>
              <a:spcAft>
                <a:spcPts val="0"/>
              </a:spcAft>
              <a:buNone/>
            </a:pPr>
            <a:r>
              <a:rPr lang="en"/>
              <a:t>At current though, results indicate that GAFs are not ideal for this purpose, as we had hoped.</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99" name="Google Shape;19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Shah, S. K., Tariq, Z., Lee, J., &amp; Lee, Y. (2021). Event-Driven Deep Learning for Edge Intelligence (EDL-EI). </a:t>
            </a:r>
            <a:r>
              <a:rPr i="1" lang="en"/>
              <a:t>Sensors, 21</a:t>
            </a:r>
            <a:r>
              <a:rPr lang="en"/>
              <a:t>(18), 6023.</a:t>
            </a:r>
            <a:endParaRPr/>
          </a:p>
          <a:p>
            <a:pPr indent="0" lvl="0" marL="0" rtl="0" algn="l">
              <a:spcBef>
                <a:spcPts val="1200"/>
              </a:spcBef>
              <a:spcAft>
                <a:spcPts val="0"/>
              </a:spcAft>
              <a:buNone/>
            </a:pPr>
            <a:r>
              <a:rPr lang="en"/>
              <a:t>Wang, Z., &amp; Oates, T. (2015, June). Imaging time-series to improve classification and imputation. In </a:t>
            </a:r>
            <a:r>
              <a:rPr i="1" lang="en"/>
              <a:t>Twenty-Fourth International Joint Conference on Artificial Intelligence</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chose to use the Audio</a:t>
            </a:r>
            <a:r>
              <a:rPr lang="en"/>
              <a:t>MNIST, which is recordings of people saying digits.</a:t>
            </a:r>
            <a:endParaRPr/>
          </a:p>
          <a:p>
            <a:pPr indent="0" lvl="0" marL="0" rtl="0" algn="l">
              <a:spcBef>
                <a:spcPts val="1200"/>
              </a:spcBef>
              <a:spcAft>
                <a:spcPts val="1200"/>
              </a:spcAft>
              <a:buNone/>
            </a:pPr>
            <a:r>
              <a:rPr lang="en"/>
              <a:t>This makes for an easy ML task (classification) with files that aren’t </a:t>
            </a:r>
            <a:r>
              <a:rPr lang="en"/>
              <a:t>prohibitively large.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Kaggle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t>
            </a:r>
            <a:r>
              <a:rPr lang="en"/>
              <a:t>ix individuals speaking, with 50 recordings of each digit per individual. </a:t>
            </a:r>
            <a:endParaRPr/>
          </a:p>
          <a:p>
            <a:pPr indent="0" lvl="0" marL="0" rtl="0" algn="l">
              <a:spcBef>
                <a:spcPts val="1200"/>
              </a:spcBef>
              <a:spcAft>
                <a:spcPts val="0"/>
              </a:spcAft>
              <a:buNone/>
            </a:pPr>
            <a:r>
              <a:rPr lang="en"/>
              <a:t>Total of 3,000 recordings. </a:t>
            </a:r>
            <a:endParaRPr/>
          </a:p>
          <a:p>
            <a:pPr indent="0" lvl="0" marL="0" rtl="0" algn="l">
              <a:spcBef>
                <a:spcPts val="1200"/>
              </a:spcBef>
              <a:spcAft>
                <a:spcPts val="1200"/>
              </a:spcAft>
              <a:buNone/>
            </a:pPr>
            <a:r>
              <a:rPr lang="en"/>
              <a:t>This dataset was used to build the </a:t>
            </a:r>
            <a:br>
              <a:rPr lang="en"/>
            </a:br>
            <a:r>
              <a:rPr lang="en"/>
              <a:t>initial CNN classifier due to its </a:t>
            </a:r>
            <a:br>
              <a:rPr lang="en"/>
            </a:br>
            <a:r>
              <a:rPr lang="en"/>
              <a:t>smaller size, and is not the final </a:t>
            </a:r>
            <a:br>
              <a:rPr lang="en"/>
            </a:br>
            <a:r>
              <a:rPr lang="en"/>
              <a:t>dataset.</a:t>
            </a:r>
            <a:endParaRPr/>
          </a:p>
        </p:txBody>
      </p:sp>
      <p:pic>
        <p:nvPicPr>
          <p:cNvPr id="79" name="Google Shape;79;p16"/>
          <p:cNvPicPr preferRelativeResize="0"/>
          <p:nvPr/>
        </p:nvPicPr>
        <p:blipFill>
          <a:blip r:embed="rId3">
            <a:alphaModFix/>
          </a:blip>
          <a:stretch>
            <a:fillRect/>
          </a:stretch>
        </p:blipFill>
        <p:spPr>
          <a:xfrm>
            <a:off x="4020475" y="1595750"/>
            <a:ext cx="5070275" cy="3355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GitHub</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t>
            </a:r>
            <a:r>
              <a:rPr lang="en"/>
              <a:t>ixty individuals speaking, with 50 recordings of each digit being spoken per individual for a total of 30,000 recordings.</a:t>
            </a:r>
            <a:endParaRPr/>
          </a:p>
        </p:txBody>
      </p:sp>
      <p:pic>
        <p:nvPicPr>
          <p:cNvPr id="86" name="Google Shape;86;p17"/>
          <p:cNvPicPr preferRelativeResize="0"/>
          <p:nvPr/>
        </p:nvPicPr>
        <p:blipFill>
          <a:blip r:embed="rId3">
            <a:alphaModFix/>
          </a:blip>
          <a:stretch>
            <a:fillRect/>
          </a:stretch>
        </p:blipFill>
        <p:spPr>
          <a:xfrm>
            <a:off x="1600200" y="2173850"/>
            <a:ext cx="5943600" cy="285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Spectrograms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During the initial construction of the CNN classifier, spectrograms of each audio file were generated and trained on.</a:t>
            </a:r>
            <a:endParaRPr/>
          </a:p>
          <a:p>
            <a:pPr indent="0" lvl="0" marL="0" rtl="0" algn="l">
              <a:spcBef>
                <a:spcPts val="1200"/>
              </a:spcBef>
              <a:spcAft>
                <a:spcPts val="1200"/>
              </a:spcAft>
              <a:buNone/>
            </a:pPr>
            <a:r>
              <a:rPr lang="en"/>
              <a:t>Due to time constraints, the full CNN classifier did not have a spectrogram experiment. Instead a CNN trained on the raw audio data was used.</a:t>
            </a:r>
            <a:endParaRPr/>
          </a:p>
        </p:txBody>
      </p:sp>
      <p:pic>
        <p:nvPicPr>
          <p:cNvPr id="93" name="Google Shape;93;p18"/>
          <p:cNvPicPr preferRelativeResize="0"/>
          <p:nvPr/>
        </p:nvPicPr>
        <p:blipFill rotWithShape="1">
          <a:blip r:embed="rId3">
            <a:alphaModFix/>
          </a:blip>
          <a:srcRect b="5673" l="3932" r="6485" t="7180"/>
          <a:stretch/>
        </p:blipFill>
        <p:spPr>
          <a:xfrm>
            <a:off x="3133725" y="2959725"/>
            <a:ext cx="2876550" cy="1857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Gramian Angular Fields (GAF)</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Both </a:t>
            </a:r>
            <a:r>
              <a:rPr lang="en"/>
              <a:t>Gramian Angular Summation Fields (GASF) and Gramian Angular Difference Fields (GADF) were generated for each audio file.</a:t>
            </a:r>
            <a:endParaRPr/>
          </a:p>
          <a:p>
            <a:pPr indent="0" lvl="0" marL="0" rtl="0" algn="l">
              <a:spcBef>
                <a:spcPts val="1200"/>
              </a:spcBef>
              <a:spcAft>
                <a:spcPts val="1200"/>
              </a:spcAft>
              <a:buNone/>
            </a:pPr>
            <a:r>
              <a:rPr lang="en"/>
              <a:t>GAFs are transformations that represent time and </a:t>
            </a:r>
            <a:br>
              <a:rPr lang="en"/>
            </a:br>
            <a:r>
              <a:rPr lang="en"/>
              <a:t>e</a:t>
            </a:r>
            <a:r>
              <a:rPr lang="en"/>
              <a:t>vents.</a:t>
            </a:r>
            <a:endParaRPr>
              <a:highlight>
                <a:schemeClr val="accent6"/>
              </a:highlight>
            </a:endParaRPr>
          </a:p>
        </p:txBody>
      </p:sp>
      <p:pic>
        <p:nvPicPr>
          <p:cNvPr id="100" name="Google Shape;100;p19"/>
          <p:cNvPicPr preferRelativeResize="0"/>
          <p:nvPr/>
        </p:nvPicPr>
        <p:blipFill rotWithShape="1">
          <a:blip r:embed="rId3">
            <a:alphaModFix/>
          </a:blip>
          <a:srcRect b="0" l="0" r="-8189" t="0"/>
          <a:stretch/>
        </p:blipFill>
        <p:spPr>
          <a:xfrm>
            <a:off x="6124575" y="2015300"/>
            <a:ext cx="3019425" cy="2790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Audio</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use the same model as the other file types, the raw audio data needed some preprocessing.</a:t>
            </a:r>
            <a:endParaRPr/>
          </a:p>
          <a:p>
            <a:pPr indent="0" lvl="0" marL="0" rtl="0" algn="l">
              <a:spcBef>
                <a:spcPts val="1200"/>
              </a:spcBef>
              <a:spcAft>
                <a:spcPts val="0"/>
              </a:spcAft>
              <a:buNone/>
            </a:pPr>
            <a:r>
              <a:rPr lang="en"/>
              <a:t>Sequences were padded to </a:t>
            </a:r>
            <a:r>
              <a:rPr lang="en"/>
              <a:t>length</a:t>
            </a:r>
            <a:r>
              <a:rPr lang="en"/>
              <a:t> 48,400. Sequences were then reshaped into 220 x 220 pixel </a:t>
            </a:r>
            <a:r>
              <a:rPr lang="en"/>
              <a:t>matrices</a:t>
            </a:r>
            <a:r>
              <a:rPr lang="en"/>
              <a:t>. </a:t>
            </a:r>
            <a:endParaRPr/>
          </a:p>
          <a:p>
            <a:pPr indent="0" lvl="0" marL="0" rtl="0" algn="l">
              <a:spcBef>
                <a:spcPts val="1200"/>
              </a:spcBef>
              <a:spcAft>
                <a:spcPts val="1200"/>
              </a:spcAft>
              <a:buNone/>
            </a:pPr>
            <a:r>
              <a:rPr lang="en"/>
              <a:t>Due to negative values within the data, all values were normalized between 0 and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GAF</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lang="en"/>
              <a:t>initial</a:t>
            </a:r>
            <a:r>
              <a:rPr lang="en"/>
              <a:t> GAF images (about 6,100 x 6,100 pixels) were too large and caused memory crashes just building the model.</a:t>
            </a:r>
            <a:endParaRPr/>
          </a:p>
          <a:p>
            <a:pPr indent="0" lvl="0" marL="0" rtl="0" algn="l">
              <a:spcBef>
                <a:spcPts val="1200"/>
              </a:spcBef>
              <a:spcAft>
                <a:spcPts val="1200"/>
              </a:spcAft>
              <a:buNone/>
            </a:pPr>
            <a:r>
              <a:rPr lang="en"/>
              <a:t>Downsizing the files was necessary. The resulting images were not of consistent sizes. Images that </a:t>
            </a:r>
            <a:r>
              <a:rPr lang="en"/>
              <a:t>were</a:t>
            </a:r>
            <a:r>
              <a:rPr lang="en"/>
              <a:t> still too large were discarded. The remaining images were padded (if necessary) to </a:t>
            </a:r>
            <a:r>
              <a:rPr lang="en"/>
              <a:t>192 x 192 pixels.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