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EDC518-ECAE-4CC6-912C-82A610175CAE}">
  <a:tblStyle styleId="{9CEDC518-ECAE-4CC6-912C-82A610175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ad0ac2e4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ad0ac2e4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ad0ac2e4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ad0ac2e4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ad0ac2e4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ad0ac2e4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ad0ac2e4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ad0ac2e4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ad0ac2e4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ad0ac2e4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ad0ac2e4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ad0ac2e4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ad0ac2e4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ad0ac2e4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ad0ac2e4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ad0ac2e4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ad0ac2e4a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ad0ac2e4a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ad0ac2e4a_6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ad0ac2e4a_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bad0ac2e4a_6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bad0ac2e4a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ad0ac2e4a_6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ad0ac2e4a_6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ad0ac2e4a_6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ad0ac2e4a_6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ad0ac2e4a_6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ad0ac2e4a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ad0ac2e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ad0ac2e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ad0ac2e4a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ad0ac2e4a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ad0ac2e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ad0ac2e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Single-Cell Cancer Biopsy Prediction with Transfer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4"/>
            <a:ext cx="81231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 Haney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 Dhakal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Danyang Shao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Preprocessing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 was converted to sequence </a:t>
            </a:r>
            <a:r>
              <a:rPr lang="en"/>
              <a:t>lengths</a:t>
            </a:r>
            <a:r>
              <a:rPr lang="en"/>
              <a:t> of 200.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Missing values were first dropped.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sequences under the minimum length (8000), were repeatedly concatenated with themselves with a spacer value (0) in between </a:t>
            </a:r>
            <a:r>
              <a:rPr lang="en"/>
              <a:t>repetitions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sequence was then divided into 200-value </a:t>
            </a:r>
            <a:r>
              <a:rPr lang="en"/>
              <a:t>lengths</a:t>
            </a:r>
            <a:r>
              <a:rPr lang="en"/>
              <a:t>. Any subsequences with less than 200 values were discarded.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Labels were numeric encoded.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 balancing was done. All classes have equal representation in </a:t>
            </a:r>
            <a:r>
              <a:rPr lang="en"/>
              <a:t>their</a:t>
            </a:r>
            <a:r>
              <a:rPr lang="en"/>
              <a:t> respective </a:t>
            </a:r>
            <a:r>
              <a:rPr lang="en"/>
              <a:t>datasets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Issues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was far more data collected than was trained over. However, it was </a:t>
            </a:r>
            <a:r>
              <a:rPr lang="en"/>
              <a:t>prohibitively</a:t>
            </a:r>
            <a:r>
              <a:rPr lang="en"/>
              <a:t> difficult and time-consuming to work with so much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is taken from multiple sources with varying formats for the single-cell biopsy data. There is concern about the quality of the combined single-cell dataset.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model architectures were trained, a dense and a LSTM.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architectures have 3 hidden layers with unit sizes of 200, 100, and 50.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ReLU activations were used for the hidden layers, and softmax for the output layer.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architecture, 3 training sessions were done.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baseline was run where the target data was trained on as the only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source model was trained on the multi-cell biopsy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source model was converted to a transfer model, and fine-tuned on the single-cell biopsy dataset. 2 layers were unfrozen.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first experiment was run at 20 epochs, the last two at 10 for a combined total of 20 epochs.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r>
              <a:rPr lang="en"/>
              <a:t>: Issues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far more experiments were planned.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architectures were intended to be attempted (transformers, CNN).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Different </a:t>
            </a:r>
            <a:r>
              <a:rPr lang="en"/>
              <a:t>segmentation</a:t>
            </a:r>
            <a:r>
              <a:rPr lang="en"/>
              <a:t> styles were intended to be attempted (varying spacer sizes, padding, different sequence </a:t>
            </a:r>
            <a:r>
              <a:rPr lang="en"/>
              <a:t>lengths).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constraints occurred due to how long it took to process the data, and notable issues with getting the model to accept the data.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1538725" y="149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{9CEDC518-ECAE-4CC6-912C-82A610175CAE}</a:tableStyleId>
              </a:tblPr>
              <a:tblGrid>
                <a:gridCol w="1177550"/>
                <a:gridCol w="873575"/>
                <a:gridCol w="997500"/>
                <a:gridCol w="1012600"/>
                <a:gridCol w="991525"/>
                <a:gridCol w="10138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Architecture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Precision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Recall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F1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Dense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Source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0.000991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0.032258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0.001923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0.030726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Dense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Target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0.979746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0.978288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0.978567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0.471563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Dense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Baseline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0.999846</a:t>
                      </a:r>
                      <a:endParaRPr b="1"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0.999842</a:t>
                      </a:r>
                      <a:endParaRPr b="1"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0.999844</a:t>
                      </a:r>
                      <a:endParaRPr b="1"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0.999844</a:t>
                      </a:r>
                      <a:endParaRPr b="1"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LSTM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Source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0.020670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0.037464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0.010124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0.038629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LSTM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Target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0.000000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0.246953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0.500000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0.330614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LSTM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Baseline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0.787013</a:t>
                      </a:r>
                      <a:endParaRPr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0.786902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0.786712</a:t>
                      </a:r>
                      <a:endParaRPr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0.786719</a:t>
                      </a:r>
                      <a:endParaRPr u="sng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8"/>
          <p:cNvGrpSpPr/>
          <p:nvPr/>
        </p:nvGrpSpPr>
        <p:grpSpPr>
          <a:xfrm>
            <a:off x="304800" y="1798800"/>
            <a:ext cx="8534400" cy="2514600"/>
            <a:chOff x="304800" y="1798800"/>
            <a:chExt cx="8534400" cy="2514600"/>
          </a:xfrm>
        </p:grpSpPr>
        <p:pic>
          <p:nvPicPr>
            <p:cNvPr id="155" name="Google Shape;15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4800" y="1798800"/>
              <a:ext cx="3038475" cy="251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3275" y="1808325"/>
              <a:ext cx="3038475" cy="249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81750" y="2046925"/>
              <a:ext cx="2457450" cy="20183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Confusion </a:t>
            </a:r>
            <a:r>
              <a:rPr lang="en"/>
              <a:t>Matrices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/>
              <a:t>Confusion Matrices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98800"/>
            <a:ext cx="30384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75" y="1808325"/>
            <a:ext cx="30384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750" y="2046925"/>
            <a:ext cx="2457450" cy="2018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problem was unexpected.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baseline</a:t>
            </a:r>
            <a:r>
              <a:rPr lang="en"/>
              <a:t> results are better than the transfer learning results. However, for the Dense model the transfer learning is close.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Scores indicate that a LSTM architecture is either not appropriate, or needs </a:t>
            </a:r>
            <a:r>
              <a:rPr lang="en"/>
              <a:t>significantly</a:t>
            </a:r>
            <a:r>
              <a:rPr lang="en"/>
              <a:t> more training.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Training with more data should be done.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1920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is a disease in which some of the body’s cells grow uncontrollably and spread to other parts of the body.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total of 1.9 million new cancer cases and 609,360 deaths from cancer are expected to occur in the US in 2022, which is about 1,670 deaths a 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Cancer mortality is reduced when cases are detected and treated early.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national priority to improve early diagnosis rates to 75% by 2028 was outlined in the National Health Service (NHS) long-term plan.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100" y="1170125"/>
            <a:ext cx="2335500" cy="174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600" y="2781343"/>
            <a:ext cx="2335500" cy="175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algorithms have the potential to directly contribute to cancer diagnosis by processing large amounts of high-dimensional data to identify hard-to-detect signals.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Currently there is not a lot of data available to train, so models trained with a end to end approach will not be robust, particularly rare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problem will be  tackled with transfer learning, a method of fine-tuning that allows for the use of large source dataset to built the initial representations of the domain data while a small target datasets tunes the model to the specific data for the task at hand.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 expression analysis is most simply described as the study of the way genes are transcribed to synthesize functional gene products — functional RNA species or protein products. The study of gene regulation provides insights into normal cellular processes, such as differentiation, and abnormal or pathological processes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0" y="3373930"/>
            <a:ext cx="9143999" cy="132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Bulk-RNA-seq averages gene expression across all cells in a sample, scRNA-seq profiles the transcriptome of each individual cell in the tissue sample.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 cell RNA sequencing allows us to classify, characterize and distinguish each cell at the transcriptome level, which leads to identify rare cell population but functionally important.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000" y="2933100"/>
            <a:ext cx="2557425" cy="19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Cancer Genome Atlas (TCGA), a landmark cancer genomics program, molecularly characterized over 20,000 primary cancer and matched normal samples spanning 33 cancer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 Expression Omnibus (GEO) is a database repository of high throughput gene expression data and hybridization arrays, chips, microarrays.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requires two datasets: source and target.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source dataset is multi-cell </a:t>
            </a:r>
            <a:br>
              <a:rPr lang="en"/>
            </a:br>
            <a:r>
              <a:rPr lang="en"/>
              <a:t>biopsy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target dataset is single-cell </a:t>
            </a:r>
            <a:br>
              <a:rPr lang="en"/>
            </a:br>
            <a:r>
              <a:rPr lang="en"/>
              <a:t>biopsy data.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750" y="1594700"/>
            <a:ext cx="5073649" cy="33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Multi-Cell Biopsy Data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Bulk RNA data of 32 cancers and control are downloaded from TCGA.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gdc-client is used for downloading.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XML generates a single patient information data frame with only one row.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Check if the order of gene id is consistent and merge by column to get the count matrix.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cart-json is used to convert to sample id.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Removal of duplicate genes.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After preprocessing, there were 124,000 sequences from 31 classes. Samples from </a:t>
            </a:r>
            <a:r>
              <a:rPr lang="en" sz="1400"/>
              <a:t>healthy</a:t>
            </a:r>
            <a:r>
              <a:rPr lang="en" sz="1400"/>
              <a:t> cells were removed.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LAML151，ACC79, CHOL45, BLCA430, BRCA1217, CESC309, COAD512, UCEC583,  ESCA173, GBM173, GHSC546, KICH89, KIRC607, KIRP321, DLBC48, LIHC424, LGG529, LUAD585, LUSC550, SKCM472, MESO86, UVM80, OV379, PAAD182, PCPG186, PRAD551, PCPG186, PRAD551, READ177, SARC265,  STAD407, TGCT165, THYM121, THCA568, UCS56.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Single-Cell Biopsy Data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73375" y="113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Single-Cell RNA of 2 cancers are download from GEO using GEOquery.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Ovarian cancer GSE146026,  and Colorectal cancer GSE132465.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Seurat is an r package designed for cellular quality control and analysis of single cell rna-seq data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Data normalization is performed with Seurat.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FindVariableFeatures was used for selecting highly variable genes.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600"/>
              <a:t>After preprocessing, there were </a:t>
            </a:r>
            <a:r>
              <a:rPr lang="en" sz="5600"/>
              <a:t>64</a:t>
            </a:r>
            <a:r>
              <a:rPr lang="en" sz="5600"/>
              <a:t>000 sequences from 2 classes.</a:t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