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f773ab6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f773ab6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f75f0adf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f75f0adf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f75f0adf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f75f0adf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f75f0adf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f75f0adf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f75f0adf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f75f0adf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f75f0adf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f75f0adf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f8f18e9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f8f18e9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f75f0adf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f75f0adf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f8f18e9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f8f18e9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f75f0adf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f75f0adf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f75f0ad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f75f0ad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f773ab6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f773ab6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f75f0adf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f75f0adf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f773ab6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f773ab6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f75f0adf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f75f0adf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f75f0adf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f75f0adf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f75f0adf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f75f0adf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f75f0ad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f75f0ad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f75f0ad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f75f0ad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f75f0adf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f75f0adf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f75f0adf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f75f0adf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f8f18e95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f8f18e9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f75f0ad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f75f0ad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f75f0adf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f75f0adf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f75f0adf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f75f0adf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f75f0ad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f75f0ad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blog.acolyer.org/2016/04/21/the-amazing-power-of-word-vectors/" TargetMode="External"/><Relationship Id="rId4" Type="http://schemas.openxmlformats.org/officeDocument/2006/relationships/hyperlink" Target="https://www.geeksforgeeks.org/ml-label-encoding-of-datasets-in-python/" TargetMode="External"/><Relationship Id="rId5" Type="http://schemas.openxmlformats.org/officeDocument/2006/relationships/hyperlink" Target="https://towardsdatascience.com/what-is-an-encoder-decoder-model-86b3d57c5e1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018"/>
              <a:t>GestaltMatcher facilitates rare disease matching using facial phenotype descriptors</a:t>
            </a:r>
            <a:endParaRPr sz="4720"/>
          </a:p>
        </p:txBody>
      </p:sp>
      <p:sp>
        <p:nvSpPr>
          <p:cNvPr id="60" name="Google Shape;60;p13"/>
          <p:cNvSpPr txBox="1"/>
          <p:nvPr>
            <p:ph idx="1" type="subTitle"/>
          </p:nvPr>
        </p:nvSpPr>
        <p:spPr>
          <a:xfrm>
            <a:off x="510450" y="3182344"/>
            <a:ext cx="8123100" cy="1588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Authors: Tzung-Chien Hsieh, Aviram Bar-Haim, Shahida Moosa, Nadja Ehmke, Karen W. Gripp, Jean Tori Pantel, Magdalena Danye, Martin Atta Mensah, Denise Horn, Stanislav Rosnev,Nicole Fleischer, Guilherme Bonini, Alexander Hustinx, Alexander Schmid, Alexej Knaus, Behnam Javanmardi, Hannah Klinkhammer, Hellen Lesmann, Sugirthan Sivalingam, Tom Kamphans, Wolfgang Meiswinkel, Frédéric Ebstein, Elke Krüger, Sébastien Küry, Stéphane Bézieau , Axel Schmidt, Sophia Peters, Hartmut Engels, Elisabeth Mangold, Martina Kreiß, Kirsten Cremer, Claudia Perne, Regina C. Betz , Tim Bender, Kathrin Grundmann-Hauser, Tobias B. Haack, Matias Wagner, Theresa Brunet, Heidi Beate Bentzen, Luisa Averdunk, Kimberly Christine Coetzer, Gholson J. Lyon, Malte Spielmann, Christian P. Schaaf, Stefan Mundlos, Markus M. Nöthen and Peter M. Krawitz</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Encodings</a:t>
            </a:r>
            <a:endParaRPr/>
          </a:p>
        </p:txBody>
      </p:sp>
      <p:sp>
        <p:nvSpPr>
          <p:cNvPr id="119" name="Google Shape;119;p22"/>
          <p:cNvSpPr txBox="1"/>
          <p:nvPr>
            <p:ph idx="1" type="body"/>
          </p:nvPr>
        </p:nvSpPr>
        <p:spPr>
          <a:xfrm>
            <a:off x="311700" y="1152475"/>
            <a:ext cx="435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encoding is a vector of numbers representing an input. They can be </a:t>
            </a:r>
            <a:r>
              <a:rPr lang="en"/>
              <a:t>manually</a:t>
            </a:r>
            <a:r>
              <a:rPr lang="en"/>
              <a:t> created or generated by a ML model.</a:t>
            </a:r>
            <a:endParaRPr/>
          </a:p>
          <a:p>
            <a:pPr indent="0" lvl="0" marL="0" rtl="0" algn="l">
              <a:spcBef>
                <a:spcPts val="1200"/>
              </a:spcBef>
              <a:spcAft>
                <a:spcPts val="1200"/>
              </a:spcAft>
              <a:buNone/>
            </a:pPr>
            <a:r>
              <a:rPr lang="en"/>
              <a:t>ML generated encodings have been known to contain information that allows numerical comparison and manipulation of data that wasn’t before.</a:t>
            </a:r>
            <a:endParaRPr/>
          </a:p>
        </p:txBody>
      </p:sp>
      <p:grpSp>
        <p:nvGrpSpPr>
          <p:cNvPr id="120" name="Google Shape;120;p22"/>
          <p:cNvGrpSpPr/>
          <p:nvPr/>
        </p:nvGrpSpPr>
        <p:grpSpPr>
          <a:xfrm>
            <a:off x="4802028" y="789816"/>
            <a:ext cx="3957963" cy="4225459"/>
            <a:chOff x="2874825" y="-336775"/>
            <a:chExt cx="6046384" cy="6455025"/>
          </a:xfrm>
        </p:grpSpPr>
        <p:pic>
          <p:nvPicPr>
            <p:cNvPr id="121" name="Google Shape;121;p22"/>
            <p:cNvPicPr preferRelativeResize="0"/>
            <p:nvPr/>
          </p:nvPicPr>
          <p:blipFill>
            <a:blip r:embed="rId3">
              <a:alphaModFix/>
            </a:blip>
            <a:stretch>
              <a:fillRect/>
            </a:stretch>
          </p:blipFill>
          <p:spPr>
            <a:xfrm>
              <a:off x="2874825" y="-336775"/>
              <a:ext cx="5554201" cy="3213247"/>
            </a:xfrm>
            <a:prstGeom prst="rect">
              <a:avLst/>
            </a:prstGeom>
            <a:noFill/>
            <a:ln>
              <a:noFill/>
            </a:ln>
          </p:spPr>
        </p:pic>
        <p:pic>
          <p:nvPicPr>
            <p:cNvPr id="122" name="Google Shape;122;p22"/>
            <p:cNvPicPr preferRelativeResize="0"/>
            <p:nvPr/>
          </p:nvPicPr>
          <p:blipFill>
            <a:blip r:embed="rId4">
              <a:alphaModFix/>
            </a:blip>
            <a:stretch>
              <a:fillRect/>
            </a:stretch>
          </p:blipFill>
          <p:spPr>
            <a:xfrm>
              <a:off x="2874825" y="2755925"/>
              <a:ext cx="6046384" cy="336232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(Cont.)</a:t>
            </a:r>
            <a:endParaRPr/>
          </a:p>
        </p:txBody>
      </p:sp>
      <p:sp>
        <p:nvSpPr>
          <p:cNvPr id="128" name="Google Shape;128;p23"/>
          <p:cNvSpPr txBox="1"/>
          <p:nvPr>
            <p:ph idx="1" type="body"/>
          </p:nvPr>
        </p:nvSpPr>
        <p:spPr>
          <a:xfrm>
            <a:off x="6385300" y="1152475"/>
            <a:ext cx="244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Architecture of the model, a DCNN.</a:t>
            </a:r>
            <a:endParaRPr/>
          </a:p>
          <a:p>
            <a:pPr indent="0" lvl="0" marL="0" rtl="0" algn="l">
              <a:spcBef>
                <a:spcPts val="1200"/>
              </a:spcBef>
              <a:spcAft>
                <a:spcPts val="1200"/>
              </a:spcAft>
              <a:buNone/>
            </a:pPr>
            <a:r>
              <a:rPr lang="en"/>
              <a:t>Bottom: The clustered CFPS.</a:t>
            </a:r>
            <a:endParaRPr/>
          </a:p>
        </p:txBody>
      </p:sp>
      <p:pic>
        <p:nvPicPr>
          <p:cNvPr id="129" name="Google Shape;129;p23"/>
          <p:cNvPicPr preferRelativeResize="0"/>
          <p:nvPr/>
        </p:nvPicPr>
        <p:blipFill>
          <a:blip r:embed="rId3">
            <a:alphaModFix/>
          </a:blip>
          <a:stretch>
            <a:fillRect/>
          </a:stretch>
        </p:blipFill>
        <p:spPr>
          <a:xfrm>
            <a:off x="311700" y="1152475"/>
            <a:ext cx="6073599" cy="3416400"/>
          </a:xfrm>
          <a:prstGeom prst="rect">
            <a:avLst/>
          </a:prstGeom>
          <a:noFill/>
          <a:ln>
            <a:noFill/>
          </a:ln>
        </p:spPr>
      </p:pic>
      <p:sp>
        <p:nvSpPr>
          <p:cNvPr id="130" name="Google Shape;130;p23"/>
          <p:cNvSpPr txBox="1"/>
          <p:nvPr>
            <p:ph idx="1" type="body"/>
          </p:nvPr>
        </p:nvSpPr>
        <p:spPr>
          <a:xfrm>
            <a:off x="311700" y="4568875"/>
            <a:ext cx="6073500" cy="6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000"/>
              <a:t>Fig. 2 | Concept of GestaltMatcher.</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view importance of training specifically on syndromic images, the authors train Enc-Healthy on only CASIA-WebFace. Enc-F2G was trained on CASIA-WebFace then fine-tuned on the F2G dataset.</a:t>
            </a:r>
            <a:endParaRPr/>
          </a:p>
          <a:p>
            <a:pPr indent="0" lvl="0" marL="0" rtl="0" algn="l">
              <a:spcBef>
                <a:spcPts val="1200"/>
              </a:spcBef>
              <a:spcAft>
                <a:spcPts val="1200"/>
              </a:spcAft>
              <a:buNone/>
            </a:pPr>
            <a:r>
              <a:rPr lang="en"/>
              <a:t>Top-</a:t>
            </a:r>
            <a:r>
              <a:rPr i="1" lang="en"/>
              <a:t>k</a:t>
            </a:r>
            <a:r>
              <a:rPr lang="en"/>
              <a:t> Accuracy: The percentage of test cases where the FPD was within the </a:t>
            </a:r>
            <a:r>
              <a:rPr i="1" lang="en"/>
              <a:t>k</a:t>
            </a:r>
            <a:r>
              <a:rPr lang="en"/>
              <a:t> closest diagnoses in the CFPS.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81150" y="945625"/>
            <a:ext cx="8981700" cy="4044650"/>
          </a:xfrm>
          <a:prstGeom prst="rect">
            <a:avLst/>
          </a:prstGeom>
          <a:noFill/>
          <a:ln>
            <a:noFill/>
          </a:ln>
        </p:spPr>
      </p:pic>
      <p:sp>
        <p:nvSpPr>
          <p:cNvPr id="144" name="Google Shape;144;p25"/>
          <p:cNvSpPr/>
          <p:nvPr/>
        </p:nvSpPr>
        <p:spPr>
          <a:xfrm>
            <a:off x="149750" y="1871725"/>
            <a:ext cx="8834700" cy="23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149750" y="2571625"/>
            <a:ext cx="8834700" cy="232200"/>
          </a:xfrm>
          <a:prstGeom prst="rect">
            <a:avLst/>
          </a:prstGeom>
          <a:solidFill>
            <a:srgbClr val="FF0000">
              <a:alpha val="11310"/>
            </a:srgbClr>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154650" y="3022550"/>
            <a:ext cx="8834700" cy="232200"/>
          </a:xfrm>
          <a:prstGeom prst="rect">
            <a:avLst/>
          </a:prstGeom>
          <a:solidFill>
            <a:srgbClr val="FF0000">
              <a:alpha val="11310"/>
            </a:srgbClr>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154650" y="3473475"/>
            <a:ext cx="8834700" cy="232200"/>
          </a:xfrm>
          <a:prstGeom prst="rect">
            <a:avLst/>
          </a:prstGeom>
          <a:solidFill>
            <a:srgbClr val="FF0000">
              <a:alpha val="11310"/>
            </a:srgbClr>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149750" y="2103925"/>
            <a:ext cx="8834700" cy="232200"/>
          </a:xfrm>
          <a:prstGeom prst="rect">
            <a:avLst/>
          </a:prstGeom>
          <a:solidFill>
            <a:srgbClr val="980000">
              <a:alpha val="29760"/>
            </a:srgbClr>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54" name="Google Shape;154;p26"/>
          <p:cNvSpPr txBox="1"/>
          <p:nvPr>
            <p:ph idx="1" type="body"/>
          </p:nvPr>
        </p:nvSpPr>
        <p:spPr>
          <a:xfrm>
            <a:off x="5824800" y="1152475"/>
            <a:ext cx="300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of the rare syndromes have very few instances in the data and the gestalts are less </a:t>
            </a:r>
            <a:r>
              <a:rPr lang="en"/>
              <a:t>distinct</a:t>
            </a:r>
            <a:r>
              <a:rPr lang="en"/>
              <a:t>, which leads to class imbalance and could act as noise during training.</a:t>
            </a:r>
            <a:endParaRPr/>
          </a:p>
          <a:p>
            <a:pPr indent="0" lvl="0" marL="0" rtl="0" algn="l">
              <a:spcBef>
                <a:spcPts val="1200"/>
              </a:spcBef>
              <a:spcAft>
                <a:spcPts val="1200"/>
              </a:spcAft>
              <a:buNone/>
            </a:pPr>
            <a:r>
              <a:rPr lang="en"/>
              <a:t>Each color is the number of subjects per syndrome.</a:t>
            </a:r>
            <a:endParaRPr/>
          </a:p>
        </p:txBody>
      </p:sp>
      <p:pic>
        <p:nvPicPr>
          <p:cNvPr id="155" name="Google Shape;155;p26"/>
          <p:cNvPicPr preferRelativeResize="0"/>
          <p:nvPr/>
        </p:nvPicPr>
        <p:blipFill>
          <a:blip r:embed="rId3">
            <a:alphaModFix/>
          </a:blip>
          <a:stretch>
            <a:fillRect/>
          </a:stretch>
        </p:blipFill>
        <p:spPr>
          <a:xfrm>
            <a:off x="311700" y="1122525"/>
            <a:ext cx="5513099" cy="3675400"/>
          </a:xfrm>
          <a:prstGeom prst="rect">
            <a:avLst/>
          </a:prstGeom>
          <a:noFill/>
          <a:ln>
            <a:noFill/>
          </a:ln>
        </p:spPr>
      </p:pic>
      <p:sp>
        <p:nvSpPr>
          <p:cNvPr id="156" name="Google Shape;156;p26"/>
          <p:cNvSpPr txBox="1"/>
          <p:nvPr>
            <p:ph idx="1" type="body"/>
          </p:nvPr>
        </p:nvSpPr>
        <p:spPr>
          <a:xfrm>
            <a:off x="311700" y="4721725"/>
            <a:ext cx="5647800" cy="423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SzPts val="770"/>
              <a:buNone/>
            </a:pPr>
            <a:r>
              <a:rPr b="1" lang="en" sz="1000"/>
              <a:t>Fig. 3 | Influence of the number of syndromes included in model training. </a:t>
            </a:r>
            <a:endParaRPr b="1"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62" name="Google Shape;162;p27"/>
          <p:cNvSpPr txBox="1"/>
          <p:nvPr>
            <p:ph idx="1" type="body"/>
          </p:nvPr>
        </p:nvSpPr>
        <p:spPr>
          <a:xfrm>
            <a:off x="311700" y="1152475"/>
            <a:ext cx="332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ΔTop-10 Accuracy: Difference between the accuracy of the doubled syndromes or subjects and the base point.</a:t>
            </a:r>
            <a:endParaRPr/>
          </a:p>
        </p:txBody>
      </p:sp>
      <p:pic>
        <p:nvPicPr>
          <p:cNvPr id="163" name="Google Shape;163;p27"/>
          <p:cNvPicPr preferRelativeResize="0"/>
          <p:nvPr/>
        </p:nvPicPr>
        <p:blipFill>
          <a:blip r:embed="rId3">
            <a:alphaModFix/>
          </a:blip>
          <a:stretch>
            <a:fillRect/>
          </a:stretch>
        </p:blipFill>
        <p:spPr>
          <a:xfrm>
            <a:off x="3638180" y="1152475"/>
            <a:ext cx="5194120" cy="3416400"/>
          </a:xfrm>
          <a:prstGeom prst="rect">
            <a:avLst/>
          </a:prstGeom>
          <a:noFill/>
          <a:ln>
            <a:noFill/>
          </a:ln>
        </p:spPr>
      </p:pic>
      <p:sp>
        <p:nvSpPr>
          <p:cNvPr id="164" name="Google Shape;164;p27"/>
          <p:cNvSpPr txBox="1"/>
          <p:nvPr>
            <p:ph idx="1" type="body"/>
          </p:nvPr>
        </p:nvSpPr>
        <p:spPr>
          <a:xfrm>
            <a:off x="3638150" y="4568875"/>
            <a:ext cx="5194200" cy="646500"/>
          </a:xfrm>
          <a:prstGeom prst="rect">
            <a:avLst/>
          </a:prstGeom>
        </p:spPr>
        <p:txBody>
          <a:bodyPr anchorCtr="0" anchor="t" bIns="91425" lIns="91425" spcFirstLastPara="1" rIns="91425" wrap="square" tIns="91425">
            <a:noAutofit/>
          </a:bodyPr>
          <a:lstStyle/>
          <a:p>
            <a:pPr indent="0" lvl="0" marL="0" rtl="0" algn="ctr">
              <a:lnSpc>
                <a:spcPct val="75000"/>
              </a:lnSpc>
              <a:spcBef>
                <a:spcPts val="0"/>
              </a:spcBef>
              <a:spcAft>
                <a:spcPts val="0"/>
              </a:spcAft>
              <a:buSzPts val="440"/>
              <a:buNone/>
            </a:pPr>
            <a:r>
              <a:rPr b="1" lang="en" sz="1012"/>
              <a:t>Extended Data Fig. 1 | Performance improvement of double syndromes and double subjects when using different base sample sizes with Face2Gene models and the Face2Gene rare set.</a:t>
            </a:r>
            <a:endParaRPr b="1" sz="1012"/>
          </a:p>
          <a:p>
            <a:pPr indent="0" lvl="0" marL="0" rtl="0" algn="ctr">
              <a:lnSpc>
                <a:spcPct val="75000"/>
              </a:lnSpc>
              <a:spcBef>
                <a:spcPts val="1200"/>
              </a:spcBef>
              <a:spcAft>
                <a:spcPts val="1200"/>
              </a:spcAft>
              <a:buSzPts val="374"/>
              <a:buNone/>
            </a:pPr>
            <a:r>
              <a:t/>
            </a:r>
            <a:endParaRPr b="1" sz="101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GestaltMatcher vs. DeepGestalt on Known Syndromes</a:t>
            </a:r>
            <a:endParaRPr b="1"/>
          </a:p>
          <a:p>
            <a:pPr indent="0" lvl="0" marL="0" rtl="0" algn="l">
              <a:spcBef>
                <a:spcPts val="1200"/>
              </a:spcBef>
              <a:spcAft>
                <a:spcPts val="0"/>
              </a:spcAft>
              <a:buNone/>
            </a:pPr>
            <a:r>
              <a:rPr lang="en"/>
              <a:t>When using </a:t>
            </a:r>
            <a:r>
              <a:rPr lang="en"/>
              <a:t>frequent</a:t>
            </a:r>
            <a:r>
              <a:rPr lang="en"/>
              <a:t> syndromes, GestaltMatcher reached 64.30% top-10 and 86.59% top-30 accuracy. DeepGestalt achieved 81.28% top-10 and 88.34% top-30 accuracy.</a:t>
            </a:r>
            <a:endParaRPr/>
          </a:p>
          <a:p>
            <a:pPr indent="0" lvl="0" marL="0" rtl="0" algn="l">
              <a:spcBef>
                <a:spcPts val="1200"/>
              </a:spcBef>
              <a:spcAft>
                <a:spcPts val="1200"/>
              </a:spcAft>
              <a:buNone/>
            </a:pPr>
            <a:r>
              <a:rPr lang="en"/>
              <a:t>When using all syndromes (frequent + rare), GestlatMatcher’s top-10 and top-30 </a:t>
            </a:r>
            <a:r>
              <a:rPr lang="en"/>
              <a:t>accuracies</a:t>
            </a:r>
            <a:r>
              <a:rPr lang="en"/>
              <a:t> dropped by only 2.40 points and 5.17 points.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76" name="Google Shape;176;p29"/>
          <p:cNvSpPr txBox="1"/>
          <p:nvPr>
            <p:ph idx="1" type="body"/>
          </p:nvPr>
        </p:nvSpPr>
        <p:spPr>
          <a:xfrm>
            <a:off x="311700" y="1152475"/>
            <a:ext cx="491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Matching undiagnosed patients from unrelated families.</a:t>
            </a:r>
            <a:endParaRPr/>
          </a:p>
          <a:p>
            <a:pPr indent="0" lvl="0" marL="0" rtl="0" algn="l">
              <a:spcBef>
                <a:spcPts val="1200"/>
              </a:spcBef>
              <a:spcAft>
                <a:spcPts val="0"/>
              </a:spcAft>
              <a:buNone/>
            </a:pPr>
            <a:r>
              <a:rPr lang="en"/>
              <a:t>Here GestaltMatcher is meant to be a complement to GeneMatcher. Data was taken from GeneMatcher publications.</a:t>
            </a:r>
            <a:endParaRPr/>
          </a:p>
          <a:p>
            <a:pPr indent="0" lvl="0" marL="0" rtl="0" algn="l">
              <a:spcBef>
                <a:spcPts val="1200"/>
              </a:spcBef>
              <a:spcAft>
                <a:spcPts val="1200"/>
              </a:spcAft>
              <a:buNone/>
            </a:pPr>
            <a:r>
              <a:rPr lang="en"/>
              <a:t>48 of 91 patients were matched, and 40 of 79 families were connected using top-10. Using only Enc-Healthy matched only 40 of 91 subjects and 34 of 79 families.</a:t>
            </a:r>
            <a:endParaRPr/>
          </a:p>
        </p:txBody>
      </p:sp>
      <p:pic>
        <p:nvPicPr>
          <p:cNvPr id="177" name="Google Shape;177;p29"/>
          <p:cNvPicPr preferRelativeResize="0"/>
          <p:nvPr/>
        </p:nvPicPr>
        <p:blipFill>
          <a:blip r:embed="rId3">
            <a:alphaModFix/>
          </a:blip>
          <a:stretch>
            <a:fillRect/>
          </a:stretch>
        </p:blipFill>
        <p:spPr>
          <a:xfrm>
            <a:off x="5229325" y="1152475"/>
            <a:ext cx="3602974" cy="3556775"/>
          </a:xfrm>
          <a:prstGeom prst="rect">
            <a:avLst/>
          </a:prstGeom>
          <a:noFill/>
          <a:ln>
            <a:noFill/>
          </a:ln>
        </p:spPr>
      </p:pic>
      <p:sp>
        <p:nvSpPr>
          <p:cNvPr id="178" name="Google Shape;178;p29"/>
          <p:cNvSpPr txBox="1"/>
          <p:nvPr>
            <p:ph idx="1" type="body"/>
          </p:nvPr>
        </p:nvSpPr>
        <p:spPr>
          <a:xfrm>
            <a:off x="5229325" y="4611925"/>
            <a:ext cx="3603000" cy="6720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SzPts val="935"/>
              <a:buNone/>
            </a:pPr>
            <a:r>
              <a:rPr b="1" lang="en" sz="1030"/>
              <a:t>Fig. 4 | Pairwise ranks of individuals with mutations in TMEM94. </a:t>
            </a:r>
            <a:endParaRPr b="1" sz="103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1428687" y="1017725"/>
            <a:ext cx="6286625" cy="4024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91" name="Google Shape;191;p31"/>
          <p:cNvSpPr txBox="1"/>
          <p:nvPr>
            <p:ph idx="1" type="body"/>
          </p:nvPr>
        </p:nvSpPr>
        <p:spPr>
          <a:xfrm>
            <a:off x="4109700" y="1152475"/>
            <a:ext cx="4722600" cy="38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GestaltMatcher and human experts agree on distinctness.</a:t>
            </a:r>
            <a:endParaRPr/>
          </a:p>
          <a:p>
            <a:pPr indent="0" lvl="0" marL="0" rtl="0" algn="l">
              <a:spcBef>
                <a:spcPts val="1200"/>
              </a:spcBef>
              <a:spcAft>
                <a:spcPts val="0"/>
              </a:spcAft>
              <a:buNone/>
            </a:pPr>
            <a:r>
              <a:rPr lang="en"/>
              <a:t>Three experts graded 299 syndromes from 1 to 3 for distinctness with 65.2% concordance.</a:t>
            </a:r>
            <a:endParaRPr/>
          </a:p>
          <a:p>
            <a:pPr indent="0" lvl="0" marL="0" rtl="0" algn="l">
              <a:spcBef>
                <a:spcPts val="1200"/>
              </a:spcBef>
              <a:spcAft>
                <a:spcPts val="0"/>
              </a:spcAft>
              <a:buNone/>
            </a:pPr>
            <a:r>
              <a:rPr lang="en"/>
              <a:t>50 syndromes for testing, 249 for training.</a:t>
            </a:r>
            <a:endParaRPr/>
          </a:p>
          <a:p>
            <a:pPr indent="0" lvl="0" marL="0" rtl="0" algn="l">
              <a:spcBef>
                <a:spcPts val="1200"/>
              </a:spcBef>
              <a:spcAft>
                <a:spcPts val="0"/>
              </a:spcAft>
              <a:buNone/>
            </a:pPr>
            <a:r>
              <a:rPr lang="en"/>
              <a:t>Average of human scores and top-10 accuracy were compared, Spearman’s rank correlation coefficient was 0.4 (</a:t>
            </a:r>
            <a:r>
              <a:rPr i="1" lang="en"/>
              <a:t>P</a:t>
            </a:r>
            <a:r>
              <a:rPr lang="en"/>
              <a:t>=0.004).</a:t>
            </a:r>
            <a:endParaRPr/>
          </a:p>
          <a:p>
            <a:pPr indent="0" lvl="0" marL="0" rtl="0" algn="l">
              <a:spcBef>
                <a:spcPts val="1200"/>
              </a:spcBef>
              <a:spcAft>
                <a:spcPts val="1200"/>
              </a:spcAft>
              <a:buNone/>
            </a:pPr>
            <a:r>
              <a:rPr lang="en"/>
              <a:t>Syndromes with higher scores did better.</a:t>
            </a:r>
            <a:endParaRPr/>
          </a:p>
        </p:txBody>
      </p:sp>
      <p:pic>
        <p:nvPicPr>
          <p:cNvPr id="192" name="Google Shape;192;p31"/>
          <p:cNvPicPr preferRelativeResize="0"/>
          <p:nvPr/>
        </p:nvPicPr>
        <p:blipFill>
          <a:blip r:embed="rId3">
            <a:alphaModFix/>
          </a:blip>
          <a:stretch>
            <a:fillRect/>
          </a:stretch>
        </p:blipFill>
        <p:spPr>
          <a:xfrm>
            <a:off x="311700" y="1152475"/>
            <a:ext cx="3798149" cy="2718250"/>
          </a:xfrm>
          <a:prstGeom prst="rect">
            <a:avLst/>
          </a:prstGeom>
          <a:noFill/>
          <a:ln>
            <a:noFill/>
          </a:ln>
        </p:spPr>
      </p:pic>
      <p:sp>
        <p:nvSpPr>
          <p:cNvPr id="193" name="Google Shape;193;p31"/>
          <p:cNvSpPr txBox="1"/>
          <p:nvPr>
            <p:ph idx="1" type="body"/>
          </p:nvPr>
        </p:nvSpPr>
        <p:spPr>
          <a:xfrm>
            <a:off x="311700" y="3835175"/>
            <a:ext cx="3798000" cy="631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000"/>
              <a:t>Fig. 5 | Correlation among syndrome prevalence, distinctiveness score and top-10 accuracy. a</a:t>
            </a:r>
            <a:endParaRPr b="1"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Diseases Affect Facial Phenotypes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Genetic disorders often affect how a person looks in a distinct way (known as a facial phenotype or a gestalt). This can help </a:t>
            </a:r>
            <a:r>
              <a:rPr lang="en"/>
              <a:t>clinicians </a:t>
            </a:r>
            <a:r>
              <a:rPr lang="en"/>
              <a:t>diagnose an individual.</a:t>
            </a:r>
            <a:endParaRPr/>
          </a:p>
          <a:p>
            <a:pPr indent="0" lvl="0" marL="0" rtl="0" algn="l">
              <a:spcBef>
                <a:spcPts val="1200"/>
              </a:spcBef>
              <a:spcAft>
                <a:spcPts val="0"/>
              </a:spcAft>
              <a:buNone/>
            </a:pPr>
            <a:r>
              <a:rPr lang="en"/>
              <a:t>More than 6.2% of the global population have some rare genetic disorder. Diagnosing these disorders can be difficult and time-consuming because of their rarity.</a:t>
            </a:r>
            <a:endParaRPr/>
          </a:p>
          <a:p>
            <a:pPr indent="0" lvl="0" marL="0" rtl="0" algn="l">
              <a:spcBef>
                <a:spcPts val="1200"/>
              </a:spcBef>
              <a:spcAft>
                <a:spcPts val="0"/>
              </a:spcAft>
              <a:buNone/>
            </a:pPr>
            <a:r>
              <a:rPr lang="en"/>
              <a:t>Highly recognizable gestalts can point doctors in the right direction, but only if they’re familiar </a:t>
            </a:r>
            <a:r>
              <a:rPr lang="en"/>
              <a:t>with</a:t>
            </a:r>
            <a:r>
              <a:rPr lang="en"/>
              <a:t> the gestalt in the first place.</a:t>
            </a:r>
            <a:endParaRPr/>
          </a:p>
          <a:p>
            <a:pPr indent="0" lvl="0" marL="0" rtl="0" algn="l">
              <a:spcBef>
                <a:spcPts val="1200"/>
              </a:spcBef>
              <a:spcAft>
                <a:spcPts val="1200"/>
              </a:spcAft>
              <a:buNone/>
            </a:pPr>
            <a:r>
              <a:rPr lang="en"/>
              <a:t>Facial recognition systems can help identify disorders a clinician hasn’t seen.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Characterization of phenotypes in the CFPS.</a:t>
            </a:r>
            <a:endParaRPr b="1"/>
          </a:p>
          <a:p>
            <a:pPr indent="0" lvl="0" marL="0" rtl="0" algn="l">
              <a:spcBef>
                <a:spcPts val="1200"/>
              </a:spcBef>
              <a:spcAft>
                <a:spcPts val="0"/>
              </a:spcAft>
              <a:buNone/>
            </a:pPr>
            <a:r>
              <a:rPr lang="en"/>
              <a:t>If a gene is identified as belonging to a new disease and the phenotypic similarities of the patients outweigh the differences, the </a:t>
            </a:r>
            <a:r>
              <a:rPr lang="en"/>
              <a:t>phenotypes</a:t>
            </a:r>
            <a:r>
              <a:rPr lang="en"/>
              <a:t> are grouped into a series by the Online Mendelian Inheritance in Man (OMIM).</a:t>
            </a:r>
            <a:endParaRPr/>
          </a:p>
          <a:p>
            <a:pPr indent="0" lvl="0" marL="0" rtl="0" algn="l">
              <a:spcBef>
                <a:spcPts val="1200"/>
              </a:spcBef>
              <a:spcAft>
                <a:spcPts val="0"/>
              </a:spcAft>
              <a:buNone/>
            </a:pPr>
            <a:r>
              <a:rPr lang="en"/>
              <a:t>Patients with a subtype of one of four large phenotypic series were </a:t>
            </a:r>
            <a:r>
              <a:rPr lang="en"/>
              <a:t>sampled</a:t>
            </a:r>
            <a:r>
              <a:rPr lang="en"/>
              <a:t> from the dataset and clustered using FPDs. The authors  found high intersyndrome separability as well as considerable intrasyndrome substructure.</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205" name="Google Shape;205;p33"/>
          <p:cNvSpPr txBox="1"/>
          <p:nvPr>
            <p:ph idx="1" type="body"/>
          </p:nvPr>
        </p:nvSpPr>
        <p:spPr>
          <a:xfrm>
            <a:off x="311700" y="4320400"/>
            <a:ext cx="8520600" cy="82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000"/>
              <a:t>Extended Data Fig. 4 | Hierarchical clustering of four phenotypic series using a t-SNE projection of the Facial Phenotype Descriptors. </a:t>
            </a:r>
            <a:endParaRPr b="1" sz="1000"/>
          </a:p>
        </p:txBody>
      </p:sp>
      <p:pic>
        <p:nvPicPr>
          <p:cNvPr id="206" name="Google Shape;206;p33"/>
          <p:cNvPicPr preferRelativeResize="0"/>
          <p:nvPr/>
        </p:nvPicPr>
        <p:blipFill>
          <a:blip r:embed="rId3">
            <a:alphaModFix/>
          </a:blip>
          <a:stretch>
            <a:fillRect/>
          </a:stretch>
        </p:blipFill>
        <p:spPr>
          <a:xfrm>
            <a:off x="311700" y="1152475"/>
            <a:ext cx="8520600" cy="31679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212" name="Google Shape;21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Demonstration of the </a:t>
            </a:r>
            <a:r>
              <a:rPr b="1" lang="en"/>
              <a:t>separability</a:t>
            </a:r>
            <a:r>
              <a:rPr b="1" lang="en"/>
              <a:t> of syndromes with facial dysmorphism.</a:t>
            </a:r>
            <a:endParaRPr b="1"/>
          </a:p>
          <a:p>
            <a:pPr indent="0" lvl="0" marL="0" rtl="0" algn="l">
              <a:spcBef>
                <a:spcPts val="1200"/>
              </a:spcBef>
              <a:spcAft>
                <a:spcPts val="0"/>
              </a:spcAft>
              <a:buNone/>
            </a:pPr>
            <a:r>
              <a:rPr lang="en"/>
              <a:t>The authors clustered 4,353 images of the ten most frequent syndromes as well as 872 images of ten syndromes without facial dysmorphism.</a:t>
            </a:r>
            <a:endParaRPr/>
          </a:p>
          <a:p>
            <a:pPr indent="0" lvl="0" marL="0" rtl="0" algn="l">
              <a:spcBef>
                <a:spcPts val="1200"/>
              </a:spcBef>
              <a:spcAft>
                <a:spcPts val="0"/>
              </a:spcAft>
              <a:buNone/>
            </a:pPr>
            <a:r>
              <a:rPr lang="en"/>
              <a:t>The Silhouette index of the frequent syndromes was 0.11, indicating some </a:t>
            </a:r>
            <a:r>
              <a:rPr lang="en"/>
              <a:t>separability</a:t>
            </a:r>
            <a:r>
              <a:rPr lang="en"/>
              <a:t>. The nondistinct syndromes had a -0.005 index, which indicates low to no </a:t>
            </a:r>
            <a:r>
              <a:rPr lang="en"/>
              <a:t>separability</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218" name="Google Shape;218;p35"/>
          <p:cNvSpPr txBox="1"/>
          <p:nvPr>
            <p:ph idx="1" type="body"/>
          </p:nvPr>
        </p:nvSpPr>
        <p:spPr>
          <a:xfrm>
            <a:off x="311700" y="4279425"/>
            <a:ext cx="8520600" cy="744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 sz="1000"/>
              <a:t>Extended Data Fig. 5 | t-SNE visualization of Facial Phenotype Descriptors of syndromes with or without facial dysmorphism. a</a:t>
            </a:r>
            <a:endParaRPr b="1" sz="1000"/>
          </a:p>
        </p:txBody>
      </p:sp>
      <p:pic>
        <p:nvPicPr>
          <p:cNvPr id="219" name="Google Shape;219;p35"/>
          <p:cNvPicPr preferRelativeResize="0"/>
          <p:nvPr/>
        </p:nvPicPr>
        <p:blipFill>
          <a:blip r:embed="rId3">
            <a:alphaModFix/>
          </a:blip>
          <a:stretch>
            <a:fillRect/>
          </a:stretch>
        </p:blipFill>
        <p:spPr>
          <a:xfrm>
            <a:off x="311700" y="1152475"/>
            <a:ext cx="8520600" cy="31269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225" name="Google Shape;225;p36"/>
          <p:cNvSpPr txBox="1"/>
          <p:nvPr>
            <p:ph idx="1" type="body"/>
          </p:nvPr>
        </p:nvSpPr>
        <p:spPr>
          <a:xfrm>
            <a:off x="311700" y="3762350"/>
            <a:ext cx="8520600" cy="80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000"/>
              <a:t>Extended Data Fig. 5 | t-SNE visualization of Facial Phenotype Descriptors of syndromes with or without facial dysmorphism. b</a:t>
            </a:r>
            <a:endParaRPr b="1" sz="1000"/>
          </a:p>
        </p:txBody>
      </p:sp>
      <p:pic>
        <p:nvPicPr>
          <p:cNvPr id="226" name="Google Shape;226;p36"/>
          <p:cNvPicPr preferRelativeResize="0"/>
          <p:nvPr/>
        </p:nvPicPr>
        <p:blipFill>
          <a:blip r:embed="rId3">
            <a:alphaModFix/>
          </a:blip>
          <a:stretch>
            <a:fillRect/>
          </a:stretch>
        </p:blipFill>
        <p:spPr>
          <a:xfrm>
            <a:off x="311700" y="1017725"/>
            <a:ext cx="8520600" cy="27446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32" name="Google Shape;23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ability to </a:t>
            </a:r>
            <a:r>
              <a:rPr lang="en"/>
              <a:t>match</a:t>
            </a:r>
            <a:r>
              <a:rPr lang="en"/>
              <a:t> previously </a:t>
            </a:r>
            <a:r>
              <a:rPr lang="en"/>
              <a:t>unseen</a:t>
            </a:r>
            <a:r>
              <a:rPr lang="en"/>
              <a:t> syndromes is an ability that is novel to GestaltMatcher. This will help clinicians with diagnosing extremely rare disorders as well as aid in discovering new syndromes.</a:t>
            </a:r>
            <a:endParaRPr/>
          </a:p>
          <a:p>
            <a:pPr indent="0" lvl="0" marL="0" rtl="0" algn="l">
              <a:spcBef>
                <a:spcPts val="1200"/>
              </a:spcBef>
              <a:spcAft>
                <a:spcPts val="0"/>
              </a:spcAft>
              <a:buNone/>
            </a:pPr>
            <a:r>
              <a:rPr lang="en"/>
              <a:t>GestaltMatcher is also extremely robust to scaling up the number of supported syndromes, even undiagnosed ones, </a:t>
            </a:r>
            <a:r>
              <a:rPr lang="en"/>
              <a:t>which</a:t>
            </a:r>
            <a:r>
              <a:rPr lang="en"/>
              <a:t> is unusual. This is supported by experiments showing that syndrome correlation is more important than syndrome </a:t>
            </a:r>
            <a:r>
              <a:rPr lang="en"/>
              <a:t>prevalence.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8" name="Google Shape;23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222222"/>
                </a:solidFill>
                <a:highlight>
                  <a:srgbClr val="FFFFFF"/>
                </a:highlight>
              </a:rPr>
              <a:t>Hsieh, T. C., Bar-Haim, A., Moosa, S., Ehmke, N., Gripp, K. W., Pantel, J. T., ... &amp; Krawitz, P. M. (2022). GestaltMatcher facilitates rare disease matching using facial phenotype descriptors. </a:t>
            </a:r>
            <a:r>
              <a:rPr i="1" lang="en" sz="1000">
                <a:solidFill>
                  <a:srgbClr val="222222"/>
                </a:solidFill>
                <a:highlight>
                  <a:srgbClr val="FFFFFF"/>
                </a:highlight>
              </a:rPr>
              <a:t>Nature genetics</a:t>
            </a:r>
            <a:r>
              <a:rPr lang="en" sz="1000">
                <a:solidFill>
                  <a:srgbClr val="222222"/>
                </a:solidFill>
                <a:highlight>
                  <a:srgbClr val="FFFFFF"/>
                </a:highlight>
              </a:rPr>
              <a:t>, </a:t>
            </a:r>
            <a:r>
              <a:rPr i="1" lang="en" sz="1000">
                <a:solidFill>
                  <a:srgbClr val="222222"/>
                </a:solidFill>
                <a:highlight>
                  <a:srgbClr val="FFFFFF"/>
                </a:highlight>
              </a:rPr>
              <a:t>54</a:t>
            </a:r>
            <a:r>
              <a:rPr lang="en" sz="1000">
                <a:solidFill>
                  <a:srgbClr val="222222"/>
                </a:solidFill>
                <a:highlight>
                  <a:srgbClr val="FFFFFF"/>
                </a:highlight>
              </a:rPr>
              <a:t>(3), 349-357.</a:t>
            </a:r>
            <a:endParaRPr sz="1000">
              <a:solidFill>
                <a:srgbClr val="222222"/>
              </a:solidFill>
              <a:highlight>
                <a:srgbClr val="FFFFFF"/>
              </a:highlight>
            </a:endParaRPr>
          </a:p>
          <a:p>
            <a:pPr indent="0" lvl="0" marL="0" rtl="0" algn="l">
              <a:spcBef>
                <a:spcPts val="1200"/>
              </a:spcBef>
              <a:spcAft>
                <a:spcPts val="0"/>
              </a:spcAft>
              <a:buNone/>
            </a:pPr>
            <a:r>
              <a:rPr lang="en" sz="1000" u="sng">
                <a:solidFill>
                  <a:schemeClr val="hlink"/>
                </a:solidFill>
                <a:highlight>
                  <a:srgbClr val="FFFFFF"/>
                </a:highlight>
                <a:hlinkClick r:id="rId3"/>
              </a:rPr>
              <a:t>https://blog.acolyer.org/2016/04/21/the-amazing-power-of-word-vectors/</a:t>
            </a:r>
            <a:endParaRPr sz="1000">
              <a:solidFill>
                <a:srgbClr val="222222"/>
              </a:solidFill>
              <a:highlight>
                <a:srgbClr val="FFFFFF"/>
              </a:highlight>
            </a:endParaRPr>
          </a:p>
          <a:p>
            <a:pPr indent="0" lvl="0" marL="0" rtl="0" algn="l">
              <a:spcBef>
                <a:spcPts val="1200"/>
              </a:spcBef>
              <a:spcAft>
                <a:spcPts val="0"/>
              </a:spcAft>
              <a:buNone/>
            </a:pPr>
            <a:r>
              <a:rPr lang="en" sz="1000" u="sng">
                <a:solidFill>
                  <a:schemeClr val="hlink"/>
                </a:solidFill>
                <a:highlight>
                  <a:srgbClr val="FFFFFF"/>
                </a:highlight>
                <a:hlinkClick r:id="rId4"/>
              </a:rPr>
              <a:t>https://www.geeksforgeeks.org/ml-label-encoding-of-datasets-in-python/</a:t>
            </a:r>
            <a:endParaRPr sz="1000">
              <a:solidFill>
                <a:srgbClr val="222222"/>
              </a:solidFill>
              <a:highlight>
                <a:srgbClr val="FFFFFF"/>
              </a:highlight>
            </a:endParaRPr>
          </a:p>
          <a:p>
            <a:pPr indent="0" lvl="0" marL="0" rtl="0" algn="l">
              <a:spcBef>
                <a:spcPts val="1200"/>
              </a:spcBef>
              <a:spcAft>
                <a:spcPts val="1200"/>
              </a:spcAft>
              <a:buNone/>
            </a:pPr>
            <a:r>
              <a:rPr lang="en" sz="1000" u="sng">
                <a:solidFill>
                  <a:schemeClr val="hlink"/>
                </a:solidFill>
                <a:highlight>
                  <a:srgbClr val="FFFFFF"/>
                </a:highlight>
                <a:hlinkClick r:id="rId5"/>
              </a:rPr>
              <a:t>https://towardsdatascience.com/what-is-an-encoder-decoder-model-86b3d57c5e1a</a:t>
            </a:r>
            <a:endParaRPr sz="1000">
              <a:solidFill>
                <a:srgbClr val="222222"/>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41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DeepGestalt</a:t>
            </a:r>
            <a:endParaRPr/>
          </a:p>
        </p:txBody>
      </p:sp>
      <p:sp>
        <p:nvSpPr>
          <p:cNvPr id="72" name="Google Shape;72;p15"/>
          <p:cNvSpPr txBox="1"/>
          <p:nvPr>
            <p:ph idx="1" type="body"/>
          </p:nvPr>
        </p:nvSpPr>
        <p:spPr>
          <a:xfrm>
            <a:off x="311700" y="1152475"/>
            <a:ext cx="8520600" cy="387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Clinical Face Phenotype Space (CFPS) is a collection of features extracted from images of patients with syndromes that come with gestalts for ML systems to train on.</a:t>
            </a:r>
            <a:endParaRPr/>
          </a:p>
          <a:p>
            <a:pPr indent="0" lvl="0" marL="0" rtl="0" algn="l">
              <a:spcBef>
                <a:spcPts val="1200"/>
              </a:spcBef>
              <a:spcAft>
                <a:spcPts val="0"/>
              </a:spcAft>
              <a:buNone/>
            </a:pPr>
            <a:r>
              <a:rPr lang="en"/>
              <a:t>Data is often taken from </a:t>
            </a:r>
            <a:r>
              <a:rPr lang="en"/>
              <a:t>systems</a:t>
            </a:r>
            <a:r>
              <a:rPr lang="en"/>
              <a:t> that take submissions about genetic variation too, such as ClinVar.</a:t>
            </a:r>
            <a:endParaRPr/>
          </a:p>
          <a:p>
            <a:pPr indent="0" lvl="0" marL="0" rtl="0" algn="l">
              <a:spcBef>
                <a:spcPts val="1200"/>
              </a:spcBef>
              <a:spcAft>
                <a:spcPts val="0"/>
              </a:spcAft>
              <a:buNone/>
            </a:pPr>
            <a:r>
              <a:rPr lang="en"/>
              <a:t>The state-of-the-art is DeepGestalt, which was trained on 20,000 patients and supports 300 syndromes. There are 3 major issues:</a:t>
            </a:r>
            <a:endParaRPr/>
          </a:p>
          <a:p>
            <a:pPr indent="-342900" lvl="0" marL="457200" rtl="0" algn="l">
              <a:spcBef>
                <a:spcPts val="1200"/>
              </a:spcBef>
              <a:spcAft>
                <a:spcPts val="0"/>
              </a:spcAft>
              <a:buSzPts val="1800"/>
              <a:buAutoNum type="arabicPeriod"/>
            </a:pPr>
            <a:r>
              <a:rPr lang="en"/>
              <a:t>Most phenotypes have not been modeled due to insufficient data.</a:t>
            </a:r>
            <a:endParaRPr/>
          </a:p>
          <a:p>
            <a:pPr indent="-342900" lvl="0" marL="457200" rtl="0" algn="l">
              <a:spcBef>
                <a:spcPts val="0"/>
              </a:spcBef>
              <a:spcAft>
                <a:spcPts val="0"/>
              </a:spcAft>
              <a:buSzPts val="1800"/>
              <a:buAutoNum type="arabicPeriod"/>
            </a:pPr>
            <a:r>
              <a:rPr lang="en"/>
              <a:t>The offline, end-to-end training does not support easy addition of new syndromes.</a:t>
            </a:r>
            <a:endParaRPr/>
          </a:p>
          <a:p>
            <a:pPr indent="-342900" lvl="0" marL="457200" rtl="0" algn="l">
              <a:spcBef>
                <a:spcPts val="0"/>
              </a:spcBef>
              <a:spcAft>
                <a:spcPts val="0"/>
              </a:spcAft>
              <a:buSzPts val="1800"/>
              <a:buAutoNum type="arabicPeriod"/>
            </a:pPr>
            <a:r>
              <a:rPr lang="en"/>
              <a:t>Does not quantify </a:t>
            </a:r>
            <a:r>
              <a:rPr lang="en"/>
              <a:t>similarities</a:t>
            </a:r>
            <a:r>
              <a:rPr lang="en"/>
              <a:t>, which makes it difficult to identify new syndromes.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Syndrome Submission Frequency</a:t>
            </a:r>
            <a:endParaRPr/>
          </a:p>
        </p:txBody>
      </p:sp>
      <p:sp>
        <p:nvSpPr>
          <p:cNvPr id="78" name="Google Shape;78;p16"/>
          <p:cNvSpPr txBox="1"/>
          <p:nvPr>
            <p:ph idx="1" type="body"/>
          </p:nvPr>
        </p:nvSpPr>
        <p:spPr>
          <a:xfrm>
            <a:off x="311700" y="4704025"/>
            <a:ext cx="8520600" cy="1125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000"/>
              <a:t>Fig. 1 | Subsets of disorders supported by DeepGestalt and GestaltMatcher. </a:t>
            </a:r>
            <a:endParaRPr b="1" sz="1000"/>
          </a:p>
        </p:txBody>
      </p:sp>
      <p:pic>
        <p:nvPicPr>
          <p:cNvPr id="79" name="Google Shape;79;p16"/>
          <p:cNvPicPr preferRelativeResize="0"/>
          <p:nvPr/>
        </p:nvPicPr>
        <p:blipFill>
          <a:blip r:embed="rId3">
            <a:alphaModFix/>
          </a:blip>
          <a:stretch>
            <a:fillRect/>
          </a:stretch>
        </p:blipFill>
        <p:spPr>
          <a:xfrm>
            <a:off x="954450" y="1152476"/>
            <a:ext cx="7235101" cy="3551550"/>
          </a:xfrm>
          <a:prstGeom prst="rect">
            <a:avLst/>
          </a:prstGeom>
          <a:noFill/>
          <a:ln>
            <a:noFill/>
          </a:ln>
        </p:spPr>
      </p:pic>
      <p:cxnSp>
        <p:nvCxnSpPr>
          <p:cNvPr id="80" name="Google Shape;80;p16"/>
          <p:cNvCxnSpPr/>
          <p:nvPr/>
        </p:nvCxnSpPr>
        <p:spPr>
          <a:xfrm>
            <a:off x="1579725" y="3458950"/>
            <a:ext cx="64914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GestaltMatcher</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Creates a CFPS by first generating image encodings known as facial phenotype descriptors (FPDs) for patients with know and unknown syndromes. </a:t>
            </a:r>
            <a:endParaRPr/>
          </a:p>
          <a:p>
            <a:pPr indent="0" lvl="0" marL="0" rtl="0" algn="l">
              <a:spcBef>
                <a:spcPts val="1200"/>
              </a:spcBef>
              <a:spcAft>
                <a:spcPts val="0"/>
              </a:spcAft>
              <a:buNone/>
            </a:pPr>
            <a:r>
              <a:rPr lang="en"/>
              <a:t>Clustering done on the resulting vectors can help identify similarities between cases. This can help in diagnosing disorders and discovering new disorders.</a:t>
            </a:r>
            <a:endParaRPr/>
          </a:p>
          <a:p>
            <a:pPr indent="0" lvl="0" marL="0" rtl="0" algn="l">
              <a:spcBef>
                <a:spcPts val="1200"/>
              </a:spcBef>
              <a:spcAft>
                <a:spcPts val="1200"/>
              </a:spcAft>
              <a:buNone/>
            </a:pPr>
            <a:r>
              <a:rPr lang="en"/>
              <a:t>Has the advantage of supporting low-data and unseen syndromes.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92" name="Google Shape;92;p18"/>
          <p:cNvSpPr txBox="1"/>
          <p:nvPr>
            <p:ph idx="1" type="body"/>
          </p:nvPr>
        </p:nvSpPr>
        <p:spPr>
          <a:xfrm>
            <a:off x="311700" y="1152475"/>
            <a:ext cx="3999900" cy="38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t>Process</a:t>
            </a:r>
            <a:endParaRPr b="1" sz="1300"/>
          </a:p>
          <a:p>
            <a:pPr indent="-311150" lvl="0" marL="457200" rtl="0" algn="l">
              <a:spcBef>
                <a:spcPts val="1200"/>
              </a:spcBef>
              <a:spcAft>
                <a:spcPts val="0"/>
              </a:spcAft>
              <a:buSzPts val="1300"/>
              <a:buChar char="●"/>
            </a:pPr>
            <a:r>
              <a:rPr lang="en" sz="1300"/>
              <a:t>Poor-quality images were removed</a:t>
            </a:r>
            <a:endParaRPr sz="1300"/>
          </a:p>
          <a:p>
            <a:pPr indent="-311150" lvl="0" marL="457200" rtl="0" algn="l">
              <a:spcBef>
                <a:spcPts val="0"/>
              </a:spcBef>
              <a:spcAft>
                <a:spcPts val="0"/>
              </a:spcAft>
              <a:buSzPts val="1300"/>
              <a:buChar char="●"/>
            </a:pPr>
            <a:r>
              <a:rPr lang="en" sz="1300"/>
              <a:t>Divided into frequent (&gt;=7) and rare (7&gt;)</a:t>
            </a:r>
            <a:endParaRPr sz="1300"/>
          </a:p>
          <a:p>
            <a:pPr indent="-311150" lvl="0" marL="457200" rtl="0" algn="l">
              <a:spcBef>
                <a:spcPts val="0"/>
              </a:spcBef>
              <a:spcAft>
                <a:spcPts val="0"/>
              </a:spcAft>
              <a:buSzPts val="1300"/>
              <a:buChar char="●"/>
            </a:pPr>
            <a:r>
              <a:rPr lang="en" sz="1300"/>
              <a:t>90/10 train-test</a:t>
            </a:r>
            <a:endParaRPr sz="1300"/>
          </a:p>
          <a:p>
            <a:pPr indent="-311150" lvl="0" marL="457200" rtl="0" algn="l">
              <a:spcBef>
                <a:spcPts val="0"/>
              </a:spcBef>
              <a:spcAft>
                <a:spcPts val="0"/>
              </a:spcAft>
              <a:buSzPts val="1300"/>
              <a:buChar char="●"/>
            </a:pPr>
            <a:r>
              <a:rPr lang="en" sz="1300"/>
              <a:t>Cross-validation done with 90/10 split on rare set</a:t>
            </a:r>
            <a:endParaRPr sz="1300"/>
          </a:p>
          <a:p>
            <a:pPr indent="0" lvl="0" marL="0" rtl="0" algn="l">
              <a:spcBef>
                <a:spcPts val="1200"/>
              </a:spcBef>
              <a:spcAft>
                <a:spcPts val="0"/>
              </a:spcAft>
              <a:buNone/>
            </a:pPr>
            <a:r>
              <a:rPr lang="en" sz="1300"/>
              <a:t>CASIA-Webface used for “healthy” individuals training.</a:t>
            </a:r>
            <a:endParaRPr sz="1300"/>
          </a:p>
          <a:p>
            <a:pPr indent="0" lvl="0" marL="0" rtl="0" algn="l">
              <a:spcBef>
                <a:spcPts val="1200"/>
              </a:spcBef>
              <a:spcAft>
                <a:spcPts val="0"/>
              </a:spcAft>
              <a:buNone/>
            </a:pPr>
            <a:r>
              <a:rPr lang="en" sz="1300"/>
              <a:t>F2G is the main training dataset, GMDB was used to validate the results.</a:t>
            </a:r>
            <a:endParaRPr sz="1300"/>
          </a:p>
          <a:p>
            <a:pPr indent="0" lvl="0" marL="0" rtl="0" algn="l">
              <a:spcBef>
                <a:spcPts val="1200"/>
              </a:spcBef>
              <a:spcAft>
                <a:spcPts val="0"/>
              </a:spcAft>
              <a:buNone/>
            </a:pPr>
            <a:r>
              <a:rPr lang="en" sz="1300"/>
              <a:t>LMD was used to compare GestaltMatcher with DeepGestalt.</a:t>
            </a:r>
            <a:endParaRPr sz="1300"/>
          </a:p>
          <a:p>
            <a:pPr indent="0" lvl="0" marL="0" rtl="0" algn="l">
              <a:spcBef>
                <a:spcPts val="1200"/>
              </a:spcBef>
              <a:spcAft>
                <a:spcPts val="1200"/>
              </a:spcAft>
              <a:buNone/>
            </a:pPr>
            <a:r>
              <a:t/>
            </a:r>
            <a:endParaRPr sz="1300"/>
          </a:p>
        </p:txBody>
      </p:sp>
      <p:sp>
        <p:nvSpPr>
          <p:cNvPr id="93" name="Google Shape;93;p18"/>
          <p:cNvSpPr txBox="1"/>
          <p:nvPr>
            <p:ph idx="4294967295" type="body"/>
          </p:nvPr>
        </p:nvSpPr>
        <p:spPr>
          <a:xfrm>
            <a:off x="4832400" y="1152475"/>
            <a:ext cx="3999900" cy="3893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300"/>
              <a:t>CASIA-WebFace</a:t>
            </a:r>
            <a:endParaRPr b="1" sz="1300"/>
          </a:p>
          <a:p>
            <a:pPr indent="-311150" lvl="0" marL="457200" rtl="0" algn="l">
              <a:lnSpc>
                <a:spcPct val="105000"/>
              </a:lnSpc>
              <a:spcBef>
                <a:spcPts val="1200"/>
              </a:spcBef>
              <a:spcAft>
                <a:spcPts val="0"/>
              </a:spcAft>
              <a:buSzPts val="1300"/>
              <a:buChar char="●"/>
            </a:pPr>
            <a:r>
              <a:rPr lang="en" sz="1300"/>
              <a:t>494,414 images of 10,575 individuals</a:t>
            </a:r>
            <a:endParaRPr sz="1300"/>
          </a:p>
          <a:p>
            <a:pPr indent="0" lvl="0" marL="0" rtl="0" algn="l">
              <a:lnSpc>
                <a:spcPct val="105000"/>
              </a:lnSpc>
              <a:spcBef>
                <a:spcPts val="1200"/>
              </a:spcBef>
              <a:spcAft>
                <a:spcPts val="0"/>
              </a:spcAft>
              <a:buSzPts val="935"/>
              <a:buNone/>
            </a:pPr>
            <a:r>
              <a:rPr b="1" lang="en" sz="1300"/>
              <a:t>F2G</a:t>
            </a:r>
            <a:endParaRPr b="1" sz="1300"/>
          </a:p>
          <a:p>
            <a:pPr indent="-311150" lvl="0" marL="457200" rtl="0" algn="l">
              <a:lnSpc>
                <a:spcPct val="105000"/>
              </a:lnSpc>
              <a:spcBef>
                <a:spcPts val="1200"/>
              </a:spcBef>
              <a:spcAft>
                <a:spcPts val="0"/>
              </a:spcAft>
              <a:buSzPts val="1300"/>
              <a:buChar char="●"/>
            </a:pPr>
            <a:r>
              <a:rPr lang="en" sz="1300"/>
              <a:t>Contains unpublished data</a:t>
            </a:r>
            <a:endParaRPr sz="1300"/>
          </a:p>
          <a:p>
            <a:pPr indent="-311150" lvl="0" marL="457200" rtl="0" algn="l">
              <a:lnSpc>
                <a:spcPct val="105000"/>
              </a:lnSpc>
              <a:spcBef>
                <a:spcPts val="0"/>
              </a:spcBef>
              <a:spcAft>
                <a:spcPts val="0"/>
              </a:spcAft>
              <a:buSzPts val="1300"/>
              <a:buChar char="●"/>
            </a:pPr>
            <a:r>
              <a:rPr lang="en" sz="1300"/>
              <a:t>26,152 images from 17,560 individuals with 1,115 syndromes</a:t>
            </a:r>
            <a:endParaRPr sz="1300"/>
          </a:p>
          <a:p>
            <a:pPr indent="-311150" lvl="0" marL="457200" rtl="0" algn="l">
              <a:lnSpc>
                <a:spcPct val="105000"/>
              </a:lnSpc>
              <a:spcBef>
                <a:spcPts val="0"/>
              </a:spcBef>
              <a:spcAft>
                <a:spcPts val="0"/>
              </a:spcAft>
              <a:buSzPts val="1300"/>
              <a:buChar char="●"/>
            </a:pPr>
            <a:r>
              <a:rPr lang="en" sz="1300"/>
              <a:t>139 frequent and 118 rare syndromes</a:t>
            </a:r>
            <a:endParaRPr sz="1300"/>
          </a:p>
          <a:p>
            <a:pPr indent="0" lvl="0" marL="0" rtl="0" algn="l">
              <a:lnSpc>
                <a:spcPct val="105000"/>
              </a:lnSpc>
              <a:spcBef>
                <a:spcPts val="1200"/>
              </a:spcBef>
              <a:spcAft>
                <a:spcPts val="0"/>
              </a:spcAft>
              <a:buSzPts val="935"/>
              <a:buNone/>
            </a:pPr>
            <a:r>
              <a:rPr b="1" lang="en" sz="1300"/>
              <a:t>GMDB</a:t>
            </a:r>
            <a:endParaRPr b="1" sz="1300"/>
          </a:p>
          <a:p>
            <a:pPr indent="-311150" lvl="0" marL="457200" rtl="0" algn="l">
              <a:lnSpc>
                <a:spcPct val="105000"/>
              </a:lnSpc>
              <a:spcBef>
                <a:spcPts val="1200"/>
              </a:spcBef>
              <a:spcAft>
                <a:spcPts val="0"/>
              </a:spcAft>
              <a:buSzPts val="1300"/>
              <a:buChar char="●"/>
            </a:pPr>
            <a:r>
              <a:rPr lang="en" sz="1300"/>
              <a:t>4,306 images of 3,693 individuals with 257 syndromes</a:t>
            </a:r>
            <a:endParaRPr sz="1300"/>
          </a:p>
          <a:p>
            <a:pPr indent="-311150" lvl="0" marL="457200" rtl="0" algn="l">
              <a:lnSpc>
                <a:spcPct val="105000"/>
              </a:lnSpc>
              <a:spcBef>
                <a:spcPts val="0"/>
              </a:spcBef>
              <a:spcAft>
                <a:spcPts val="0"/>
              </a:spcAft>
              <a:buSzPts val="1300"/>
              <a:buChar char="●"/>
            </a:pPr>
            <a:r>
              <a:rPr lang="en" sz="1300"/>
              <a:t>299 frequent and 816 rare syndromes</a:t>
            </a:r>
            <a:endParaRPr sz="1300"/>
          </a:p>
          <a:p>
            <a:pPr indent="0" lvl="0" marL="0" rtl="0" algn="l">
              <a:lnSpc>
                <a:spcPct val="105000"/>
              </a:lnSpc>
              <a:spcBef>
                <a:spcPts val="1200"/>
              </a:spcBef>
              <a:spcAft>
                <a:spcPts val="0"/>
              </a:spcAft>
              <a:buNone/>
            </a:pPr>
            <a:r>
              <a:rPr b="1" lang="en" sz="1300"/>
              <a:t>London Medical Database (LMD)</a:t>
            </a:r>
            <a:endParaRPr sz="1300"/>
          </a:p>
          <a:p>
            <a:pPr indent="-311150" lvl="0" marL="457200" rtl="0" algn="l">
              <a:lnSpc>
                <a:spcPct val="105000"/>
              </a:lnSpc>
              <a:spcBef>
                <a:spcPts val="1200"/>
              </a:spcBef>
              <a:spcAft>
                <a:spcPts val="0"/>
              </a:spcAft>
              <a:buSzPts val="1300"/>
              <a:buChar char="●"/>
            </a:pPr>
            <a:r>
              <a:rPr lang="en" sz="1300"/>
              <a:t>323 images with 91 syndromes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(Cont.)</a:t>
            </a:r>
            <a:endParaRPr/>
          </a:p>
        </p:txBody>
      </p:sp>
      <p:sp>
        <p:nvSpPr>
          <p:cNvPr id="99" name="Google Shape;99;p19"/>
          <p:cNvSpPr txBox="1"/>
          <p:nvPr>
            <p:ph idx="1" type="body"/>
          </p:nvPr>
        </p:nvSpPr>
        <p:spPr>
          <a:xfrm>
            <a:off x="750600" y="4710675"/>
            <a:ext cx="7643100" cy="530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SzPts val="852"/>
              <a:buNone/>
            </a:pPr>
            <a:r>
              <a:rPr b="1" lang="en" sz="1000"/>
              <a:t>Extended Data Fig. 7 | Overview of Face2Gene data categorization in GestaltMatcher.</a:t>
            </a:r>
            <a:endParaRPr b="1" sz="1000"/>
          </a:p>
        </p:txBody>
      </p:sp>
      <p:pic>
        <p:nvPicPr>
          <p:cNvPr id="100" name="Google Shape;100;p19"/>
          <p:cNvPicPr preferRelativeResize="0"/>
          <p:nvPr/>
        </p:nvPicPr>
        <p:blipFill>
          <a:blip r:embed="rId3">
            <a:alphaModFix/>
          </a:blip>
          <a:stretch>
            <a:fillRect/>
          </a:stretch>
        </p:blipFill>
        <p:spPr>
          <a:xfrm>
            <a:off x="750450" y="1152475"/>
            <a:ext cx="7643089" cy="3558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(Cont.)</a:t>
            </a:r>
            <a:endParaRPr/>
          </a:p>
        </p:txBody>
      </p:sp>
      <p:sp>
        <p:nvSpPr>
          <p:cNvPr id="106" name="Google Shape;106;p20"/>
          <p:cNvSpPr txBox="1"/>
          <p:nvPr>
            <p:ph idx="1" type="body"/>
          </p:nvPr>
        </p:nvSpPr>
        <p:spPr>
          <a:xfrm>
            <a:off x="1016000" y="4746700"/>
            <a:ext cx="7112100" cy="441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SzPts val="688"/>
              <a:buNone/>
            </a:pPr>
            <a:r>
              <a:rPr b="1" lang="en" sz="1025"/>
              <a:t>Extended Data Fig. 8 | Venn diagram of numbers of syndromes in the Face2Gene and GMDB datasets. </a:t>
            </a:r>
            <a:endParaRPr b="1" sz="1025"/>
          </a:p>
        </p:txBody>
      </p:sp>
      <p:pic>
        <p:nvPicPr>
          <p:cNvPr id="107" name="Google Shape;107;p20"/>
          <p:cNvPicPr preferRelativeResize="0"/>
          <p:nvPr/>
        </p:nvPicPr>
        <p:blipFill>
          <a:blip r:embed="rId3">
            <a:alphaModFix/>
          </a:blip>
          <a:stretch>
            <a:fillRect/>
          </a:stretch>
        </p:blipFill>
        <p:spPr>
          <a:xfrm>
            <a:off x="1015899" y="1152475"/>
            <a:ext cx="7112201" cy="363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10 convolutional (conv) layers with batch normalization (BN) and ReLU activation to embed inputs. Max pooling applied after every conv-BN-ReLU to decrease spatial size and increase semantic representation.</a:t>
            </a:r>
            <a:endParaRPr/>
          </a:p>
          <a:p>
            <a:pPr indent="0" lvl="0" marL="0" rtl="0" algn="l">
              <a:spcBef>
                <a:spcPts val="1200"/>
              </a:spcBef>
              <a:spcAft>
                <a:spcPts val="0"/>
              </a:spcAft>
              <a:buNone/>
            </a:pPr>
            <a:r>
              <a:rPr lang="en"/>
              <a:t>Fully connected layer with 0.5 dropout follows. </a:t>
            </a:r>
            <a:endParaRPr/>
          </a:p>
          <a:p>
            <a:pPr indent="0" lvl="0" marL="0" rtl="0" algn="l">
              <a:spcBef>
                <a:spcPts val="1200"/>
              </a:spcBef>
              <a:spcAft>
                <a:spcPts val="0"/>
              </a:spcAft>
              <a:buNone/>
            </a:pPr>
            <a:r>
              <a:rPr lang="en"/>
              <a:t>Final layer is classification. This is removed during clustering and similarity tasks.</a:t>
            </a:r>
            <a:endParaRPr/>
          </a:p>
          <a:p>
            <a:pPr indent="0" lvl="0" marL="0" rtl="0" algn="l">
              <a:spcBef>
                <a:spcPts val="1200"/>
              </a:spcBef>
              <a:spcAft>
                <a:spcPts val="0"/>
              </a:spcAft>
              <a:buNone/>
            </a:pPr>
            <a:r>
              <a:rPr lang="en"/>
              <a:t>The fully connected layer is considered Facial Phenotype Descriptor (FPD), vector size 320.</a:t>
            </a:r>
            <a:endParaRPr/>
          </a:p>
          <a:p>
            <a:pPr indent="0" lvl="0" marL="0" rtl="0" algn="l">
              <a:spcBef>
                <a:spcPts val="1200"/>
              </a:spcBef>
              <a:spcAft>
                <a:spcPts val="1200"/>
              </a:spcAft>
              <a:buNone/>
            </a:pPr>
            <a:r>
              <a:rPr lang="en"/>
              <a:t>First trained on CASIA-WebFace. Fine-tuned on either F2G or GMDB. Fine-tuning done with the rare set is done using 10-fold cross validation.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