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6fd77a29cf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6fd77a29cf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78704e392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78704e392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6fd77a29cf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6fd77a29cf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6fd77a29cf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6fd77a29cf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6fd77a29cf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6fd77a29cf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6fd77a29cf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6fd77a29cf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6fd77a29cf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6fd77a29cf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6fd77a29cf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6fd77a29cf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6fd77a29cf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6fd77a29cf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6fd77a29cf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6fd77a29cf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8704e39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8704e39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6fd77a29cf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6fd77a29cf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6fd77a29cf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6fd77a29cf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8704e392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78704e392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78704e39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78704e39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78704e39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78704e39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78704e39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78704e39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6fd77a29cf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6fd77a29cf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6fd77a29cf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6fd77a29cf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78704e392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78704e392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addgene.org/guides/crispr/" TargetMode="External"/><Relationship Id="rId4" Type="http://schemas.openxmlformats.org/officeDocument/2006/relationships/hyperlink" Target="https://analyticsindiamag.com/complete-guide-to-bidirectional-lstm-with-python-codes/" TargetMode="External"/><Relationship Id="rId9" Type="http://schemas.openxmlformats.org/officeDocument/2006/relationships/hyperlink" Target="https://towardsdatascience.com/recurrent-neural-networks-rnns-3f06d7653a85" TargetMode="External"/><Relationship Id="rId5" Type="http://schemas.openxmlformats.org/officeDocument/2006/relationships/hyperlink" Target="https://en.wikipedia.org/wiki/CRISPR" TargetMode="External"/><Relationship Id="rId6" Type="http://schemas.openxmlformats.org/officeDocument/2006/relationships/hyperlink" Target="https://en.wikipedia.org/wiki/Lentiviral_vector_in_gene_therapy" TargetMode="External"/><Relationship Id="rId7" Type="http://schemas.openxmlformats.org/officeDocument/2006/relationships/hyperlink" Target="https://pennylane.ai/qml/demos/tutorial_quantum_transfer_learning.html" TargetMode="External"/><Relationship Id="rId8" Type="http://schemas.openxmlformats.org/officeDocument/2006/relationships/hyperlink" Target="https://www.broadinstitute.org/what-broad/areas-focus/project-spotlight/questions-and-answers-about-crisp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940"/>
              <a:t>DeepCRISTL: deep transfer learning to predict CRISPR/Cas9 functional and endogenous on-target editing efficiency</a:t>
            </a:r>
            <a:endParaRPr sz="294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Shai Elkayam and Yaron Orenstein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Architecture</a:t>
            </a:r>
            <a:endParaRPr/>
          </a:p>
        </p:txBody>
      </p:sp>
      <p:sp>
        <p:nvSpPr>
          <p:cNvPr id="336" name="Google Shape;336;p22"/>
          <p:cNvSpPr txBox="1"/>
          <p:nvPr>
            <p:ph idx="1" type="body"/>
          </p:nvPr>
        </p:nvSpPr>
        <p:spPr>
          <a:xfrm>
            <a:off x="4329750" y="1597875"/>
            <a:ext cx="4004700" cy="29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t>DeepHF:</a:t>
            </a:r>
            <a:r>
              <a:rPr lang="en"/>
              <a:t> gRNA is fed to an embedding layer, followed by a </a:t>
            </a:r>
            <a:r>
              <a:rPr lang="en"/>
              <a:t>bi</a:t>
            </a:r>
            <a:r>
              <a:rPr lang="en"/>
              <a:t>LSTM. The output of this is concatenated with the bio-features and a one-hot encoding of which enzyme each biofeature sample is for. This is fed to multiple dense layers before prediction.</a:t>
            </a:r>
            <a:endParaRPr/>
          </a:p>
          <a:p>
            <a:pPr indent="0" lvl="0" marL="0" rtl="0" algn="l">
              <a:spcBef>
                <a:spcPts val="1200"/>
              </a:spcBef>
              <a:spcAft>
                <a:spcPts val="0"/>
              </a:spcAft>
              <a:buNone/>
            </a:pPr>
            <a:r>
              <a:rPr lang="en"/>
              <a:t>DeepCRISTL a</a:t>
            </a:r>
            <a:r>
              <a:rPr lang="en"/>
              <a:t>pplies</a:t>
            </a:r>
            <a:r>
              <a:rPr lang="en"/>
              <a:t> one-hot encoding to the gRNA before embedding, but otherwise mimics the DeepHF model.</a:t>
            </a:r>
            <a:endParaRPr/>
          </a:p>
          <a:p>
            <a:pPr indent="0" lvl="0" marL="0" rtl="0" algn="l">
              <a:spcBef>
                <a:spcPts val="1200"/>
              </a:spcBef>
              <a:spcAft>
                <a:spcPts val="1200"/>
              </a:spcAft>
              <a:buNone/>
            </a:pPr>
            <a:r>
              <a:rPr lang="en"/>
              <a:t>Each model is an </a:t>
            </a:r>
            <a:r>
              <a:rPr lang="en"/>
              <a:t>ensemble</a:t>
            </a:r>
            <a:r>
              <a:rPr lang="en"/>
              <a:t> of 10 random </a:t>
            </a:r>
            <a:r>
              <a:rPr lang="en"/>
              <a:t>initializations</a:t>
            </a:r>
            <a:r>
              <a:rPr lang="en"/>
              <a:t> of the above architecture.</a:t>
            </a:r>
            <a:endParaRPr/>
          </a:p>
        </p:txBody>
      </p:sp>
      <p:pic>
        <p:nvPicPr>
          <p:cNvPr id="337" name="Google Shape;337;p22"/>
          <p:cNvPicPr preferRelativeResize="0"/>
          <p:nvPr/>
        </p:nvPicPr>
        <p:blipFill>
          <a:blip r:embed="rId3">
            <a:alphaModFix/>
          </a:blip>
          <a:stretch>
            <a:fillRect/>
          </a:stretch>
        </p:blipFill>
        <p:spPr>
          <a:xfrm>
            <a:off x="270425" y="1597875"/>
            <a:ext cx="4059314" cy="335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Bidirectional Long Short-Term Memory (biLSTM)</a:t>
            </a:r>
            <a:endParaRPr sz="2820"/>
          </a:p>
        </p:txBody>
      </p:sp>
      <p:sp>
        <p:nvSpPr>
          <p:cNvPr id="343" name="Google Shape;343;p23"/>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Recurrent Neural Networks (RNNs)</a:t>
            </a:r>
            <a:r>
              <a:rPr lang="en"/>
              <a:t> are ML units meant to handle sequence problems, typically time series problems. </a:t>
            </a:r>
            <a:endParaRPr/>
          </a:p>
          <a:p>
            <a:pPr indent="0" lvl="0" marL="0" rtl="0" algn="l">
              <a:spcBef>
                <a:spcPts val="1200"/>
              </a:spcBef>
              <a:spcAft>
                <a:spcPts val="0"/>
              </a:spcAft>
              <a:buNone/>
            </a:pPr>
            <a:r>
              <a:rPr b="1" lang="en"/>
              <a:t>Long Short-Term Memory (LSTM)</a:t>
            </a:r>
            <a:r>
              <a:rPr lang="en"/>
              <a:t> units are a kind of RNN that contain a memory unit to help minimize the vanishing and exploding gradient problems and allow for long-term dependencies.</a:t>
            </a:r>
            <a:endParaRPr/>
          </a:p>
          <a:p>
            <a:pPr indent="0" lvl="0" marL="0" rtl="0" algn="l">
              <a:spcBef>
                <a:spcPts val="1200"/>
              </a:spcBef>
              <a:spcAft>
                <a:spcPts val="0"/>
              </a:spcAft>
              <a:buNone/>
            </a:pPr>
            <a:r>
              <a:rPr b="1" lang="en"/>
              <a:t>Bidirectional LSTM (biLSTM)</a:t>
            </a:r>
            <a:r>
              <a:rPr lang="en"/>
              <a:t> are LSTM networks that train both </a:t>
            </a:r>
            <a:r>
              <a:rPr lang="en"/>
              <a:t>forward</a:t>
            </a:r>
            <a:r>
              <a:rPr lang="en"/>
              <a:t> and backwards in time.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44" name="Google Shape;344;p23"/>
          <p:cNvPicPr preferRelativeResize="0"/>
          <p:nvPr/>
        </p:nvPicPr>
        <p:blipFill>
          <a:blip r:embed="rId3">
            <a:alphaModFix/>
          </a:blip>
          <a:stretch>
            <a:fillRect/>
          </a:stretch>
        </p:blipFill>
        <p:spPr>
          <a:xfrm>
            <a:off x="226000" y="3402426"/>
            <a:ext cx="4205074" cy="1581000"/>
          </a:xfrm>
          <a:prstGeom prst="rect">
            <a:avLst/>
          </a:prstGeom>
          <a:noFill/>
          <a:ln>
            <a:noFill/>
          </a:ln>
        </p:spPr>
      </p:pic>
      <p:pic>
        <p:nvPicPr>
          <p:cNvPr id="345" name="Google Shape;345;p23"/>
          <p:cNvPicPr preferRelativeResize="0"/>
          <p:nvPr/>
        </p:nvPicPr>
        <p:blipFill>
          <a:blip r:embed="rId4">
            <a:alphaModFix/>
          </a:blip>
          <a:stretch>
            <a:fillRect/>
          </a:stretch>
        </p:blipFill>
        <p:spPr>
          <a:xfrm>
            <a:off x="5377525" y="3147175"/>
            <a:ext cx="3766476" cy="199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 Source Pre-Training</a:t>
            </a:r>
            <a:endParaRPr/>
          </a:p>
        </p:txBody>
      </p:sp>
      <p:sp>
        <p:nvSpPr>
          <p:cNvPr id="351" name="Google Shape;351;p2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source sets were randomly split in an 85/15 train/test split, with the caveat that all test data must have on-target efficiencies for all 3 enzymes. 10% of the training data (8.5% overall) is taken as validation data.</a:t>
            </a:r>
            <a:endParaRPr/>
          </a:p>
          <a:p>
            <a:pPr indent="0" lvl="0" marL="0" rtl="0" algn="l">
              <a:spcBef>
                <a:spcPts val="1200"/>
              </a:spcBef>
              <a:spcAft>
                <a:spcPts val="0"/>
              </a:spcAft>
              <a:buNone/>
            </a:pPr>
            <a:r>
              <a:rPr lang="en"/>
              <a:t>Random hyperparameter search for: initial learning rate, batch size, optimizer, activation function of last layer, initialization weights, embedding dimensions, dropout of embedding LSTM and dense layers, and number of dense and LSTM layers.</a:t>
            </a:r>
            <a:endParaRPr/>
          </a:p>
          <a:p>
            <a:pPr indent="0" lvl="0" marL="0" rtl="0" algn="l">
              <a:spcBef>
                <a:spcPts val="1200"/>
              </a:spcBef>
              <a:spcAft>
                <a:spcPts val="1200"/>
              </a:spcAft>
              <a:buNone/>
            </a:pPr>
            <a:r>
              <a:rPr lang="en"/>
              <a:t>Early stopping was done to avoid overfitting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5"/>
          <p:cNvPicPr preferRelativeResize="0"/>
          <p:nvPr/>
        </p:nvPicPr>
        <p:blipFill>
          <a:blip r:embed="rId3">
            <a:alphaModFix/>
          </a:blip>
          <a:stretch>
            <a:fillRect/>
          </a:stretch>
        </p:blipFill>
        <p:spPr>
          <a:xfrm>
            <a:off x="3587905" y="2571750"/>
            <a:ext cx="5395368" cy="2483450"/>
          </a:xfrm>
          <a:prstGeom prst="rect">
            <a:avLst/>
          </a:prstGeom>
          <a:noFill/>
          <a:ln>
            <a:noFill/>
          </a:ln>
        </p:spPr>
      </p:pic>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 Target Fine-Tuning</a:t>
            </a:r>
            <a:endParaRPr/>
          </a:p>
        </p:txBody>
      </p:sp>
      <p:sp>
        <p:nvSpPr>
          <p:cNvPr id="358" name="Google Shape;358;p25"/>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get a robust evaluation, the evaluation procedure was repeated five times, each time using a different partition to training and test sets. The average and standard deviation of obtained Spearman correlations.</a:t>
            </a:r>
            <a:endParaRPr/>
          </a:p>
          <a:p>
            <a:pPr indent="0" lvl="0" marL="0" rtl="0" algn="l">
              <a:spcBef>
                <a:spcPts val="1200"/>
              </a:spcBef>
              <a:spcAft>
                <a:spcPts val="1200"/>
              </a:spcAft>
              <a:buNone/>
            </a:pPr>
            <a:r>
              <a:rPr lang="en"/>
              <a:t>Each iteration had an 80/20 </a:t>
            </a:r>
            <a:br>
              <a:rPr lang="en"/>
            </a:br>
            <a:r>
              <a:rPr lang="en"/>
              <a:t>train/test split, with 10-fold </a:t>
            </a:r>
            <a:br>
              <a:rPr lang="en"/>
            </a:br>
            <a:r>
              <a:rPr lang="en"/>
              <a:t>cross-validation done to find </a:t>
            </a:r>
            <a:br>
              <a:rPr lang="en"/>
            </a:br>
            <a:r>
              <a:rPr lang="en"/>
              <a:t>the optimal number of </a:t>
            </a:r>
            <a:br>
              <a:rPr lang="en"/>
            </a:br>
            <a:r>
              <a:rPr lang="en"/>
              <a:t>training epochs.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 Target Fine-Tuning (Cont.)</a:t>
            </a:r>
            <a:endParaRPr/>
          </a:p>
        </p:txBody>
      </p:sp>
      <p:sp>
        <p:nvSpPr>
          <p:cNvPr id="364" name="Google Shape;364;p2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For each target</a:t>
            </a:r>
            <a:r>
              <a:rPr lang="en"/>
              <a:t> dataset, four types of transfer learning approaches were taken:</a:t>
            </a:r>
            <a:endParaRPr/>
          </a:p>
          <a:p>
            <a:pPr indent="-298767" lvl="0" marL="457200" rtl="0" algn="l">
              <a:spcBef>
                <a:spcPts val="1200"/>
              </a:spcBef>
              <a:spcAft>
                <a:spcPts val="0"/>
              </a:spcAft>
              <a:buSzPct val="100000"/>
              <a:buChar char="●"/>
            </a:pPr>
            <a:r>
              <a:rPr lang="en" u="sng"/>
              <a:t>Full:</a:t>
            </a:r>
            <a:r>
              <a:rPr lang="en"/>
              <a:t> Re-training was performed on all model weights.</a:t>
            </a:r>
            <a:endParaRPr/>
          </a:p>
          <a:p>
            <a:pPr indent="-298767" lvl="0" marL="457200" rtl="0" algn="l">
              <a:spcBef>
                <a:spcPts val="0"/>
              </a:spcBef>
              <a:spcAft>
                <a:spcPts val="0"/>
              </a:spcAft>
              <a:buSzPct val="100000"/>
              <a:buChar char="●"/>
            </a:pPr>
            <a:r>
              <a:rPr lang="en" u="sng"/>
              <a:t>Last Layer:</a:t>
            </a:r>
            <a:r>
              <a:rPr lang="en"/>
              <a:t> Re-training was performed only on the last hidden layer and the output layer.</a:t>
            </a:r>
            <a:endParaRPr/>
          </a:p>
          <a:p>
            <a:pPr indent="-298767" lvl="0" marL="457200" rtl="0" algn="l">
              <a:spcBef>
                <a:spcPts val="0"/>
              </a:spcBef>
              <a:spcAft>
                <a:spcPts val="0"/>
              </a:spcAft>
              <a:buSzPct val="100000"/>
              <a:buChar char="●"/>
            </a:pPr>
            <a:r>
              <a:rPr lang="en" u="sng"/>
              <a:t>Gradual Learning:</a:t>
            </a:r>
            <a:r>
              <a:rPr lang="en"/>
              <a:t> Initially, re-training was performed only on the last hidden layer weights with the original learning rate. Then re-training continued on all model weights with a smaller learning rate.</a:t>
            </a:r>
            <a:endParaRPr/>
          </a:p>
          <a:p>
            <a:pPr indent="-298767" lvl="0" marL="457200" rtl="0" algn="l">
              <a:spcBef>
                <a:spcPts val="0"/>
              </a:spcBef>
              <a:spcAft>
                <a:spcPts val="0"/>
              </a:spcAft>
              <a:buSzPct val="100000"/>
              <a:buChar char="●"/>
            </a:pPr>
            <a:r>
              <a:rPr lang="en" u="sng"/>
              <a:t>No-Embedding:</a:t>
            </a:r>
            <a:r>
              <a:rPr lang="en"/>
              <a:t> Re-training was performed on all model weights except for the embedding layer.</a:t>
            </a:r>
            <a:endParaRPr/>
          </a:p>
          <a:p>
            <a:pPr indent="0" lvl="0" marL="0" rtl="0" algn="l">
              <a:spcBef>
                <a:spcPts val="1200"/>
              </a:spcBef>
              <a:spcAft>
                <a:spcPts val="0"/>
              </a:spcAft>
              <a:buNone/>
            </a:pPr>
            <a:r>
              <a:rPr lang="en"/>
              <a:t>Two types of trained models were added for comparison:</a:t>
            </a:r>
            <a:endParaRPr/>
          </a:p>
          <a:p>
            <a:pPr indent="-298767" lvl="0" marL="457200" rtl="0" algn="l">
              <a:spcBef>
                <a:spcPts val="1200"/>
              </a:spcBef>
              <a:spcAft>
                <a:spcPts val="0"/>
              </a:spcAft>
              <a:buSzPct val="100000"/>
              <a:buChar char="●"/>
            </a:pPr>
            <a:r>
              <a:rPr lang="en" u="sng"/>
              <a:t>No-TL:</a:t>
            </a:r>
            <a:r>
              <a:rPr lang="en"/>
              <a:t> Using only the initial model that was trained on the high-throughput dataset.</a:t>
            </a:r>
            <a:endParaRPr/>
          </a:p>
          <a:p>
            <a:pPr indent="-298767" lvl="0" marL="457200" rtl="0" algn="l">
              <a:spcBef>
                <a:spcPts val="0"/>
              </a:spcBef>
              <a:spcAft>
                <a:spcPts val="0"/>
              </a:spcAft>
              <a:buSzPct val="100000"/>
              <a:buChar char="●"/>
            </a:pPr>
            <a:r>
              <a:rPr lang="en" u="sng"/>
              <a:t>No Pre-Train:</a:t>
            </a:r>
            <a:r>
              <a:rPr lang="en"/>
              <a:t> Training the model only on the endogenous or functional dataset.</a:t>
            </a:r>
            <a:endParaRPr/>
          </a:p>
          <a:p>
            <a:pPr indent="0" lvl="0" marL="0" rtl="0" algn="l">
              <a:spcBef>
                <a:spcPts val="1200"/>
              </a:spcBef>
              <a:spcAft>
                <a:spcPts val="1200"/>
              </a:spcAft>
              <a:buNone/>
            </a:pPr>
            <a:r>
              <a:rPr lang="en"/>
              <a:t>The no-embedding approach is based on the assumption that the embedding layer models general patterns in the gRNA sequence.</a:t>
            </a:r>
            <a:endParaRPr/>
          </a:p>
        </p:txBody>
      </p:sp>
      <p:sp>
        <p:nvSpPr>
          <p:cNvPr id="365" name="Google Shape;365;p26"/>
          <p:cNvSpPr txBox="1"/>
          <p:nvPr>
            <p:ph idx="1" type="body"/>
          </p:nvPr>
        </p:nvSpPr>
        <p:spPr>
          <a:xfrm>
            <a:off x="1303800" y="4714875"/>
            <a:ext cx="7030500" cy="344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SzPts val="935"/>
              <a:buNone/>
            </a:pPr>
            <a:r>
              <a:rPr lang="en" sz="905"/>
              <a:t>*Note: This slide’s text is a near-exact quote from the paper.</a:t>
            </a:r>
            <a:endParaRPr sz="90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 Target Fine-Tuning (Cont.)</a:t>
            </a:r>
            <a:endParaRPr/>
          </a:p>
        </p:txBody>
      </p:sp>
      <p:pic>
        <p:nvPicPr>
          <p:cNvPr id="371" name="Google Shape;371;p27"/>
          <p:cNvPicPr preferRelativeResize="0"/>
          <p:nvPr/>
        </p:nvPicPr>
        <p:blipFill>
          <a:blip r:embed="rId3">
            <a:alphaModFix/>
          </a:blip>
          <a:stretch>
            <a:fillRect/>
          </a:stretch>
        </p:blipFill>
        <p:spPr>
          <a:xfrm>
            <a:off x="232863" y="1597875"/>
            <a:ext cx="4842176" cy="3339875"/>
          </a:xfrm>
          <a:prstGeom prst="rect">
            <a:avLst/>
          </a:prstGeom>
          <a:noFill/>
          <a:ln>
            <a:noFill/>
          </a:ln>
        </p:spPr>
      </p:pic>
      <p:sp>
        <p:nvSpPr>
          <p:cNvPr id="372" name="Google Shape;372;p27"/>
          <p:cNvSpPr txBox="1"/>
          <p:nvPr>
            <p:ph idx="1" type="body"/>
          </p:nvPr>
        </p:nvSpPr>
        <p:spPr>
          <a:xfrm>
            <a:off x="5075050" y="1597875"/>
            <a:ext cx="3740100" cy="333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Fig. 3.</a:t>
            </a:r>
            <a:r>
              <a:rPr lang="en"/>
              <a:t> The TL approaches we compared in this study. </a:t>
            </a:r>
            <a:r>
              <a:rPr b="1" lang="en"/>
              <a:t>(a)</a:t>
            </a:r>
            <a:r>
              <a:rPr lang="en"/>
              <a:t> The full approach finetunes all model weights. </a:t>
            </a:r>
            <a:r>
              <a:rPr b="1" lang="en"/>
              <a:t>(b)</a:t>
            </a:r>
            <a:r>
              <a:rPr lang="en"/>
              <a:t> The last-layer approach fine-tunes only the weights of the last hidden layer and the output layer. </a:t>
            </a:r>
            <a:r>
              <a:rPr b="1" lang="en"/>
              <a:t>(c) </a:t>
            </a:r>
            <a:r>
              <a:rPr lang="en"/>
              <a:t>The no-embedding approach finetunes all models weights except for the weights of the embedding layer. </a:t>
            </a:r>
            <a:r>
              <a:rPr b="1" lang="en"/>
              <a:t>(d)</a:t>
            </a:r>
            <a:r>
              <a:rPr lang="en"/>
              <a:t> The gradual-learning approach first fine-tunes only the weights of the last hidden layer and the output layer and then continues to fine-tune all model weights with a smaller learning 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Ensemble Effects</a:t>
            </a:r>
            <a:endParaRPr/>
          </a:p>
        </p:txBody>
      </p:sp>
      <p:sp>
        <p:nvSpPr>
          <p:cNvPr id="378" name="Google Shape;378;p28"/>
          <p:cNvSpPr txBox="1"/>
          <p:nvPr>
            <p:ph idx="1" type="body"/>
          </p:nvPr>
        </p:nvSpPr>
        <p:spPr>
          <a:xfrm>
            <a:off x="1303800" y="1597875"/>
            <a:ext cx="3047700" cy="335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Fig. 4. </a:t>
            </a:r>
            <a:r>
              <a:rPr lang="en"/>
              <a:t>Prediction performance of our newly improved DeepHF model over the three high-throughput datasets (WT, Esp and HF). Four model variants are compared: single-task for one enzyme, multi-task for all enzymes, and with and without the random initialization ensemble technique</a:t>
            </a:r>
            <a:endParaRPr/>
          </a:p>
        </p:txBody>
      </p:sp>
      <p:pic>
        <p:nvPicPr>
          <p:cNvPr id="379" name="Google Shape;379;p28"/>
          <p:cNvPicPr preferRelativeResize="0"/>
          <p:nvPr/>
        </p:nvPicPr>
        <p:blipFill>
          <a:blip r:embed="rId3">
            <a:alphaModFix/>
          </a:blip>
          <a:stretch>
            <a:fillRect/>
          </a:stretch>
        </p:blipFill>
        <p:spPr>
          <a:xfrm>
            <a:off x="4351583" y="1597875"/>
            <a:ext cx="4792417" cy="3545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Evaluate Transfer Learning</a:t>
            </a:r>
            <a:endParaRPr/>
          </a:p>
        </p:txBody>
      </p:sp>
      <p:sp>
        <p:nvSpPr>
          <p:cNvPr id="385" name="Google Shape;385;p29"/>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authors</a:t>
            </a:r>
            <a:r>
              <a:rPr lang="en"/>
              <a:t> removed the gRNAs that were present in either the DeepHF or the CRISPROn datasets in all of the test sets, except for the three </a:t>
            </a:r>
            <a:r>
              <a:rPr i="1" lang="en"/>
              <a:t>doench </a:t>
            </a:r>
            <a:r>
              <a:rPr lang="en"/>
              <a:t>datasets. In those they removed only what overlapped with the DeepHF dataset. This is because all three </a:t>
            </a:r>
            <a:r>
              <a:rPr i="1" lang="en"/>
              <a:t>doench </a:t>
            </a:r>
            <a:r>
              <a:rPr lang="en"/>
              <a:t>datasets had more than 80% overlap with the CRISPROn dataset.</a:t>
            </a:r>
            <a:endParaRPr/>
          </a:p>
          <a:p>
            <a:pPr indent="0" lvl="0" marL="0" rtl="0" algn="l">
              <a:spcBef>
                <a:spcPts val="1200"/>
              </a:spcBef>
              <a:spcAft>
                <a:spcPts val="0"/>
              </a:spcAft>
              <a:buNone/>
            </a:pPr>
            <a:r>
              <a:rPr lang="en"/>
              <a:t>Gradual learning performed best, and the DeepHF pre-trained model outperformed the CRISPEROn pre-trained model.</a:t>
            </a:r>
            <a:endParaRPr/>
          </a:p>
          <a:p>
            <a:pPr indent="0" lvl="0" marL="0" rtl="0" algn="l">
              <a:spcBef>
                <a:spcPts val="1200"/>
              </a:spcBef>
              <a:spcAft>
                <a:spcPts val="1200"/>
              </a:spcAft>
              <a:buNone/>
            </a:pPr>
            <a:r>
              <a:rPr lang="en"/>
              <a:t>The model performed notably worse with less robustness for all transfer learning approaches on the T7 promoter datasets. The authors speculated that it was due to the small size of the datasets.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30"/>
          <p:cNvPicPr preferRelativeResize="0"/>
          <p:nvPr/>
        </p:nvPicPr>
        <p:blipFill>
          <a:blip r:embed="rId3">
            <a:alphaModFix/>
          </a:blip>
          <a:stretch>
            <a:fillRect/>
          </a:stretch>
        </p:blipFill>
        <p:spPr>
          <a:xfrm>
            <a:off x="0" y="1597875"/>
            <a:ext cx="6654408" cy="3535001"/>
          </a:xfrm>
          <a:prstGeom prst="rect">
            <a:avLst/>
          </a:prstGeom>
          <a:noFill/>
          <a:ln>
            <a:noFill/>
          </a:ln>
        </p:spPr>
      </p:pic>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Evaluate Transfer Learning (Cont.)</a:t>
            </a:r>
            <a:endParaRPr/>
          </a:p>
        </p:txBody>
      </p:sp>
      <p:sp>
        <p:nvSpPr>
          <p:cNvPr id="392" name="Google Shape;392;p30"/>
          <p:cNvSpPr txBox="1"/>
          <p:nvPr>
            <p:ph idx="1" type="body"/>
          </p:nvPr>
        </p:nvSpPr>
        <p:spPr>
          <a:xfrm>
            <a:off x="6654400" y="1597875"/>
            <a:ext cx="2153700" cy="3374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b="1" lang="en"/>
              <a:t>Fig. 5. </a:t>
            </a:r>
            <a:r>
              <a:rPr lang="en"/>
              <a:t>Comparison of various TL approaches in predicting endogenous and functional on-target efficiencies. Prediction performance was gauged by average Spearman correlation of predicted and measured on-target efficiencies over five randomly held-out test sets of 20% of the data. Both DeepHF and CRISPROn architectures were used for the TL approaches comparison. DeepHF pre-train model was our newly improved DeepHF model. CRISPROn pre-train model was pre-trained on the CRISPROn dataset. Tl: transfer learning; gl: gradual learning; em: embedding; LL: last layer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Compare to SOA</a:t>
            </a:r>
            <a:endParaRPr/>
          </a:p>
        </p:txBody>
      </p:sp>
      <p:sp>
        <p:nvSpPr>
          <p:cNvPr id="398" name="Google Shape;398;p31"/>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Again, the 80/20 train/test random split was performed.. The average of the five runs was reported.</a:t>
            </a:r>
            <a:endParaRPr/>
          </a:p>
          <a:p>
            <a:pPr indent="0" lvl="0" marL="0" rtl="0" algn="l">
              <a:spcBef>
                <a:spcPts val="1200"/>
              </a:spcBef>
              <a:spcAft>
                <a:spcPts val="0"/>
              </a:spcAft>
              <a:buNone/>
            </a:pPr>
            <a:r>
              <a:rPr lang="en"/>
              <a:t>DeepCRISTL </a:t>
            </a:r>
            <a:r>
              <a:rPr lang="en"/>
              <a:t>significantly outperformed all of the other models it was compared to except in 2 cases (xu2015 sets), where it was on-par with the reported Wang score. The authors noted that the Wang scores were trained on the </a:t>
            </a:r>
            <a:r>
              <a:rPr lang="en"/>
              <a:t>relevant</a:t>
            </a:r>
            <a:r>
              <a:rPr lang="en"/>
              <a:t> datasets, which makes the comparison between them “less fair”.</a:t>
            </a:r>
            <a:endParaRPr/>
          </a:p>
          <a:p>
            <a:pPr indent="0" lvl="0" marL="0" rtl="0" algn="l">
              <a:spcBef>
                <a:spcPts val="1200"/>
              </a:spcBef>
              <a:spcAft>
                <a:spcPts val="1200"/>
              </a:spcAft>
              <a:buNone/>
            </a:pPr>
            <a:r>
              <a:rPr lang="en"/>
              <a:t>The authors don’t comment on the chari2015 and leenay sets, where CRISPEROn has comparable 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CRISPR/Cas9</a:t>
            </a:r>
            <a:endParaRPr sz="2820"/>
          </a:p>
        </p:txBody>
      </p:sp>
      <p:sp>
        <p:nvSpPr>
          <p:cNvPr id="284" name="Google Shape;284;p14"/>
          <p:cNvSpPr txBox="1"/>
          <p:nvPr>
            <p:ph idx="1" type="body"/>
          </p:nvPr>
        </p:nvSpPr>
        <p:spPr>
          <a:xfrm>
            <a:off x="1303800" y="1597875"/>
            <a:ext cx="7030500" cy="29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t>
            </a:r>
            <a:r>
              <a:rPr lang="en"/>
              <a:t>lustered </a:t>
            </a:r>
            <a:r>
              <a:rPr b="1" lang="en"/>
              <a:t>R</a:t>
            </a:r>
            <a:r>
              <a:rPr lang="en"/>
              <a:t>egularly </a:t>
            </a:r>
            <a:r>
              <a:rPr b="1" lang="en"/>
              <a:t>I</a:t>
            </a:r>
            <a:r>
              <a:rPr lang="en"/>
              <a:t>nterspaced </a:t>
            </a:r>
            <a:r>
              <a:rPr b="1" lang="en"/>
              <a:t>S</a:t>
            </a:r>
            <a:r>
              <a:rPr lang="en"/>
              <a:t>hort </a:t>
            </a:r>
            <a:r>
              <a:rPr b="1" lang="en"/>
              <a:t>P</a:t>
            </a:r>
            <a:r>
              <a:rPr lang="en"/>
              <a:t>alindromic </a:t>
            </a:r>
            <a:r>
              <a:rPr b="1" lang="en"/>
              <a:t>R</a:t>
            </a:r>
            <a:r>
              <a:rPr lang="en"/>
              <a:t>epeats (</a:t>
            </a:r>
            <a:r>
              <a:rPr b="1" lang="en"/>
              <a:t>CRISPR</a:t>
            </a:r>
            <a:r>
              <a:rPr lang="en"/>
              <a:t>)</a:t>
            </a:r>
            <a:endParaRPr/>
          </a:p>
          <a:p>
            <a:pPr indent="0" lvl="0" marL="0" rtl="0" algn="l">
              <a:spcBef>
                <a:spcPts val="1200"/>
              </a:spcBef>
              <a:spcAft>
                <a:spcPts val="0"/>
              </a:spcAft>
              <a:buNone/>
            </a:pPr>
            <a:r>
              <a:rPr lang="en"/>
              <a:t>CRISPR is a family of DNA sequences found in prokaryotes such as bacteria </a:t>
            </a:r>
            <a:r>
              <a:rPr lang="en"/>
              <a:t>and</a:t>
            </a:r>
            <a:r>
              <a:rPr lang="en"/>
              <a:t> archaea. They are comprised of sequences of DNA (“spacers”) from past invading bacteriophages that previously attacked the prokaryote, and are are part of the prokaryote’s immune system. </a:t>
            </a:r>
            <a:endParaRPr/>
          </a:p>
          <a:p>
            <a:pPr indent="0" lvl="0" marL="0" rtl="0" algn="l">
              <a:spcBef>
                <a:spcPts val="1200"/>
              </a:spcBef>
              <a:spcAft>
                <a:spcPts val="0"/>
              </a:spcAft>
              <a:buNone/>
            </a:pPr>
            <a:r>
              <a:rPr lang="en"/>
              <a:t>These DNA sequences are used to both identify and destroy sequences of invasive DNA. </a:t>
            </a:r>
            <a:r>
              <a:rPr b="1" lang="en"/>
              <a:t>Cas9</a:t>
            </a:r>
            <a:r>
              <a:rPr lang="en"/>
              <a:t> is an enzyme that actually edits the DNA of the prokaryote. It uses the CRISPR DNA sequences as a guide to know what parts of the organism’s DNA needs to be edited.</a:t>
            </a:r>
            <a:endParaRPr/>
          </a:p>
          <a:p>
            <a:pPr indent="0" lvl="0" marL="0" rtl="0" algn="l">
              <a:spcBef>
                <a:spcPts val="1200"/>
              </a:spcBef>
              <a:spcAft>
                <a:spcPts val="1200"/>
              </a:spcAft>
              <a:buNone/>
            </a:pPr>
            <a:r>
              <a:rPr lang="en"/>
              <a:t>CRISPR spacer sequences are transcribed into RNA (crRNA) sequences to search for matching DNA. Once a match is found, Cas9 binds to and cuts the DNA at that point.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Compare to SOA (Cont.)</a:t>
            </a:r>
            <a:endParaRPr/>
          </a:p>
        </p:txBody>
      </p:sp>
      <p:sp>
        <p:nvSpPr>
          <p:cNvPr id="404" name="Google Shape;404;p32"/>
          <p:cNvSpPr txBox="1"/>
          <p:nvPr>
            <p:ph idx="1" type="body"/>
          </p:nvPr>
        </p:nvSpPr>
        <p:spPr>
          <a:xfrm>
            <a:off x="5947650" y="1597875"/>
            <a:ext cx="2817900" cy="343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Fig. 6. </a:t>
            </a:r>
            <a:r>
              <a:rPr lang="en"/>
              <a:t>Comparison of DeepCRISTL and state-of-the-art methods in predicting endogenous and functional on-target efficiencies. The average Spearman correlation over five held-out test sets is reported for each dataset</a:t>
            </a:r>
            <a:endParaRPr/>
          </a:p>
        </p:txBody>
      </p:sp>
      <p:pic>
        <p:nvPicPr>
          <p:cNvPr id="405" name="Google Shape;405;p32"/>
          <p:cNvPicPr preferRelativeResize="0"/>
          <p:nvPr/>
        </p:nvPicPr>
        <p:blipFill>
          <a:blip r:embed="rId3">
            <a:alphaModFix/>
          </a:blip>
          <a:stretch>
            <a:fillRect/>
          </a:stretch>
        </p:blipFill>
        <p:spPr>
          <a:xfrm>
            <a:off x="0" y="1597875"/>
            <a:ext cx="5947659" cy="35456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11" name="Google Shape;411;p33"/>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highlight>
                  <a:srgbClr val="FFFFFF"/>
                </a:highlight>
              </a:rPr>
              <a:t>Elkayam, S., &amp; Orenstein, Y. (2022). DeepCRISTL: deep transfer learning to predict CRISPR/Cas9 functional and endogenous on-target editing efficiency. </a:t>
            </a:r>
            <a:r>
              <a:rPr b="1" i="1" lang="en" sz="1000">
                <a:solidFill>
                  <a:srgbClr val="222222"/>
                </a:solidFill>
                <a:highlight>
                  <a:srgbClr val="FFFFFF"/>
                </a:highlight>
              </a:rPr>
              <a:t>Bioinformatics</a:t>
            </a:r>
            <a:r>
              <a:rPr b="1" lang="en" sz="1000">
                <a:solidFill>
                  <a:srgbClr val="222222"/>
                </a:solidFill>
                <a:highlight>
                  <a:srgbClr val="FFFFFF"/>
                </a:highlight>
              </a:rPr>
              <a:t>, </a:t>
            </a:r>
            <a:r>
              <a:rPr b="1" i="1" lang="en" sz="1000">
                <a:solidFill>
                  <a:srgbClr val="222222"/>
                </a:solidFill>
                <a:highlight>
                  <a:srgbClr val="FFFFFF"/>
                </a:highlight>
              </a:rPr>
              <a:t>38</a:t>
            </a:r>
            <a:r>
              <a:rPr b="1" lang="en" sz="1000">
                <a:solidFill>
                  <a:srgbClr val="222222"/>
                </a:solidFill>
                <a:highlight>
                  <a:srgbClr val="FFFFFF"/>
                </a:highlight>
              </a:rPr>
              <a:t>(Supplement_1), i161-i168.</a:t>
            </a:r>
            <a:endParaRPr b="1" sz="1000">
              <a:solidFill>
                <a:srgbClr val="222222"/>
              </a:solidFill>
              <a:highlight>
                <a:schemeClr val="lt1"/>
              </a:highlight>
            </a:endParaRPr>
          </a:p>
          <a:p>
            <a:pPr indent="0" lvl="0" marL="0" rtl="0" algn="l">
              <a:spcBef>
                <a:spcPts val="600"/>
              </a:spcBef>
              <a:spcAft>
                <a:spcPts val="0"/>
              </a:spcAft>
              <a:buNone/>
            </a:pPr>
            <a:r>
              <a:rPr lang="en" sz="1000" u="sng">
                <a:solidFill>
                  <a:schemeClr val="accent5"/>
                </a:solidFill>
                <a:hlinkClick r:id="rId3">
                  <a:extLst>
                    <a:ext uri="{A12FA001-AC4F-418D-AE19-62706E023703}">
                      <ahyp:hlinkClr val="tx"/>
                    </a:ext>
                  </a:extLst>
                </a:hlinkClick>
              </a:rPr>
              <a:t>Addgene: CRISPR Guide</a:t>
            </a:r>
            <a:endParaRPr sz="1000">
              <a:solidFill>
                <a:srgbClr val="222222"/>
              </a:solidFill>
              <a:highlight>
                <a:schemeClr val="lt1"/>
              </a:highlight>
            </a:endParaRPr>
          </a:p>
          <a:p>
            <a:pPr indent="0" lvl="0" marL="0" rtl="0" algn="l">
              <a:spcBef>
                <a:spcPts val="600"/>
              </a:spcBef>
              <a:spcAft>
                <a:spcPts val="0"/>
              </a:spcAft>
              <a:buNone/>
            </a:pPr>
            <a:r>
              <a:rPr lang="en" sz="1000" u="sng">
                <a:solidFill>
                  <a:schemeClr val="accent5"/>
                </a:solidFill>
                <a:latin typeface="Arial"/>
                <a:ea typeface="Arial"/>
                <a:cs typeface="Arial"/>
                <a:sym typeface="Arial"/>
                <a:hlinkClick r:id="rId4">
                  <a:extLst>
                    <a:ext uri="{A12FA001-AC4F-418D-AE19-62706E023703}">
                      <ahyp:hlinkClr val="tx"/>
                    </a:ext>
                  </a:extLst>
                </a:hlinkClick>
              </a:rPr>
              <a:t>Complete Guide To Bidirectional LSTM (With Python Codes) (analyticsindiamag.com)</a:t>
            </a:r>
            <a:endParaRPr b="1" sz="1000">
              <a:solidFill>
                <a:srgbClr val="222222"/>
              </a:solidFill>
              <a:highlight>
                <a:schemeClr val="lt1"/>
              </a:highlight>
            </a:endParaRPr>
          </a:p>
          <a:p>
            <a:pPr indent="0" lvl="0" marL="0" rtl="0" algn="l">
              <a:spcBef>
                <a:spcPts val="600"/>
              </a:spcBef>
              <a:spcAft>
                <a:spcPts val="0"/>
              </a:spcAft>
              <a:buNone/>
            </a:pPr>
            <a:r>
              <a:rPr lang="en" sz="1000" u="sng">
                <a:solidFill>
                  <a:schemeClr val="accent5"/>
                </a:solidFill>
                <a:hlinkClick r:id="rId5">
                  <a:extLst>
                    <a:ext uri="{A12FA001-AC4F-418D-AE19-62706E023703}">
                      <ahyp:hlinkClr val="tx"/>
                    </a:ext>
                  </a:extLst>
                </a:hlinkClick>
              </a:rPr>
              <a:t>CRISPR - Wikipedia</a:t>
            </a:r>
            <a:endParaRPr b="1" sz="1000">
              <a:solidFill>
                <a:srgbClr val="222222"/>
              </a:solidFill>
              <a:highlight>
                <a:schemeClr val="lt1"/>
              </a:highlight>
            </a:endParaRPr>
          </a:p>
          <a:p>
            <a:pPr indent="0" lvl="0" marL="0" rtl="0" algn="l">
              <a:spcBef>
                <a:spcPts val="600"/>
              </a:spcBef>
              <a:spcAft>
                <a:spcPts val="0"/>
              </a:spcAft>
              <a:buNone/>
            </a:pPr>
            <a:r>
              <a:rPr lang="en" sz="1000" u="sng">
                <a:solidFill>
                  <a:schemeClr val="accent5"/>
                </a:solidFill>
                <a:latin typeface="Arial"/>
                <a:ea typeface="Arial"/>
                <a:cs typeface="Arial"/>
                <a:sym typeface="Arial"/>
                <a:hlinkClick r:id="rId6">
                  <a:extLst>
                    <a:ext uri="{A12FA001-AC4F-418D-AE19-62706E023703}">
                      <ahyp:hlinkClr val="tx"/>
                    </a:ext>
                  </a:extLst>
                </a:hlinkClick>
              </a:rPr>
              <a:t>Lentiviral vector in gene therapy - Wikipedia</a:t>
            </a:r>
            <a:endParaRPr sz="1000">
              <a:solidFill>
                <a:srgbClr val="222222"/>
              </a:solidFill>
              <a:highlight>
                <a:schemeClr val="lt1"/>
              </a:highlight>
            </a:endParaRPr>
          </a:p>
          <a:p>
            <a:pPr indent="0" lvl="0" marL="0" rtl="0" algn="l">
              <a:spcBef>
                <a:spcPts val="600"/>
              </a:spcBef>
              <a:spcAft>
                <a:spcPts val="0"/>
              </a:spcAft>
              <a:buNone/>
            </a:pPr>
            <a:r>
              <a:rPr lang="en" sz="1000" u="sng">
                <a:solidFill>
                  <a:schemeClr val="accent5"/>
                </a:solidFill>
                <a:latin typeface="Arial"/>
                <a:ea typeface="Arial"/>
                <a:cs typeface="Arial"/>
                <a:sym typeface="Arial"/>
                <a:hlinkClick r:id="rId7">
                  <a:extLst>
                    <a:ext uri="{A12FA001-AC4F-418D-AE19-62706E023703}">
                      <ahyp:hlinkClr val="tx"/>
                    </a:ext>
                  </a:extLst>
                </a:hlinkClick>
              </a:rPr>
              <a:t>Quantum transfer learning — PennyLane documentation</a:t>
            </a:r>
            <a:endParaRPr b="1" sz="1000">
              <a:solidFill>
                <a:srgbClr val="222222"/>
              </a:solidFill>
              <a:highlight>
                <a:srgbClr val="FFFFFF"/>
              </a:highlight>
            </a:endParaRPr>
          </a:p>
          <a:p>
            <a:pPr indent="0" lvl="0" marL="0" rtl="0" algn="l">
              <a:spcBef>
                <a:spcPts val="600"/>
              </a:spcBef>
              <a:spcAft>
                <a:spcPts val="0"/>
              </a:spcAft>
              <a:buNone/>
            </a:pPr>
            <a:r>
              <a:rPr lang="en" sz="1000" u="sng">
                <a:solidFill>
                  <a:schemeClr val="hlink"/>
                </a:solidFill>
                <a:hlinkClick r:id="rId8"/>
              </a:rPr>
              <a:t>Questions and Answers about CRISPR | Broad Institute</a:t>
            </a:r>
            <a:endParaRPr sz="1000">
              <a:solidFill>
                <a:srgbClr val="222222"/>
              </a:solidFill>
              <a:highlight>
                <a:srgbClr val="FFFFFF"/>
              </a:highlight>
            </a:endParaRPr>
          </a:p>
          <a:p>
            <a:pPr indent="0" lvl="0" marL="0" rtl="0" algn="l">
              <a:spcBef>
                <a:spcPts val="600"/>
              </a:spcBef>
              <a:spcAft>
                <a:spcPts val="0"/>
              </a:spcAft>
              <a:buNone/>
            </a:pPr>
            <a:r>
              <a:rPr lang="en" sz="1000" u="sng">
                <a:solidFill>
                  <a:schemeClr val="hlink"/>
                </a:solidFill>
                <a:latin typeface="Arial"/>
                <a:ea typeface="Arial"/>
                <a:cs typeface="Arial"/>
                <a:sym typeface="Arial"/>
                <a:hlinkClick r:id="rId9"/>
              </a:rPr>
              <a:t>Recurrent Neural Networks (RNNs). Implementing an RNN from scratch in… | by Javaid Nabi | Towards Data Science</a:t>
            </a:r>
            <a:endParaRPr sz="1000">
              <a:solidFill>
                <a:srgbClr val="222222"/>
              </a:solidFill>
              <a:highlight>
                <a:srgbClr val="FFFFFF"/>
              </a:highlight>
            </a:endParaRPr>
          </a:p>
          <a:p>
            <a:pPr indent="0" lvl="0" marL="0" rtl="0" algn="l">
              <a:spcBef>
                <a:spcPts val="600"/>
              </a:spcBef>
              <a:spcAft>
                <a:spcPts val="600"/>
              </a:spcAft>
              <a:buNone/>
            </a:pPr>
            <a:r>
              <a:t/>
            </a:r>
            <a:endParaRPr sz="1000">
              <a:solidFill>
                <a:srgbClr val="222222"/>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CRISPR/Cas9 (Cont.)</a:t>
            </a:r>
            <a:endParaRPr sz="2820"/>
          </a:p>
        </p:txBody>
      </p:sp>
      <p:sp>
        <p:nvSpPr>
          <p:cNvPr id="290" name="Google Shape;290;p15"/>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Spacers are added at the beginning of a CRISPR locus, and with repeat sequences </a:t>
            </a:r>
            <a:r>
              <a:rPr lang="en"/>
              <a:t>between</a:t>
            </a:r>
            <a:r>
              <a:rPr lang="en"/>
              <a:t> them. </a:t>
            </a:r>
            <a:endParaRPr/>
          </a:p>
          <a:p>
            <a:pPr indent="0" lvl="0" marL="0" rtl="0" algn="l">
              <a:spcBef>
                <a:spcPts val="1200"/>
              </a:spcBef>
              <a:spcAft>
                <a:spcPts val="0"/>
              </a:spcAft>
              <a:buNone/>
            </a:pPr>
            <a:r>
              <a:rPr b="1" lang="en"/>
              <a:t>Protospacer Adjacent Motifs (PAM)</a:t>
            </a:r>
            <a:r>
              <a:rPr lang="en"/>
              <a:t> are 3-5 base pair DNA </a:t>
            </a:r>
            <a:r>
              <a:rPr lang="en"/>
              <a:t>sequences</a:t>
            </a:r>
            <a:r>
              <a:rPr lang="en"/>
              <a:t> used by CRISPR arrays as starting locations, and signal the start of DNA to copy in CRISPR loci or to edit. The end of the DNA is cut according to a ruler mechanism, so all spacers are the same length.</a:t>
            </a:r>
            <a:endParaRPr/>
          </a:p>
          <a:p>
            <a:pPr indent="0" lvl="0" marL="0" rtl="0" algn="l">
              <a:spcBef>
                <a:spcPts val="1200"/>
              </a:spcBef>
              <a:spcAft>
                <a:spcPts val="0"/>
              </a:spcAft>
              <a:buNone/>
            </a:pPr>
            <a:r>
              <a:rPr b="1" lang="en"/>
              <a:t>CRISPR-RNA (crRNA)</a:t>
            </a:r>
            <a:r>
              <a:rPr lang="en"/>
              <a:t> is formed from CRISPR loci, which starts as a single RNA strand of the entire loci then split into individual spacer crRNA sequences. There are partial repeat sequences on either end of a crRNA, which prevent DNA editing beyond the spacer sequence.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CRISPR/Cas9</a:t>
            </a:r>
            <a:r>
              <a:rPr lang="en" sz="2820"/>
              <a:t> (Cont.)</a:t>
            </a:r>
            <a:endParaRPr sz="2820"/>
          </a:p>
        </p:txBody>
      </p:sp>
      <p:sp>
        <p:nvSpPr>
          <p:cNvPr id="296" name="Google Shape;296;p16"/>
          <p:cNvSpPr txBox="1"/>
          <p:nvPr>
            <p:ph idx="1" type="body"/>
          </p:nvPr>
        </p:nvSpPr>
        <p:spPr>
          <a:xfrm>
            <a:off x="1303800" y="1597875"/>
            <a:ext cx="53742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
            </a:r>
            <a:r>
              <a:rPr lang="en"/>
              <a:t>odified Cas9 can be used to activate gene expression instead of cutting it, and even insert new DNA.</a:t>
            </a:r>
            <a:endParaRPr/>
          </a:p>
          <a:p>
            <a:pPr indent="0" lvl="0" marL="0" rtl="0" algn="l">
              <a:spcBef>
                <a:spcPts val="1200"/>
              </a:spcBef>
              <a:spcAft>
                <a:spcPts val="1200"/>
              </a:spcAft>
              <a:buNone/>
            </a:pPr>
            <a:r>
              <a:rPr lang="en"/>
              <a:t>Giving the CRISPR/Cas9 system </a:t>
            </a:r>
            <a:r>
              <a:rPr lang="en"/>
              <a:t>specifically</a:t>
            </a:r>
            <a:r>
              <a:rPr lang="en"/>
              <a:t>-selected guide RNA (</a:t>
            </a:r>
            <a:r>
              <a:rPr b="1" lang="en"/>
              <a:t>gRNA</a:t>
            </a:r>
            <a:r>
              <a:rPr lang="en"/>
              <a:t>) allows for targeted gene editing by humans.</a:t>
            </a:r>
            <a:endParaRPr/>
          </a:p>
        </p:txBody>
      </p:sp>
      <p:pic>
        <p:nvPicPr>
          <p:cNvPr id="297" name="Google Shape;297;p16"/>
          <p:cNvPicPr preferRelativeResize="0"/>
          <p:nvPr/>
        </p:nvPicPr>
        <p:blipFill>
          <a:blip r:embed="rId3">
            <a:alphaModFix/>
          </a:blip>
          <a:stretch>
            <a:fillRect/>
          </a:stretch>
        </p:blipFill>
        <p:spPr>
          <a:xfrm>
            <a:off x="6677953" y="101775"/>
            <a:ext cx="2346600" cy="491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CRISPR/Cas9 Experimentation Concerns</a:t>
            </a:r>
            <a:endParaRPr sz="2820"/>
          </a:p>
        </p:txBody>
      </p:sp>
      <p:sp>
        <p:nvSpPr>
          <p:cNvPr id="303" name="Google Shape;303;p17"/>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b="1" lang="en"/>
              <a:t>on-target efficiency</a:t>
            </a:r>
            <a:r>
              <a:rPr lang="en"/>
              <a:t> represents how likely CRISPR/Cas9 is to edit at an </a:t>
            </a:r>
            <a:r>
              <a:rPr b="1" lang="en"/>
              <a:t>off-target site</a:t>
            </a:r>
            <a:r>
              <a:rPr lang="en"/>
              <a:t>. Knowing where the off-target sites are and what the on-target efficiency is for a gRNA strand is crucial for gene editing experiments.</a:t>
            </a:r>
            <a:endParaRPr/>
          </a:p>
          <a:p>
            <a:pPr indent="0" lvl="0" marL="0" rtl="0" algn="l">
              <a:spcBef>
                <a:spcPts val="1200"/>
              </a:spcBef>
              <a:spcAft>
                <a:spcPts val="0"/>
              </a:spcAft>
              <a:buNone/>
            </a:pPr>
            <a:r>
              <a:rPr b="1" lang="en"/>
              <a:t>High-throughput datasets</a:t>
            </a:r>
            <a:r>
              <a:rPr lang="en"/>
              <a:t> are collected and measured in a synthetic environment, leading to low correlation with functional and endogenous editing.</a:t>
            </a:r>
            <a:endParaRPr/>
          </a:p>
          <a:p>
            <a:pPr indent="0" lvl="0" marL="0" rtl="0" algn="l">
              <a:spcBef>
                <a:spcPts val="1200"/>
              </a:spcBef>
              <a:spcAft>
                <a:spcPts val="0"/>
              </a:spcAft>
              <a:buNone/>
            </a:pPr>
            <a:r>
              <a:rPr b="1" lang="en"/>
              <a:t>Functional datasets</a:t>
            </a:r>
            <a:r>
              <a:rPr lang="en"/>
              <a:t> are created by observing gene editing by-products, and using those as measurements. </a:t>
            </a:r>
            <a:r>
              <a:rPr b="1" lang="en"/>
              <a:t>Endogenous datasets</a:t>
            </a:r>
            <a:r>
              <a:rPr lang="en"/>
              <a:t> come from experiments that produce the most </a:t>
            </a:r>
            <a:r>
              <a:rPr lang="en"/>
              <a:t>biologically</a:t>
            </a:r>
            <a:r>
              <a:rPr lang="en"/>
              <a:t> </a:t>
            </a:r>
            <a:r>
              <a:rPr lang="en"/>
              <a:t>relevant</a:t>
            </a:r>
            <a:r>
              <a:rPr lang="en"/>
              <a:t> data. An experiment per gRNA is necessary to produce measurements.</a:t>
            </a:r>
            <a:endParaRPr/>
          </a:p>
          <a:p>
            <a:pPr indent="0" lvl="0" marL="0" rtl="0" algn="l">
              <a:spcBef>
                <a:spcPts val="1200"/>
              </a:spcBef>
              <a:spcAft>
                <a:spcPts val="1200"/>
              </a:spcAft>
              <a:buNone/>
            </a:pPr>
            <a:r>
              <a:rPr lang="en"/>
              <a:t>Functional and endogenous datasets are small due to the difficulty of collecting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Transfer Learning</a:t>
            </a:r>
            <a:endParaRPr/>
          </a:p>
        </p:txBody>
      </p:sp>
      <p:sp>
        <p:nvSpPr>
          <p:cNvPr id="309" name="Google Shape;309;p18"/>
          <p:cNvSpPr txBox="1"/>
          <p:nvPr>
            <p:ph idx="1" type="body"/>
          </p:nvPr>
        </p:nvSpPr>
        <p:spPr>
          <a:xfrm>
            <a:off x="5374275" y="1597875"/>
            <a:ext cx="2960100" cy="323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Transfer learning is a type of fine-tuning where instead of re-training the entire model, only some layers are updated.</a:t>
            </a:r>
            <a:endParaRPr/>
          </a:p>
          <a:p>
            <a:pPr indent="0" lvl="0" marL="0" rtl="0" algn="l">
              <a:spcBef>
                <a:spcPts val="1200"/>
              </a:spcBef>
              <a:spcAft>
                <a:spcPts val="1200"/>
              </a:spcAft>
              <a:buNone/>
            </a:pPr>
            <a:r>
              <a:rPr lang="en"/>
              <a:t>The </a:t>
            </a:r>
            <a:r>
              <a:rPr b="1" lang="en"/>
              <a:t>source</a:t>
            </a:r>
            <a:r>
              <a:rPr lang="en"/>
              <a:t> dataset is the pre-training dataset</a:t>
            </a:r>
            <a:r>
              <a:rPr lang="en"/>
              <a:t>. The </a:t>
            </a:r>
            <a:r>
              <a:rPr b="1" lang="en"/>
              <a:t>target</a:t>
            </a:r>
            <a:r>
              <a:rPr lang="en"/>
              <a:t> dataset is the fine-tuning dataset. The target set does not have to share label counts or values. The source and target sets do need to be correlated.</a:t>
            </a:r>
            <a:endParaRPr/>
          </a:p>
        </p:txBody>
      </p:sp>
      <p:pic>
        <p:nvPicPr>
          <p:cNvPr id="310" name="Google Shape;310;p18"/>
          <p:cNvPicPr preferRelativeResize="0"/>
          <p:nvPr/>
        </p:nvPicPr>
        <p:blipFill>
          <a:blip r:embed="rId3">
            <a:alphaModFix/>
          </a:blip>
          <a:stretch>
            <a:fillRect/>
          </a:stretch>
        </p:blipFill>
        <p:spPr>
          <a:xfrm>
            <a:off x="203550" y="1597875"/>
            <a:ext cx="5170715" cy="342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 Source</a:t>
            </a:r>
            <a:endParaRPr/>
          </a:p>
        </p:txBody>
      </p:sp>
      <p:sp>
        <p:nvSpPr>
          <p:cNvPr id="316" name="Google Shape;316;p19"/>
          <p:cNvSpPr txBox="1"/>
          <p:nvPr>
            <p:ph idx="1" type="body"/>
          </p:nvPr>
        </p:nvSpPr>
        <p:spPr>
          <a:xfrm>
            <a:off x="1303800" y="1597875"/>
            <a:ext cx="7030500" cy="326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302"/>
              <a:t>DeepHF </a:t>
            </a:r>
            <a:r>
              <a:rPr lang="en" sz="1302"/>
              <a:t>is the model this work expands on. The dataset used is also referred to as DeepHF. This dataset is used as the source dataset.</a:t>
            </a:r>
            <a:endParaRPr sz="1302"/>
          </a:p>
          <a:p>
            <a:pPr indent="0" lvl="0" marL="0" rtl="0" algn="l">
              <a:lnSpc>
                <a:spcPct val="95000"/>
              </a:lnSpc>
              <a:spcBef>
                <a:spcPts val="1200"/>
              </a:spcBef>
              <a:spcAft>
                <a:spcPts val="0"/>
              </a:spcAft>
              <a:buSzPts val="1018"/>
              <a:buNone/>
            </a:pPr>
            <a:r>
              <a:rPr lang="en" sz="1302"/>
              <a:t>The DeepHF dataset contains the </a:t>
            </a:r>
            <a:r>
              <a:rPr lang="en" sz="1302"/>
              <a:t>targeting efficiencies of 3 enzymes; wild-type SpCas9, eSpCas9 and SpCas9-HF1 (denoted as WT, Esp and HF, respectively). Each gRNA </a:t>
            </a:r>
            <a:r>
              <a:rPr lang="en" sz="1302"/>
              <a:t>sequence</a:t>
            </a:r>
            <a:r>
              <a:rPr lang="en" sz="1302"/>
              <a:t> with enzyme counts over 100 were kept.</a:t>
            </a:r>
            <a:endParaRPr sz="1302"/>
          </a:p>
          <a:p>
            <a:pPr indent="0" lvl="0" marL="0" rtl="0" algn="l">
              <a:lnSpc>
                <a:spcPct val="95000"/>
              </a:lnSpc>
              <a:spcBef>
                <a:spcPts val="1200"/>
              </a:spcBef>
              <a:spcAft>
                <a:spcPts val="0"/>
              </a:spcAft>
              <a:buSzPts val="1018"/>
              <a:buNone/>
            </a:pPr>
            <a:r>
              <a:rPr lang="en" sz="1302"/>
              <a:t>Counts: </a:t>
            </a:r>
            <a:endParaRPr sz="1302"/>
          </a:p>
          <a:p>
            <a:pPr indent="-311308" lvl="0" marL="457200" rtl="0" algn="l">
              <a:lnSpc>
                <a:spcPct val="95000"/>
              </a:lnSpc>
              <a:spcBef>
                <a:spcPts val="0"/>
              </a:spcBef>
              <a:spcAft>
                <a:spcPts val="0"/>
              </a:spcAft>
              <a:buSzPts val="1303"/>
              <a:buChar char="●"/>
            </a:pPr>
            <a:r>
              <a:rPr lang="en" sz="1302"/>
              <a:t>WT: 55,604</a:t>
            </a:r>
            <a:endParaRPr sz="1302"/>
          </a:p>
          <a:p>
            <a:pPr indent="-311308" lvl="0" marL="457200" rtl="0" algn="l">
              <a:lnSpc>
                <a:spcPct val="95000"/>
              </a:lnSpc>
              <a:spcBef>
                <a:spcPts val="0"/>
              </a:spcBef>
              <a:spcAft>
                <a:spcPts val="0"/>
              </a:spcAft>
              <a:buSzPts val="1303"/>
              <a:buChar char="●"/>
            </a:pPr>
            <a:r>
              <a:rPr lang="en" sz="1302"/>
              <a:t>Esp: 58,167 </a:t>
            </a:r>
            <a:endParaRPr sz="1302"/>
          </a:p>
          <a:p>
            <a:pPr indent="-311308" lvl="0" marL="457200" rtl="0" algn="l">
              <a:lnSpc>
                <a:spcPct val="95000"/>
              </a:lnSpc>
              <a:spcBef>
                <a:spcPts val="0"/>
              </a:spcBef>
              <a:spcAft>
                <a:spcPts val="0"/>
              </a:spcAft>
              <a:buSzPts val="1303"/>
              <a:buChar char="●"/>
            </a:pPr>
            <a:r>
              <a:rPr lang="en" sz="1302"/>
              <a:t>HF: 56,888</a:t>
            </a:r>
            <a:endParaRPr sz="1302"/>
          </a:p>
          <a:p>
            <a:pPr indent="-311308" lvl="0" marL="457200" rtl="0" algn="l">
              <a:lnSpc>
                <a:spcPct val="95000"/>
              </a:lnSpc>
              <a:spcBef>
                <a:spcPts val="0"/>
              </a:spcBef>
              <a:spcAft>
                <a:spcPts val="0"/>
              </a:spcAft>
              <a:buSzPts val="1303"/>
              <a:buChar char="●"/>
            </a:pPr>
            <a:r>
              <a:rPr lang="en" sz="1302"/>
              <a:t>Total: </a:t>
            </a:r>
            <a:r>
              <a:rPr lang="en" sz="1302"/>
              <a:t>170,659</a:t>
            </a:r>
            <a:endParaRPr sz="1302"/>
          </a:p>
          <a:p>
            <a:pPr indent="0" lvl="0" marL="0" rtl="0" algn="l">
              <a:lnSpc>
                <a:spcPct val="95000"/>
              </a:lnSpc>
              <a:spcBef>
                <a:spcPts val="1200"/>
              </a:spcBef>
              <a:spcAft>
                <a:spcPts val="1200"/>
              </a:spcAft>
              <a:buSzPts val="1018"/>
              <a:buNone/>
            </a:pPr>
            <a:r>
              <a:rPr lang="en" sz="1302"/>
              <a:t>The CRISPROn dataset contains two sub-datasets: one of 10,592 gRNAs and the other of 13,354 gRNAs.</a:t>
            </a:r>
            <a:endParaRPr sz="130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 Target</a:t>
            </a:r>
            <a:endParaRPr/>
          </a:p>
        </p:txBody>
      </p:sp>
      <p:sp>
        <p:nvSpPr>
          <p:cNvPr id="322" name="Google Shape;322;p20"/>
          <p:cNvSpPr txBox="1"/>
          <p:nvPr>
            <p:ph idx="1" type="body"/>
          </p:nvPr>
        </p:nvSpPr>
        <p:spPr>
          <a:xfrm>
            <a:off x="1303800" y="1597875"/>
            <a:ext cx="36984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Functional:</a:t>
            </a:r>
            <a:r>
              <a:rPr lang="en"/>
              <a:t> Datasets curated by Haeussler et al. (2016) were used. This set includes 18 functional datasets.</a:t>
            </a:r>
            <a:endParaRPr/>
          </a:p>
          <a:p>
            <a:pPr indent="0" lvl="0" marL="0" rtl="0" algn="l">
              <a:spcBef>
                <a:spcPts val="1200"/>
              </a:spcBef>
              <a:spcAft>
                <a:spcPts val="1200"/>
              </a:spcAft>
              <a:buNone/>
            </a:pPr>
            <a:r>
              <a:rPr lang="en" u="sng"/>
              <a:t>Endogenous:</a:t>
            </a:r>
            <a:r>
              <a:rPr lang="en"/>
              <a:t> The data produced by Leenay et al. (2019). This dataset contains on-target efficiencies of 1656 gRNAs. </a:t>
            </a:r>
            <a:endParaRPr/>
          </a:p>
        </p:txBody>
      </p:sp>
      <p:pic>
        <p:nvPicPr>
          <p:cNvPr id="323" name="Google Shape;323;p20"/>
          <p:cNvPicPr preferRelativeResize="0"/>
          <p:nvPr/>
        </p:nvPicPr>
        <p:blipFill>
          <a:blip r:embed="rId3">
            <a:alphaModFix/>
          </a:blip>
          <a:stretch>
            <a:fillRect/>
          </a:stretch>
        </p:blipFill>
        <p:spPr>
          <a:xfrm>
            <a:off x="5002200" y="171450"/>
            <a:ext cx="3920175" cy="4800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 Biofeatures</a:t>
            </a:r>
            <a:endParaRPr/>
          </a:p>
        </p:txBody>
      </p:sp>
      <p:sp>
        <p:nvSpPr>
          <p:cNvPr id="329" name="Google Shape;329;p21"/>
          <p:cNvSpPr txBox="1"/>
          <p:nvPr>
            <p:ph idx="1" type="body"/>
          </p:nvPr>
        </p:nvSpPr>
        <p:spPr>
          <a:xfrm>
            <a:off x="1303800" y="1597875"/>
            <a:ext cx="7030500" cy="205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DeepHF project included biofeatures in the model inputs. Results showed increased Spearman correlation, so DeepCRISTL included these features as well.</a:t>
            </a:r>
            <a:endParaRPr/>
          </a:p>
          <a:p>
            <a:pPr indent="0" lvl="0" marL="0" rtl="0" algn="l">
              <a:spcBef>
                <a:spcPts val="1200"/>
              </a:spcBef>
              <a:spcAft>
                <a:spcPts val="0"/>
              </a:spcAft>
              <a:buNone/>
            </a:pPr>
            <a:r>
              <a:rPr lang="en"/>
              <a:t>The 11 biofeatures include:</a:t>
            </a:r>
            <a:endParaRPr/>
          </a:p>
          <a:p>
            <a:pPr indent="-311150" lvl="0" marL="457200" rtl="0" algn="l">
              <a:spcBef>
                <a:spcPts val="1200"/>
              </a:spcBef>
              <a:spcAft>
                <a:spcPts val="0"/>
              </a:spcAft>
              <a:buSzPts val="1300"/>
              <a:buChar char="●"/>
            </a:pPr>
            <a:r>
              <a:rPr lang="en"/>
              <a:t>Three features of the position accessibility of the secondary structure</a:t>
            </a:r>
            <a:endParaRPr/>
          </a:p>
          <a:p>
            <a:pPr indent="-311150" lvl="0" marL="457200" rtl="0" algn="l">
              <a:spcBef>
                <a:spcPts val="0"/>
              </a:spcBef>
              <a:spcAft>
                <a:spcPts val="0"/>
              </a:spcAft>
              <a:buSzPts val="1300"/>
              <a:buChar char="●"/>
            </a:pPr>
            <a:r>
              <a:rPr lang="en"/>
              <a:t>One feature of the stem-loop of the secondary structure</a:t>
            </a:r>
            <a:endParaRPr/>
          </a:p>
          <a:p>
            <a:pPr indent="-311150" lvl="0" marL="457200" rtl="0" algn="l">
              <a:spcBef>
                <a:spcPts val="0"/>
              </a:spcBef>
              <a:spcAft>
                <a:spcPts val="0"/>
              </a:spcAft>
              <a:buSzPts val="1300"/>
              <a:buChar char="●"/>
            </a:pPr>
            <a:r>
              <a:rPr lang="en"/>
              <a:t>Four features of the melting temperature</a:t>
            </a:r>
            <a:endParaRPr/>
          </a:p>
          <a:p>
            <a:pPr indent="-311150" lvl="0" marL="457200" rtl="0" algn="l">
              <a:spcBef>
                <a:spcPts val="0"/>
              </a:spcBef>
              <a:spcAft>
                <a:spcPts val="0"/>
              </a:spcAft>
              <a:buSzPts val="1300"/>
              <a:buChar char="●"/>
            </a:pPr>
            <a:r>
              <a:rPr lang="en"/>
              <a:t>Three features of the GC-content information</a:t>
            </a:r>
            <a:endParaRPr/>
          </a:p>
        </p:txBody>
      </p:sp>
      <p:pic>
        <p:nvPicPr>
          <p:cNvPr id="330" name="Google Shape;330;p21"/>
          <p:cNvPicPr preferRelativeResize="0"/>
          <p:nvPr/>
        </p:nvPicPr>
        <p:blipFill>
          <a:blip r:embed="rId3">
            <a:alphaModFix/>
          </a:blip>
          <a:stretch>
            <a:fillRect/>
          </a:stretch>
        </p:blipFill>
        <p:spPr>
          <a:xfrm>
            <a:off x="140886" y="3656050"/>
            <a:ext cx="8862223" cy="136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