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Proxima Nova"/>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ProximaNova-bold.fntdata"/><Relationship Id="rId10" Type="http://schemas.openxmlformats.org/officeDocument/2006/relationships/slide" Target="slides/slide5.xml"/><Relationship Id="rId32" Type="http://schemas.openxmlformats.org/officeDocument/2006/relationships/font" Target="fonts/ProximaNova-regular.fntdata"/><Relationship Id="rId13" Type="http://schemas.openxmlformats.org/officeDocument/2006/relationships/slide" Target="slides/slide8.xml"/><Relationship Id="rId35" Type="http://schemas.openxmlformats.org/officeDocument/2006/relationships/font" Target="fonts/ProximaNova-boldItalic.fntdata"/><Relationship Id="rId12" Type="http://schemas.openxmlformats.org/officeDocument/2006/relationships/slide" Target="slides/slide7.xml"/><Relationship Id="rId34" Type="http://schemas.openxmlformats.org/officeDocument/2006/relationships/font" Target="fonts/ProximaNova-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8f91cee6ee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8f91cee6e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8f91cee6ee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8f91cee6ee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8f91cee6ee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8f91cee6ee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8f91cee6ee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8f91cee6e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8f91cee6ee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8f91cee6ee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8f91cee6ee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8f91cee6ee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8f91cee6ee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8f91cee6ee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8f91cee6ee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8f91cee6ee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9171d079e4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9171d079e4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9171d079e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9171d079e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8cdfe2f45d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8cdfe2f45d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9171d079e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9171d079e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9171d079e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9171d079e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9171d079e4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9171d079e4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9171d079e4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9171d079e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9171d079e4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9171d079e4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9171d079e4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9171d079e4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9171d079e4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9171d079e4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8f91cee6ee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8f91cee6e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8f91cee6e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8f91cee6e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8f91cee6e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8f91cee6e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9171d079e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9171d079e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9171d079e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9171d079e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9171d079e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9171d079e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9171d079e4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9171d079e4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builtin.com/machine-learning/siamese-network" TargetMode="External"/><Relationship Id="rId4" Type="http://schemas.openxmlformats.org/officeDocument/2006/relationships/hyperlink" Target="https://www.genome.gov/genetics-glossary/Contig" TargetMode="External"/><Relationship Id="rId5" Type="http://schemas.openxmlformats.org/officeDocument/2006/relationships/hyperlink" Target="https://en.wikipedia.org/wiki/Binning_(metagenomics)" TargetMode="External"/><Relationship Id="rId6" Type="http://schemas.openxmlformats.org/officeDocument/2006/relationships/hyperlink" Target="https://en.wikipedia.org/wiki/Shotgun_sequencing" TargetMode="External"/><Relationship Id="rId7" Type="http://schemas.openxmlformats.org/officeDocument/2006/relationships/hyperlink" Target="https://www.researchgate.net/post/What-is-the-principle-of-transcriptome-assembly-after-RNA-seq"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CoCoNet: an efficient deep learning tool for viral metagenome binning</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Ce´ dric G. Arisdakessian, Olivia D. Nigro, Grieg F. Steward, Guylaine Poisson and Mahdi Belcaid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Preprocessing</a:t>
            </a:r>
            <a:endParaRPr/>
          </a:p>
        </p:txBody>
      </p:sp>
      <p:sp>
        <p:nvSpPr>
          <p:cNvPr id="115" name="Google Shape;115;p22"/>
          <p:cNvSpPr txBox="1"/>
          <p:nvPr>
            <p:ph idx="1" type="body"/>
          </p:nvPr>
        </p:nvSpPr>
        <p:spPr>
          <a:xfrm>
            <a:off x="311700" y="1152475"/>
            <a:ext cx="8520600" cy="3724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Contigs longer than 2048 base pairs (bp) were divided into 1024 bp fragments. (step: 128 bp)</a:t>
            </a:r>
            <a:endParaRPr/>
          </a:p>
          <a:p>
            <a:pPr indent="0" lvl="0" marL="0" rtl="0" algn="l">
              <a:spcBef>
                <a:spcPts val="1200"/>
              </a:spcBef>
              <a:spcAft>
                <a:spcPts val="0"/>
              </a:spcAft>
              <a:buNone/>
            </a:pPr>
            <a:r>
              <a:rPr lang="en"/>
              <a:t>The </a:t>
            </a:r>
            <a:r>
              <a:rPr b="1" lang="en"/>
              <a:t>composition feature</a:t>
            </a:r>
            <a:r>
              <a:rPr lang="en"/>
              <a:t> is calculated by summing the </a:t>
            </a:r>
            <a:r>
              <a:rPr lang="en"/>
              <a:t>occurrences</a:t>
            </a:r>
            <a:r>
              <a:rPr lang="en"/>
              <a:t> of each </a:t>
            </a:r>
            <a:r>
              <a:rPr i="1" lang="en"/>
              <a:t>k</a:t>
            </a:r>
            <a:r>
              <a:rPr lang="en"/>
              <a:t>-mer for both the </a:t>
            </a:r>
            <a:r>
              <a:rPr lang="en"/>
              <a:t>forward</a:t>
            </a:r>
            <a:r>
              <a:rPr lang="en"/>
              <a:t> and reverse strands, where </a:t>
            </a:r>
            <a:r>
              <a:rPr i="1" lang="en"/>
              <a:t>k</a:t>
            </a:r>
            <a:r>
              <a:rPr lang="en"/>
              <a:t> = 4. This makes the </a:t>
            </a:r>
            <a:r>
              <a:rPr i="1" lang="en"/>
              <a:t>k</a:t>
            </a:r>
            <a:r>
              <a:rPr lang="en"/>
              <a:t>-mer distribution direction-invariant. 136 </a:t>
            </a:r>
            <a:r>
              <a:rPr i="1" lang="en"/>
              <a:t>k</a:t>
            </a:r>
            <a:r>
              <a:rPr lang="en"/>
              <a:t>-mers were collected.</a:t>
            </a:r>
            <a:endParaRPr/>
          </a:p>
          <a:p>
            <a:pPr indent="0" lvl="0" marL="0" rtl="0" algn="l">
              <a:spcBef>
                <a:spcPts val="1200"/>
              </a:spcBef>
              <a:spcAft>
                <a:spcPts val="0"/>
              </a:spcAft>
              <a:buNone/>
            </a:pPr>
            <a:r>
              <a:rPr lang="en"/>
              <a:t>The </a:t>
            </a:r>
            <a:r>
              <a:rPr b="1" lang="en"/>
              <a:t>coverage feature</a:t>
            </a:r>
            <a:r>
              <a:rPr lang="en"/>
              <a:t> is the count of each raw reads aligning at each position of a fragment. Partial reads (50% or less of the query’s length), reads with a quality score under 30, and reads with more than one high-quality alignment are removed to reduce errors based on mis-assembly. </a:t>
            </a:r>
            <a:endParaRPr/>
          </a:p>
          <a:p>
            <a:pPr indent="0" lvl="0" marL="457200" rtl="0" algn="l">
              <a:spcBef>
                <a:spcPts val="1200"/>
              </a:spcBef>
              <a:spcAft>
                <a:spcPts val="1200"/>
              </a:spcAft>
              <a:buNone/>
            </a:pPr>
            <a:r>
              <a:rPr lang="en"/>
              <a:t>Contigs with only one </a:t>
            </a:r>
            <a:r>
              <a:rPr lang="en"/>
              <a:t>occurrence</a:t>
            </a:r>
            <a:r>
              <a:rPr lang="en"/>
              <a:t> were </a:t>
            </a:r>
            <a:r>
              <a:rPr lang="en"/>
              <a:t>removed as co-occurrence information does not exist for lone samples.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id="120" name="Google Shape;120;p23"/>
          <p:cNvPicPr preferRelativeResize="0"/>
          <p:nvPr/>
        </p:nvPicPr>
        <p:blipFill>
          <a:blip r:embed="rId3">
            <a:alphaModFix/>
          </a:blip>
          <a:stretch>
            <a:fillRect/>
          </a:stretch>
        </p:blipFill>
        <p:spPr>
          <a:xfrm>
            <a:off x="4290175" y="2332125"/>
            <a:ext cx="4853824" cy="2706875"/>
          </a:xfrm>
          <a:prstGeom prst="rect">
            <a:avLst/>
          </a:prstGeom>
          <a:noFill/>
          <a:ln>
            <a:noFill/>
          </a:ln>
        </p:spPr>
      </p:pic>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Splitting</a:t>
            </a:r>
            <a:endParaRPr/>
          </a:p>
        </p:txBody>
      </p:sp>
      <p:sp>
        <p:nvSpPr>
          <p:cNvPr id="122" name="Google Shape;122;p23"/>
          <p:cNvSpPr txBox="1"/>
          <p:nvPr>
            <p:ph idx="1" type="body"/>
          </p:nvPr>
        </p:nvSpPr>
        <p:spPr>
          <a:xfrm>
            <a:off x="311700" y="1152475"/>
            <a:ext cx="8520600" cy="3521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There was an initial 90/10 train/test split. Both sets contained </a:t>
            </a:r>
            <a:r>
              <a:rPr b="1" lang="en"/>
              <a:t>positive</a:t>
            </a:r>
            <a:r>
              <a:rPr lang="en"/>
              <a:t> (from the same contig) </a:t>
            </a:r>
            <a:r>
              <a:rPr lang="en"/>
              <a:t>and </a:t>
            </a:r>
            <a:r>
              <a:rPr b="1" lang="en"/>
              <a:t>negative </a:t>
            </a:r>
            <a:r>
              <a:rPr lang="en"/>
              <a:t>(from different contig) examples.</a:t>
            </a:r>
            <a:endParaRPr/>
          </a:p>
          <a:p>
            <a:pPr indent="0" lvl="0" marL="0" rtl="0" algn="l">
              <a:spcBef>
                <a:spcPts val="1200"/>
              </a:spcBef>
              <a:spcAft>
                <a:spcPts val="0"/>
              </a:spcAft>
              <a:buNone/>
            </a:pPr>
            <a:r>
              <a:rPr lang="en"/>
              <a:t>T</a:t>
            </a:r>
            <a:r>
              <a:rPr lang="en"/>
              <a:t>he distance between the positive examples was maximized to avoid examples were the fragments overlapped.</a:t>
            </a:r>
            <a:endParaRPr/>
          </a:p>
          <a:p>
            <a:pPr indent="0" lvl="0" marL="0" rtl="0" algn="l">
              <a:spcBef>
                <a:spcPts val="1200"/>
              </a:spcBef>
              <a:spcAft>
                <a:spcPts val="0"/>
              </a:spcAft>
              <a:buNone/>
            </a:pPr>
            <a:r>
              <a:rPr lang="en"/>
              <a:t>The same number of positive </a:t>
            </a:r>
            <a:br>
              <a:rPr lang="en"/>
            </a:br>
            <a:r>
              <a:rPr lang="en"/>
              <a:t>examples were generated from each </a:t>
            </a:r>
            <a:br>
              <a:rPr lang="en"/>
            </a:br>
            <a:r>
              <a:rPr lang="en"/>
              <a:t>contig in an attempt to avoid bias </a:t>
            </a:r>
            <a:br>
              <a:rPr lang="en"/>
            </a:br>
            <a:r>
              <a:rPr lang="en"/>
              <a:t>towards long contigs.</a:t>
            </a:r>
            <a:endParaRPr/>
          </a:p>
          <a:p>
            <a:pPr indent="0" lvl="0" marL="0" rtl="0" algn="l">
              <a:spcBef>
                <a:spcPts val="1200"/>
              </a:spcBef>
              <a:spcAft>
                <a:spcPts val="1200"/>
              </a:spcAft>
              <a:buNone/>
            </a:pPr>
            <a:r>
              <a:rPr lang="en"/>
              <a:t>The negative examples are generated </a:t>
            </a:r>
            <a:br>
              <a:rPr lang="en"/>
            </a:br>
            <a:r>
              <a:rPr lang="en"/>
              <a:t>randomly.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Neural Network</a:t>
            </a:r>
            <a:endParaRPr/>
          </a:p>
        </p:txBody>
      </p:sp>
      <p:sp>
        <p:nvSpPr>
          <p:cNvPr id="128" name="Google Shape;128;p24"/>
          <p:cNvSpPr txBox="1"/>
          <p:nvPr>
            <p:ph idx="1" type="body"/>
          </p:nvPr>
        </p:nvSpPr>
        <p:spPr>
          <a:xfrm>
            <a:off x="311700" y="1152475"/>
            <a:ext cx="8520600" cy="384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Both </a:t>
            </a:r>
            <a:r>
              <a:rPr lang="en"/>
              <a:t>composition</a:t>
            </a:r>
            <a:r>
              <a:rPr lang="en"/>
              <a:t> vectors (</a:t>
            </a:r>
            <a:r>
              <a:rPr lang="en"/>
              <a:t>forwards</a:t>
            </a:r>
            <a:r>
              <a:rPr lang="en"/>
              <a:t> and backwards) are processed by 64-neuron dense layers that share weights. The element-wise maximum is returned for each neuron.</a:t>
            </a:r>
            <a:endParaRPr/>
          </a:p>
          <a:p>
            <a:pPr indent="0" lvl="0" marL="0" rtl="0" algn="l">
              <a:spcBef>
                <a:spcPts val="1200"/>
              </a:spcBef>
              <a:spcAft>
                <a:spcPts val="0"/>
              </a:spcAft>
              <a:buNone/>
            </a:pPr>
            <a:r>
              <a:rPr lang="en"/>
              <a:t>At the same time, the coverage vectors are processed with two 1D convolution layers (filters=16, kernel_size=4, stride=2) followed by 32-neuron dense layers. These layer pairs share weights as well.</a:t>
            </a:r>
            <a:endParaRPr/>
          </a:p>
          <a:p>
            <a:pPr indent="0" lvl="0" marL="0" rtl="0" algn="l">
              <a:spcBef>
                <a:spcPts val="1200"/>
              </a:spcBef>
              <a:spcAft>
                <a:spcPts val="0"/>
              </a:spcAft>
              <a:buNone/>
            </a:pPr>
            <a:r>
              <a:rPr lang="en"/>
              <a:t>Each network has its output aggregated into 64-feature vectors. This is followed by a </a:t>
            </a:r>
            <a:r>
              <a:rPr b="1" lang="en"/>
              <a:t>Siamese network</a:t>
            </a:r>
            <a:r>
              <a:rPr lang="en"/>
              <a:t> in order to make the output </a:t>
            </a:r>
            <a:r>
              <a:rPr lang="en"/>
              <a:t>invariant</a:t>
            </a:r>
            <a:r>
              <a:rPr lang="en"/>
              <a:t> of input direction.</a:t>
            </a:r>
            <a:endParaRPr/>
          </a:p>
          <a:p>
            <a:pPr indent="0" lvl="0" marL="0" rtl="0" algn="l">
              <a:spcBef>
                <a:spcPts val="1200"/>
              </a:spcBef>
              <a:spcAft>
                <a:spcPts val="1200"/>
              </a:spcAft>
              <a:buNone/>
            </a:pPr>
            <a:r>
              <a:rPr lang="en"/>
              <a:t>The final step is </a:t>
            </a:r>
            <a:r>
              <a:rPr lang="en"/>
              <a:t>separate</a:t>
            </a:r>
            <a:r>
              <a:rPr lang="en"/>
              <a:t> dense layers that predict composition, coverage, and combined probabilities.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Neural Network (Cont.)</a:t>
            </a:r>
            <a:endParaRPr/>
          </a:p>
        </p:txBody>
      </p:sp>
      <p:sp>
        <p:nvSpPr>
          <p:cNvPr id="134" name="Google Shape;134;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5" name="Google Shape;135;p25"/>
          <p:cNvPicPr preferRelativeResize="0"/>
          <p:nvPr/>
        </p:nvPicPr>
        <p:blipFill>
          <a:blip r:embed="rId3">
            <a:alphaModFix/>
          </a:blip>
          <a:stretch>
            <a:fillRect/>
          </a:stretch>
        </p:blipFill>
        <p:spPr>
          <a:xfrm>
            <a:off x="1771290" y="1152475"/>
            <a:ext cx="5601433" cy="3889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Clustering</a:t>
            </a:r>
            <a:endParaRPr/>
          </a:p>
        </p:txBody>
      </p:sp>
      <p:sp>
        <p:nvSpPr>
          <p:cNvPr id="141" name="Google Shape;141;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Clustering is done using a clustering graph, where nodes represent contigs and edges represent contigs belonging to the same bin.</a:t>
            </a:r>
            <a:endParaRPr/>
          </a:p>
          <a:p>
            <a:pPr indent="0" lvl="0" marL="0" rtl="0" algn="l">
              <a:spcBef>
                <a:spcPts val="1200"/>
              </a:spcBef>
              <a:spcAft>
                <a:spcPts val="0"/>
              </a:spcAft>
              <a:buNone/>
            </a:pPr>
            <a:r>
              <a:rPr lang="en"/>
              <a:t>Edges are computed by splitting each </a:t>
            </a:r>
            <a:r>
              <a:rPr lang="en"/>
              <a:t>counting</a:t>
            </a:r>
            <a:r>
              <a:rPr lang="en"/>
              <a:t> into 30 </a:t>
            </a:r>
            <a:r>
              <a:rPr lang="en"/>
              <a:t>fragments</a:t>
            </a:r>
            <a:r>
              <a:rPr lang="en"/>
              <a:t> of 1024 bs that are regularly spaced and maximally distant. The </a:t>
            </a:r>
            <a:r>
              <a:rPr lang="en"/>
              <a:t>probabilities</a:t>
            </a:r>
            <a:r>
              <a:rPr lang="en"/>
              <a:t> that any fragment of one contig overlaps with another is computed, and all of the </a:t>
            </a:r>
            <a:r>
              <a:rPr lang="en"/>
              <a:t>probabilities</a:t>
            </a:r>
            <a:r>
              <a:rPr lang="en"/>
              <a:t> are summed. If this scores is over a threshold (default 80%), then it is counted as an edge.</a:t>
            </a:r>
            <a:endParaRPr/>
          </a:p>
          <a:p>
            <a:pPr indent="0" lvl="0" marL="0" rtl="0" algn="l">
              <a:spcBef>
                <a:spcPts val="1200"/>
              </a:spcBef>
              <a:spcAft>
                <a:spcPts val="1200"/>
              </a:spcAft>
              <a:buNone/>
            </a:pPr>
            <a:r>
              <a:rPr lang="en"/>
              <a:t>The </a:t>
            </a:r>
            <a:r>
              <a:rPr b="1" lang="en"/>
              <a:t>Leiden algorithm</a:t>
            </a:r>
            <a:r>
              <a:rPr lang="en"/>
              <a:t> was used to identify the bins in the graph representing species.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Leiden Algorithm</a:t>
            </a:r>
            <a:endParaRPr/>
          </a:p>
        </p:txBody>
      </p:sp>
      <p:sp>
        <p:nvSpPr>
          <p:cNvPr id="147" name="Google Shape;147;p27"/>
          <p:cNvSpPr txBox="1"/>
          <p:nvPr>
            <p:ph idx="1" type="body"/>
          </p:nvPr>
        </p:nvSpPr>
        <p:spPr>
          <a:xfrm>
            <a:off x="311700" y="1152475"/>
            <a:ext cx="8520600" cy="370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Leiden algorithm optimizes the </a:t>
            </a:r>
            <a:r>
              <a:rPr b="1" lang="en"/>
              <a:t>Constant Potts Model (CPM)</a:t>
            </a:r>
            <a:r>
              <a:rPr lang="en"/>
              <a:t> in order to infer clusters.</a:t>
            </a:r>
            <a:endParaRPr/>
          </a:p>
          <a:p>
            <a:pPr indent="0" lvl="0" marL="0" rtl="0" algn="l">
              <a:spcBef>
                <a:spcPts val="1200"/>
              </a:spcBef>
              <a:spcAft>
                <a:spcPts val="0"/>
              </a:spcAft>
              <a:buNone/>
            </a:pPr>
            <a:r>
              <a:t/>
            </a:r>
            <a:endParaRPr/>
          </a:p>
          <a:p>
            <a:pPr indent="0" lvl="0" marL="457200" rtl="0" algn="l">
              <a:spcBef>
                <a:spcPts val="1200"/>
              </a:spcBef>
              <a:spcAft>
                <a:spcPts val="0"/>
              </a:spcAft>
              <a:buNone/>
            </a:pPr>
            <a:r>
              <a:rPr lang="en"/>
              <a:t>w</a:t>
            </a:r>
            <a:r>
              <a:rPr lang="en"/>
              <a:t>here edges() and </a:t>
            </a:r>
            <a:r>
              <a:rPr lang="en"/>
              <a:t>vertices</a:t>
            </a:r>
            <a:r>
              <a:rPr lang="en"/>
              <a:t>() are counts, and </a:t>
            </a:r>
            <a:r>
              <a:rPr lang="en"/>
              <a:t>𝛾</a:t>
            </a:r>
            <a:r>
              <a:rPr lang="en"/>
              <a:t> controls how dense clusters are in terms of edges.</a:t>
            </a:r>
            <a:endParaRPr/>
          </a:p>
          <a:p>
            <a:pPr indent="0" lvl="0" marL="0" rtl="0" algn="l">
              <a:spcBef>
                <a:spcPts val="1200"/>
              </a:spcBef>
              <a:spcAft>
                <a:spcPts val="1200"/>
              </a:spcAft>
              <a:buNone/>
            </a:pPr>
            <a:r>
              <a:rPr lang="en"/>
              <a:t>Initially each edges is its own bin. </a:t>
            </a:r>
            <a:r>
              <a:rPr lang="en"/>
              <a:t>Iteratively</a:t>
            </a:r>
            <a:r>
              <a:rPr lang="en"/>
              <a:t> the algorithm improves </a:t>
            </a:r>
            <a:r>
              <a:rPr i="1" lang="en"/>
              <a:t>H</a:t>
            </a:r>
            <a:r>
              <a:rPr lang="en"/>
              <a:t> by moving between nodes, then </a:t>
            </a:r>
            <a:r>
              <a:rPr lang="en"/>
              <a:t>refines the clusters into sub-communities, then aggregates the edges of a cluster into an aggregated network. The iteration stops when </a:t>
            </a:r>
            <a:r>
              <a:rPr i="1" lang="en"/>
              <a:t>H</a:t>
            </a:r>
            <a:r>
              <a:rPr lang="en"/>
              <a:t> cannot improve.</a:t>
            </a:r>
            <a:endParaRPr/>
          </a:p>
        </p:txBody>
      </p:sp>
      <p:pic>
        <p:nvPicPr>
          <p:cNvPr id="148" name="Google Shape;148;p27"/>
          <p:cNvPicPr preferRelativeResize="0"/>
          <p:nvPr/>
        </p:nvPicPr>
        <p:blipFill>
          <a:blip r:embed="rId3">
            <a:alphaModFix/>
          </a:blip>
          <a:stretch>
            <a:fillRect/>
          </a:stretch>
        </p:blipFill>
        <p:spPr>
          <a:xfrm>
            <a:off x="2876601" y="1781526"/>
            <a:ext cx="3390800" cy="7080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Leiden Algorithm Modifications</a:t>
            </a:r>
            <a:endParaRPr/>
          </a:p>
        </p:txBody>
      </p:sp>
      <p:sp>
        <p:nvSpPr>
          <p:cNvPr id="154" name="Google Shape;154;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 account for potential missing edges (not all possible edges are computed), clustering is performed in two stages.</a:t>
            </a:r>
            <a:endParaRPr/>
          </a:p>
          <a:p>
            <a:pPr indent="0" lvl="0" marL="0" rtl="0" algn="l">
              <a:spcBef>
                <a:spcPts val="1200"/>
              </a:spcBef>
              <a:spcAft>
                <a:spcPts val="0"/>
              </a:spcAft>
              <a:buNone/>
            </a:pPr>
            <a:r>
              <a:rPr lang="en"/>
              <a:t>Stage 1 is run with </a:t>
            </a:r>
            <a:r>
              <a:rPr lang="en"/>
              <a:t>𝛾 = 0.3 to find initial clusters.</a:t>
            </a:r>
            <a:endParaRPr/>
          </a:p>
          <a:p>
            <a:pPr indent="0" lvl="0" marL="0" rtl="0" algn="l">
              <a:spcBef>
                <a:spcPts val="1200"/>
              </a:spcBef>
              <a:spcAft>
                <a:spcPts val="1200"/>
              </a:spcAft>
              <a:buNone/>
            </a:pPr>
            <a:r>
              <a:rPr lang="en"/>
              <a:t>Stage 2 is run within each cluster to fill the adjacency matrix and look at the remaining comparisons. This is done with 𝛾 = 0.4.</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Metrics</a:t>
            </a:r>
            <a:endParaRPr/>
          </a:p>
        </p:txBody>
      </p:sp>
      <p:sp>
        <p:nvSpPr>
          <p:cNvPr id="160" name="Google Shape;160;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NN was evaluated with ROC AUC and F1 scores. The clustering bins were evaluated with the following:</a:t>
            </a:r>
            <a:endParaRPr/>
          </a:p>
          <a:p>
            <a:pPr indent="0" lvl="0" marL="0" rtl="0" algn="l">
              <a:spcBef>
                <a:spcPts val="1200"/>
              </a:spcBef>
              <a:spcAft>
                <a:spcPts val="0"/>
              </a:spcAft>
              <a:buNone/>
            </a:pPr>
            <a:r>
              <a:rPr b="1" lang="en"/>
              <a:t>Adjusted Rand Index (ARI):</a:t>
            </a:r>
            <a:r>
              <a:rPr lang="en"/>
              <a:t> The ratio of all pairs assigned correctly among all possible pairs.</a:t>
            </a:r>
            <a:endParaRPr/>
          </a:p>
          <a:p>
            <a:pPr indent="0" lvl="0" marL="0" rtl="0" algn="l">
              <a:spcBef>
                <a:spcPts val="1200"/>
              </a:spcBef>
              <a:spcAft>
                <a:spcPts val="0"/>
              </a:spcAft>
              <a:buNone/>
            </a:pPr>
            <a:r>
              <a:rPr b="1" lang="en"/>
              <a:t>Homogeneity</a:t>
            </a:r>
            <a:r>
              <a:rPr b="1" lang="en"/>
              <a:t>:</a:t>
            </a:r>
            <a:r>
              <a:rPr lang="en"/>
              <a:t> Measures if the clusters </a:t>
            </a:r>
            <a:r>
              <a:rPr lang="en"/>
              <a:t>contain</a:t>
            </a:r>
            <a:r>
              <a:rPr lang="en"/>
              <a:t> only a single class (true negatives).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b="1" lang="en"/>
              <a:t>Completeness:</a:t>
            </a:r>
            <a:r>
              <a:rPr lang="en"/>
              <a:t> Measures if all members of a given class are in the same cluster (true positives).</a:t>
            </a:r>
            <a:endParaRPr/>
          </a:p>
        </p:txBody>
      </p:sp>
      <p:pic>
        <p:nvPicPr>
          <p:cNvPr id="161" name="Google Shape;161;p29"/>
          <p:cNvPicPr preferRelativeResize="0"/>
          <p:nvPr/>
        </p:nvPicPr>
        <p:blipFill rotWithShape="1">
          <a:blip r:embed="rId3">
            <a:alphaModFix/>
          </a:blip>
          <a:srcRect b="9801" l="3353" r="0" t="8043"/>
          <a:stretch/>
        </p:blipFill>
        <p:spPr>
          <a:xfrm>
            <a:off x="3155161" y="3121275"/>
            <a:ext cx="2833689" cy="644225"/>
          </a:xfrm>
          <a:prstGeom prst="rect">
            <a:avLst/>
          </a:prstGeom>
          <a:noFill/>
          <a:ln>
            <a:noFill/>
          </a:ln>
        </p:spPr>
      </p:pic>
      <p:pic>
        <p:nvPicPr>
          <p:cNvPr id="162" name="Google Shape;162;p29"/>
          <p:cNvPicPr preferRelativeResize="0"/>
          <p:nvPr/>
        </p:nvPicPr>
        <p:blipFill rotWithShape="1">
          <a:blip r:embed="rId4">
            <a:alphaModFix/>
          </a:blip>
          <a:srcRect b="10324" l="0" r="2742" t="11342"/>
          <a:stretch/>
        </p:blipFill>
        <p:spPr>
          <a:xfrm>
            <a:off x="3155149" y="4205185"/>
            <a:ext cx="2833700" cy="61521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Alternate Algorithms</a:t>
            </a:r>
            <a:endParaRPr/>
          </a:p>
        </p:txBody>
      </p:sp>
      <p:sp>
        <p:nvSpPr>
          <p:cNvPr id="168" name="Google Shape;168;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CoCoNet is compared to two other algorithms, CONCOCT and Metabat2.</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Simulated Data: Neural Network</a:t>
            </a:r>
            <a:endParaRPr/>
          </a:p>
        </p:txBody>
      </p:sp>
      <p:sp>
        <p:nvSpPr>
          <p:cNvPr id="174" name="Google Shape;174;p31"/>
          <p:cNvSpPr txBox="1"/>
          <p:nvPr>
            <p:ph idx="1" type="body"/>
          </p:nvPr>
        </p:nvSpPr>
        <p:spPr>
          <a:xfrm>
            <a:off x="4473100" y="1152475"/>
            <a:ext cx="4359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network was trained on 4-mer frequencies and coverage vectors.</a:t>
            </a:r>
            <a:endParaRPr/>
          </a:p>
          <a:p>
            <a:pPr indent="0" lvl="0" marL="0" rtl="0" algn="l">
              <a:spcBef>
                <a:spcPts val="1200"/>
              </a:spcBef>
              <a:spcAft>
                <a:spcPts val="1200"/>
              </a:spcAft>
              <a:buNone/>
            </a:pPr>
            <a:r>
              <a:rPr lang="en"/>
              <a:t>The </a:t>
            </a:r>
            <a:r>
              <a:rPr lang="en"/>
              <a:t>authors</a:t>
            </a:r>
            <a:r>
              <a:rPr lang="en"/>
              <a:t> postulate that the increased number of species genomes leads to better scores with </a:t>
            </a:r>
            <a:r>
              <a:rPr lang="en"/>
              <a:t>lower variance because the increased variety in samples invites generalization.</a:t>
            </a:r>
            <a:endParaRPr/>
          </a:p>
        </p:txBody>
      </p:sp>
      <p:pic>
        <p:nvPicPr>
          <p:cNvPr id="175" name="Google Shape;175;p31"/>
          <p:cNvPicPr preferRelativeResize="0"/>
          <p:nvPr/>
        </p:nvPicPr>
        <p:blipFill>
          <a:blip r:embed="rId3">
            <a:alphaModFix/>
          </a:blip>
          <a:stretch>
            <a:fillRect/>
          </a:stretch>
        </p:blipFill>
        <p:spPr>
          <a:xfrm>
            <a:off x="0" y="1152475"/>
            <a:ext cx="4473094" cy="38757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Metagenomic Assembly</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process of assembling DNA sequences from short reads taken from environmental samples. The ends of the reads are overlapped to assemble a sequence, a </a:t>
            </a:r>
            <a:r>
              <a:rPr b="1" lang="en"/>
              <a:t>contig</a:t>
            </a:r>
            <a:r>
              <a:rPr lang="en"/>
              <a:t>.</a:t>
            </a:r>
            <a:endParaRPr/>
          </a:p>
          <a:p>
            <a:pPr indent="0" lvl="0" marL="0" rtl="0" algn="l">
              <a:spcBef>
                <a:spcPts val="1200"/>
              </a:spcBef>
              <a:spcAft>
                <a:spcPts val="0"/>
              </a:spcAft>
              <a:buNone/>
            </a:pPr>
            <a:r>
              <a:rPr b="1" lang="en"/>
              <a:t>Shotgun assembly</a:t>
            </a:r>
            <a:r>
              <a:rPr lang="en"/>
              <a:t> is where DNA has reads of random length and location generated multiple times, and the contig is assembled using all reads from each iteration.</a:t>
            </a:r>
            <a:endParaRPr/>
          </a:p>
          <a:p>
            <a:pPr indent="0" lvl="0" marL="0" rtl="0" algn="l">
              <a:spcBef>
                <a:spcPts val="1200"/>
              </a:spcBef>
              <a:spcAft>
                <a:spcPts val="1200"/>
              </a:spcAft>
              <a:buNone/>
            </a:pPr>
            <a:r>
              <a:t/>
            </a:r>
            <a:endParaRPr/>
          </a:p>
        </p:txBody>
      </p:sp>
      <p:pic>
        <p:nvPicPr>
          <p:cNvPr id="67" name="Google Shape;67;p14"/>
          <p:cNvPicPr preferRelativeResize="0"/>
          <p:nvPr/>
        </p:nvPicPr>
        <p:blipFill rotWithShape="1">
          <a:blip r:embed="rId3">
            <a:alphaModFix/>
          </a:blip>
          <a:srcRect b="32111" l="0" r="0" t="0"/>
          <a:stretch/>
        </p:blipFill>
        <p:spPr>
          <a:xfrm>
            <a:off x="2466850" y="3110225"/>
            <a:ext cx="6505700" cy="18082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Simulated Data: Binning</a:t>
            </a:r>
            <a:endParaRPr/>
          </a:p>
        </p:txBody>
      </p:sp>
      <p:sp>
        <p:nvSpPr>
          <p:cNvPr id="181" name="Google Shape;181;p32"/>
          <p:cNvSpPr txBox="1"/>
          <p:nvPr>
            <p:ph idx="1" type="body"/>
          </p:nvPr>
        </p:nvSpPr>
        <p:spPr>
          <a:xfrm>
            <a:off x="311700" y="1152475"/>
            <a:ext cx="4156200" cy="3869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CoCoNet has an accurate reconstruction rate of 14% for bins with at least two contigs. Metabat2 </a:t>
            </a:r>
            <a:r>
              <a:rPr lang="en"/>
              <a:t>and</a:t>
            </a:r>
            <a:r>
              <a:rPr lang="en"/>
              <a:t> CONCOCT averaged 2.1% and 2.0%, </a:t>
            </a:r>
            <a:r>
              <a:rPr lang="en"/>
              <a:t>respectively</a:t>
            </a:r>
            <a:r>
              <a:rPr lang="en"/>
              <a:t>.</a:t>
            </a:r>
            <a:endParaRPr/>
          </a:p>
          <a:p>
            <a:pPr indent="0" lvl="0" marL="0" rtl="0" algn="l">
              <a:spcBef>
                <a:spcPts val="1200"/>
              </a:spcBef>
              <a:spcAft>
                <a:spcPts val="1200"/>
              </a:spcAft>
              <a:buNone/>
            </a:pPr>
            <a:r>
              <a:rPr lang="en"/>
              <a:t>CoCoNet yielded more bins with contigs from the same genome and fewer bins with contigs from different genomes than the </a:t>
            </a:r>
            <a:r>
              <a:rPr lang="en"/>
              <a:t>other</a:t>
            </a:r>
            <a:r>
              <a:rPr lang="en"/>
              <a:t> algorithms.</a:t>
            </a:r>
            <a:endParaRPr/>
          </a:p>
        </p:txBody>
      </p:sp>
      <p:pic>
        <p:nvPicPr>
          <p:cNvPr id="182" name="Google Shape;182;p32"/>
          <p:cNvPicPr preferRelativeResize="0"/>
          <p:nvPr/>
        </p:nvPicPr>
        <p:blipFill>
          <a:blip r:embed="rId3">
            <a:alphaModFix/>
          </a:blip>
          <a:stretch>
            <a:fillRect/>
          </a:stretch>
        </p:blipFill>
        <p:spPr>
          <a:xfrm>
            <a:off x="4467941" y="1017725"/>
            <a:ext cx="4676059" cy="400437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Experimental Data</a:t>
            </a:r>
            <a:endParaRPr/>
          </a:p>
        </p:txBody>
      </p:sp>
      <p:sp>
        <p:nvSpPr>
          <p:cNvPr id="188" name="Google Shape;188;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9" name="Google Shape;189;p33"/>
          <p:cNvPicPr preferRelativeResize="0"/>
          <p:nvPr/>
        </p:nvPicPr>
        <p:blipFill>
          <a:blip r:embed="rId3">
            <a:alphaModFix/>
          </a:blip>
          <a:stretch>
            <a:fillRect/>
          </a:stretch>
        </p:blipFill>
        <p:spPr>
          <a:xfrm>
            <a:off x="0" y="1152486"/>
            <a:ext cx="9144001" cy="382069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Experimental Data (Cont.)</a:t>
            </a:r>
            <a:endParaRPr/>
          </a:p>
        </p:txBody>
      </p:sp>
      <p:sp>
        <p:nvSpPr>
          <p:cNvPr id="195" name="Google Shape;195;p34"/>
          <p:cNvSpPr txBox="1"/>
          <p:nvPr>
            <p:ph idx="1" type="body"/>
          </p:nvPr>
        </p:nvSpPr>
        <p:spPr>
          <a:xfrm>
            <a:off x="311700" y="2520000"/>
            <a:ext cx="8520600" cy="204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CoCoNet has a significantly higher percentage of homogenous bins than CONCOCT, but is outperformed by Metabat2 (81.1%, 31.%, and 99.3% </a:t>
            </a:r>
            <a:r>
              <a:rPr lang="en"/>
              <a:t>respectively</a:t>
            </a:r>
            <a:r>
              <a:rPr lang="en"/>
              <a:t>).</a:t>
            </a:r>
            <a:endParaRPr/>
          </a:p>
          <a:p>
            <a:pPr indent="0" lvl="0" marL="0" rtl="0" algn="l">
              <a:spcBef>
                <a:spcPts val="1200"/>
              </a:spcBef>
              <a:spcAft>
                <a:spcPts val="1200"/>
              </a:spcAft>
              <a:buNone/>
            </a:pPr>
            <a:r>
              <a:rPr lang="en"/>
              <a:t>However, CoCoNet </a:t>
            </a:r>
            <a:r>
              <a:rPr lang="en"/>
              <a:t>massively</a:t>
            </a:r>
            <a:r>
              <a:rPr lang="en"/>
              <a:t> outperforms CONCOCT and Metabat2 in the non-singleton bin identification (31.6%, 17.6%, 6.3% </a:t>
            </a:r>
            <a:r>
              <a:rPr lang="en"/>
              <a:t>respectively</a:t>
            </a:r>
            <a:r>
              <a:rPr lang="en"/>
              <a:t>).</a:t>
            </a:r>
            <a:endParaRPr/>
          </a:p>
        </p:txBody>
      </p:sp>
      <p:pic>
        <p:nvPicPr>
          <p:cNvPr id="196" name="Google Shape;196;p34"/>
          <p:cNvPicPr preferRelativeResize="0"/>
          <p:nvPr/>
        </p:nvPicPr>
        <p:blipFill>
          <a:blip r:embed="rId3">
            <a:alphaModFix/>
          </a:blip>
          <a:stretch>
            <a:fillRect/>
          </a:stretch>
        </p:blipFill>
        <p:spPr>
          <a:xfrm>
            <a:off x="300801" y="1152475"/>
            <a:ext cx="8520599" cy="136751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Experimental Data (Cont.)</a:t>
            </a:r>
            <a:endParaRPr/>
          </a:p>
        </p:txBody>
      </p:sp>
      <p:sp>
        <p:nvSpPr>
          <p:cNvPr id="202" name="Google Shape;202;p35"/>
          <p:cNvSpPr txBox="1"/>
          <p:nvPr>
            <p:ph idx="1" type="body"/>
          </p:nvPr>
        </p:nvSpPr>
        <p:spPr>
          <a:xfrm>
            <a:off x="311700" y="1152475"/>
            <a:ext cx="3515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CheckV is used to classify bins into 5 different quality </a:t>
            </a:r>
            <a:r>
              <a:rPr lang="en"/>
              <a:t>categories</a:t>
            </a:r>
            <a:r>
              <a:rPr lang="en"/>
              <a:t>.</a:t>
            </a:r>
            <a:endParaRPr/>
          </a:p>
          <a:p>
            <a:pPr indent="0" lvl="0" marL="0" rtl="0" algn="l">
              <a:spcBef>
                <a:spcPts val="1200"/>
              </a:spcBef>
              <a:spcAft>
                <a:spcPts val="1200"/>
              </a:spcAft>
              <a:buNone/>
            </a:pPr>
            <a:r>
              <a:rPr lang="en"/>
              <a:t>The results mirror the ARI scores.</a:t>
            </a:r>
            <a:endParaRPr/>
          </a:p>
        </p:txBody>
      </p:sp>
      <p:pic>
        <p:nvPicPr>
          <p:cNvPr id="203" name="Google Shape;203;p35"/>
          <p:cNvPicPr preferRelativeResize="0"/>
          <p:nvPr/>
        </p:nvPicPr>
        <p:blipFill>
          <a:blip r:embed="rId3">
            <a:alphaModFix/>
          </a:blip>
          <a:stretch>
            <a:fillRect/>
          </a:stretch>
        </p:blipFill>
        <p:spPr>
          <a:xfrm>
            <a:off x="3827008" y="1017725"/>
            <a:ext cx="5316994" cy="40019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Discussion</a:t>
            </a:r>
            <a:endParaRPr/>
          </a:p>
        </p:txBody>
      </p:sp>
      <p:sp>
        <p:nvSpPr>
          <p:cNvPr id="209" name="Google Shape;209;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CoCoNet’s </a:t>
            </a:r>
            <a:r>
              <a:rPr lang="en"/>
              <a:t>approach to clustering focuses on bin homogeneity. This can be adjusted by changing the fragment length, minimum number of matches between contigs connected by an edge in the graph (𝜃), and the minimum edge density for considering a cluster as a bin (𝛾).</a:t>
            </a:r>
            <a:endParaRPr/>
          </a:p>
          <a:p>
            <a:pPr indent="0" lvl="0" marL="0" rtl="0" algn="l">
              <a:spcBef>
                <a:spcPts val="1200"/>
              </a:spcBef>
              <a:spcAft>
                <a:spcPts val="1200"/>
              </a:spcAft>
              <a:buNone/>
            </a:pPr>
            <a:r>
              <a:rPr lang="en"/>
              <a:t>Decreasing these values decreases bin stringency, allowing more populated bin with the consequence of more mis-binned contigs.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Discussion</a:t>
            </a:r>
            <a:r>
              <a:rPr lang="en"/>
              <a:t> (Cont.)</a:t>
            </a:r>
            <a:endParaRPr/>
          </a:p>
        </p:txBody>
      </p:sp>
      <p:sp>
        <p:nvSpPr>
          <p:cNvPr id="215" name="Google Shape;215;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CoCoNet substantially outperforms the other algorithms for viral metagenome binning by </a:t>
            </a:r>
            <a:r>
              <a:rPr lang="en"/>
              <a:t>finding more correct</a:t>
            </a:r>
            <a:r>
              <a:rPr lang="en"/>
              <a:t> bins with fewer errors than either of the other algorithms. This is particularly impressive as the experimental dataset only had three species samples, causing lower diversity in the dataset.</a:t>
            </a:r>
            <a:endParaRPr/>
          </a:p>
          <a:p>
            <a:pPr indent="0" lvl="0" marL="0" rtl="0" algn="l">
              <a:spcBef>
                <a:spcPts val="1200"/>
              </a:spcBef>
              <a:spcAft>
                <a:spcPts val="1200"/>
              </a:spcAft>
              <a:buNone/>
            </a:pPr>
            <a:r>
              <a:rPr lang="en"/>
              <a:t>The authors propose that their choice of using a sliding window to evaluate the coverage scores </a:t>
            </a:r>
            <a:r>
              <a:rPr lang="en"/>
              <a:t>instead</a:t>
            </a:r>
            <a:r>
              <a:rPr lang="en"/>
              <a:t> of a summary statistic as both an unusual feature in binning algorithms and as one of the main reasons that their model outperforms its competitors.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221" name="Google Shape;221;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10000"/>
          </a:bodyPr>
          <a:lstStyle/>
          <a:p>
            <a:pPr indent="0" lvl="0" marL="0" rtl="0" algn="l">
              <a:spcBef>
                <a:spcPts val="0"/>
              </a:spcBef>
              <a:spcAft>
                <a:spcPts val="0"/>
              </a:spcAft>
              <a:buNone/>
            </a:pPr>
            <a:r>
              <a:rPr lang="en"/>
              <a:t>Arisdakessian, C. G., Nigro, O. D., Steward, G. F., Poisson, G., &amp; Belcaid, M. (2021). CoCoNet: an efficient deep learning tool for viral metagenome binning. </a:t>
            </a:r>
            <a:r>
              <a:rPr i="1" lang="en"/>
              <a:t>Bioinformatics</a:t>
            </a:r>
            <a:r>
              <a:rPr lang="en"/>
              <a:t>, 37(18), 2803-2810.</a:t>
            </a:r>
            <a:endParaRPr/>
          </a:p>
          <a:p>
            <a:pPr indent="0" lvl="0" marL="0" rtl="0" algn="l">
              <a:spcBef>
                <a:spcPts val="1200"/>
              </a:spcBef>
              <a:spcAft>
                <a:spcPts val="0"/>
              </a:spcAft>
              <a:buNone/>
            </a:pPr>
            <a:r>
              <a:rPr lang="en"/>
              <a:t>Beaulaurier, J., Luo, E., Eppley, J. M., Den Uyl, P., Dai, X., Burger, A., ... &amp; DeLong, E. F. (2020). Assembly-free single-molecule sequencing recovers complete virus genomes from natural microbial communities. </a:t>
            </a:r>
            <a:r>
              <a:rPr i="1" lang="en"/>
              <a:t>Genome Research, 30</a:t>
            </a:r>
            <a:r>
              <a:rPr lang="en"/>
              <a:t>(3), 437-446.</a:t>
            </a:r>
            <a:endParaRPr/>
          </a:p>
          <a:p>
            <a:pPr indent="0" lvl="0" marL="0" rtl="0" algn="l">
              <a:spcBef>
                <a:spcPts val="1200"/>
              </a:spcBef>
              <a:spcAft>
                <a:spcPts val="0"/>
              </a:spcAft>
              <a:buNone/>
            </a:pPr>
            <a:r>
              <a:rPr lang="en"/>
              <a:t>Benhur, S. (2022, January 25). </a:t>
            </a:r>
            <a:r>
              <a:rPr i="1" lang="en"/>
              <a:t>A Friendly Introduction to Siamese Networks</a:t>
            </a:r>
            <a:r>
              <a:rPr lang="en"/>
              <a:t>. Built In. </a:t>
            </a:r>
            <a:r>
              <a:rPr lang="en" u="sng">
                <a:solidFill>
                  <a:schemeClr val="hlink"/>
                </a:solidFill>
                <a:hlinkClick r:id="rId3"/>
              </a:rPr>
              <a:t>https://builtin.com/machine-learning/siamese-network</a:t>
            </a:r>
            <a:endParaRPr/>
          </a:p>
          <a:p>
            <a:pPr indent="0" lvl="0" marL="0" rtl="0" algn="l">
              <a:spcBef>
                <a:spcPts val="1200"/>
              </a:spcBef>
              <a:spcAft>
                <a:spcPts val="0"/>
              </a:spcAft>
              <a:buNone/>
            </a:pPr>
            <a:r>
              <a:rPr i="1" lang="en"/>
              <a:t>Contig</a:t>
            </a:r>
            <a:r>
              <a:rPr lang="en"/>
              <a:t>. (n.d.). Genome.gov. </a:t>
            </a:r>
            <a:r>
              <a:rPr lang="en" u="sng">
                <a:solidFill>
                  <a:schemeClr val="hlink"/>
                </a:solidFill>
                <a:hlinkClick r:id="rId4"/>
              </a:rPr>
              <a:t>https://www.genome.gov/genetics-glossary/Contig</a:t>
            </a:r>
            <a:endParaRPr/>
          </a:p>
          <a:p>
            <a:pPr indent="0" lvl="0" marL="0" rtl="0" algn="l">
              <a:spcBef>
                <a:spcPts val="1200"/>
              </a:spcBef>
              <a:spcAft>
                <a:spcPts val="0"/>
              </a:spcAft>
              <a:buNone/>
            </a:pPr>
            <a:r>
              <a:rPr lang="en"/>
              <a:t>Olson, N. D., Treangen, T. J., Hill, C. M., Cepeda-Espinoza, V., Ghurye, J., Koren, S., &amp; Pop, M. (2019). Metagenomic assembly through the lens of validation: recent advances in assessing and improving the quality of genomes assembled from metagenomes. </a:t>
            </a:r>
            <a:r>
              <a:rPr i="1" lang="en"/>
              <a:t>Briefings in bioinformatics</a:t>
            </a:r>
            <a:r>
              <a:rPr lang="en"/>
              <a:t>, 20(4), 1140-1150.</a:t>
            </a:r>
            <a:endParaRPr/>
          </a:p>
          <a:p>
            <a:pPr indent="0" lvl="0" marL="0" rtl="0" algn="l">
              <a:spcBef>
                <a:spcPts val="1200"/>
              </a:spcBef>
              <a:spcAft>
                <a:spcPts val="0"/>
              </a:spcAft>
              <a:buNone/>
            </a:pPr>
            <a:r>
              <a:rPr lang="en"/>
              <a:t>Wikipedia contributors. (2022, November 15). </a:t>
            </a:r>
            <a:r>
              <a:rPr i="1" lang="en"/>
              <a:t>Binning (metagenomics)</a:t>
            </a:r>
            <a:r>
              <a:rPr lang="en"/>
              <a:t>. Wikipedia. </a:t>
            </a:r>
            <a:r>
              <a:rPr lang="en" u="sng">
                <a:solidFill>
                  <a:schemeClr val="hlink"/>
                </a:solidFill>
                <a:hlinkClick r:id="rId5"/>
              </a:rPr>
              <a:t>https://en.wikipedia.org/wiki/Binning_(metagenomics)</a:t>
            </a:r>
            <a:endParaRPr/>
          </a:p>
          <a:p>
            <a:pPr indent="0" lvl="0" marL="0" rtl="0" algn="l">
              <a:spcBef>
                <a:spcPts val="1200"/>
              </a:spcBef>
              <a:spcAft>
                <a:spcPts val="0"/>
              </a:spcAft>
              <a:buNone/>
            </a:pPr>
            <a:r>
              <a:rPr lang="en"/>
              <a:t>Wikipedia contributors. (2022b, November 17). </a:t>
            </a:r>
            <a:r>
              <a:rPr i="1" lang="en"/>
              <a:t>Shotgun sequencing</a:t>
            </a:r>
            <a:r>
              <a:rPr lang="en"/>
              <a:t>. Wikipedia. </a:t>
            </a:r>
            <a:r>
              <a:rPr lang="en" u="sng">
                <a:solidFill>
                  <a:schemeClr val="hlink"/>
                </a:solidFill>
                <a:hlinkClick r:id="rId6"/>
              </a:rPr>
              <a:t>https://en.wikipedia.org/wiki/Shotgun_sequencing</a:t>
            </a:r>
            <a:endParaRPr/>
          </a:p>
          <a:p>
            <a:pPr indent="0" lvl="0" marL="0" rtl="0" algn="l">
              <a:spcBef>
                <a:spcPts val="1200"/>
              </a:spcBef>
              <a:spcAft>
                <a:spcPts val="1200"/>
              </a:spcAft>
              <a:buNone/>
            </a:pPr>
            <a:r>
              <a:rPr lang="en"/>
              <a:t>Xu, S., Stolarek, I., Farman, M., &amp; Thind, A. (2020, March 22). </a:t>
            </a:r>
            <a:r>
              <a:rPr i="1" lang="en"/>
              <a:t>What is the principle of transcriptome assembly after RNA-seq?</a:t>
            </a:r>
            <a:r>
              <a:rPr lang="en"/>
              <a:t> ResearchGate. </a:t>
            </a:r>
            <a:r>
              <a:rPr lang="en" u="sng">
                <a:solidFill>
                  <a:schemeClr val="hlink"/>
                </a:solidFill>
                <a:hlinkClick r:id="rId7"/>
              </a:rPr>
              <a:t>https://www.researchgate.net/post/What-is-the-principle-of-transcriptome-assembly-after-RNA-seq</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Binning Contigs</a:t>
            </a:r>
            <a:endParaRPr/>
          </a:p>
        </p:txBody>
      </p:sp>
      <p:sp>
        <p:nvSpPr>
          <p:cNvPr id="73" name="Google Shape;73;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Metagenomic binning</a:t>
            </a:r>
            <a:r>
              <a:rPr lang="en"/>
              <a:t> is the process of assigning contigs to a particular genome.</a:t>
            </a:r>
            <a:endParaRPr/>
          </a:p>
          <a:p>
            <a:pPr indent="0" lvl="0" marL="0" rtl="0" algn="l">
              <a:spcBef>
                <a:spcPts val="1200"/>
              </a:spcBef>
              <a:spcAft>
                <a:spcPts val="0"/>
              </a:spcAft>
              <a:buNone/>
            </a:pPr>
            <a:r>
              <a:rPr lang="en"/>
              <a:t>If </a:t>
            </a:r>
            <a:r>
              <a:rPr lang="en"/>
              <a:t>reference</a:t>
            </a:r>
            <a:r>
              <a:rPr lang="en"/>
              <a:t> genome sequences are present, binning is </a:t>
            </a:r>
            <a:r>
              <a:rPr lang="en"/>
              <a:t>straightforward</a:t>
            </a:r>
            <a:r>
              <a:rPr lang="en"/>
              <a:t>. Contigs can be compared to the </a:t>
            </a:r>
            <a:r>
              <a:rPr lang="en"/>
              <a:t>reference</a:t>
            </a:r>
            <a:r>
              <a:rPr lang="en"/>
              <a:t> sequence.</a:t>
            </a:r>
            <a:endParaRPr/>
          </a:p>
          <a:p>
            <a:pPr indent="0" lvl="0" marL="0" rtl="0" algn="l">
              <a:spcBef>
                <a:spcPts val="1200"/>
              </a:spcBef>
              <a:spcAft>
                <a:spcPts val="0"/>
              </a:spcAft>
              <a:buNone/>
            </a:pPr>
            <a:r>
              <a:rPr lang="en"/>
              <a:t>For contigs where the species providing the sample does not have a reference genome, binning becomes much more complicated.</a:t>
            </a:r>
            <a:endParaRPr/>
          </a:p>
          <a:p>
            <a:pPr indent="0" lvl="0" marL="0" rtl="0" algn="l">
              <a:spcBef>
                <a:spcPts val="1200"/>
              </a:spcBef>
              <a:spcAft>
                <a:spcPts val="1200"/>
              </a:spcAft>
              <a:buNone/>
            </a:pPr>
            <a:r>
              <a:rPr lang="en"/>
              <a:t>For viral </a:t>
            </a:r>
            <a:r>
              <a:rPr lang="en"/>
              <a:t>metagenomic</a:t>
            </a:r>
            <a:r>
              <a:rPr lang="en"/>
              <a:t> binning, the problem is even harder. Viral metagenomic assembly often produces short contigs, </a:t>
            </a:r>
            <a:r>
              <a:rPr lang="en"/>
              <a:t>witch makes clustering harder.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Methods of Binning Contigs</a:t>
            </a:r>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There are three broad classes of algorithms for binning contigs:</a:t>
            </a:r>
            <a:endParaRPr/>
          </a:p>
          <a:p>
            <a:pPr indent="-342900" lvl="0" marL="457200" rtl="0" algn="l">
              <a:spcBef>
                <a:spcPts val="1200"/>
              </a:spcBef>
              <a:spcAft>
                <a:spcPts val="0"/>
              </a:spcAft>
              <a:buSzPts val="1800"/>
              <a:buAutoNum type="arabicPeriod"/>
            </a:pPr>
            <a:r>
              <a:rPr lang="en"/>
              <a:t>Methods based on </a:t>
            </a:r>
            <a:r>
              <a:rPr b="1" lang="en"/>
              <a:t>sequence composition</a:t>
            </a:r>
            <a:r>
              <a:rPr lang="en"/>
              <a:t> </a:t>
            </a:r>
            <a:r>
              <a:rPr lang="en"/>
              <a:t>look at </a:t>
            </a:r>
            <a:r>
              <a:rPr i="1" lang="en"/>
              <a:t>k</a:t>
            </a:r>
            <a:r>
              <a:rPr lang="en"/>
              <a:t>-mers and bins contigs with similar distributions. This method struggles with similar species.</a:t>
            </a:r>
            <a:endParaRPr/>
          </a:p>
          <a:p>
            <a:pPr indent="-342900" lvl="0" marL="457200" rtl="0" algn="l">
              <a:spcBef>
                <a:spcPts val="1000"/>
              </a:spcBef>
              <a:spcAft>
                <a:spcPts val="0"/>
              </a:spcAft>
              <a:buSzPts val="1800"/>
              <a:buAutoNum type="arabicPeriod"/>
            </a:pPr>
            <a:r>
              <a:rPr lang="en"/>
              <a:t>Methods based on </a:t>
            </a:r>
            <a:r>
              <a:rPr b="1" lang="en"/>
              <a:t>sequence coverage correlation</a:t>
            </a:r>
            <a:r>
              <a:rPr lang="en"/>
              <a:t> look at the number of reads in each contig and how similar the coverage values are. This method works best with plenty of samples.</a:t>
            </a:r>
            <a:endParaRPr/>
          </a:p>
          <a:p>
            <a:pPr indent="-342900" lvl="0" marL="457200" rtl="0" algn="l">
              <a:spcBef>
                <a:spcPts val="1000"/>
              </a:spcBef>
              <a:spcAft>
                <a:spcPts val="1000"/>
              </a:spcAft>
              <a:buSzPts val="1800"/>
              <a:buAutoNum type="arabicPeriod"/>
            </a:pPr>
            <a:r>
              <a:rPr lang="en"/>
              <a:t>Methods that are a combination of the other two. These tend to have the advantages of both while mitigating many of the disadvantages, but are computationally complex.</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Composition and Coverage Network (CoCoNet)</a:t>
            </a:r>
            <a:endParaRPr/>
          </a:p>
        </p:txBody>
      </p:sp>
      <p:sp>
        <p:nvSpPr>
          <p:cNvPr id="85" name="Google Shape;85;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neural network learns to predict the probability that a pair of contigs came from the same genome.</a:t>
            </a:r>
            <a:endParaRPr/>
          </a:p>
          <a:p>
            <a:pPr indent="0" lvl="0" marL="0" rtl="0" algn="l">
              <a:spcBef>
                <a:spcPts val="1200"/>
              </a:spcBef>
              <a:spcAft>
                <a:spcPts val="0"/>
              </a:spcAft>
              <a:buNone/>
            </a:pPr>
            <a:r>
              <a:rPr lang="en"/>
              <a:t>The predicted probabilities are then used to infer bins for the genomes of the species in the samples, alongside composition and coverage information. This step is a heuristic that is </a:t>
            </a:r>
            <a:r>
              <a:rPr lang="en"/>
              <a:t>traceable</a:t>
            </a:r>
            <a:r>
              <a:rPr lang="en"/>
              <a:t>.</a:t>
            </a:r>
            <a:endParaRPr/>
          </a:p>
          <a:p>
            <a:pPr indent="0" lvl="0" marL="0" rtl="0" algn="l">
              <a:spcBef>
                <a:spcPts val="1200"/>
              </a:spcBef>
              <a:spcAft>
                <a:spcPts val="1200"/>
              </a:spcAft>
              <a:buNone/>
            </a:pPr>
            <a:r>
              <a:rPr lang="en"/>
              <a:t>This model was optimized to work with a large diversity of species, such as those found in environmental samples.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Simulated Dataset</a:t>
            </a:r>
            <a:endParaRPr/>
          </a:p>
        </p:txBody>
      </p:sp>
      <p:sp>
        <p:nvSpPr>
          <p:cNvPr id="91" name="Google Shape;91;p18"/>
          <p:cNvSpPr txBox="1"/>
          <p:nvPr>
            <p:ph idx="1" type="body"/>
          </p:nvPr>
        </p:nvSpPr>
        <p:spPr>
          <a:xfrm>
            <a:off x="311700" y="1152475"/>
            <a:ext cx="8520600" cy="390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reference genomes are </a:t>
            </a:r>
            <a:r>
              <a:rPr lang="en"/>
              <a:t>from the NCBI RefSeq viral database. The dataset has genomes from 13,274 viruses. 9,316 of the genomes are over 3 kb.</a:t>
            </a:r>
            <a:endParaRPr/>
          </a:p>
          <a:p>
            <a:pPr indent="0" lvl="0" marL="0" rtl="0" algn="l">
              <a:spcBef>
                <a:spcPts val="1200"/>
              </a:spcBef>
              <a:spcAft>
                <a:spcPts val="1200"/>
              </a:spcAft>
              <a:buNone/>
            </a:pPr>
            <a:r>
              <a:rPr lang="en"/>
              <a:t>The dataset was first converted from IUPAC to A, C, G, T. Unresolved nucleotides were removed from </a:t>
            </a:r>
            <a:r>
              <a:rPr i="1" lang="en"/>
              <a:t>k</a:t>
            </a:r>
            <a:r>
              <a:rPr lang="en"/>
              <a:t>-mer counts to remove bias. Genomes under 3kb were discarded.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Simulated Dataset (Cont.)</a:t>
            </a:r>
            <a:endParaRPr/>
          </a:p>
        </p:txBody>
      </p:sp>
      <p:sp>
        <p:nvSpPr>
          <p:cNvPr id="97" name="Google Shape;97;p19"/>
          <p:cNvSpPr txBox="1"/>
          <p:nvPr>
            <p:ph idx="1" type="body"/>
          </p:nvPr>
        </p:nvSpPr>
        <p:spPr>
          <a:xfrm>
            <a:off x="311700" y="1152475"/>
            <a:ext cx="8520600" cy="388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CAMISM was used to preprocess the dataset so that four metagenomes were simulated. Each simulated metagenome had either 4 or 10 samples and converge to either 3x or 10x. Each combination of conditions was repeated 10 times for 80 simulations.</a:t>
            </a:r>
            <a:endParaRPr/>
          </a:p>
          <a:p>
            <a:pPr indent="0" lvl="0" marL="0" rtl="0" algn="l">
              <a:spcBef>
                <a:spcPts val="1200"/>
              </a:spcBef>
              <a:spcAft>
                <a:spcPts val="0"/>
              </a:spcAft>
              <a:buNone/>
            </a:pPr>
            <a:r>
              <a:rPr lang="en"/>
              <a:t>For each simulation, either 500 or 2,000 genomes were sampled and a log-normal distribution was used to create relative abundances.</a:t>
            </a:r>
            <a:endParaRPr/>
          </a:p>
          <a:p>
            <a:pPr indent="0" lvl="0" marL="0" rtl="0" algn="l">
              <a:spcBef>
                <a:spcPts val="1200"/>
              </a:spcBef>
              <a:spcAft>
                <a:spcPts val="1200"/>
              </a:spcAft>
              <a:buNone/>
            </a:pPr>
            <a:r>
              <a:rPr lang="en"/>
              <a:t>Sequencing was simulated by splitting each genome into sections with an average length of 400 bp and a standard deviation of 10 bp. This was used to simulate paired-end reads.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Experimental Dataset</a:t>
            </a:r>
            <a:endParaRPr/>
          </a:p>
        </p:txBody>
      </p:sp>
      <p:sp>
        <p:nvSpPr>
          <p:cNvPr id="103" name="Google Shape;103;p20"/>
          <p:cNvSpPr txBox="1"/>
          <p:nvPr>
            <p:ph idx="1" type="body"/>
          </p:nvPr>
        </p:nvSpPr>
        <p:spPr>
          <a:xfrm>
            <a:off x="311700" y="1152475"/>
            <a:ext cx="8520600" cy="34164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a:t>The experimental dataset is from Beaulaurier </a:t>
            </a:r>
            <a:r>
              <a:rPr i="1" lang="en"/>
              <a:t>et al.</a:t>
            </a:r>
            <a:r>
              <a:rPr lang="en"/>
              <a:t>, and is collected from Station ALOHA. It contains three viral metagenomes from the North Pacific Subtropical Gyre. Raw Illumina reads were downloaded from SRA and trimmed with Fastp.</a:t>
            </a:r>
            <a:endParaRPr/>
          </a:p>
          <a:p>
            <a:pPr indent="0" lvl="0" marL="0" rtl="0" algn="l">
              <a:spcBef>
                <a:spcPts val="1200"/>
              </a:spcBef>
              <a:spcAft>
                <a:spcPts val="1200"/>
              </a:spcAft>
              <a:buNone/>
            </a:pPr>
            <a:r>
              <a:rPr lang="en"/>
              <a:t>Reads were assembled with MetaSPAdes and produced 59,027 contigs over 2048 bp. Reads were then filtered through several steps to improve the quality of the genomes, resulting in 1,322 unique contigs (2.24%).</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Experimental Dataset: Removed Contigs</a:t>
            </a:r>
            <a:endParaRPr/>
          </a:p>
        </p:txBody>
      </p:sp>
      <p:sp>
        <p:nvSpPr>
          <p:cNvPr id="109" name="Google Shape;109;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Reads were aligned with the contigs using the bwa-mem algorithm.</a:t>
            </a:r>
            <a:endParaRPr/>
          </a:p>
          <a:p>
            <a:pPr indent="0" lvl="0" marL="0" rtl="0" algn="l">
              <a:spcBef>
                <a:spcPts val="1200"/>
              </a:spcBef>
              <a:spcAft>
                <a:spcPts val="0"/>
              </a:spcAft>
              <a:buNone/>
            </a:pPr>
            <a:r>
              <a:rPr i="1" lang="en"/>
              <a:t>Pysam</a:t>
            </a:r>
            <a:r>
              <a:rPr lang="en"/>
              <a:t> was used to drop:</a:t>
            </a:r>
            <a:endParaRPr/>
          </a:p>
          <a:p>
            <a:pPr indent="-342900" lvl="0" marL="457200" rtl="0" algn="l">
              <a:spcBef>
                <a:spcPts val="1200"/>
              </a:spcBef>
              <a:spcAft>
                <a:spcPts val="0"/>
              </a:spcAft>
              <a:buSzPts val="1800"/>
              <a:buChar char="●"/>
            </a:pPr>
            <a:r>
              <a:rPr lang="en"/>
              <a:t>Partial alignments</a:t>
            </a:r>
            <a:endParaRPr/>
          </a:p>
          <a:p>
            <a:pPr indent="-342900" lvl="0" marL="457200" rtl="0" algn="l">
              <a:spcBef>
                <a:spcPts val="0"/>
              </a:spcBef>
              <a:spcAft>
                <a:spcPts val="0"/>
              </a:spcAft>
              <a:buSzPts val="1800"/>
              <a:buChar char="●"/>
            </a:pPr>
            <a:r>
              <a:rPr lang="en"/>
              <a:t>Low quality alignments</a:t>
            </a:r>
            <a:endParaRPr/>
          </a:p>
          <a:p>
            <a:pPr indent="-342900" lvl="0" marL="457200" rtl="0" algn="l">
              <a:spcBef>
                <a:spcPts val="0"/>
              </a:spcBef>
              <a:spcAft>
                <a:spcPts val="0"/>
              </a:spcAft>
              <a:buSzPts val="1800"/>
              <a:buChar char="●"/>
            </a:pPr>
            <a:r>
              <a:rPr lang="en"/>
              <a:t>Alignments containing an unmapped mate-pair</a:t>
            </a:r>
            <a:endParaRPr/>
          </a:p>
          <a:p>
            <a:pPr indent="0" lvl="0" marL="0" rtl="0" algn="l">
              <a:spcBef>
                <a:spcPts val="1200"/>
              </a:spcBef>
              <a:spcAft>
                <a:spcPts val="0"/>
              </a:spcAft>
              <a:buNone/>
            </a:pPr>
            <a:r>
              <a:rPr lang="en"/>
              <a:t>Reads with multiple alignments or duplicates were dropped.</a:t>
            </a:r>
            <a:endParaRPr/>
          </a:p>
          <a:p>
            <a:pPr indent="0" lvl="0" marL="0" rtl="0" algn="l">
              <a:spcBef>
                <a:spcPts val="1200"/>
              </a:spcBef>
              <a:spcAft>
                <a:spcPts val="0"/>
              </a:spcAft>
              <a:buNone/>
            </a:pPr>
            <a:r>
              <a:rPr lang="en"/>
              <a:t>Paired alignments with less than 200 or over 500 bp </a:t>
            </a:r>
            <a:r>
              <a:rPr lang="en"/>
              <a:t>distances</a:t>
            </a:r>
            <a:r>
              <a:rPr lang="en"/>
              <a:t> were dropped.</a:t>
            </a:r>
            <a:endParaRPr/>
          </a:p>
          <a:p>
            <a:pPr indent="0" lvl="0" marL="0" rtl="0" algn="l">
              <a:spcBef>
                <a:spcPts val="1200"/>
              </a:spcBef>
              <a:spcAft>
                <a:spcPts val="1200"/>
              </a:spcAft>
              <a:buNone/>
            </a:pPr>
            <a:r>
              <a:rPr lang="en"/>
              <a:t>Draft genomes were assembled using ONT reads, then the contigs were depreciated using Cluster-Genomes.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