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Economica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regular.fntdata"/><Relationship Id="rId20" Type="http://schemas.openxmlformats.org/officeDocument/2006/relationships/slide" Target="slides/slide15.xml"/><Relationship Id="rId42" Type="http://schemas.openxmlformats.org/officeDocument/2006/relationships/font" Target="fonts/Economica-italic.fntdata"/><Relationship Id="rId41" Type="http://schemas.openxmlformats.org/officeDocument/2006/relationships/font" Target="fonts/Economica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Economica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e60d291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e60d291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e60d291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e60d29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e60d291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0e60d291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0e60d291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0e60d291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e60d291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e60d291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0e60d2913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0e60d291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e60d291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e60d291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e60d291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e60d291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0f773b03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0f773b03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0f773b03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0f773b03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dfaffc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dfaff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f773b03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f773b03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0f773b03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0f773b03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0f773b03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0f773b03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f773b03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f773b03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f773b03a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0f773b03a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f773b03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0f773b03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f773b03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f773b03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0f773b03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0f773b03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0f773b03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0f773b03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0f773b03a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0f773b03a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dfaffc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dfaffc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0f773b03a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0f773b03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f773b03a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f773b03a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0f773b03a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0f773b03a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0f773b03a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0f773b03a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f773b03a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f773b03a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dfaffc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dfaffc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dfaffc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dfaffc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e60d29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e60d29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e60d291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e60d291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e60d291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e60d291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e60d291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e60d291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s.ubc.ca/~amuham01/LING530/papers/radford2018improving.pdf" TargetMode="External"/><Relationship Id="rId4" Type="http://schemas.openxmlformats.org/officeDocument/2006/relationships/hyperlink" Target="http://nlpprogress.com/english/natural_language_inference.html" TargetMode="External"/><Relationship Id="rId5" Type="http://schemas.openxmlformats.org/officeDocument/2006/relationships/hyperlink" Target="https://www.cs.upc.edu/~ageno/anlp/textualEntailment.pdf" TargetMode="External"/><Relationship Id="rId6" Type="http://schemas.openxmlformats.org/officeDocument/2006/relationships/hyperlink" Target="https://www.microsoft.com/en-us/download/details.aspx?id=52398" TargetMode="External"/><Relationship Id="rId7" Type="http://schemas.openxmlformats.org/officeDocument/2006/relationships/hyperlink" Target="https://towardsdatascience.com/applications-of-zero-shot-learning-f65bb232963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cs.ubc.ca/~amuham01/LING530/papers/radford2018improving.pdf" TargetMode="External"/><Relationship Id="rId4" Type="http://schemas.openxmlformats.org/officeDocument/2006/relationships/hyperlink" Target="http://nlpprogress.com/english/natural_language_inference.html" TargetMode="External"/><Relationship Id="rId5" Type="http://schemas.openxmlformats.org/officeDocument/2006/relationships/hyperlink" Target="https://www.cs.upc.edu/~ageno/anlp/textualEntailment.pdf" TargetMode="External"/><Relationship Id="rId6" Type="http://schemas.openxmlformats.org/officeDocument/2006/relationships/hyperlink" Target="https://www.microsoft.com/en-us/download/details.aspx?id=52398" TargetMode="External"/><Relationship Id="rId7" Type="http://schemas.openxmlformats.org/officeDocument/2006/relationships/hyperlink" Target="https://towardsdatascience.com/applications-of-zero-shot-learning-f65bb232963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78100" y="813850"/>
            <a:ext cx="3595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Improving Language Understanding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by Generative Pre-Training</a:t>
            </a:r>
            <a:endParaRPr sz="3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78100" y="3242825"/>
            <a:ext cx="35952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Mica Haney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Himanshu Sharma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Fanjie Ye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Task-Specific Input T</a:t>
            </a:r>
            <a:r>
              <a:rPr lang="en"/>
              <a:t>ransformer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Textual entailment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Concatenate premise &amp; hypothesis token($) seq. </a:t>
            </a:r>
            <a:r>
              <a:rPr lang="en"/>
              <a:t>w</a:t>
            </a:r>
            <a:r>
              <a:rPr lang="en"/>
              <a:t>ith delimiter in between..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seq. </a:t>
            </a:r>
            <a:r>
              <a:rPr lang="en"/>
              <a:t>c</a:t>
            </a:r>
            <a:r>
              <a:rPr lang="en"/>
              <a:t>ontain sentence no inherent oderings and process each </a:t>
            </a:r>
            <a:r>
              <a:rPr lang="en"/>
              <a:t>independently.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 representations are added element-wise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 and </a:t>
            </a:r>
            <a:r>
              <a:rPr lang="en"/>
              <a:t>Commonsense</a:t>
            </a:r>
            <a:r>
              <a:rPr lang="en"/>
              <a:t> </a:t>
            </a:r>
            <a:r>
              <a:rPr lang="en"/>
              <a:t>Reasoning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Concatenate context document and possible answer with delimiter in between.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Seq. processed independently and then normalized using softmax.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500" y="1586900"/>
            <a:ext cx="8191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Analysis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were evaluated over four different tasks: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Inference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Results were obtained with models trained over the BooksCorpus dataset.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Inference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NLI is the task of determining whether a pair of sentences are </a:t>
            </a:r>
            <a:r>
              <a:rPr lang="en"/>
              <a:t>entailed -</a:t>
            </a:r>
            <a:r>
              <a:rPr lang="en"/>
              <a:t> if the hypothesis sentence can be inferred from the premise sentence.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8219"/>
            <a:ext cx="8520600" cy="240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Answering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 answering is the task of selecting the answer to a question out of multiple presented answers.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1394"/>
            <a:ext cx="8520601" cy="223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Similarity and Classification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Semantic similarity is the task of determining if two sentences are roughly similar. Classification (in this paper) is the task of determining if a sentence is grammatical or not.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50" y="2254775"/>
            <a:ext cx="7723899" cy="264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Zero-Shot Analysis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42603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Zero-shot learning is the task of taking a supervised-training model, and testing its performance on </a:t>
            </a:r>
            <a:r>
              <a:rPr lang="en"/>
              <a:t>completely</a:t>
            </a:r>
            <a:r>
              <a:rPr lang="en"/>
              <a:t> unseen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stable, steady increase in performance indicates that the Transformer model learns a wide variety of task-</a:t>
            </a:r>
            <a:r>
              <a:rPr lang="en"/>
              <a:t>relevant</a:t>
            </a:r>
            <a:r>
              <a:rPr lang="en"/>
              <a:t> functionality.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825" y="1152475"/>
            <a:ext cx="4195625" cy="37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Studies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researchers found that adding a LM objective during fine-tuning helps with NLI tasks, and overall with larger datasets.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researchers also note that replacing the Transformer with a LSTM reduces </a:t>
            </a:r>
            <a:r>
              <a:rPr lang="en"/>
              <a:t>performance</a:t>
            </a:r>
            <a:r>
              <a:rPr lang="en"/>
              <a:t> on all </a:t>
            </a:r>
            <a:r>
              <a:rPr lang="en"/>
              <a:t>datasets</a:t>
            </a:r>
            <a:r>
              <a:rPr lang="en"/>
              <a:t> except for the MRPC (NLI).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7087"/>
            <a:ext cx="8520601" cy="153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https://www.cs.ubc.ca/~amuham01/LING530/papers/radford2018improving.pdf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http://nlpprogress.com/english/natural_language_inference.html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https://www.cs.upc.edu/~ageno/anlp/textualEntailment.pdf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https://www.microsoft.com/en-us/download/details.aspx?id=52398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https://towardsdatascience.com/applications-of-zero-shot-learning-f65bb232963f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ctrTitle"/>
          </p:nvPr>
        </p:nvSpPr>
        <p:spPr>
          <a:xfrm>
            <a:off x="2778100" y="813850"/>
            <a:ext cx="3595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Improving Language Understanding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by Generative Pre-Training</a:t>
            </a:r>
            <a:endParaRPr sz="3000"/>
          </a:p>
        </p:txBody>
      </p:sp>
      <p:sp>
        <p:nvSpPr>
          <p:cNvPr id="180" name="Google Shape;180;p30"/>
          <p:cNvSpPr txBox="1"/>
          <p:nvPr>
            <p:ph idx="1" type="subTitle"/>
          </p:nvPr>
        </p:nvSpPr>
        <p:spPr>
          <a:xfrm>
            <a:off x="2778100" y="3242825"/>
            <a:ext cx="35952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Mica Haney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Himanshu Sharma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Fanjie Ye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 and Related 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Framework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 1. Unsupervised Pre-Training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 2. Supervised Fine-Tuning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Experiment Results and Evaluation</a:t>
            </a:r>
            <a:endParaRPr sz="2400"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800" y="1225225"/>
            <a:ext cx="3176500" cy="1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 and Related 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Framework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 1. Unsupervised Pre-Training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 2. Supervised Fine-Tuning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Experiment Results and Evaluation</a:t>
            </a:r>
            <a:endParaRPr sz="24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800" y="1225225"/>
            <a:ext cx="3176500" cy="1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it’s important for NLP tasks to reduce the dependency on supervised learning, most deep learning methods require substantial amounts of manually labeled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paper proposed a method which combines unsupervised and supervised learning to learn a universal representation. They achieved it by two-stage training procedure.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method is based on the Transformer model which has an excellent performance on various NLP tasks and evaluated on four types of NLP tasks. It showed  a great improvement on these.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Questions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1169850" y="2121925"/>
            <a:ext cx="68043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problem does this paper try to solve?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Why is this problem important for NLP?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How does this method work for solving it?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Semi-supervised learning for NLP: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Phrase-level or sentence-level embeddings, which can be trained using an unlabeled corpus, have been used to encode text into suitable vector representations for various target tasks (higher-level semantics than word-level information).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pre-training: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goal is to find a good initialization point instead of modifying the supervised learning objective.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Auxiliary training objects: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auxiliary unsupervised training objectives is an alternative form of semi-supervised learning.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stages of training: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Pre-Training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Fine-Tuning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1: Unsupervised Pre-Training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multi-layer Transformer decoder for language modeling.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Applies multi-head self-attention on input.</a:t>
            </a:r>
            <a:br>
              <a:rPr lang="en"/>
            </a:b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Position-wise feed forward layers for output.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Where: </a:t>
            </a:r>
            <a:br>
              <a:rPr lang="en"/>
            </a:b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/>
              <a:t> = Vector of Token		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/>
              <a:t> = Token Embedding Matrix</a:t>
            </a:r>
            <a:br>
              <a:rPr lang="en"/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/>
              <a:t> = Number of Layers		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/>
              <a:t> = Position Embedding Matrix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00" y="1948225"/>
            <a:ext cx="3221174" cy="4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100" y="2638600"/>
            <a:ext cx="5286851" cy="12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Supervised Fine-Tuning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47225"/>
            <a:ext cx="8520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using label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from stage 1 fed into linear output layer.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Auxiliary language modeling helps learning by: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Improving Generalization.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Accelerating Convergence.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objective with weight λ.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75" y="1921950"/>
            <a:ext cx="4308299" cy="3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61" y="2332775"/>
            <a:ext cx="3450013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875" y="4232500"/>
            <a:ext cx="3235368" cy="3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75" y="1116650"/>
            <a:ext cx="1629941" cy="322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275" y="1116650"/>
            <a:ext cx="6259151" cy="32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/>
        </p:nvSpPr>
        <p:spPr>
          <a:xfrm>
            <a:off x="2525550" y="4444925"/>
            <a:ext cx="64839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Fine-Tuning</a:t>
            </a:r>
            <a:endParaRPr b="1" sz="1800"/>
          </a:p>
        </p:txBody>
      </p:sp>
      <p:sp>
        <p:nvSpPr>
          <p:cNvPr id="237" name="Google Shape;237;p38"/>
          <p:cNvSpPr txBox="1"/>
          <p:nvPr/>
        </p:nvSpPr>
        <p:spPr>
          <a:xfrm>
            <a:off x="872050" y="4444925"/>
            <a:ext cx="1550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Transformer</a:t>
            </a:r>
            <a:endParaRPr b="1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Task-Specific Input Transformer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Textual entailment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Concatenate premise &amp; hypothesis token($) seq. with delimiter in between..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seq. contain sentence no inherent oderings and process each independently.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 representations are added element-wise.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 and Commonsense Reasoning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Concatenate context document and possible answer with delimiter in between.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Seq. processed independently and then normalized using softmax.</a:t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500" y="1586900"/>
            <a:ext cx="8191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Analysis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were evaluated over four different tasks: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Inference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Results were obtained with models trained over the BooksCorpus dataset.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Inference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NLI is the task of determining whether a pair of sentences are entailed - if the hypothesis sentence can be inferred from the premise sentence.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8219"/>
            <a:ext cx="8520600" cy="240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it’s important for NLP tasks to reduce the dependency on supervised learning, most </a:t>
            </a:r>
            <a:r>
              <a:rPr lang="en"/>
              <a:t>deep learning methods require substantial amounts of manually labeled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paper proposed a method which combines unsupervised and supervised learning to learn a universal representation. They achieved it by two-stage training procedure.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method is based on the Transformer model which has an excellent performance on various NLP tasks and evaluated on four types of NLP tasks. It showed  a great improvement on these.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Answering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 answering is the task of selecting the answer to a question out of multiple presented answers.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1394"/>
            <a:ext cx="8520601" cy="223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Similarity and Classification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Semantic similarity is the task of determining if two sentences are roughly similar. Classification (in this paper) is the task of determining if a sentence is grammatical or not.</a:t>
            </a:r>
            <a:endParaRPr/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50" y="2254775"/>
            <a:ext cx="7723899" cy="264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Zero-Shot Analysis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152475"/>
            <a:ext cx="42603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Zero-shot learning is the task of taking a supervised-training model, and testing its performance on completely unseen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stable, steady increase in performance indicates that the Transformer model learns a wide variety of task-relevant functionality.</a:t>
            </a:r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825" y="1152475"/>
            <a:ext cx="4195625" cy="37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Studies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researchers found that adding a LM objective during fine-tuning helps with NLI tasks, and overall with larger datasets.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researchers also note that replacing the Transformer with a LSTM reduces performance on all datasets except for the MRPC (NLI).</a:t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7087"/>
            <a:ext cx="8520601" cy="153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https://www.cs.ubc.ca/~amuham01/LING530/papers/radford2018improving.pdf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http://nlpprogress.com/english/natural_language_inference.html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https://www.cs.upc.edu/~ageno/anlp/textualEntailment.pdf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https://www.microsoft.com/en-us/download/details.aspx?id=52398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https://towardsdatascience.com/applications-of-zero-shot-learning-f65bb232963f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Questions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169850" y="2121925"/>
            <a:ext cx="68043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problem does this paper try to solve?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Why is this problem important for NLP?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How does this method work for solving it?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Semi-supervised learning for NLP: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Phrase-level or sentence-level embeddings, which can be trained using an unlabeled corpus, have been used to encode text into suitable vector representations for various target tasks (higher-level semantics than word-level information).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pre-training: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goal is to find a good </a:t>
            </a:r>
            <a:r>
              <a:rPr lang="en"/>
              <a:t>initialization</a:t>
            </a:r>
            <a:r>
              <a:rPr lang="en"/>
              <a:t> point instead of modifying the supervised learning objective.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Auxiliary training objects: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auxiliary unsupervised training objectives is an alternative form of semi-supervised learning.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stages of </a:t>
            </a:r>
            <a:r>
              <a:rPr lang="en"/>
              <a:t>training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Pre-Training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Fine-Tuning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1: Unsupervised Pre-Training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multi-layer </a:t>
            </a:r>
            <a:r>
              <a:rPr lang="en"/>
              <a:t>Transformer</a:t>
            </a:r>
            <a:r>
              <a:rPr lang="en"/>
              <a:t> decoder for language modeling.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Applies multi-head self-attention on input.</a:t>
            </a:r>
            <a:br>
              <a:rPr lang="en"/>
            </a:b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Position-wise feed forward layers for output.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Where: </a:t>
            </a:r>
            <a:br>
              <a:rPr lang="en"/>
            </a:b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/>
              <a:t> = Vector of Token		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/>
              <a:t> = Token Embedding Matrix</a:t>
            </a:r>
            <a:br>
              <a:rPr lang="en"/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/>
              <a:t> = Number of Layers		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/>
              <a:t> = Position Embedding Matrix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00" y="1948225"/>
            <a:ext cx="3221174" cy="4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100" y="2638600"/>
            <a:ext cx="5286851" cy="12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Supervised Fine-Tuning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47225"/>
            <a:ext cx="8520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using label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from stage 1 fed into linear output layer.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Auxiliary language modeling helps </a:t>
            </a:r>
            <a:r>
              <a:rPr lang="en"/>
              <a:t>learning by: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Improving Generalization.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Accelerating Convergence.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</a:t>
            </a:r>
            <a:r>
              <a:rPr lang="en"/>
              <a:t>objective with weight</a:t>
            </a:r>
            <a:r>
              <a:rPr lang="en"/>
              <a:t> λ.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75" y="1921950"/>
            <a:ext cx="4308299" cy="3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61" y="2332775"/>
            <a:ext cx="3450013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875" y="4232500"/>
            <a:ext cx="3235368" cy="3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75" y="1116650"/>
            <a:ext cx="1629941" cy="322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275" y="1116650"/>
            <a:ext cx="6259151" cy="32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525550" y="4444925"/>
            <a:ext cx="64839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Fine-Tuning</a:t>
            </a:r>
            <a:endParaRPr b="1" sz="1800"/>
          </a:p>
        </p:txBody>
      </p:sp>
      <p:sp>
        <p:nvSpPr>
          <p:cNvPr id="120" name="Google Shape;120;p21"/>
          <p:cNvSpPr txBox="1"/>
          <p:nvPr/>
        </p:nvSpPr>
        <p:spPr>
          <a:xfrm>
            <a:off x="872050" y="4444925"/>
            <a:ext cx="1550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Transformer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