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Maven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MavenPro-bold.fntdata"/><Relationship Id="rId6" Type="http://schemas.openxmlformats.org/officeDocument/2006/relationships/slide" Target="slides/slide1.xml"/><Relationship Id="rId18"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785874218a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85874218a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785874218a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85874218a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785874218a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85874218a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aedabb6d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aedabb6d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aedabb6dd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aedabb6dd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785874218a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785874218a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785874218a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785874218a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5098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Final Project - seq2seq</a:t>
            </a:r>
            <a:endParaRPr/>
          </a:p>
        </p:txBody>
      </p:sp>
      <p:sp>
        <p:nvSpPr>
          <p:cNvPr id="278" name="Google Shape;278;p13"/>
          <p:cNvSpPr txBox="1"/>
          <p:nvPr>
            <p:ph idx="1" type="subTitle"/>
          </p:nvPr>
        </p:nvSpPr>
        <p:spPr>
          <a:xfrm>
            <a:off x="311700" y="34556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Mica Haney</a:t>
            </a:r>
            <a:endParaRPr/>
          </a:p>
          <a:p>
            <a:pPr indent="0" lvl="0" marL="0" rtl="0" algn="l">
              <a:spcBef>
                <a:spcPts val="0"/>
              </a:spcBef>
              <a:spcAft>
                <a:spcPts val="0"/>
              </a:spcAft>
              <a:buNone/>
            </a:pPr>
            <a:r>
              <a:rPr lang="en"/>
              <a:t>Bailu Zhang</a:t>
            </a:r>
            <a:endParaRPr/>
          </a:p>
          <a:p>
            <a:pPr indent="0" lvl="0" marL="0" rtl="0" algn="l">
              <a:spcBef>
                <a:spcPts val="0"/>
              </a:spcBef>
              <a:spcAft>
                <a:spcPts val="0"/>
              </a:spcAft>
              <a:buNone/>
            </a:pPr>
            <a:r>
              <a:rPr lang="en"/>
              <a:t>Tam Doan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284" name="Google Shape;284;p14"/>
          <p:cNvSpPr txBox="1"/>
          <p:nvPr>
            <p:ph idx="1" type="body"/>
          </p:nvPr>
        </p:nvSpPr>
        <p:spPr>
          <a:xfrm>
            <a:off x="1303800" y="1333500"/>
            <a:ext cx="7030500" cy="319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text used is the introduction from the paper: Sequence to Sequence Learning with Neural Networks.</a:t>
            </a:r>
            <a:endParaRPr/>
          </a:p>
          <a:p>
            <a:pPr indent="0" lvl="0" marL="0" rtl="0" algn="l">
              <a:spcBef>
                <a:spcPts val="1600"/>
              </a:spcBef>
              <a:spcAft>
                <a:spcPts val="0"/>
              </a:spcAft>
              <a:buNone/>
            </a:pPr>
            <a:r>
              <a:rPr lang="en"/>
              <a:t>The introduction is a decent summary of the entire paper, which is idea.</a:t>
            </a:r>
            <a:endParaRPr/>
          </a:p>
          <a:p>
            <a:pPr indent="0" lvl="0" marL="0" rtl="0" algn="l">
              <a:spcBef>
                <a:spcPts val="1600"/>
              </a:spcBef>
              <a:spcAft>
                <a:spcPts val="0"/>
              </a:spcAft>
              <a:buNone/>
            </a:pPr>
            <a:r>
              <a:rPr lang="en"/>
              <a:t>Attempts</a:t>
            </a:r>
            <a:r>
              <a:rPr lang="en"/>
              <a:t> to use the entire paper resulted in out-of-memory crashes.</a:t>
            </a:r>
            <a:endParaRPr/>
          </a:p>
          <a:p>
            <a:pPr indent="0" lvl="0" marL="0" rtl="0" algn="l">
              <a:spcBef>
                <a:spcPts val="1600"/>
              </a:spcBef>
              <a:spcAft>
                <a:spcPts val="0"/>
              </a:spcAft>
              <a:buNone/>
            </a:pPr>
            <a:r>
              <a:rPr lang="en"/>
              <a:t>The text was minorly cleaned; newlines and whitespaces were removed and changed until all sentences of a paragraph were on one line.</a:t>
            </a:r>
            <a:endParaRPr/>
          </a:p>
          <a:p>
            <a:pPr indent="0" lvl="0" marL="0" rtl="0" algn="l">
              <a:spcBef>
                <a:spcPts val="1600"/>
              </a:spcBef>
              <a:spcAft>
                <a:spcPts val="1600"/>
              </a:spcAft>
              <a:buNone/>
            </a:pPr>
            <a:r>
              <a:rPr lang="en"/>
              <a:t>The manually generated data (keywords, summary, and questions) were generated by hand via reading the 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Keyword </a:t>
            </a:r>
            <a:r>
              <a:rPr lang="en"/>
              <a:t>Comparison</a:t>
            </a:r>
            <a:endParaRPr/>
          </a:p>
        </p:txBody>
      </p:sp>
      <p:sp>
        <p:nvSpPr>
          <p:cNvPr id="290" name="Google Shape;290;p15"/>
          <p:cNvSpPr txBox="1"/>
          <p:nvPr>
            <p:ph idx="1" type="body"/>
          </p:nvPr>
        </p:nvSpPr>
        <p:spPr>
          <a:xfrm>
            <a:off x="1303800" y="1385450"/>
            <a:ext cx="7030500" cy="314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network was asked to collect 11 keywords. The system caught 5 of the manually selected keywords, and chose 6 that were not. The Jaccard Index for this is 0.2941. The model output is below.</a:t>
            </a:r>
            <a:endParaRPr sz="1050">
              <a:solidFill>
                <a:srgbClr val="212121"/>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lang="en" sz="850">
                <a:solidFill>
                  <a:srgbClr val="212121"/>
                </a:solidFill>
                <a:highlight>
                  <a:srgbClr val="FFFFFF"/>
                </a:highlight>
                <a:latin typeface="Courier New"/>
                <a:ea typeface="Courier New"/>
                <a:cs typeface="Courier New"/>
                <a:sym typeface="Courier New"/>
              </a:rPr>
              <a:t>The gold values that the network caught are: </a:t>
            </a:r>
            <a:br>
              <a:rPr lang="en" sz="850">
                <a:solidFill>
                  <a:srgbClr val="212121"/>
                </a:solidFill>
                <a:highlight>
                  <a:srgbClr val="FFFFFF"/>
                </a:highlight>
                <a:latin typeface="Courier New"/>
                <a:ea typeface="Courier New"/>
                <a:cs typeface="Courier New"/>
                <a:sym typeface="Courier New"/>
              </a:rPr>
            </a:br>
            <a:r>
              <a:rPr lang="en" sz="850">
                <a:solidFill>
                  <a:srgbClr val="212121"/>
                </a:solidFill>
                <a:highlight>
                  <a:srgbClr val="FFFFFF"/>
                </a:highlight>
                <a:latin typeface="Courier New"/>
                <a:ea typeface="Courier New"/>
                <a:cs typeface="Courier New"/>
                <a:sym typeface="Courier New"/>
              </a:rPr>
              <a:t>['problem', 'lstm', 'sequence', 'sentence', 'architecture']</a:t>
            </a:r>
            <a:br>
              <a:rPr lang="en" sz="850">
                <a:solidFill>
                  <a:srgbClr val="212121"/>
                </a:solidFill>
                <a:highlight>
                  <a:srgbClr val="FFFFFF"/>
                </a:highlight>
                <a:latin typeface="Courier New"/>
                <a:ea typeface="Courier New"/>
                <a:cs typeface="Courier New"/>
                <a:sym typeface="Courier New"/>
              </a:rPr>
            </a:br>
            <a:r>
              <a:rPr lang="en" sz="850">
                <a:solidFill>
                  <a:srgbClr val="212121"/>
                </a:solidFill>
                <a:highlight>
                  <a:srgbClr val="FFFFFF"/>
                </a:highlight>
                <a:latin typeface="Courier New"/>
                <a:ea typeface="Courier New"/>
                <a:cs typeface="Courier New"/>
                <a:sym typeface="Courier New"/>
              </a:rPr>
              <a:t>The gold values that the network didn't catch are: </a:t>
            </a:r>
            <a:br>
              <a:rPr lang="en" sz="850">
                <a:solidFill>
                  <a:srgbClr val="212121"/>
                </a:solidFill>
                <a:highlight>
                  <a:srgbClr val="FFFFFF"/>
                </a:highlight>
                <a:latin typeface="Courier New"/>
                <a:ea typeface="Courier New"/>
                <a:cs typeface="Courier New"/>
                <a:sym typeface="Courier New"/>
              </a:rPr>
            </a:br>
            <a:r>
              <a:rPr lang="en" sz="850">
                <a:solidFill>
                  <a:srgbClr val="212121"/>
                </a:solidFill>
                <a:highlight>
                  <a:srgbClr val="FFFFFF"/>
                </a:highlight>
                <a:latin typeface="Courier New"/>
                <a:ea typeface="Courier New"/>
                <a:cs typeface="Courier New"/>
                <a:sym typeface="Courier New"/>
              </a:rPr>
              <a:t>['network', 'machine', 'learning', 'model', 'performance', 'translate']</a:t>
            </a:r>
            <a:br>
              <a:rPr lang="en" sz="850">
                <a:solidFill>
                  <a:srgbClr val="212121"/>
                </a:solidFill>
                <a:highlight>
                  <a:srgbClr val="FFFFFF"/>
                </a:highlight>
                <a:latin typeface="Courier New"/>
                <a:ea typeface="Courier New"/>
                <a:cs typeface="Courier New"/>
                <a:sym typeface="Courier New"/>
              </a:rPr>
            </a:br>
            <a:r>
              <a:rPr lang="en" sz="850">
                <a:solidFill>
                  <a:srgbClr val="212121"/>
                </a:solidFill>
                <a:highlight>
                  <a:srgbClr val="FFFFFF"/>
                </a:highlight>
                <a:latin typeface="Courier New"/>
                <a:ea typeface="Courier New"/>
                <a:cs typeface="Courier New"/>
                <a:sym typeface="Courier New"/>
              </a:rPr>
              <a:t>The network caught 5 out of 11 gold values.</a:t>
            </a:r>
            <a:endParaRPr sz="850">
              <a:solidFill>
                <a:srgbClr val="212121"/>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lang="en" sz="850">
                <a:solidFill>
                  <a:srgbClr val="212121"/>
                </a:solidFill>
                <a:highlight>
                  <a:srgbClr val="FFFFFF"/>
                </a:highlight>
                <a:latin typeface="Courier New"/>
                <a:ea typeface="Courier New"/>
                <a:cs typeface="Courier New"/>
                <a:sym typeface="Courier New"/>
              </a:rPr>
              <a:t>The network-retrieved values that were not gold keywords are: </a:t>
            </a:r>
            <a:br>
              <a:rPr lang="en" sz="850">
                <a:solidFill>
                  <a:srgbClr val="212121"/>
                </a:solidFill>
                <a:highlight>
                  <a:srgbClr val="FFFFFF"/>
                </a:highlight>
                <a:latin typeface="Courier New"/>
                <a:ea typeface="Courier New"/>
                <a:cs typeface="Courier New"/>
                <a:sym typeface="Courier New"/>
              </a:rPr>
            </a:br>
            <a:r>
              <a:rPr lang="en" sz="850">
                <a:solidFill>
                  <a:srgbClr val="212121"/>
                </a:solidFill>
                <a:highlight>
                  <a:srgbClr val="FFFFFF"/>
                </a:highlight>
                <a:latin typeface="Courier New"/>
                <a:ea typeface="Courier New"/>
                <a:cs typeface="Courier New"/>
                <a:sym typeface="Courier New"/>
              </a:rPr>
              <a:t>['recognition', 'translation', 'result', 'number', 'score', 'word']</a:t>
            </a:r>
            <a:br>
              <a:rPr lang="en" sz="850">
                <a:solidFill>
                  <a:srgbClr val="212121"/>
                </a:solidFill>
                <a:highlight>
                  <a:srgbClr val="FFFFFF"/>
                </a:highlight>
                <a:latin typeface="Courier New"/>
                <a:ea typeface="Courier New"/>
                <a:cs typeface="Courier New"/>
                <a:sym typeface="Courier New"/>
              </a:rPr>
            </a:br>
            <a:r>
              <a:rPr lang="en" sz="850">
                <a:solidFill>
                  <a:srgbClr val="212121"/>
                </a:solidFill>
                <a:highlight>
                  <a:srgbClr val="FFFFFF"/>
                </a:highlight>
                <a:latin typeface="Courier New"/>
                <a:ea typeface="Courier New"/>
                <a:cs typeface="Courier New"/>
                <a:sym typeface="Courier New"/>
              </a:rPr>
              <a:t>The network found 6 values that were not gold keywords.</a:t>
            </a:r>
            <a:endParaRPr sz="850">
              <a:solidFill>
                <a:srgbClr val="212121"/>
              </a:solidFill>
              <a:highlight>
                <a:srgbClr val="FFFFFF"/>
              </a:highlight>
              <a:latin typeface="Courier New"/>
              <a:ea typeface="Courier New"/>
              <a:cs typeface="Courier New"/>
              <a:sym typeface="Courier New"/>
            </a:endParaRPr>
          </a:p>
          <a:p>
            <a:pPr indent="0" lvl="0" marL="0" rtl="0" algn="l">
              <a:spcBef>
                <a:spcPts val="1600"/>
              </a:spcBef>
              <a:spcAft>
                <a:spcPts val="1600"/>
              </a:spcAft>
              <a:buNone/>
            </a:pPr>
            <a:r>
              <a:rPr lang="en" sz="850">
                <a:solidFill>
                  <a:srgbClr val="212121"/>
                </a:solidFill>
                <a:highlight>
                  <a:srgbClr val="FFFFFF"/>
                </a:highlight>
                <a:latin typeface="Courier New"/>
                <a:ea typeface="Courier New"/>
                <a:cs typeface="Courier New"/>
                <a:sym typeface="Courier New"/>
              </a:rPr>
              <a:t>Jaccard index: 0.29411764705882354</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Comparison</a:t>
            </a:r>
            <a:endParaRPr/>
          </a:p>
        </p:txBody>
      </p:sp>
      <p:sp>
        <p:nvSpPr>
          <p:cNvPr id="296" name="Google Shape;296;p16"/>
          <p:cNvSpPr txBox="1"/>
          <p:nvPr>
            <p:ph idx="1" type="body"/>
          </p:nvPr>
        </p:nvSpPr>
        <p:spPr>
          <a:xfrm>
            <a:off x="1303800" y="1385450"/>
            <a:ext cx="7030500" cy="314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 the network-selected summary sentences, 3 could not be said to be representative of the text (1-3), and 2 are more </a:t>
            </a:r>
            <a:r>
              <a:rPr lang="en"/>
              <a:t>relevant</a:t>
            </a:r>
            <a:r>
              <a:rPr lang="en"/>
              <a:t> to the topic but </a:t>
            </a:r>
            <a:r>
              <a:rPr lang="en"/>
              <a:t>ultimately could not be construed as summaries (4-5).</a:t>
            </a:r>
            <a:endParaRPr/>
          </a:p>
          <a:p>
            <a:pPr indent="0" lvl="0" marL="0" rtl="0" algn="l">
              <a:spcBef>
                <a:spcPts val="1600"/>
              </a:spcBef>
              <a:spcAft>
                <a:spcPts val="0"/>
              </a:spcAft>
              <a:buNone/>
            </a:pPr>
            <a:r>
              <a:rPr lang="en"/>
              <a:t>It was determined that in the paper there are multiple sentences that are more representative of the text, which indicates a need for a different evaluation method for determining a summary sentence.</a:t>
            </a:r>
            <a:endParaRPr/>
          </a:p>
          <a:p>
            <a:pPr indent="0" lvl="0" marL="0" rtl="0" algn="l">
              <a:spcBef>
                <a:spcPts val="1600"/>
              </a:spcBef>
              <a:spcAft>
                <a:spcPts val="1600"/>
              </a:spcAft>
              <a:buNone/>
            </a:pPr>
            <a:r>
              <a:rPr lang="en" sz="800">
                <a:solidFill>
                  <a:srgbClr val="212121"/>
                </a:solidFill>
                <a:highlight>
                  <a:srgbClr val="FFFFFF"/>
                </a:highlight>
                <a:latin typeface="Courier New"/>
                <a:ea typeface="Courier New"/>
                <a:cs typeface="Courier New"/>
                <a:sym typeface="Courier New"/>
              </a:rPr>
              <a:t>1) A surprising example of the power of DNNs is their ability to N-bit numbers using only 2 hidden layers of quadratic size [27].</a:t>
            </a:r>
            <a:br>
              <a:rPr lang="en" sz="800">
                <a:solidFill>
                  <a:srgbClr val="212121"/>
                </a:solidFill>
                <a:highlight>
                  <a:srgbClr val="FFFFFF"/>
                </a:highlight>
                <a:latin typeface="Courier New"/>
                <a:ea typeface="Courier New"/>
                <a:cs typeface="Courier New"/>
                <a:sym typeface="Courier New"/>
              </a:rPr>
            </a:br>
            <a:r>
              <a:rPr lang="en" sz="800">
                <a:solidFill>
                  <a:srgbClr val="212121"/>
                </a:solidFill>
                <a:highlight>
                  <a:srgbClr val="FFFFFF"/>
                </a:highlight>
                <a:latin typeface="Courier New"/>
                <a:ea typeface="Courier New"/>
                <a:cs typeface="Courier New"/>
                <a:sym typeface="Courier New"/>
              </a:rPr>
              <a:t>2) It is a significant limitation, important problems are best expressed with sequences whose lengths are not known example, speech recognition and machine translation are sequential problems.</a:t>
            </a:r>
            <a:br>
              <a:rPr lang="en" sz="800">
                <a:solidFill>
                  <a:srgbClr val="212121"/>
                </a:solidFill>
                <a:highlight>
                  <a:srgbClr val="FFFFFF"/>
                </a:highlight>
                <a:latin typeface="Courier New"/>
                <a:ea typeface="Courier New"/>
                <a:cs typeface="Courier New"/>
                <a:sym typeface="Courier New"/>
              </a:rPr>
            </a:br>
            <a:r>
              <a:rPr lang="en" sz="800">
                <a:solidFill>
                  <a:srgbClr val="212121"/>
                </a:solidFill>
                <a:highlight>
                  <a:srgbClr val="FFFFFF"/>
                </a:highlight>
                <a:latin typeface="Courier New"/>
                <a:ea typeface="Courier New"/>
                <a:cs typeface="Courier New"/>
                <a:sym typeface="Courier New"/>
              </a:rPr>
              <a:t>3) It is therefore clear that a domain-independent learns to map sequences to sequences would be useful.</a:t>
            </a:r>
            <a:br>
              <a:rPr lang="en" sz="800">
                <a:solidFill>
                  <a:srgbClr val="212121"/>
                </a:solidFill>
                <a:highlight>
                  <a:srgbClr val="FFFFFF"/>
                </a:highlight>
                <a:latin typeface="Courier New"/>
                <a:ea typeface="Courier New"/>
                <a:cs typeface="Courier New"/>
                <a:sym typeface="Courier New"/>
              </a:rPr>
            </a:br>
            <a:r>
              <a:rPr lang="en" sz="800">
                <a:solidFill>
                  <a:srgbClr val="212121"/>
                </a:solidFill>
                <a:highlight>
                  <a:srgbClr val="FFFFFF"/>
                </a:highlight>
                <a:latin typeface="Courier New"/>
                <a:ea typeface="Courier New"/>
                <a:cs typeface="Courier New"/>
                <a:sym typeface="Courier New"/>
              </a:rPr>
              <a:t>4) This is by far the best result achieved by direct translation with large neural networks.</a:t>
            </a:r>
            <a:br>
              <a:rPr lang="en" sz="800">
                <a:solidFill>
                  <a:srgbClr val="212121"/>
                </a:solidFill>
                <a:highlight>
                  <a:srgbClr val="FFFFFF"/>
                </a:highlight>
                <a:latin typeface="Courier New"/>
                <a:ea typeface="Courier New"/>
                <a:cs typeface="Courier New"/>
                <a:sym typeface="Courier New"/>
              </a:rPr>
            </a:br>
            <a:r>
              <a:rPr lang="en" sz="800">
                <a:solidFill>
                  <a:srgbClr val="212121"/>
                </a:solidFill>
                <a:highlight>
                  <a:srgbClr val="FFFFFF"/>
                </a:highlight>
                <a:latin typeface="Courier New"/>
                <a:ea typeface="Courier New"/>
                <a:cs typeface="Courier New"/>
                <a:sym typeface="Courier New"/>
              </a:rPr>
              <a:t>5) We were able to do well on long sentences because the order of words in the source sentence but not the target sentences in the training and By doing so, we introduced many short term dependencies that made the optimization simpler (see sec. 2 and 3.3).</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Architecture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02" name="Google Shape;302;p17"/>
          <p:cNvSpPr txBox="1"/>
          <p:nvPr>
            <p:ph idx="1" type="body"/>
          </p:nvPr>
        </p:nvSpPr>
        <p:spPr>
          <a:xfrm>
            <a:off x="1303800" y="1324850"/>
            <a:ext cx="7030500" cy="320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simple dense model in the original file was replaced with a 2-layer GRU architecture lead with an embedding layer.</a:t>
            </a:r>
            <a:endParaRPr/>
          </a:p>
          <a:p>
            <a:pPr indent="0" lvl="0" marL="0" rtl="0" algn="l">
              <a:spcBef>
                <a:spcPts val="1600"/>
              </a:spcBef>
              <a:spcAft>
                <a:spcPts val="0"/>
              </a:spcAft>
              <a:buNone/>
            </a:pPr>
            <a:r>
              <a:rPr lang="en"/>
              <a:t>The original intent was to use an LSTM architecture, but attempting to train this continually caused runtime crashes and so a different layer type was selected. </a:t>
            </a:r>
            <a:endParaRPr/>
          </a:p>
          <a:p>
            <a:pPr indent="0" lvl="0" marL="0" rtl="0" algn="l">
              <a:spcBef>
                <a:spcPts val="1600"/>
              </a:spcBef>
              <a:spcAft>
                <a:spcPts val="0"/>
              </a:spcAft>
              <a:buNone/>
            </a:pPr>
            <a:r>
              <a:rPr lang="en"/>
              <a:t>The neural network was trained on 100 epochs while the GRU was trained on only 20 due to time issues. Both had batch sizes of 128.</a:t>
            </a:r>
            <a:endParaRPr/>
          </a:p>
          <a:p>
            <a:pPr indent="0" lvl="0" marL="0" rtl="0" algn="l">
              <a:lnSpc>
                <a:spcPct val="135714"/>
              </a:lnSpc>
              <a:spcBef>
                <a:spcPts val="1600"/>
              </a:spcBef>
              <a:spcAft>
                <a:spcPts val="0"/>
              </a:spcAft>
              <a:buNone/>
            </a:pPr>
            <a:r>
              <a:rPr lang="en" sz="950">
                <a:solidFill>
                  <a:srgbClr val="000000"/>
                </a:solidFill>
                <a:highlight>
                  <a:srgbClr val="FFFFFE"/>
                </a:highlight>
                <a:latin typeface="Courier New"/>
                <a:ea typeface="Courier New"/>
                <a:cs typeface="Courier New"/>
                <a:sym typeface="Courier New"/>
              </a:rPr>
              <a:t>model = keras.Sequential([</a:t>
            </a:r>
            <a:br>
              <a:rPr lang="en" sz="950">
                <a:solidFill>
                  <a:srgbClr val="000000"/>
                </a:solidFill>
                <a:highlight>
                  <a:srgbClr val="FFFFFE"/>
                </a:highlight>
                <a:latin typeface="Courier New"/>
                <a:ea typeface="Courier New"/>
                <a:cs typeface="Courier New"/>
                <a:sym typeface="Courier New"/>
              </a:rPr>
            </a:br>
            <a:r>
              <a:rPr lang="en" sz="950">
                <a:solidFill>
                  <a:srgbClr val="000000"/>
                </a:solidFill>
                <a:highlight>
                  <a:srgbClr val="FFFFFE"/>
                </a:highlight>
                <a:latin typeface="Courier New"/>
                <a:ea typeface="Courier New"/>
                <a:cs typeface="Courier New"/>
                <a:sym typeface="Courier New"/>
              </a:rPr>
              <a:t>layers.Embedding(input_dim=</a:t>
            </a:r>
            <a:r>
              <a:rPr lang="en" sz="950">
                <a:solidFill>
                  <a:srgbClr val="09885A"/>
                </a:solidFill>
                <a:highlight>
                  <a:srgbClr val="FFFFFE"/>
                </a:highlight>
                <a:latin typeface="Courier New"/>
                <a:ea typeface="Courier New"/>
                <a:cs typeface="Courier New"/>
                <a:sym typeface="Courier New"/>
              </a:rPr>
              <a:t>1000</a:t>
            </a:r>
            <a:r>
              <a:rPr lang="en" sz="950">
                <a:solidFill>
                  <a:srgbClr val="000000"/>
                </a:solidFill>
                <a:highlight>
                  <a:srgbClr val="FFFFFE"/>
                </a:highlight>
                <a:latin typeface="Courier New"/>
                <a:ea typeface="Courier New"/>
                <a:cs typeface="Courier New"/>
                <a:sym typeface="Courier New"/>
              </a:rPr>
              <a:t>, output_dim=</a:t>
            </a:r>
            <a:r>
              <a:rPr lang="en" sz="950">
                <a:solidFill>
                  <a:srgbClr val="001080"/>
                </a:solidFill>
                <a:highlight>
                  <a:srgbClr val="FFFFFE"/>
                </a:highlight>
                <a:latin typeface="Courier New"/>
                <a:ea typeface="Courier New"/>
                <a:cs typeface="Courier New"/>
                <a:sym typeface="Courier New"/>
              </a:rPr>
              <a:t>self</a:t>
            </a:r>
            <a:r>
              <a:rPr lang="en" sz="950">
                <a:solidFill>
                  <a:srgbClr val="000000"/>
                </a:solidFill>
                <a:highlight>
                  <a:srgbClr val="FFFFFE"/>
                </a:highlight>
                <a:latin typeface="Courier New"/>
                <a:ea typeface="Courier New"/>
                <a:cs typeface="Courier New"/>
                <a:sym typeface="Courier New"/>
              </a:rPr>
              <a:t>.hot_X.shape[</a:t>
            </a:r>
            <a:r>
              <a:rPr lang="en" sz="950">
                <a:solidFill>
                  <a:srgbClr val="09885A"/>
                </a:solidFill>
                <a:highlight>
                  <a:srgbClr val="FFFFFE"/>
                </a:highlight>
                <a:latin typeface="Courier New"/>
                <a:ea typeface="Courier New"/>
                <a:cs typeface="Courier New"/>
                <a:sym typeface="Courier New"/>
              </a:rPr>
              <a:t>1</a:t>
            </a:r>
            <a:r>
              <a:rPr lang="en" sz="950">
                <a:solidFill>
                  <a:srgbClr val="000000"/>
                </a:solidFill>
                <a:highlight>
                  <a:srgbClr val="FFFFFE"/>
                </a:highlight>
                <a:latin typeface="Courier New"/>
                <a:ea typeface="Courier New"/>
                <a:cs typeface="Courier New"/>
                <a:sym typeface="Courier New"/>
              </a:rPr>
              <a:t>]),</a:t>
            </a:r>
            <a:br>
              <a:rPr lang="en" sz="950">
                <a:solidFill>
                  <a:srgbClr val="000000"/>
                </a:solidFill>
                <a:highlight>
                  <a:srgbClr val="FFFFFE"/>
                </a:highlight>
                <a:latin typeface="Courier New"/>
                <a:ea typeface="Courier New"/>
                <a:cs typeface="Courier New"/>
                <a:sym typeface="Courier New"/>
              </a:rPr>
            </a:br>
            <a:r>
              <a:rPr lang="en" sz="950">
                <a:solidFill>
                  <a:srgbClr val="000000"/>
                </a:solidFill>
                <a:highlight>
                  <a:srgbClr val="FFFFFE"/>
                </a:highlight>
                <a:latin typeface="Courier New"/>
                <a:ea typeface="Courier New"/>
                <a:cs typeface="Courier New"/>
                <a:sym typeface="Courier New"/>
              </a:rPr>
              <a:t>layers.GRU(</a:t>
            </a:r>
            <a:r>
              <a:rPr lang="en" sz="950">
                <a:solidFill>
                  <a:srgbClr val="09885A"/>
                </a:solidFill>
                <a:highlight>
                  <a:srgbClr val="FFFFFE"/>
                </a:highlight>
                <a:latin typeface="Courier New"/>
                <a:ea typeface="Courier New"/>
                <a:cs typeface="Courier New"/>
                <a:sym typeface="Courier New"/>
              </a:rPr>
              <a:t>256</a:t>
            </a:r>
            <a:r>
              <a:rPr lang="en" sz="950">
                <a:solidFill>
                  <a:srgbClr val="000000"/>
                </a:solidFill>
                <a:highlight>
                  <a:srgbClr val="FFFFFE"/>
                </a:highlight>
                <a:latin typeface="Courier New"/>
                <a:ea typeface="Courier New"/>
                <a:cs typeface="Courier New"/>
                <a:sym typeface="Courier New"/>
              </a:rPr>
              <a:t>, activation=</a:t>
            </a:r>
            <a:r>
              <a:rPr lang="en" sz="950">
                <a:solidFill>
                  <a:srgbClr val="A31515"/>
                </a:solidFill>
                <a:highlight>
                  <a:srgbClr val="FFFFFE"/>
                </a:highlight>
                <a:latin typeface="Courier New"/>
                <a:ea typeface="Courier New"/>
                <a:cs typeface="Courier New"/>
                <a:sym typeface="Courier New"/>
              </a:rPr>
              <a:t>"relu"</a:t>
            </a:r>
            <a:r>
              <a:rPr lang="en" sz="950">
                <a:solidFill>
                  <a:srgbClr val="000000"/>
                </a:solidFill>
                <a:highlight>
                  <a:srgbClr val="FFFFFE"/>
                </a:highlight>
                <a:latin typeface="Courier New"/>
                <a:ea typeface="Courier New"/>
                <a:cs typeface="Courier New"/>
                <a:sym typeface="Courier New"/>
              </a:rPr>
              <a:t>, dropout=</a:t>
            </a:r>
            <a:r>
              <a:rPr lang="en" sz="950">
                <a:solidFill>
                  <a:srgbClr val="09885A"/>
                </a:solidFill>
                <a:highlight>
                  <a:srgbClr val="FFFFFE"/>
                </a:highlight>
                <a:latin typeface="Courier New"/>
                <a:ea typeface="Courier New"/>
                <a:cs typeface="Courier New"/>
                <a:sym typeface="Courier New"/>
              </a:rPr>
              <a:t>0.2</a:t>
            </a:r>
            <a:r>
              <a:rPr lang="en" sz="950">
                <a:solidFill>
                  <a:srgbClr val="000000"/>
                </a:solidFill>
                <a:highlight>
                  <a:srgbClr val="FFFFFE"/>
                </a:highlight>
                <a:latin typeface="Courier New"/>
                <a:ea typeface="Courier New"/>
                <a:cs typeface="Courier New"/>
                <a:sym typeface="Courier New"/>
              </a:rPr>
              <a:t>, recurrent_dropout=</a:t>
            </a:r>
            <a:r>
              <a:rPr lang="en" sz="950">
                <a:solidFill>
                  <a:srgbClr val="09885A"/>
                </a:solidFill>
                <a:highlight>
                  <a:srgbClr val="FFFFFE"/>
                </a:highlight>
                <a:latin typeface="Courier New"/>
                <a:ea typeface="Courier New"/>
                <a:cs typeface="Courier New"/>
                <a:sym typeface="Courier New"/>
              </a:rPr>
              <a:t>0.1</a:t>
            </a:r>
            <a:r>
              <a:rPr lang="en" sz="950">
                <a:solidFill>
                  <a:srgbClr val="000000"/>
                </a:solidFill>
                <a:highlight>
                  <a:srgbClr val="FFFFFE"/>
                </a:highlight>
                <a:latin typeface="Courier New"/>
                <a:ea typeface="Courier New"/>
                <a:cs typeface="Courier New"/>
                <a:sym typeface="Courier New"/>
              </a:rPr>
              <a:t>, return_sequences=</a:t>
            </a:r>
            <a:r>
              <a:rPr lang="en" sz="950">
                <a:solidFill>
                  <a:srgbClr val="0000FF"/>
                </a:solidFill>
                <a:highlight>
                  <a:srgbClr val="FFFFFE"/>
                </a:highlight>
                <a:latin typeface="Courier New"/>
                <a:ea typeface="Courier New"/>
                <a:cs typeface="Courier New"/>
                <a:sym typeface="Courier New"/>
              </a:rPr>
              <a:t>True</a:t>
            </a:r>
            <a:r>
              <a:rPr lang="en" sz="950">
                <a:solidFill>
                  <a:srgbClr val="000000"/>
                </a:solidFill>
                <a:highlight>
                  <a:srgbClr val="FFFFFE"/>
                </a:highlight>
                <a:latin typeface="Courier New"/>
                <a:ea typeface="Courier New"/>
                <a:cs typeface="Courier New"/>
                <a:sym typeface="Courier New"/>
              </a:rPr>
              <a:t>),</a:t>
            </a:r>
            <a:br>
              <a:rPr lang="en" sz="950">
                <a:solidFill>
                  <a:srgbClr val="000000"/>
                </a:solidFill>
                <a:highlight>
                  <a:srgbClr val="FFFFFE"/>
                </a:highlight>
                <a:latin typeface="Courier New"/>
                <a:ea typeface="Courier New"/>
                <a:cs typeface="Courier New"/>
                <a:sym typeface="Courier New"/>
              </a:rPr>
            </a:br>
            <a:r>
              <a:rPr lang="en" sz="950">
                <a:solidFill>
                  <a:srgbClr val="000000"/>
                </a:solidFill>
                <a:highlight>
                  <a:srgbClr val="FFFFFE"/>
                </a:highlight>
                <a:latin typeface="Courier New"/>
                <a:ea typeface="Courier New"/>
                <a:cs typeface="Courier New"/>
                <a:sym typeface="Courier New"/>
              </a:rPr>
              <a:t>layers.GRU(</a:t>
            </a:r>
            <a:r>
              <a:rPr lang="en" sz="950">
                <a:solidFill>
                  <a:srgbClr val="09885A"/>
                </a:solidFill>
                <a:highlight>
                  <a:srgbClr val="FFFFFE"/>
                </a:highlight>
                <a:latin typeface="Courier New"/>
                <a:ea typeface="Courier New"/>
                <a:cs typeface="Courier New"/>
                <a:sym typeface="Courier New"/>
              </a:rPr>
              <a:t>124</a:t>
            </a:r>
            <a:r>
              <a:rPr lang="en" sz="950">
                <a:solidFill>
                  <a:srgbClr val="000000"/>
                </a:solidFill>
                <a:highlight>
                  <a:srgbClr val="FFFFFE"/>
                </a:highlight>
                <a:latin typeface="Courier New"/>
                <a:ea typeface="Courier New"/>
                <a:cs typeface="Courier New"/>
                <a:sym typeface="Courier New"/>
              </a:rPr>
              <a:t>, activation=</a:t>
            </a:r>
            <a:r>
              <a:rPr lang="en" sz="950">
                <a:solidFill>
                  <a:srgbClr val="A31515"/>
                </a:solidFill>
                <a:highlight>
                  <a:srgbClr val="FFFFFE"/>
                </a:highlight>
                <a:latin typeface="Courier New"/>
                <a:ea typeface="Courier New"/>
                <a:cs typeface="Courier New"/>
                <a:sym typeface="Courier New"/>
              </a:rPr>
              <a:t>"relu"</a:t>
            </a:r>
            <a:r>
              <a:rPr lang="en" sz="950">
                <a:solidFill>
                  <a:srgbClr val="000000"/>
                </a:solidFill>
                <a:highlight>
                  <a:srgbClr val="FFFFFE"/>
                </a:highlight>
                <a:latin typeface="Courier New"/>
                <a:ea typeface="Courier New"/>
                <a:cs typeface="Courier New"/>
                <a:sym typeface="Courier New"/>
              </a:rPr>
              <a:t>, dropout=</a:t>
            </a:r>
            <a:r>
              <a:rPr lang="en" sz="950">
                <a:solidFill>
                  <a:srgbClr val="09885A"/>
                </a:solidFill>
                <a:highlight>
                  <a:srgbClr val="FFFFFE"/>
                </a:highlight>
                <a:latin typeface="Courier New"/>
                <a:ea typeface="Courier New"/>
                <a:cs typeface="Courier New"/>
                <a:sym typeface="Courier New"/>
              </a:rPr>
              <a:t>0.2</a:t>
            </a:r>
            <a:r>
              <a:rPr lang="en" sz="950">
                <a:solidFill>
                  <a:srgbClr val="000000"/>
                </a:solidFill>
                <a:highlight>
                  <a:srgbClr val="FFFFFE"/>
                </a:highlight>
                <a:latin typeface="Courier New"/>
                <a:ea typeface="Courier New"/>
                <a:cs typeface="Courier New"/>
                <a:sym typeface="Courier New"/>
              </a:rPr>
              <a:t>, recurrent_dropout=</a:t>
            </a:r>
            <a:r>
              <a:rPr lang="en" sz="950">
                <a:solidFill>
                  <a:srgbClr val="09885A"/>
                </a:solidFill>
                <a:highlight>
                  <a:srgbClr val="FFFFFE"/>
                </a:highlight>
                <a:latin typeface="Courier New"/>
                <a:ea typeface="Courier New"/>
                <a:cs typeface="Courier New"/>
                <a:sym typeface="Courier New"/>
              </a:rPr>
              <a:t>0.1</a:t>
            </a:r>
            <a:r>
              <a:rPr lang="en" sz="950">
                <a:solidFill>
                  <a:srgbClr val="000000"/>
                </a:solidFill>
                <a:highlight>
                  <a:srgbClr val="FFFFFE"/>
                </a:highlight>
                <a:latin typeface="Courier New"/>
                <a:ea typeface="Courier New"/>
                <a:cs typeface="Courier New"/>
                <a:sym typeface="Courier New"/>
              </a:rPr>
              <a:t>),                          layers.Dense(</a:t>
            </a:r>
            <a:r>
              <a:rPr lang="en" sz="950">
                <a:solidFill>
                  <a:srgbClr val="09885A"/>
                </a:solidFill>
                <a:highlight>
                  <a:srgbClr val="FFFFFE"/>
                </a:highlight>
                <a:latin typeface="Courier New"/>
                <a:ea typeface="Courier New"/>
                <a:cs typeface="Courier New"/>
                <a:sym typeface="Courier New"/>
              </a:rPr>
              <a:t>64</a:t>
            </a:r>
            <a:r>
              <a:rPr lang="en" sz="950">
                <a:solidFill>
                  <a:srgbClr val="000000"/>
                </a:solidFill>
                <a:highlight>
                  <a:srgbClr val="FFFFFE"/>
                </a:highlight>
                <a:latin typeface="Courier New"/>
                <a:ea typeface="Courier New"/>
                <a:cs typeface="Courier New"/>
                <a:sym typeface="Courier New"/>
              </a:rPr>
              <a:t>, activation=</a:t>
            </a:r>
            <a:r>
              <a:rPr lang="en" sz="950">
                <a:solidFill>
                  <a:srgbClr val="A31515"/>
                </a:solidFill>
                <a:highlight>
                  <a:srgbClr val="FFFFFE"/>
                </a:highlight>
                <a:latin typeface="Courier New"/>
                <a:ea typeface="Courier New"/>
                <a:cs typeface="Courier New"/>
                <a:sym typeface="Courier New"/>
              </a:rPr>
              <a:t>"relu"</a:t>
            </a:r>
            <a:r>
              <a:rPr lang="en" sz="950">
                <a:solidFill>
                  <a:srgbClr val="000000"/>
                </a:solidFill>
                <a:highlight>
                  <a:srgbClr val="FFFFFE"/>
                </a:highlight>
                <a:latin typeface="Courier New"/>
                <a:ea typeface="Courier New"/>
                <a:cs typeface="Courier New"/>
                <a:sym typeface="Courier New"/>
              </a:rPr>
              <a:t>),</a:t>
            </a:r>
            <a:br>
              <a:rPr lang="en" sz="950">
                <a:solidFill>
                  <a:srgbClr val="000000"/>
                </a:solidFill>
                <a:highlight>
                  <a:srgbClr val="FFFFFE"/>
                </a:highlight>
                <a:latin typeface="Courier New"/>
                <a:ea typeface="Courier New"/>
                <a:cs typeface="Courier New"/>
                <a:sym typeface="Courier New"/>
              </a:rPr>
            </a:br>
            <a:r>
              <a:rPr lang="en" sz="950">
                <a:solidFill>
                  <a:srgbClr val="000000"/>
                </a:solidFill>
                <a:highlight>
                  <a:srgbClr val="FFFFFE"/>
                </a:highlight>
                <a:latin typeface="Courier New"/>
                <a:ea typeface="Courier New"/>
                <a:cs typeface="Courier New"/>
                <a:sym typeface="Courier New"/>
              </a:rPr>
              <a:t>layers.Dense(</a:t>
            </a:r>
            <a:r>
              <a:rPr lang="en" sz="950">
                <a:solidFill>
                  <a:srgbClr val="001080"/>
                </a:solidFill>
                <a:highlight>
                  <a:srgbClr val="FFFFFE"/>
                </a:highlight>
                <a:latin typeface="Courier New"/>
                <a:ea typeface="Courier New"/>
                <a:cs typeface="Courier New"/>
                <a:sym typeface="Courier New"/>
              </a:rPr>
              <a:t>self</a:t>
            </a:r>
            <a:r>
              <a:rPr lang="en" sz="950">
                <a:solidFill>
                  <a:srgbClr val="000000"/>
                </a:solidFill>
                <a:highlight>
                  <a:srgbClr val="FFFFFE"/>
                </a:highlight>
                <a:latin typeface="Courier New"/>
                <a:ea typeface="Courier New"/>
                <a:cs typeface="Courier New"/>
                <a:sym typeface="Courier New"/>
              </a:rPr>
              <a:t>.hot_y.shape[</a:t>
            </a:r>
            <a:r>
              <a:rPr lang="en" sz="950">
                <a:solidFill>
                  <a:srgbClr val="09885A"/>
                </a:solidFill>
                <a:highlight>
                  <a:srgbClr val="FFFFFE"/>
                </a:highlight>
                <a:latin typeface="Courier New"/>
                <a:ea typeface="Courier New"/>
                <a:cs typeface="Courier New"/>
                <a:sym typeface="Courier New"/>
              </a:rPr>
              <a:t>1</a:t>
            </a:r>
            <a:r>
              <a:rPr lang="en" sz="950">
                <a:solidFill>
                  <a:srgbClr val="000000"/>
                </a:solidFill>
                <a:highlight>
                  <a:srgbClr val="FFFFFE"/>
                </a:highlight>
                <a:latin typeface="Courier New"/>
                <a:ea typeface="Courier New"/>
                <a:cs typeface="Courier New"/>
                <a:sym typeface="Courier New"/>
              </a:rPr>
              <a:t>], activation=</a:t>
            </a:r>
            <a:r>
              <a:rPr lang="en" sz="950">
                <a:solidFill>
                  <a:srgbClr val="A31515"/>
                </a:solidFill>
                <a:highlight>
                  <a:srgbClr val="FFFFFE"/>
                </a:highlight>
                <a:latin typeface="Courier New"/>
                <a:ea typeface="Courier New"/>
                <a:cs typeface="Courier New"/>
                <a:sym typeface="Courier New"/>
              </a:rPr>
              <a:t>"sigmoid"</a:t>
            </a:r>
            <a:r>
              <a:rPr lang="en" sz="950">
                <a:solidFill>
                  <a:srgbClr val="000000"/>
                </a:solidFill>
                <a:highlight>
                  <a:srgbClr val="FFFFFE"/>
                </a:highlight>
                <a:latin typeface="Courier New"/>
                <a:ea typeface="Courier New"/>
                <a:cs typeface="Courier New"/>
                <a:sym typeface="Courier New"/>
              </a:rPr>
              <a:t>)</a:t>
            </a:r>
            <a:br>
              <a:rPr lang="en" sz="950">
                <a:solidFill>
                  <a:srgbClr val="000000"/>
                </a:solidFill>
                <a:highlight>
                  <a:srgbClr val="FFFFFE"/>
                </a:highlight>
                <a:latin typeface="Courier New"/>
                <a:ea typeface="Courier New"/>
                <a:cs typeface="Courier New"/>
                <a:sym typeface="Courier New"/>
              </a:rPr>
            </a:br>
            <a:r>
              <a:rPr lang="en" sz="950">
                <a:solidFill>
                  <a:srgbClr val="000000"/>
                </a:solidFill>
                <a:highlight>
                  <a:srgbClr val="FFFFFE"/>
                </a:highlight>
                <a:latin typeface="Courier New"/>
                <a:ea typeface="Courier New"/>
                <a:cs typeface="Courier New"/>
                <a:sym typeface="Courier New"/>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Dense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08" name="Google Shape;308;p18"/>
          <p:cNvSpPr txBox="1"/>
          <p:nvPr>
            <p:ph idx="1" type="body"/>
          </p:nvPr>
        </p:nvSpPr>
        <p:spPr>
          <a:xfrm>
            <a:off x="1303800" y="1373600"/>
            <a:ext cx="7030500" cy="315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dense architecture achieved a final accuracy of 95.62%, and a final loss of 19.02%.</a:t>
            </a:r>
            <a:endParaRPr/>
          </a:p>
        </p:txBody>
      </p:sp>
      <p:pic>
        <p:nvPicPr>
          <p:cNvPr id="309" name="Google Shape;309;p18"/>
          <p:cNvPicPr preferRelativeResize="0"/>
          <p:nvPr/>
        </p:nvPicPr>
        <p:blipFill>
          <a:blip r:embed="rId3">
            <a:alphaModFix/>
          </a:blip>
          <a:stretch>
            <a:fillRect/>
          </a:stretch>
        </p:blipFill>
        <p:spPr>
          <a:xfrm>
            <a:off x="735900" y="2087275"/>
            <a:ext cx="3676650" cy="2514600"/>
          </a:xfrm>
          <a:prstGeom prst="rect">
            <a:avLst/>
          </a:prstGeom>
          <a:noFill/>
          <a:ln>
            <a:noFill/>
          </a:ln>
        </p:spPr>
      </p:pic>
      <p:pic>
        <p:nvPicPr>
          <p:cNvPr id="310" name="Google Shape;310;p18"/>
          <p:cNvPicPr preferRelativeResize="0"/>
          <p:nvPr/>
        </p:nvPicPr>
        <p:blipFill>
          <a:blip r:embed="rId4">
            <a:alphaModFix/>
          </a:blip>
          <a:stretch>
            <a:fillRect/>
          </a:stretch>
        </p:blipFill>
        <p:spPr>
          <a:xfrm>
            <a:off x="4634175" y="2096800"/>
            <a:ext cx="3676650" cy="2495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GRU</a:t>
            </a:r>
            <a:endParaRPr/>
          </a:p>
        </p:txBody>
      </p:sp>
      <p:sp>
        <p:nvSpPr>
          <p:cNvPr id="316" name="Google Shape;316;p19"/>
          <p:cNvSpPr txBox="1"/>
          <p:nvPr>
            <p:ph idx="1" type="body"/>
          </p:nvPr>
        </p:nvSpPr>
        <p:spPr>
          <a:xfrm>
            <a:off x="1303800" y="1343525"/>
            <a:ext cx="7030500" cy="318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GRU architecture achieved a final accuracy of 7.3% and a final loss of 372.72%. Obviously this is horrendous. The current belief is  that, due to the technical and uncommon nature of many of the text’s words, the pre-trained english model has difficulty learning from the selected text.</a:t>
            </a:r>
            <a:endParaRPr/>
          </a:p>
        </p:txBody>
      </p:sp>
      <p:pic>
        <p:nvPicPr>
          <p:cNvPr id="317" name="Google Shape;317;p19"/>
          <p:cNvPicPr preferRelativeResize="0"/>
          <p:nvPr/>
        </p:nvPicPr>
        <p:blipFill>
          <a:blip r:embed="rId3">
            <a:alphaModFix/>
          </a:blip>
          <a:stretch>
            <a:fillRect/>
          </a:stretch>
        </p:blipFill>
        <p:spPr>
          <a:xfrm>
            <a:off x="838200" y="2419350"/>
            <a:ext cx="3733800" cy="2495550"/>
          </a:xfrm>
          <a:prstGeom prst="rect">
            <a:avLst/>
          </a:prstGeom>
          <a:noFill/>
          <a:ln>
            <a:noFill/>
          </a:ln>
        </p:spPr>
      </p:pic>
      <p:pic>
        <p:nvPicPr>
          <p:cNvPr id="318" name="Google Shape;318;p19"/>
          <p:cNvPicPr preferRelativeResize="0"/>
          <p:nvPr/>
        </p:nvPicPr>
        <p:blipFill>
          <a:blip r:embed="rId4">
            <a:alphaModFix/>
          </a:blip>
          <a:stretch>
            <a:fillRect/>
          </a:stretch>
        </p:blipFill>
        <p:spPr>
          <a:xfrm>
            <a:off x="4572000" y="2419350"/>
            <a:ext cx="3733800" cy="2495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Answering</a:t>
            </a:r>
            <a:endParaRPr/>
          </a:p>
        </p:txBody>
      </p:sp>
      <p:sp>
        <p:nvSpPr>
          <p:cNvPr id="324" name="Google Shape;324;p20"/>
          <p:cNvSpPr txBox="1"/>
          <p:nvPr>
            <p:ph idx="1" type="body"/>
          </p:nvPr>
        </p:nvSpPr>
        <p:spPr>
          <a:xfrm>
            <a:off x="1303800" y="1339450"/>
            <a:ext cx="7030500" cy="319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only 3 of the 10 questions did the GRU model pick up one of the same sentences as the NN model, and in </a:t>
            </a:r>
            <a:r>
              <a:rPr lang="en"/>
              <a:t>neither</a:t>
            </a:r>
            <a:r>
              <a:rPr lang="en"/>
              <a:t> case wasthe GRU’s second selection in the NN’s selected sentences.</a:t>
            </a:r>
            <a:endParaRPr/>
          </a:p>
          <a:p>
            <a:pPr indent="0" lvl="0" marL="0" rtl="0" algn="l">
              <a:spcBef>
                <a:spcPts val="1600"/>
              </a:spcBef>
              <a:spcAft>
                <a:spcPts val="1600"/>
              </a:spcAft>
              <a:buNone/>
            </a:pPr>
            <a:r>
              <a:rPr lang="en"/>
              <a:t>The GRU selected between 1 and 2 sentences, mostly only selecting one. It was noted that all of the sentence </a:t>
            </a:r>
            <a:r>
              <a:rPr lang="en"/>
              <a:t>choices</a:t>
            </a:r>
            <a:r>
              <a:rPr lang="en"/>
              <a:t>, regardless of the question, were one of two sentences. The current theory for this is that the model converged on two “summary” sentences and is fit such that those two sentences are the only options. Aka: we have major overfitting. It should also be noted that both sentences are better summaries than what was selected by the NLP class from the first section.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