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3cea4b2d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3cea4b2d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402538fb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402538fb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cdd6eb74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cdd6eb7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3cea4b2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3cea4b2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3cea4b2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3cea4b2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402538fb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402538fb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02538fb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02538fb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8c86de0ac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8c86de0ac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8c86de0ac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8c86de0ac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402538fb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402538fb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402538fb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402538fb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rxiv.org/pdf/1706.03762.pdf" TargetMode="External"/><Relationship Id="rId4" Type="http://schemas.openxmlformats.org/officeDocument/2006/relationships/hyperlink" Target="http://jalammar.github.io/illustrated-transformer/" TargetMode="External"/><Relationship Id="rId5" Type="http://schemas.openxmlformats.org/officeDocument/2006/relationships/hyperlink" Target="https://arxiv.org/abs/2005.14165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0" y="232375"/>
            <a:ext cx="9048000" cy="219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 </a:t>
            </a:r>
            <a:r>
              <a:rPr lang="en" sz="5800"/>
              <a:t>Attention Is All You Need</a:t>
            </a:r>
            <a:endParaRPr sz="5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124500" y="3182350"/>
            <a:ext cx="7509000" cy="13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Mica Haney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Bailu Zhang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 Doan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transformer model achieved state-of-the-art results on the EN-DE and EN-FR tasks. These results are still comparable to (and in some cases still </a:t>
            </a:r>
            <a:r>
              <a:rPr i="1" lang="en"/>
              <a:t>are</a:t>
            </a:r>
            <a:r>
              <a:rPr lang="en"/>
              <a:t>) the current state-of-the-art.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achieved with significant reductions in computational costs, for space, complexity, and time.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Overall the transformer is an effective sequence modeling technique with major advantages over traditional recurrent architectures, making an important contribution to science.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Attention Is All You Need (</a:t>
            </a:r>
            <a:r>
              <a:rPr lang="en" u="sng">
                <a:solidFill>
                  <a:srgbClr val="3C78D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https://arxiv.org/pdf/1706.03762.pdf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Illustrated Transformer (</a:t>
            </a:r>
            <a:r>
              <a:rPr lang="en" u="sng">
                <a:solidFill>
                  <a:srgbClr val="3C78D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http://jalammar.github.io/illustrated-transformer/</a:t>
            </a:r>
            <a:r>
              <a:rPr lang="en"/>
              <a:t>)</a:t>
            </a:r>
            <a:endParaRPr/>
          </a:p>
          <a:p>
            <a:pPr indent="-342900" lvl="0" marL="457200" rtl="0" algn="l">
              <a:lnSpc>
                <a:spcPct val="91283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Language Models are Few-Shot Learners (</a:t>
            </a:r>
            <a:r>
              <a:rPr lang="en" u="sng">
                <a:solidFill>
                  <a:srgbClr val="4A86E8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https://arxiv.org/abs/2005.14165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sequence modeling problems, there are a number of solutions based on recurrent architectures.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RNN, </a:t>
            </a:r>
            <a:r>
              <a:rPr lang="en"/>
              <a:t>GRU, LSTM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problem is that the networks are computationally expensive. They require large </a:t>
            </a:r>
            <a:r>
              <a:rPr lang="en"/>
              <a:t>amounts</a:t>
            </a:r>
            <a:r>
              <a:rPr lang="en"/>
              <a:t> of storage space and time to train, and scale poorly.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paper proposes the solution: drop the recurrent architecture, and model dependencies using an attention mechanism.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Architecture: Inputs</a:t>
            </a:r>
            <a:endParaRPr b="1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583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Embeddings: Map vocabulary to vectors.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Positional Encodings: Contains information about position (since attention drops that information).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1133" l="29698" r="32513" t="3656"/>
          <a:stretch/>
        </p:blipFill>
        <p:spPr>
          <a:xfrm>
            <a:off x="6411275" y="1152475"/>
            <a:ext cx="2421027" cy="36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0" l="0" r="0" t="13554"/>
          <a:stretch/>
        </p:blipFill>
        <p:spPr>
          <a:xfrm>
            <a:off x="1326525" y="2407973"/>
            <a:ext cx="2963825" cy="6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6411275" y="3652975"/>
            <a:ext cx="2421000" cy="988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Architecture: Cells</a:t>
            </a:r>
            <a:endParaRPr b="1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5838900" cy="3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Feed-Forward Neural Network: Fully connected, used to combine attention and positional encodings.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 &amp; Norm: Adds all input vectors, then normalizes data (mean of 0, std. deviation of 1).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Masked Multi-Headed Self-Attention (Decoder Only): Attention, but masks future words out so it can’t look into the future.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1133" l="29698" r="32513" t="3656"/>
          <a:stretch/>
        </p:blipFill>
        <p:spPr>
          <a:xfrm>
            <a:off x="6411275" y="1152475"/>
            <a:ext cx="2421027" cy="36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27018" l="30026" r="32816" t="15238"/>
          <a:stretch/>
        </p:blipFill>
        <p:spPr>
          <a:xfrm>
            <a:off x="311697" y="1017725"/>
            <a:ext cx="1566903" cy="134307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6411275" y="1814900"/>
            <a:ext cx="2421000" cy="1907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7666850" y="1866875"/>
            <a:ext cx="867600" cy="18147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6709575" y="2432725"/>
            <a:ext cx="867600" cy="1243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6411275" y="557225"/>
            <a:ext cx="24210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Blue: Encoder Cell(s)</a:t>
            </a:r>
            <a:endParaRPr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Green: Decoder Cell(s)</a:t>
            </a:r>
            <a:endParaRPr>
              <a:solidFill>
                <a:srgbClr val="00FF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2013875" y="1152475"/>
            <a:ext cx="4262100" cy="20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Multi-Headed Self-Attention: </a:t>
            </a:r>
            <a:b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Computes how closely associated </a:t>
            </a:r>
            <a:b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words are.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Architecture: Output</a:t>
            </a:r>
            <a:endParaRPr b="1"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583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Linear: Fully connected neural network that projects decoder output to logits vector. Logits vector matches target language.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Softmax: Converts logits vector to probabilities, highest probability is selected. The corresponding word is the prediction.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1133" l="29698" r="32513" t="3656"/>
          <a:stretch/>
        </p:blipFill>
        <p:spPr>
          <a:xfrm>
            <a:off x="6411275" y="1152475"/>
            <a:ext cx="2421027" cy="36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7676625" y="1096650"/>
            <a:ext cx="849600" cy="804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Training</a:t>
            </a:r>
            <a:endParaRPr b="1"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trained on 8 NVIDIA P100 GPUs. </a:t>
            </a:r>
            <a:r>
              <a:rPr lang="en"/>
              <a:t>Training</a:t>
            </a:r>
            <a:r>
              <a:rPr lang="en"/>
              <a:t> time for base models: 〜12 hours.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EN-DE: WMT 2014 English-German dataset</a:t>
            </a:r>
            <a:br>
              <a:rPr lang="en"/>
            </a:br>
            <a:r>
              <a:rPr lang="en"/>
              <a:t>4.5 Million Sentence Pairs</a:t>
            </a:r>
            <a:br>
              <a:rPr lang="en"/>
            </a:br>
            <a:r>
              <a:rPr lang="en"/>
              <a:t>37000 Tokens Total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EN-FR: WMT 2014 English-French Dataset</a:t>
            </a:r>
            <a:br>
              <a:rPr lang="en"/>
            </a:br>
            <a:r>
              <a:rPr lang="en"/>
              <a:t>36 Million </a:t>
            </a:r>
            <a:r>
              <a:rPr lang="en"/>
              <a:t>Sentences</a:t>
            </a:r>
            <a:br>
              <a:rPr lang="en"/>
            </a:br>
            <a:r>
              <a:rPr lang="en"/>
              <a:t>32000 Word-Piece Vocabulary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Batches contained sentence pairs with approximately 25000 source and target tokens.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Training</a:t>
            </a:r>
            <a:endParaRPr b="1"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Optimizer: The researchers used the Adam optimizer with β</a:t>
            </a:r>
            <a:r>
              <a:rPr baseline="-25000" lang="en"/>
              <a:t>1</a:t>
            </a:r>
            <a:r>
              <a:rPr lang="en"/>
              <a:t> = 0.9, β</a:t>
            </a:r>
            <a:r>
              <a:rPr baseline="-25000" lang="en"/>
              <a:t>2</a:t>
            </a:r>
            <a:r>
              <a:rPr lang="en"/>
              <a:t> = 0.98 and ∊ = 10</a:t>
            </a:r>
            <a:r>
              <a:rPr baseline="30000" lang="en"/>
              <a:t>−9</a:t>
            </a:r>
            <a:r>
              <a:rPr lang="en"/>
              <a:t> . The learning rate varied according to the below formula.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lrate</a:t>
            </a:r>
            <a:r>
              <a:rPr lang="en"/>
              <a:t> = d </a:t>
            </a:r>
            <a:r>
              <a:rPr baseline="30000" lang="en"/>
              <a:t>−0.5</a:t>
            </a:r>
            <a:r>
              <a:rPr lang="en"/>
              <a:t> model · min(step_num</a:t>
            </a:r>
            <a:r>
              <a:rPr baseline="30000" lang="en"/>
              <a:t>−0.5</a:t>
            </a:r>
            <a:r>
              <a:rPr lang="en"/>
              <a:t> , step_num · warmup_steps</a:t>
            </a:r>
            <a:r>
              <a:rPr baseline="30000" lang="en"/>
              <a:t>−1.5</a:t>
            </a:r>
            <a:r>
              <a:rPr lang="en"/>
              <a:t>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Dropout: Dropout is applied to the output of each sub-layer. </a:t>
            </a:r>
            <a:r>
              <a:rPr lang="en"/>
              <a:t>Dropout</a:t>
            </a:r>
            <a:r>
              <a:rPr lang="en"/>
              <a:t> is also applied to the sum of the positional encodings and </a:t>
            </a:r>
            <a:r>
              <a:rPr lang="en"/>
              <a:t>embeddings</a:t>
            </a:r>
            <a:r>
              <a:rPr lang="en"/>
              <a:t>. Dropout is performed at a rate of </a:t>
            </a:r>
            <a:r>
              <a:rPr i="1" lang="en"/>
              <a:t>P</a:t>
            </a:r>
            <a:r>
              <a:rPr baseline="-25000" i="1" lang="en"/>
              <a:t>drop</a:t>
            </a:r>
            <a:r>
              <a:rPr lang="en"/>
              <a:t> = 0.1.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Label Smoothing: Value of ∊</a:t>
            </a:r>
            <a:r>
              <a:rPr baseline="-25000" i="1" lang="en"/>
              <a:t>ls</a:t>
            </a:r>
            <a:r>
              <a:rPr lang="en"/>
              <a:t> = 0.1, applied during training.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Comparison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On average: </a:t>
            </a:r>
            <a:r>
              <a:rPr i="1" lang="en"/>
              <a:t>n</a:t>
            </a:r>
            <a:r>
              <a:rPr lang="en"/>
              <a:t> &lt; </a:t>
            </a:r>
            <a:r>
              <a:rPr i="1" lang="en"/>
              <a:t>d</a:t>
            </a:r>
            <a:r>
              <a:rPr lang="en"/>
              <a:t>, </a:t>
            </a:r>
            <a:r>
              <a:rPr i="1" lang="en"/>
              <a:t>k</a:t>
            </a:r>
            <a:r>
              <a:rPr lang="en"/>
              <a:t> &lt; </a:t>
            </a:r>
            <a:r>
              <a:rPr i="1" lang="en"/>
              <a:t>n</a:t>
            </a:r>
            <a:r>
              <a:rPr lang="en"/>
              <a:t>, and </a:t>
            </a:r>
            <a:r>
              <a:rPr i="1" lang="en"/>
              <a:t>r</a:t>
            </a:r>
            <a:r>
              <a:rPr lang="en"/>
              <a:t> &lt; </a:t>
            </a:r>
            <a:r>
              <a:rPr i="1" lang="en"/>
              <a:t>n</a:t>
            </a:r>
            <a:r>
              <a:rPr lang="en"/>
              <a:t>.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86"/>
            <a:ext cx="8520600" cy="2606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382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