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Nunito"/>
      <p:regular r:id="rId34"/>
      <p:bold r:id="rId35"/>
      <p:italic r:id="rId36"/>
      <p:boldItalic r:id="rId37"/>
    </p:embeddedFont>
    <p:embeddedFont>
      <p:font typeface="Maven Pro"/>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2ABE1D-D610-4E36-B3A9-470DC5C96214}">
  <a:tblStyle styleId="{E12ABE1D-D610-4E36-B3A9-470DC5C9621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Nunito-bold.fntdata"/><Relationship Id="rId12" Type="http://schemas.openxmlformats.org/officeDocument/2006/relationships/slide" Target="slides/slide5.xml"/><Relationship Id="rId34" Type="http://schemas.openxmlformats.org/officeDocument/2006/relationships/font" Target="fonts/Nunito-regular.fntdata"/><Relationship Id="rId15" Type="http://schemas.openxmlformats.org/officeDocument/2006/relationships/slide" Target="slides/slide8.xml"/><Relationship Id="rId37" Type="http://schemas.openxmlformats.org/officeDocument/2006/relationships/font" Target="fonts/Nunito-boldItalic.fntdata"/><Relationship Id="rId14" Type="http://schemas.openxmlformats.org/officeDocument/2006/relationships/slide" Target="slides/slide7.xml"/><Relationship Id="rId36" Type="http://schemas.openxmlformats.org/officeDocument/2006/relationships/font" Target="fonts/Nunito-italic.fntdata"/><Relationship Id="rId17" Type="http://schemas.openxmlformats.org/officeDocument/2006/relationships/slide" Target="slides/slide10.xml"/><Relationship Id="rId39" Type="http://schemas.openxmlformats.org/officeDocument/2006/relationships/font" Target="fonts/MavenPro-bold.fntdata"/><Relationship Id="rId16" Type="http://schemas.openxmlformats.org/officeDocument/2006/relationships/slide" Target="slides/slide9.xml"/><Relationship Id="rId38" Type="http://schemas.openxmlformats.org/officeDocument/2006/relationships/font" Target="fonts/MavenPr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708fdf8ab2_0_1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708fdf8ab2_0_1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7197099a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7197099a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7197099a9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7197099a9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7197099a9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7197099a9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7197099a9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7197099a9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8bf3ade44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8bf3ade44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8bf3ade44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8bf3ade44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8bf3ade44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8bf3ade44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8bf3ade441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8bf3ade44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8bf3ade44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8bf3ade441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8bf3ade44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8bf3ade44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8bf3ade4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8bf3ade4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8bf3ade44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8bf3ade44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8bf3ade44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8bf3ade44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8bf3ade441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8bf3ade441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8bf3ade44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8bf3ade44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7197099a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7197099a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7161b48a2f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7161b48a2f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7161b48a2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7161b48a2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7161b48a2f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7161b48a2f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7161b48a2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7161b48a2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7161b48a2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7161b48a2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7161b48a2f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7161b48a2f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7161b48a2f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7161b48a2f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8bf3ade4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8bf3ade4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8bf3ade44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8bf3ade44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4"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2" name="Google Shape;92;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93" name="Google Shape;93;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8" name="Google Shape;128;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4" name="Google Shape;134;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5" name="Google Shape;135;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1" name="Google Shape;141;p1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2" name="Google Shape;142;p1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43" name="Google Shape;143;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19"/>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56" name="Google Shape;156;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57"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 name="Google Shape;170;p2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1" name="Google Shape;171;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78" name="Google Shape;178;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79" name="Google Shape;179;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0"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85" name="Google Shape;185;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86"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315" name="Google Shape;315;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53" name="Google Shape;5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drive.google.com/drive/folders/1yNPxni1lCeFX3IWXAt7JjG1VGg554cfD?usp=shari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ctrTitle"/>
          </p:nvPr>
        </p:nvSpPr>
        <p:spPr>
          <a:xfrm>
            <a:off x="379850" y="460300"/>
            <a:ext cx="5018100" cy="303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891"/>
              <a:buNone/>
            </a:pPr>
            <a:r>
              <a:rPr lang="en-GB" sz="4238"/>
              <a:t>Human Activity Recognition (HAR) </a:t>
            </a:r>
            <a:r>
              <a:rPr lang="en-GB" sz="4238"/>
              <a:t>Transfer Learning</a:t>
            </a:r>
            <a:endParaRPr sz="4238"/>
          </a:p>
        </p:txBody>
      </p:sp>
      <p:sp>
        <p:nvSpPr>
          <p:cNvPr id="323" name="Google Shape;323;p25"/>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GB" sz="1500"/>
              <a:t>Mica Haney</a:t>
            </a:r>
            <a:endParaRPr sz="1500"/>
          </a:p>
          <a:p>
            <a:pPr indent="0" lvl="0" marL="0" rtl="0" algn="l">
              <a:lnSpc>
                <a:spcPct val="80000"/>
              </a:lnSpc>
              <a:spcBef>
                <a:spcPts val="0"/>
              </a:spcBef>
              <a:spcAft>
                <a:spcPts val="0"/>
              </a:spcAft>
              <a:buNone/>
            </a:pPr>
            <a:r>
              <a:rPr lang="en-GB" sz="1500"/>
              <a:t>Kushal Patel</a:t>
            </a:r>
            <a:endParaRPr sz="1500"/>
          </a:p>
          <a:p>
            <a:pPr indent="0" lvl="0" marL="0" rtl="0" algn="l">
              <a:lnSpc>
                <a:spcPct val="80000"/>
              </a:lnSpc>
              <a:spcBef>
                <a:spcPts val="0"/>
              </a:spcBef>
              <a:spcAft>
                <a:spcPts val="0"/>
              </a:spcAft>
              <a:buNone/>
            </a:pPr>
            <a:r>
              <a:rPr lang="en-GB" sz="1500"/>
              <a:t>Vrushabh Ajaybhai Desai</a:t>
            </a:r>
            <a:endParaRPr sz="1500"/>
          </a:p>
          <a:p>
            <a:pPr indent="0" lvl="0" marL="0" rtl="0" algn="l">
              <a:lnSpc>
                <a:spcPct val="80000"/>
              </a:lnSpc>
              <a:spcBef>
                <a:spcPts val="0"/>
              </a:spcBef>
              <a:spcAft>
                <a:spcPts val="0"/>
              </a:spcAft>
              <a:buNone/>
            </a:pPr>
            <a:r>
              <a:rPr lang="en-GB" sz="1500"/>
              <a:t>Mayur Vora</a:t>
            </a:r>
            <a:endParaRPr sz="1500"/>
          </a:p>
          <a:p>
            <a:pPr indent="0" lvl="0" marL="0" rtl="0" algn="l">
              <a:lnSpc>
                <a:spcPct val="80000"/>
              </a:lnSpc>
              <a:spcBef>
                <a:spcPts val="0"/>
              </a:spcBef>
              <a:spcAft>
                <a:spcPts val="0"/>
              </a:spcAft>
              <a:buNone/>
            </a:pPr>
            <a:r>
              <a:rPr lang="en-GB" sz="1500"/>
              <a:t>Rhea Chitturu</a:t>
            </a:r>
            <a:endParaRPr sz="1500"/>
          </a:p>
          <a:p>
            <a:pPr indent="0" lvl="0" marL="0" rtl="0" algn="l">
              <a:lnSpc>
                <a:spcPct val="80000"/>
              </a:lnSpc>
              <a:spcBef>
                <a:spcPts val="0"/>
              </a:spcBef>
              <a:spcAft>
                <a:spcPts val="0"/>
              </a:spcAft>
              <a:buNone/>
            </a:pPr>
            <a:r>
              <a:rPr lang="en-GB" sz="1500"/>
              <a:t>Sreeja Bellamkonda</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4"/>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a:t>
            </a:r>
            <a:endParaRPr/>
          </a:p>
        </p:txBody>
      </p:sp>
      <p:sp>
        <p:nvSpPr>
          <p:cNvPr id="411" name="Google Shape;411;p34"/>
          <p:cNvSpPr txBox="1"/>
          <p:nvPr>
            <p:ph idx="1" type="body"/>
          </p:nvPr>
        </p:nvSpPr>
        <p:spPr>
          <a:xfrm>
            <a:off x="1303800" y="1415025"/>
            <a:ext cx="74484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 model architectures were initially constructed, a dense </a:t>
            </a:r>
            <a:r>
              <a:rPr lang="en-GB"/>
              <a:t>network</a:t>
            </a:r>
            <a:r>
              <a:rPr lang="en-GB"/>
              <a:t> and a CNN. However, due to time constraints only the dense network was used.</a:t>
            </a:r>
            <a:endParaRPr/>
          </a:p>
          <a:p>
            <a:pPr indent="0" lvl="0" marL="0" rtl="0" algn="l">
              <a:spcBef>
                <a:spcPts val="1200"/>
              </a:spcBef>
              <a:spcAft>
                <a:spcPts val="0"/>
              </a:spcAft>
              <a:buNone/>
            </a:pPr>
            <a:r>
              <a:rPr lang="en-GB"/>
              <a:t>Dense Architecture:</a:t>
            </a:r>
            <a:endParaRPr/>
          </a:p>
          <a:p>
            <a:pPr indent="-311150" lvl="0" marL="457200" rtl="0" algn="l">
              <a:spcBef>
                <a:spcPts val="1200"/>
              </a:spcBef>
              <a:spcAft>
                <a:spcPts val="0"/>
              </a:spcAft>
              <a:buSzPts val="1300"/>
              <a:buChar char="●"/>
            </a:pPr>
            <a:r>
              <a:rPr lang="en-GB"/>
              <a:t>Input layer</a:t>
            </a:r>
            <a:endParaRPr/>
          </a:p>
          <a:p>
            <a:pPr indent="-311150" lvl="0" marL="457200" rtl="0" algn="l">
              <a:spcBef>
                <a:spcPts val="0"/>
              </a:spcBef>
              <a:spcAft>
                <a:spcPts val="0"/>
              </a:spcAft>
              <a:buSzPts val="1300"/>
              <a:buChar char="●"/>
            </a:pPr>
            <a:r>
              <a:rPr lang="en-GB"/>
              <a:t>7 fully connected layers, starting at 1024 hidden units and halving the count each successive layer</a:t>
            </a:r>
            <a:endParaRPr/>
          </a:p>
          <a:p>
            <a:pPr indent="-311150" lvl="0" marL="457200" rtl="0" algn="l">
              <a:spcBef>
                <a:spcPts val="0"/>
              </a:spcBef>
              <a:spcAft>
                <a:spcPts val="0"/>
              </a:spcAft>
              <a:buSzPts val="1300"/>
              <a:buChar char="●"/>
            </a:pPr>
            <a:r>
              <a:rPr lang="en-GB"/>
              <a:t>Output layer, softmax activation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5"/>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Experimental Setup</a:t>
            </a:r>
            <a:endParaRPr/>
          </a:p>
        </p:txBody>
      </p:sp>
      <p:sp>
        <p:nvSpPr>
          <p:cNvPr id="417" name="Google Shape;417;p35"/>
          <p:cNvSpPr txBox="1"/>
          <p:nvPr>
            <p:ph idx="1" type="body"/>
          </p:nvPr>
        </p:nvSpPr>
        <p:spPr>
          <a:xfrm>
            <a:off x="1303800" y="1415025"/>
            <a:ext cx="74484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Each architecture was trained three times per experiment.</a:t>
            </a:r>
            <a:endParaRPr/>
          </a:p>
          <a:p>
            <a:pPr indent="-311150" lvl="0" marL="457200" rtl="0" algn="l">
              <a:spcBef>
                <a:spcPts val="1200"/>
              </a:spcBef>
              <a:spcAft>
                <a:spcPts val="0"/>
              </a:spcAft>
              <a:buSzPts val="1300"/>
              <a:buChar char="●"/>
            </a:pPr>
            <a:r>
              <a:rPr lang="en-GB"/>
              <a:t>One “naive” baseline of end-to-end training.</a:t>
            </a:r>
            <a:endParaRPr/>
          </a:p>
          <a:p>
            <a:pPr indent="-311150" lvl="0" marL="457200" rtl="0" algn="l">
              <a:spcBef>
                <a:spcPts val="0"/>
              </a:spcBef>
              <a:spcAft>
                <a:spcPts val="0"/>
              </a:spcAft>
              <a:buSzPts val="1300"/>
              <a:buChar char="●"/>
            </a:pPr>
            <a:r>
              <a:rPr lang="en-GB"/>
              <a:t>One source model for transfer learning.</a:t>
            </a:r>
            <a:endParaRPr/>
          </a:p>
          <a:p>
            <a:pPr indent="-311150" lvl="0" marL="457200" rtl="0" algn="l">
              <a:spcBef>
                <a:spcPts val="0"/>
              </a:spcBef>
              <a:spcAft>
                <a:spcPts val="0"/>
              </a:spcAft>
              <a:buSzPts val="1300"/>
              <a:buChar char="●"/>
            </a:pPr>
            <a:r>
              <a:rPr lang="en-GB"/>
              <a:t>One target model via transfer learning.</a:t>
            </a:r>
            <a:endParaRPr/>
          </a:p>
          <a:p>
            <a:pPr indent="0" lvl="0" marL="0" rtl="0" algn="l">
              <a:spcBef>
                <a:spcPts val="1200"/>
              </a:spcBef>
              <a:spcAft>
                <a:spcPts val="1200"/>
              </a:spcAft>
              <a:buNone/>
            </a:pPr>
            <a:r>
              <a:rPr lang="en-GB"/>
              <a:t>Each experiment was run five times and the average scores were reported.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6"/>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Experimental Setup (Cont.)</a:t>
            </a:r>
            <a:endParaRPr/>
          </a:p>
        </p:txBody>
      </p:sp>
      <p:sp>
        <p:nvSpPr>
          <p:cNvPr id="423" name="Google Shape;423;p36"/>
          <p:cNvSpPr txBox="1"/>
          <p:nvPr>
            <p:ph idx="1" type="body"/>
          </p:nvPr>
        </p:nvSpPr>
        <p:spPr>
          <a:xfrm>
            <a:off x="1303800" y="1415025"/>
            <a:ext cx="74484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Thirty-nine</a:t>
            </a:r>
            <a:r>
              <a:rPr lang="en-GB"/>
              <a:t> experiments were run:</a:t>
            </a:r>
            <a:endParaRPr/>
          </a:p>
        </p:txBody>
      </p:sp>
      <p:sp>
        <p:nvSpPr>
          <p:cNvPr id="424" name="Google Shape;424;p36"/>
          <p:cNvSpPr txBox="1"/>
          <p:nvPr>
            <p:ph idx="1" type="body"/>
          </p:nvPr>
        </p:nvSpPr>
        <p:spPr>
          <a:xfrm>
            <a:off x="1303800" y="1415025"/>
            <a:ext cx="3495300" cy="3361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t/>
            </a:r>
            <a:endParaRPr sz="1010"/>
          </a:p>
          <a:p>
            <a:pPr indent="-292735" lvl="0" marL="457200" rtl="0" algn="l">
              <a:lnSpc>
                <a:spcPct val="95000"/>
              </a:lnSpc>
              <a:spcBef>
                <a:spcPts val="1200"/>
              </a:spcBef>
              <a:spcAft>
                <a:spcPts val="0"/>
              </a:spcAft>
              <a:buSzPts val="1010"/>
              <a:buAutoNum type="arabicPeriod"/>
            </a:pPr>
            <a:r>
              <a:rPr lang="en-GB" sz="1010"/>
              <a:t>Baseline</a:t>
            </a:r>
            <a:endParaRPr sz="1010"/>
          </a:p>
          <a:p>
            <a:pPr indent="-292735" lvl="0" marL="457200" rtl="0" algn="l">
              <a:lnSpc>
                <a:spcPct val="95000"/>
              </a:lnSpc>
              <a:spcBef>
                <a:spcPts val="0"/>
              </a:spcBef>
              <a:spcAft>
                <a:spcPts val="0"/>
              </a:spcAft>
              <a:buSzPts val="1010"/>
              <a:buAutoNum type="arabicPeriod"/>
            </a:pPr>
            <a:r>
              <a:rPr lang="en-GB" sz="1010"/>
              <a:t>Drop Learning Rate by 1</a:t>
            </a:r>
            <a:endParaRPr sz="1010"/>
          </a:p>
          <a:p>
            <a:pPr indent="-292735" lvl="0" marL="457200" rtl="0" algn="l">
              <a:lnSpc>
                <a:spcPct val="95000"/>
              </a:lnSpc>
              <a:spcBef>
                <a:spcPts val="0"/>
              </a:spcBef>
              <a:spcAft>
                <a:spcPts val="0"/>
              </a:spcAft>
              <a:buSzPts val="1010"/>
              <a:buAutoNum type="arabicPeriod"/>
            </a:pPr>
            <a:r>
              <a:rPr lang="en-GB" sz="1010"/>
              <a:t>Drop Learning Rate by 2</a:t>
            </a:r>
            <a:endParaRPr sz="1010"/>
          </a:p>
          <a:p>
            <a:pPr indent="-292735" lvl="0" marL="457200" rtl="0" algn="l">
              <a:lnSpc>
                <a:spcPct val="95000"/>
              </a:lnSpc>
              <a:spcBef>
                <a:spcPts val="0"/>
              </a:spcBef>
              <a:spcAft>
                <a:spcPts val="0"/>
              </a:spcAft>
              <a:buSzPts val="1010"/>
              <a:buAutoNum type="arabicPeriod"/>
            </a:pPr>
            <a:r>
              <a:rPr lang="en-GB" sz="1010"/>
              <a:t>Raise Learning Rate by 1</a:t>
            </a:r>
            <a:endParaRPr sz="1010"/>
          </a:p>
          <a:p>
            <a:pPr indent="-292735" lvl="0" marL="457200" rtl="0" algn="l">
              <a:lnSpc>
                <a:spcPct val="95000"/>
              </a:lnSpc>
              <a:spcBef>
                <a:spcPts val="0"/>
              </a:spcBef>
              <a:spcAft>
                <a:spcPts val="0"/>
              </a:spcAft>
              <a:buSzPts val="1010"/>
              <a:buAutoNum type="arabicPeriod"/>
            </a:pPr>
            <a:r>
              <a:rPr lang="en-GB" sz="1010"/>
              <a:t>2 Unfrozen Layers</a:t>
            </a:r>
            <a:endParaRPr sz="1010"/>
          </a:p>
          <a:p>
            <a:pPr indent="-292735" lvl="0" marL="457200" rtl="0" algn="l">
              <a:lnSpc>
                <a:spcPct val="95000"/>
              </a:lnSpc>
              <a:spcBef>
                <a:spcPts val="0"/>
              </a:spcBef>
              <a:spcAft>
                <a:spcPts val="0"/>
              </a:spcAft>
              <a:buSzPts val="1010"/>
              <a:buAutoNum type="arabicPeriod"/>
            </a:pPr>
            <a:r>
              <a:rPr lang="en-GB" sz="1010"/>
              <a:t>3</a:t>
            </a:r>
            <a:r>
              <a:rPr lang="en-GB" sz="1010"/>
              <a:t> Unfrozen Layers</a:t>
            </a:r>
            <a:endParaRPr sz="1010"/>
          </a:p>
          <a:p>
            <a:pPr indent="-292735" lvl="0" marL="457200" rtl="0" algn="l">
              <a:lnSpc>
                <a:spcPct val="95000"/>
              </a:lnSpc>
              <a:spcBef>
                <a:spcPts val="0"/>
              </a:spcBef>
              <a:spcAft>
                <a:spcPts val="0"/>
              </a:spcAft>
              <a:buSzPts val="1010"/>
              <a:buAutoNum type="arabicPeriod"/>
            </a:pPr>
            <a:r>
              <a:rPr lang="en-GB" sz="1010"/>
              <a:t>4 Unfrozen Layers</a:t>
            </a:r>
            <a:endParaRPr sz="1010"/>
          </a:p>
          <a:p>
            <a:pPr indent="-292735" lvl="0" marL="457200" rtl="0" algn="l">
              <a:lnSpc>
                <a:spcPct val="95000"/>
              </a:lnSpc>
              <a:spcBef>
                <a:spcPts val="0"/>
              </a:spcBef>
              <a:spcAft>
                <a:spcPts val="0"/>
              </a:spcAft>
              <a:buSzPts val="1010"/>
              <a:buAutoNum type="arabicPeriod"/>
            </a:pPr>
            <a:r>
              <a:rPr lang="en-GB" sz="1010"/>
              <a:t>5 Unfrozen Layers</a:t>
            </a:r>
            <a:endParaRPr sz="1010"/>
          </a:p>
          <a:p>
            <a:pPr indent="-292735" lvl="0" marL="457200" rtl="0" algn="l">
              <a:lnSpc>
                <a:spcPct val="95000"/>
              </a:lnSpc>
              <a:spcBef>
                <a:spcPts val="0"/>
              </a:spcBef>
              <a:spcAft>
                <a:spcPts val="0"/>
              </a:spcAft>
              <a:buSzPts val="1010"/>
              <a:buAutoNum type="arabicPeriod"/>
            </a:pPr>
            <a:r>
              <a:rPr lang="en-GB" sz="1010"/>
              <a:t>6 Unfrozen Layers</a:t>
            </a:r>
            <a:endParaRPr sz="1010"/>
          </a:p>
          <a:p>
            <a:pPr indent="-292735" lvl="0" marL="457200" rtl="0" algn="l">
              <a:lnSpc>
                <a:spcPct val="95000"/>
              </a:lnSpc>
              <a:spcBef>
                <a:spcPts val="0"/>
              </a:spcBef>
              <a:spcAft>
                <a:spcPts val="0"/>
              </a:spcAft>
              <a:buSzPts val="1010"/>
              <a:buAutoNum type="arabicPeriod"/>
            </a:pPr>
            <a:r>
              <a:rPr lang="en-GB" sz="1010"/>
              <a:t>7 Unfrozen Layers</a:t>
            </a:r>
            <a:endParaRPr sz="1010"/>
          </a:p>
          <a:p>
            <a:pPr indent="-292735" lvl="0" marL="457200" rtl="0" algn="l">
              <a:lnSpc>
                <a:spcPct val="95000"/>
              </a:lnSpc>
              <a:spcBef>
                <a:spcPts val="0"/>
              </a:spcBef>
              <a:spcAft>
                <a:spcPts val="0"/>
              </a:spcAft>
              <a:buSzPts val="1010"/>
              <a:buAutoNum type="arabicPeriod"/>
            </a:pPr>
            <a:r>
              <a:rPr lang="en-GB" sz="1010"/>
              <a:t>8 Unfrozen Layers</a:t>
            </a:r>
            <a:endParaRPr sz="1010"/>
          </a:p>
          <a:p>
            <a:pPr indent="-292735" lvl="0" marL="457200" rtl="0" algn="l">
              <a:lnSpc>
                <a:spcPct val="95000"/>
              </a:lnSpc>
              <a:spcBef>
                <a:spcPts val="0"/>
              </a:spcBef>
              <a:spcAft>
                <a:spcPts val="0"/>
              </a:spcAft>
              <a:buSzPts val="1010"/>
              <a:buAutoNum type="arabicPeriod"/>
            </a:pPr>
            <a:r>
              <a:rPr lang="en-GB" sz="1010"/>
              <a:t>5 Samples of Each Target Class Kept</a:t>
            </a:r>
            <a:endParaRPr sz="1010"/>
          </a:p>
          <a:p>
            <a:pPr indent="-292735" lvl="0" marL="457200" rtl="0" algn="l">
              <a:lnSpc>
                <a:spcPct val="95000"/>
              </a:lnSpc>
              <a:spcBef>
                <a:spcPts val="0"/>
              </a:spcBef>
              <a:spcAft>
                <a:spcPts val="0"/>
              </a:spcAft>
              <a:buSzPts val="1010"/>
              <a:buAutoNum type="arabicPeriod"/>
            </a:pPr>
            <a:r>
              <a:rPr lang="en-GB" sz="1010"/>
              <a:t>10 Samples of Each Target Class Kept</a:t>
            </a:r>
            <a:endParaRPr sz="1010"/>
          </a:p>
          <a:p>
            <a:pPr indent="-292735" lvl="0" marL="457200" rtl="0" algn="l">
              <a:lnSpc>
                <a:spcPct val="95000"/>
              </a:lnSpc>
              <a:spcBef>
                <a:spcPts val="0"/>
              </a:spcBef>
              <a:spcAft>
                <a:spcPts val="0"/>
              </a:spcAft>
              <a:buSzPts val="1010"/>
              <a:buAutoNum type="arabicPeriod"/>
            </a:pPr>
            <a:r>
              <a:rPr lang="en-GB" sz="1010"/>
              <a:t>15 Samples of Each Target Class Kept</a:t>
            </a:r>
            <a:endParaRPr sz="1010"/>
          </a:p>
          <a:p>
            <a:pPr indent="-292735" lvl="0" marL="457200" rtl="0" algn="l">
              <a:lnSpc>
                <a:spcPct val="95000"/>
              </a:lnSpc>
              <a:spcBef>
                <a:spcPts val="0"/>
              </a:spcBef>
              <a:spcAft>
                <a:spcPts val="0"/>
              </a:spcAft>
              <a:buSzPts val="1010"/>
              <a:buAutoNum type="arabicPeriod"/>
            </a:pPr>
            <a:r>
              <a:rPr lang="en-GB" sz="1010"/>
              <a:t>20 Samples of Each Target Class Kept</a:t>
            </a:r>
            <a:endParaRPr sz="1010"/>
          </a:p>
          <a:p>
            <a:pPr indent="-292735" lvl="0" marL="457200" rtl="0" algn="l">
              <a:lnSpc>
                <a:spcPct val="95000"/>
              </a:lnSpc>
              <a:spcBef>
                <a:spcPts val="0"/>
              </a:spcBef>
              <a:spcAft>
                <a:spcPts val="0"/>
              </a:spcAft>
              <a:buSzPts val="1010"/>
              <a:buAutoNum type="arabicPeriod"/>
            </a:pPr>
            <a:r>
              <a:rPr lang="en-GB" sz="1010"/>
              <a:t>25 Samples of Each Target Class Kept</a:t>
            </a:r>
            <a:endParaRPr sz="1010"/>
          </a:p>
          <a:p>
            <a:pPr indent="-292735" lvl="0" marL="457200" rtl="0" algn="l">
              <a:lnSpc>
                <a:spcPct val="95000"/>
              </a:lnSpc>
              <a:spcBef>
                <a:spcPts val="0"/>
              </a:spcBef>
              <a:spcAft>
                <a:spcPts val="0"/>
              </a:spcAft>
              <a:buSzPts val="1010"/>
              <a:buAutoNum type="arabicPeriod"/>
            </a:pPr>
            <a:r>
              <a:rPr lang="en-GB" sz="1010"/>
              <a:t>30 Samples of Each Target Class Kept</a:t>
            </a:r>
            <a:endParaRPr sz="1010"/>
          </a:p>
          <a:p>
            <a:pPr indent="-292735" lvl="0" marL="457200" rtl="0" algn="l">
              <a:lnSpc>
                <a:spcPct val="95000"/>
              </a:lnSpc>
              <a:spcBef>
                <a:spcPts val="0"/>
              </a:spcBef>
              <a:spcAft>
                <a:spcPts val="0"/>
              </a:spcAft>
              <a:buSzPts val="1010"/>
              <a:buAutoNum type="arabicPeriod"/>
            </a:pPr>
            <a:r>
              <a:rPr lang="en-GB" sz="1010"/>
              <a:t>35 Samples of Each Target Class Kept</a:t>
            </a:r>
            <a:endParaRPr sz="1010"/>
          </a:p>
          <a:p>
            <a:pPr indent="-292735" lvl="0" marL="457200" rtl="0" algn="l">
              <a:lnSpc>
                <a:spcPct val="95000"/>
              </a:lnSpc>
              <a:spcBef>
                <a:spcPts val="0"/>
              </a:spcBef>
              <a:spcAft>
                <a:spcPts val="0"/>
              </a:spcAft>
              <a:buSzPts val="1010"/>
              <a:buAutoNum type="arabicPeriod"/>
            </a:pPr>
            <a:r>
              <a:rPr lang="en-GB" sz="1010"/>
              <a:t>40 Samples of Each Target Class Kept</a:t>
            </a:r>
            <a:endParaRPr sz="1010"/>
          </a:p>
          <a:p>
            <a:pPr indent="-292735" lvl="0" marL="457200" rtl="0" algn="l">
              <a:lnSpc>
                <a:spcPct val="95000"/>
              </a:lnSpc>
              <a:spcBef>
                <a:spcPts val="0"/>
              </a:spcBef>
              <a:spcAft>
                <a:spcPts val="0"/>
              </a:spcAft>
              <a:buSzPts val="1010"/>
              <a:buAutoNum type="arabicPeriod"/>
            </a:pPr>
            <a:r>
              <a:rPr lang="en-GB" sz="1010"/>
              <a:t>45 Samples of Each Target Class Kept</a:t>
            </a:r>
            <a:endParaRPr sz="1010"/>
          </a:p>
        </p:txBody>
      </p:sp>
      <p:sp>
        <p:nvSpPr>
          <p:cNvPr id="425" name="Google Shape;425;p36"/>
          <p:cNvSpPr txBox="1"/>
          <p:nvPr>
            <p:ph idx="1" type="body"/>
          </p:nvPr>
        </p:nvSpPr>
        <p:spPr>
          <a:xfrm>
            <a:off x="5256600" y="1415025"/>
            <a:ext cx="3495300" cy="3361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a:p>
          <a:p>
            <a:pPr indent="-292576" lvl="0" marL="457200" rtl="0" algn="l">
              <a:spcBef>
                <a:spcPts val="1200"/>
              </a:spcBef>
              <a:spcAft>
                <a:spcPts val="0"/>
              </a:spcAft>
              <a:buSzPct val="100000"/>
              <a:buAutoNum type="arabicPeriod" startAt="21"/>
            </a:pPr>
            <a:r>
              <a:rPr lang="en-GB"/>
              <a:t>50 Samples of Each Target Class Kept</a:t>
            </a:r>
            <a:endParaRPr/>
          </a:p>
          <a:p>
            <a:pPr indent="-292576" lvl="0" marL="457200" rtl="0" algn="l">
              <a:spcBef>
                <a:spcPts val="0"/>
              </a:spcBef>
              <a:spcAft>
                <a:spcPts val="0"/>
              </a:spcAft>
              <a:buSzPct val="100000"/>
              <a:buAutoNum type="arabicPeriod" startAt="21"/>
            </a:pPr>
            <a:r>
              <a:rPr lang="en-GB"/>
              <a:t>55 Samples of Each Target Class Kept</a:t>
            </a:r>
            <a:endParaRPr/>
          </a:p>
          <a:p>
            <a:pPr indent="-292576" lvl="0" marL="457200" rtl="0" algn="l">
              <a:spcBef>
                <a:spcPts val="0"/>
              </a:spcBef>
              <a:spcAft>
                <a:spcPts val="0"/>
              </a:spcAft>
              <a:buSzPct val="100000"/>
              <a:buAutoNum type="arabicPeriod" startAt="21"/>
            </a:pPr>
            <a:r>
              <a:rPr lang="en-GB"/>
              <a:t>60 Samples of Each Target Class Kept</a:t>
            </a:r>
            <a:endParaRPr/>
          </a:p>
          <a:p>
            <a:pPr indent="-292576" lvl="0" marL="457200" rtl="0" algn="l">
              <a:spcBef>
                <a:spcPts val="0"/>
              </a:spcBef>
              <a:spcAft>
                <a:spcPts val="0"/>
              </a:spcAft>
              <a:buSzPct val="100000"/>
              <a:buAutoNum type="arabicPeriod" startAt="21"/>
            </a:pPr>
            <a:r>
              <a:rPr lang="en-GB"/>
              <a:t>65 Samples of Each Target Class Kept</a:t>
            </a:r>
            <a:endParaRPr/>
          </a:p>
          <a:p>
            <a:pPr indent="-292576" lvl="0" marL="457200" rtl="0" algn="l">
              <a:spcBef>
                <a:spcPts val="0"/>
              </a:spcBef>
              <a:spcAft>
                <a:spcPts val="0"/>
              </a:spcAft>
              <a:buSzPct val="100000"/>
              <a:buAutoNum type="arabicPeriod" startAt="21"/>
            </a:pPr>
            <a:r>
              <a:rPr lang="en-GB"/>
              <a:t>70 Samples of Each Target Class Kept</a:t>
            </a:r>
            <a:endParaRPr/>
          </a:p>
          <a:p>
            <a:pPr indent="-292576" lvl="0" marL="457200" rtl="0" algn="l">
              <a:spcBef>
                <a:spcPts val="0"/>
              </a:spcBef>
              <a:spcAft>
                <a:spcPts val="0"/>
              </a:spcAft>
              <a:buSzPct val="100000"/>
              <a:buAutoNum type="arabicPeriod" startAt="21"/>
            </a:pPr>
            <a:r>
              <a:rPr lang="en-GB"/>
              <a:t>75 Samples of Each Target Class Kept</a:t>
            </a:r>
            <a:endParaRPr/>
          </a:p>
          <a:p>
            <a:pPr indent="-292576" lvl="0" marL="457200" rtl="0" algn="l">
              <a:spcBef>
                <a:spcPts val="0"/>
              </a:spcBef>
              <a:spcAft>
                <a:spcPts val="0"/>
              </a:spcAft>
              <a:buSzPct val="100000"/>
              <a:buAutoNum type="arabicPeriod" startAt="21"/>
            </a:pPr>
            <a:r>
              <a:rPr lang="en-GB"/>
              <a:t>80 Samples of Each Target Class Kept</a:t>
            </a:r>
            <a:endParaRPr/>
          </a:p>
          <a:p>
            <a:pPr indent="-292576" lvl="0" marL="457200" rtl="0" algn="l">
              <a:spcBef>
                <a:spcPts val="0"/>
              </a:spcBef>
              <a:spcAft>
                <a:spcPts val="0"/>
              </a:spcAft>
              <a:buSzPct val="100000"/>
              <a:buAutoNum type="arabicPeriod" startAt="21"/>
            </a:pPr>
            <a:r>
              <a:rPr lang="en-GB"/>
              <a:t>85 Samples of Each Target Class Kept</a:t>
            </a:r>
            <a:endParaRPr/>
          </a:p>
          <a:p>
            <a:pPr indent="-292576" lvl="0" marL="457200" rtl="0" algn="l">
              <a:spcBef>
                <a:spcPts val="0"/>
              </a:spcBef>
              <a:spcAft>
                <a:spcPts val="0"/>
              </a:spcAft>
              <a:buSzPct val="100000"/>
              <a:buAutoNum type="arabicPeriod" startAt="21"/>
            </a:pPr>
            <a:r>
              <a:rPr lang="en-GB"/>
              <a:t>90 Samples of Each Target Class Kept</a:t>
            </a:r>
            <a:endParaRPr/>
          </a:p>
          <a:p>
            <a:pPr indent="-292576" lvl="0" marL="457200" rtl="0" algn="l">
              <a:spcBef>
                <a:spcPts val="0"/>
              </a:spcBef>
              <a:spcAft>
                <a:spcPts val="0"/>
              </a:spcAft>
              <a:buSzPct val="100000"/>
              <a:buAutoNum type="arabicPeriod" startAt="21"/>
            </a:pPr>
            <a:r>
              <a:rPr lang="en-GB"/>
              <a:t>95 Samples of Each Target Class Kept</a:t>
            </a:r>
            <a:endParaRPr/>
          </a:p>
          <a:p>
            <a:pPr indent="-292576" lvl="0" marL="457200" rtl="0" algn="l">
              <a:spcBef>
                <a:spcPts val="0"/>
              </a:spcBef>
              <a:spcAft>
                <a:spcPts val="0"/>
              </a:spcAft>
              <a:buSzPct val="100000"/>
              <a:buAutoNum type="arabicPeriod" startAt="21"/>
            </a:pPr>
            <a:r>
              <a:rPr lang="en-GB"/>
              <a:t>100 Samples of Each Target Class Kept</a:t>
            </a:r>
            <a:endParaRPr/>
          </a:p>
          <a:p>
            <a:pPr indent="-292576" lvl="0" marL="457200" rtl="0" algn="l">
              <a:spcBef>
                <a:spcPts val="0"/>
              </a:spcBef>
              <a:spcAft>
                <a:spcPts val="0"/>
              </a:spcAft>
              <a:buSzPct val="100000"/>
              <a:buAutoNum type="arabicPeriod" startAt="21"/>
            </a:pPr>
            <a:r>
              <a:rPr lang="en-GB"/>
              <a:t>105 Samples of Each Target Class Kept</a:t>
            </a:r>
            <a:endParaRPr/>
          </a:p>
          <a:p>
            <a:pPr indent="-292576" lvl="0" marL="457200" rtl="0" algn="l">
              <a:spcBef>
                <a:spcPts val="0"/>
              </a:spcBef>
              <a:spcAft>
                <a:spcPts val="0"/>
              </a:spcAft>
              <a:buSzPct val="100000"/>
              <a:buAutoNum type="arabicPeriod" startAt="21"/>
            </a:pPr>
            <a:r>
              <a:rPr lang="en-GB"/>
              <a:t>110 Samples of Each Target Class Kept</a:t>
            </a:r>
            <a:endParaRPr/>
          </a:p>
          <a:p>
            <a:pPr indent="-292576" lvl="0" marL="457200" rtl="0" algn="l">
              <a:spcBef>
                <a:spcPts val="0"/>
              </a:spcBef>
              <a:spcAft>
                <a:spcPts val="0"/>
              </a:spcAft>
              <a:buSzPct val="100000"/>
              <a:buAutoNum type="arabicPeriod" startAt="21"/>
            </a:pPr>
            <a:r>
              <a:rPr lang="en-GB"/>
              <a:t>115 Samples of Each Target Class Kept</a:t>
            </a:r>
            <a:endParaRPr/>
          </a:p>
          <a:p>
            <a:pPr indent="-292576" lvl="0" marL="457200" rtl="0" algn="l">
              <a:spcBef>
                <a:spcPts val="0"/>
              </a:spcBef>
              <a:spcAft>
                <a:spcPts val="0"/>
              </a:spcAft>
              <a:buSzPct val="100000"/>
              <a:buAutoNum type="arabicPeriod" startAt="21"/>
            </a:pPr>
            <a:r>
              <a:rPr lang="en-GB"/>
              <a:t>120 Samples of Each Target Class Kept</a:t>
            </a:r>
            <a:endParaRPr/>
          </a:p>
          <a:p>
            <a:pPr indent="-292576" lvl="0" marL="457200" rtl="0" algn="l">
              <a:spcBef>
                <a:spcPts val="0"/>
              </a:spcBef>
              <a:spcAft>
                <a:spcPts val="0"/>
              </a:spcAft>
              <a:buSzPct val="100000"/>
              <a:buAutoNum type="arabicPeriod" startAt="21"/>
            </a:pPr>
            <a:r>
              <a:rPr lang="en-GB"/>
              <a:t>125 Samples of Each Target Class Kept</a:t>
            </a:r>
            <a:endParaRPr/>
          </a:p>
          <a:p>
            <a:pPr indent="-292576" lvl="0" marL="457200" rtl="0" algn="l">
              <a:spcBef>
                <a:spcPts val="0"/>
              </a:spcBef>
              <a:spcAft>
                <a:spcPts val="0"/>
              </a:spcAft>
              <a:buSzPct val="100000"/>
              <a:buAutoNum type="arabicPeriod" startAt="21"/>
            </a:pPr>
            <a:r>
              <a:rPr lang="en-GB"/>
              <a:t>130 Samples of Each Target Class Kept</a:t>
            </a:r>
            <a:endParaRPr/>
          </a:p>
          <a:p>
            <a:pPr indent="-292576" lvl="0" marL="457200" rtl="0" algn="l">
              <a:spcBef>
                <a:spcPts val="0"/>
              </a:spcBef>
              <a:spcAft>
                <a:spcPts val="0"/>
              </a:spcAft>
              <a:buSzPct val="100000"/>
              <a:buAutoNum type="arabicPeriod" startAt="21"/>
            </a:pPr>
            <a:r>
              <a:rPr lang="en-GB"/>
              <a:t>135 Samples of Each Target Class Kept</a:t>
            </a:r>
            <a:endParaRPr/>
          </a:p>
          <a:p>
            <a:pPr indent="-292576" lvl="0" marL="457200" rtl="0" algn="l">
              <a:spcBef>
                <a:spcPts val="0"/>
              </a:spcBef>
              <a:spcAft>
                <a:spcPts val="0"/>
              </a:spcAft>
              <a:buSzPct val="100000"/>
              <a:buAutoNum type="arabicPeriod" startAt="21"/>
            </a:pPr>
            <a:r>
              <a:rPr lang="en-GB"/>
              <a:t>140 Samples of Each Target Class Kept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7"/>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Training</a:t>
            </a:r>
            <a:endParaRPr/>
          </a:p>
        </p:txBody>
      </p:sp>
      <p:sp>
        <p:nvSpPr>
          <p:cNvPr id="431" name="Google Shape;431;p37"/>
          <p:cNvSpPr txBox="1"/>
          <p:nvPr>
            <p:ph idx="1" type="body"/>
          </p:nvPr>
        </p:nvSpPr>
        <p:spPr>
          <a:xfrm>
            <a:off x="1303800" y="1415025"/>
            <a:ext cx="74484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Hyperparameters:</a:t>
            </a:r>
            <a:endParaRPr/>
          </a:p>
          <a:p>
            <a:pPr indent="-311150" lvl="0" marL="457200" rtl="0" algn="l">
              <a:spcBef>
                <a:spcPts val="1200"/>
              </a:spcBef>
              <a:spcAft>
                <a:spcPts val="0"/>
              </a:spcAft>
              <a:buSzPts val="1300"/>
              <a:buChar char="●"/>
            </a:pPr>
            <a:r>
              <a:rPr lang="en-GB"/>
              <a:t>40 epochs per naive model, 20 epochs per initial and per transfer model.</a:t>
            </a:r>
            <a:endParaRPr/>
          </a:p>
          <a:p>
            <a:pPr indent="-311150" lvl="0" marL="457200" rtl="0" algn="l">
              <a:spcBef>
                <a:spcPts val="0"/>
              </a:spcBef>
              <a:spcAft>
                <a:spcPts val="0"/>
              </a:spcAft>
              <a:buSzPts val="1300"/>
              <a:buChar char="●"/>
            </a:pPr>
            <a:r>
              <a:rPr lang="en-GB"/>
              <a:t>5 runs per model training.</a:t>
            </a:r>
            <a:endParaRPr/>
          </a:p>
          <a:p>
            <a:pPr indent="-311150" lvl="0" marL="457200" rtl="0" algn="l">
              <a:spcBef>
                <a:spcPts val="0"/>
              </a:spcBef>
              <a:spcAft>
                <a:spcPts val="0"/>
              </a:spcAft>
              <a:buSzPts val="1300"/>
              <a:buChar char="●"/>
            </a:pPr>
            <a:r>
              <a:rPr lang="en-GB"/>
              <a:t>Learning rates of </a:t>
            </a:r>
            <a:r>
              <a:rPr lang="en-GB"/>
              <a:t>1e</a:t>
            </a:r>
            <a:r>
              <a:rPr baseline="30000" lang="en-GB"/>
              <a:t>-3</a:t>
            </a:r>
            <a:r>
              <a:rPr lang="en-GB"/>
              <a:t> or 1e</a:t>
            </a:r>
            <a:r>
              <a:rPr baseline="30000" lang="en-GB"/>
              <a:t>-5</a:t>
            </a:r>
            <a:r>
              <a:rPr lang="en-GB"/>
              <a:t>. Settled on </a:t>
            </a:r>
            <a:r>
              <a:rPr lang="en-GB"/>
              <a:t>1e</a:t>
            </a:r>
            <a:r>
              <a:rPr baseline="30000" lang="en-GB"/>
              <a:t>-3 </a:t>
            </a:r>
            <a:r>
              <a:rPr lang="en-GB"/>
              <a:t>after hyperparameter tuning.</a:t>
            </a:r>
            <a:endParaRPr/>
          </a:p>
          <a:p>
            <a:pPr indent="-311150" lvl="0" marL="457200" rtl="0" algn="l">
              <a:spcBef>
                <a:spcPts val="0"/>
              </a:spcBef>
              <a:spcAft>
                <a:spcPts val="0"/>
              </a:spcAft>
              <a:buSzPts val="1300"/>
              <a:buChar char="●"/>
            </a:pPr>
            <a:r>
              <a:rPr lang="en-GB"/>
              <a:t>Freeze all but 1 to 8 layers for transfer learning. Settled on 6 unfrozen layers after hyperparameter tuning.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8"/>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 Hyperparameter </a:t>
            </a:r>
            <a:r>
              <a:rPr lang="en-GB"/>
              <a:t>Tuning</a:t>
            </a:r>
            <a:endParaRPr/>
          </a:p>
        </p:txBody>
      </p:sp>
      <p:sp>
        <p:nvSpPr>
          <p:cNvPr id="437" name="Google Shape;437;p38"/>
          <p:cNvSpPr txBox="1"/>
          <p:nvPr>
            <p:ph idx="1" type="body"/>
          </p:nvPr>
        </p:nvSpPr>
        <p:spPr>
          <a:xfrm>
            <a:off x="1303800" y="1415025"/>
            <a:ext cx="22461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first 11 experiments were done to tune the hyperparameters. Learning rate had a significant impact on transfer learning scores, however the differences between the scores of the number of layers left unfrozen is </a:t>
            </a:r>
            <a:r>
              <a:rPr lang="en-GB"/>
              <a:t>negligible</a:t>
            </a:r>
            <a:r>
              <a:rPr lang="en-GB"/>
              <a:t>.</a:t>
            </a:r>
            <a:endParaRPr/>
          </a:p>
        </p:txBody>
      </p:sp>
      <p:pic>
        <p:nvPicPr>
          <p:cNvPr id="438" name="Google Shape;438;p38"/>
          <p:cNvPicPr preferRelativeResize="0"/>
          <p:nvPr/>
        </p:nvPicPr>
        <p:blipFill>
          <a:blip r:embed="rId3">
            <a:alphaModFix/>
          </a:blip>
          <a:stretch>
            <a:fillRect/>
          </a:stretch>
        </p:blipFill>
        <p:spPr>
          <a:xfrm>
            <a:off x="3549899" y="1414874"/>
            <a:ext cx="5463701" cy="3642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9"/>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 Data in Target</a:t>
            </a:r>
            <a:endParaRPr/>
          </a:p>
        </p:txBody>
      </p:sp>
      <p:sp>
        <p:nvSpPr>
          <p:cNvPr id="444" name="Google Shape;444;p39"/>
          <p:cNvSpPr txBox="1"/>
          <p:nvPr>
            <p:ph idx="1" type="body"/>
          </p:nvPr>
        </p:nvSpPr>
        <p:spPr>
          <a:xfrm>
            <a:off x="1303800" y="1415025"/>
            <a:ext cx="2246100" cy="3533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The experiments after 11 looked at keeping </a:t>
            </a:r>
            <a:r>
              <a:rPr i="1" lang="en-GB"/>
              <a:t>n</a:t>
            </a:r>
            <a:r>
              <a:rPr lang="en-GB"/>
              <a:t> samples of each activity in the target training set. The validation and test sets were not </a:t>
            </a:r>
            <a:r>
              <a:rPr lang="en-GB"/>
              <a:t>restricted</a:t>
            </a:r>
            <a:r>
              <a:rPr lang="en-GB"/>
              <a:t>.</a:t>
            </a:r>
            <a:endParaRPr/>
          </a:p>
          <a:p>
            <a:pPr indent="0" lvl="0" marL="0" rtl="0" algn="l">
              <a:spcBef>
                <a:spcPts val="1200"/>
              </a:spcBef>
              <a:spcAft>
                <a:spcPts val="0"/>
              </a:spcAft>
              <a:buNone/>
            </a:pPr>
            <a:r>
              <a:rPr lang="en-GB"/>
              <a:t>Overall the trend is that more data improves scores quickly for low values, but starts to converge at values of </a:t>
            </a:r>
            <a:r>
              <a:rPr i="1" lang="en-GB"/>
              <a:t>n</a:t>
            </a:r>
            <a:r>
              <a:rPr lang="en-GB"/>
              <a:t> at roughly 60.</a:t>
            </a:r>
            <a:endParaRPr/>
          </a:p>
          <a:p>
            <a:pPr indent="0" lvl="0" marL="0" rtl="0" algn="l">
              <a:spcBef>
                <a:spcPts val="1200"/>
              </a:spcBef>
              <a:spcAft>
                <a:spcPts val="1200"/>
              </a:spcAft>
              <a:buNone/>
            </a:pPr>
            <a:r>
              <a:rPr lang="en-GB"/>
              <a:t>Notably the transfer learning scores largely match the naive scores in all metrics besides accuracy. We are uncertain what is causing these results at this time.</a:t>
            </a:r>
            <a:endParaRPr/>
          </a:p>
        </p:txBody>
      </p:sp>
      <p:pic>
        <p:nvPicPr>
          <p:cNvPr id="445" name="Google Shape;445;p39"/>
          <p:cNvPicPr preferRelativeResize="0"/>
          <p:nvPr/>
        </p:nvPicPr>
        <p:blipFill>
          <a:blip r:embed="rId3">
            <a:alphaModFix/>
          </a:blip>
          <a:stretch>
            <a:fillRect/>
          </a:stretch>
        </p:blipFill>
        <p:spPr>
          <a:xfrm>
            <a:off x="3589387" y="1415025"/>
            <a:ext cx="5491614" cy="3661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0"/>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 Training Curve</a:t>
            </a:r>
            <a:endParaRPr/>
          </a:p>
        </p:txBody>
      </p:sp>
      <p:sp>
        <p:nvSpPr>
          <p:cNvPr id="451" name="Google Shape;451;p40"/>
          <p:cNvSpPr txBox="1"/>
          <p:nvPr>
            <p:ph idx="1" type="body"/>
          </p:nvPr>
        </p:nvSpPr>
        <p:spPr>
          <a:xfrm>
            <a:off x="4971500" y="1415025"/>
            <a:ext cx="37806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After plotting all learning curves of both the naive and transfer models it became apparent that transfer learning scores became terrible once the transfer learning training started, with both training and validation accuracy almost instantly going to 0 and validation loss rising.</a:t>
            </a:r>
            <a:endParaRPr/>
          </a:p>
        </p:txBody>
      </p:sp>
      <p:pic>
        <p:nvPicPr>
          <p:cNvPr id="452" name="Google Shape;452;p40"/>
          <p:cNvPicPr preferRelativeResize="0"/>
          <p:nvPr/>
        </p:nvPicPr>
        <p:blipFill>
          <a:blip r:embed="rId3">
            <a:alphaModFix/>
          </a:blip>
          <a:stretch>
            <a:fillRect/>
          </a:stretch>
        </p:blipFill>
        <p:spPr>
          <a:xfrm>
            <a:off x="7" y="1415025"/>
            <a:ext cx="4971492" cy="37286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1"/>
          <p:cNvSpPr txBox="1"/>
          <p:nvPr>
            <p:ph type="title"/>
          </p:nvPr>
        </p:nvSpPr>
        <p:spPr>
          <a:xfrm>
            <a:off x="1303800" y="598575"/>
            <a:ext cx="46332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t>Experiments</a:t>
            </a:r>
            <a:br>
              <a:rPr lang="en-GB" sz="1100"/>
            </a:br>
            <a:r>
              <a:rPr lang="en-GB" sz="1100"/>
              <a:t>1, </a:t>
            </a:r>
            <a:r>
              <a:rPr lang="en-GB" sz="1100"/>
              <a:t>12 - 16</a:t>
            </a:r>
            <a:endParaRPr sz="1100"/>
          </a:p>
        </p:txBody>
      </p:sp>
      <p:pic>
        <p:nvPicPr>
          <p:cNvPr id="458" name="Google Shape;458;p41"/>
          <p:cNvPicPr preferRelativeResize="0"/>
          <p:nvPr/>
        </p:nvPicPr>
        <p:blipFill>
          <a:blip r:embed="rId3">
            <a:alphaModFix/>
          </a:blip>
          <a:stretch>
            <a:fillRect/>
          </a:stretch>
        </p:blipFill>
        <p:spPr>
          <a:xfrm>
            <a:off x="2285999" y="0"/>
            <a:ext cx="6858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2"/>
          <p:cNvSpPr txBox="1"/>
          <p:nvPr>
            <p:ph type="title"/>
          </p:nvPr>
        </p:nvSpPr>
        <p:spPr>
          <a:xfrm>
            <a:off x="1303800" y="598575"/>
            <a:ext cx="46332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t>Experiments</a:t>
            </a:r>
            <a:br>
              <a:rPr lang="en-GB" sz="1100"/>
            </a:br>
            <a:r>
              <a:rPr lang="en-GB" sz="1100"/>
              <a:t>1, 17 - 21</a:t>
            </a:r>
            <a:endParaRPr sz="1100"/>
          </a:p>
        </p:txBody>
      </p:sp>
      <p:pic>
        <p:nvPicPr>
          <p:cNvPr id="464" name="Google Shape;464;p42"/>
          <p:cNvPicPr preferRelativeResize="0"/>
          <p:nvPr/>
        </p:nvPicPr>
        <p:blipFill>
          <a:blip r:embed="rId3">
            <a:alphaModFix/>
          </a:blip>
          <a:stretch>
            <a:fillRect/>
          </a:stretch>
        </p:blipFill>
        <p:spPr>
          <a:xfrm>
            <a:off x="2285999" y="0"/>
            <a:ext cx="6858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3"/>
          <p:cNvSpPr txBox="1"/>
          <p:nvPr>
            <p:ph type="title"/>
          </p:nvPr>
        </p:nvSpPr>
        <p:spPr>
          <a:xfrm>
            <a:off x="1303800" y="598575"/>
            <a:ext cx="46332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t>Experiments</a:t>
            </a:r>
            <a:br>
              <a:rPr lang="en-GB" sz="1100"/>
            </a:br>
            <a:r>
              <a:rPr lang="en-GB" sz="1100"/>
              <a:t>1, 22 - 26</a:t>
            </a:r>
            <a:endParaRPr sz="1100"/>
          </a:p>
        </p:txBody>
      </p:sp>
      <p:pic>
        <p:nvPicPr>
          <p:cNvPr id="470" name="Google Shape;470;p43"/>
          <p:cNvPicPr preferRelativeResize="0"/>
          <p:nvPr/>
        </p:nvPicPr>
        <p:blipFill>
          <a:blip r:embed="rId3">
            <a:alphaModFix/>
          </a:blip>
          <a:stretch>
            <a:fillRect/>
          </a:stretch>
        </p:blipFill>
        <p:spPr>
          <a:xfrm>
            <a:off x="2285999" y="0"/>
            <a:ext cx="6858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6"/>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 Members</a:t>
            </a:r>
            <a:endParaRPr/>
          </a:p>
        </p:txBody>
      </p:sp>
      <p:graphicFrame>
        <p:nvGraphicFramePr>
          <p:cNvPr id="329" name="Google Shape;329;p26"/>
          <p:cNvGraphicFramePr/>
          <p:nvPr/>
        </p:nvGraphicFramePr>
        <p:xfrm>
          <a:off x="786188" y="1822090"/>
          <a:ext cx="3000000" cy="3000000"/>
        </p:xfrm>
        <a:graphic>
          <a:graphicData uri="http://schemas.openxmlformats.org/drawingml/2006/table">
            <a:tbl>
              <a:tblPr>
                <a:noFill/>
                <a:tableStyleId>{E12ABE1D-D610-4E36-B3A9-470DC5C96214}</a:tableStyleId>
              </a:tblPr>
              <a:tblGrid>
                <a:gridCol w="2083900"/>
                <a:gridCol w="2963850"/>
                <a:gridCol w="2523875"/>
              </a:tblGrid>
              <a:tr h="426675">
                <a:tc>
                  <a:txBody>
                    <a:bodyPr/>
                    <a:lstStyle/>
                    <a:p>
                      <a:pPr indent="0" lvl="0" marL="0" rtl="0" algn="ctr">
                        <a:spcBef>
                          <a:spcPts val="0"/>
                        </a:spcBef>
                        <a:spcAft>
                          <a:spcPts val="0"/>
                        </a:spcAft>
                        <a:buNone/>
                      </a:pPr>
                      <a:r>
                        <a:rPr b="1" lang="en-GB" sz="1300" u="sng">
                          <a:solidFill>
                            <a:srgbClr val="424242"/>
                          </a:solidFill>
                          <a:latin typeface="Nunito"/>
                          <a:ea typeface="Nunito"/>
                          <a:cs typeface="Nunito"/>
                          <a:sym typeface="Nunito"/>
                        </a:rPr>
                        <a:t>Name</a:t>
                      </a:r>
                      <a:endParaRPr b="1" sz="1300" u="sng">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GB" sz="1300" u="sng">
                          <a:solidFill>
                            <a:srgbClr val="424242"/>
                          </a:solidFill>
                          <a:latin typeface="Nunito"/>
                          <a:ea typeface="Nunito"/>
                          <a:cs typeface="Nunito"/>
                          <a:sym typeface="Nunito"/>
                        </a:rPr>
                        <a:t>Email</a:t>
                      </a:r>
                      <a:endParaRPr b="1" sz="1300" u="sng">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GB" sz="1300" u="sng">
                          <a:solidFill>
                            <a:srgbClr val="424242"/>
                          </a:solidFill>
                          <a:latin typeface="Nunito"/>
                          <a:ea typeface="Nunito"/>
                          <a:cs typeface="Nunito"/>
                          <a:sym typeface="Nunito"/>
                        </a:rPr>
                        <a:t>Role</a:t>
                      </a:r>
                      <a:endParaRPr b="1" sz="1300" u="sng">
                        <a:solidFill>
                          <a:srgbClr val="42424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Mica Haney </a:t>
                      </a:r>
                      <a:endParaRPr sz="1300">
                        <a:solidFill>
                          <a:srgbClr val="42424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micahaney@my.unt.edu</a:t>
                      </a:r>
                      <a:endParaRPr sz="1300">
                        <a:solidFill>
                          <a:srgbClr val="42424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Team Leader</a:t>
                      </a:r>
                      <a:endParaRPr sz="1300">
                        <a:solidFill>
                          <a:srgbClr val="42424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Kushal Patel</a:t>
                      </a:r>
                      <a:endParaRPr sz="1300">
                        <a:solidFill>
                          <a:srgbClr val="42424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kushalpatel2@my.unt.edu</a:t>
                      </a:r>
                      <a:endParaRPr sz="1300">
                        <a:solidFill>
                          <a:srgbClr val="42424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Team Member</a:t>
                      </a:r>
                      <a:endParaRPr sz="1300">
                        <a:solidFill>
                          <a:srgbClr val="42424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Vrushabh Ajaybhai Desai</a:t>
                      </a:r>
                      <a:endParaRPr sz="1300">
                        <a:solidFill>
                          <a:srgbClr val="42424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VrushabhAjaybhaiDesai@my.unt.edu</a:t>
                      </a:r>
                      <a:endParaRPr sz="1300">
                        <a:solidFill>
                          <a:srgbClr val="42424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Team Member</a:t>
                      </a:r>
                      <a:endParaRPr sz="1300">
                        <a:solidFill>
                          <a:srgbClr val="42424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Mayur Vora</a:t>
                      </a:r>
                      <a:endParaRPr sz="1300">
                        <a:solidFill>
                          <a:srgbClr val="42424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Mayuriswarbhaivora@my.unt.edu</a:t>
                      </a:r>
                      <a:endParaRPr sz="1300">
                        <a:solidFill>
                          <a:srgbClr val="42424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Team Member</a:t>
                      </a:r>
                      <a:endParaRPr sz="1300">
                        <a:solidFill>
                          <a:srgbClr val="42424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Rhea Chitturu</a:t>
                      </a:r>
                      <a:endParaRPr sz="1300">
                        <a:solidFill>
                          <a:srgbClr val="42424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rheachitturu@my.unt.edu</a:t>
                      </a:r>
                      <a:endParaRPr sz="1300">
                        <a:solidFill>
                          <a:srgbClr val="42424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Team Member</a:t>
                      </a:r>
                      <a:endParaRPr sz="1300">
                        <a:solidFill>
                          <a:srgbClr val="424242"/>
                        </a:solidFill>
                        <a:latin typeface="Nunito"/>
                        <a:ea typeface="Nunito"/>
                        <a:cs typeface="Nunito"/>
                        <a:sym typeface="Nunito"/>
                      </a:endParaRPr>
                    </a:p>
                  </a:txBody>
                  <a:tcPr marT="91425" marB="91425" marR="91425" marL="91425"/>
                </a:tc>
              </a:tr>
              <a:tr h="417825">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Sreeja Bellamkonda</a:t>
                      </a:r>
                      <a:endParaRPr sz="1300">
                        <a:solidFill>
                          <a:srgbClr val="42424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Sreeja.Bellamkonda@my.unt.edu</a:t>
                      </a:r>
                      <a:endParaRPr sz="1300">
                        <a:solidFill>
                          <a:srgbClr val="424242"/>
                        </a:solidFill>
                        <a:latin typeface="Nunito"/>
                        <a:ea typeface="Nunito"/>
                        <a:cs typeface="Nunito"/>
                        <a:sym typeface="Nunito"/>
                      </a:endParaRPr>
                    </a:p>
                  </a:txBody>
                  <a:tcPr marT="91425" marB="91425" marR="91425" marL="91425"/>
                </a:tc>
                <a:tc>
                  <a:txBody>
                    <a:bodyPr/>
                    <a:lstStyle/>
                    <a:p>
                      <a:pPr indent="0" lvl="0" marL="0" rtl="0" algn="l">
                        <a:spcBef>
                          <a:spcPts val="0"/>
                        </a:spcBef>
                        <a:spcAft>
                          <a:spcPts val="0"/>
                        </a:spcAft>
                        <a:buNone/>
                      </a:pPr>
                      <a:r>
                        <a:rPr lang="en-GB" sz="1300">
                          <a:solidFill>
                            <a:srgbClr val="424242"/>
                          </a:solidFill>
                          <a:latin typeface="Nunito"/>
                          <a:ea typeface="Nunito"/>
                          <a:cs typeface="Nunito"/>
                          <a:sym typeface="Nunito"/>
                        </a:rPr>
                        <a:t>Team Member</a:t>
                      </a:r>
                      <a:endParaRPr sz="1300">
                        <a:solidFill>
                          <a:srgbClr val="424242"/>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4"/>
          <p:cNvSpPr txBox="1"/>
          <p:nvPr>
            <p:ph type="title"/>
          </p:nvPr>
        </p:nvSpPr>
        <p:spPr>
          <a:xfrm>
            <a:off x="1303800" y="598575"/>
            <a:ext cx="46332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t>Experiments</a:t>
            </a:r>
            <a:br>
              <a:rPr lang="en-GB" sz="1100"/>
            </a:br>
            <a:r>
              <a:rPr lang="en-GB" sz="1100"/>
              <a:t>1, 27 - 31</a:t>
            </a:r>
            <a:endParaRPr sz="1100"/>
          </a:p>
        </p:txBody>
      </p:sp>
      <p:pic>
        <p:nvPicPr>
          <p:cNvPr id="476" name="Google Shape;476;p44"/>
          <p:cNvPicPr preferRelativeResize="0"/>
          <p:nvPr/>
        </p:nvPicPr>
        <p:blipFill>
          <a:blip r:embed="rId3">
            <a:alphaModFix/>
          </a:blip>
          <a:stretch>
            <a:fillRect/>
          </a:stretch>
        </p:blipFill>
        <p:spPr>
          <a:xfrm>
            <a:off x="2285999" y="0"/>
            <a:ext cx="6858000"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5"/>
          <p:cNvSpPr txBox="1"/>
          <p:nvPr>
            <p:ph type="title"/>
          </p:nvPr>
        </p:nvSpPr>
        <p:spPr>
          <a:xfrm>
            <a:off x="1303800" y="598575"/>
            <a:ext cx="46332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t>Experiments</a:t>
            </a:r>
            <a:br>
              <a:rPr lang="en-GB" sz="1100"/>
            </a:br>
            <a:r>
              <a:rPr lang="en-GB" sz="1100"/>
              <a:t>1, 32 - 36</a:t>
            </a:r>
            <a:endParaRPr sz="1100"/>
          </a:p>
        </p:txBody>
      </p:sp>
      <p:pic>
        <p:nvPicPr>
          <p:cNvPr id="482" name="Google Shape;482;p45"/>
          <p:cNvPicPr preferRelativeResize="0"/>
          <p:nvPr/>
        </p:nvPicPr>
        <p:blipFill>
          <a:blip r:embed="rId3">
            <a:alphaModFix/>
          </a:blip>
          <a:stretch>
            <a:fillRect/>
          </a:stretch>
        </p:blipFill>
        <p:spPr>
          <a:xfrm>
            <a:off x="2285999" y="0"/>
            <a:ext cx="6858000"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6"/>
          <p:cNvSpPr txBox="1"/>
          <p:nvPr>
            <p:ph type="title"/>
          </p:nvPr>
        </p:nvSpPr>
        <p:spPr>
          <a:xfrm>
            <a:off x="1303800" y="598575"/>
            <a:ext cx="46332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100"/>
              <a:t>Experiments</a:t>
            </a:r>
            <a:br>
              <a:rPr lang="en-GB" sz="1100"/>
            </a:br>
            <a:r>
              <a:rPr lang="en-GB" sz="1100"/>
              <a:t>1, 37 - 39</a:t>
            </a:r>
            <a:endParaRPr sz="1100"/>
          </a:p>
        </p:txBody>
      </p:sp>
      <p:pic>
        <p:nvPicPr>
          <p:cNvPr id="488" name="Google Shape;488;p46"/>
          <p:cNvPicPr preferRelativeResize="0"/>
          <p:nvPr/>
        </p:nvPicPr>
        <p:blipFill>
          <a:blip r:embed="rId3">
            <a:alphaModFix/>
          </a:blip>
          <a:stretch>
            <a:fillRect/>
          </a:stretch>
        </p:blipFill>
        <p:spPr>
          <a:xfrm>
            <a:off x="2285999" y="0"/>
            <a:ext cx="68580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 Evaluation</a:t>
            </a:r>
            <a:endParaRPr/>
          </a:p>
        </p:txBody>
      </p:sp>
      <p:sp>
        <p:nvSpPr>
          <p:cNvPr id="494" name="Google Shape;494;p47"/>
          <p:cNvSpPr txBox="1"/>
          <p:nvPr>
            <p:ph idx="1" type="body"/>
          </p:nvPr>
        </p:nvSpPr>
        <p:spPr>
          <a:xfrm>
            <a:off x="1303800" y="1415025"/>
            <a:ext cx="74484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Overall due to the terrible learning curves once transfer learning is enacted, we can say that transfer learning </a:t>
            </a:r>
            <a:r>
              <a:rPr lang="en-GB"/>
              <a:t>performed poorly in this case. However, the end-of-learning precision, recall, and F1 scores indicate that the transfer learning is indeed working. Further analysis is needed to find the reason for the score discrepancy.</a:t>
            </a:r>
            <a:endParaRPr/>
          </a:p>
          <a:p>
            <a:pPr indent="0" lvl="0" marL="0" rtl="0" algn="l">
              <a:spcBef>
                <a:spcPts val="1200"/>
              </a:spcBef>
              <a:spcAft>
                <a:spcPts val="1200"/>
              </a:spcAft>
              <a:buNone/>
            </a:pPr>
            <a:r>
              <a:rPr lang="en-GB"/>
              <a:t>As things stand, transfer learning is possible between datasets. However, the reliability of such learning is dubious.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8"/>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Archive</a:t>
            </a:r>
            <a:endParaRPr/>
          </a:p>
        </p:txBody>
      </p:sp>
      <p:sp>
        <p:nvSpPr>
          <p:cNvPr id="500" name="Google Shape;500;p48"/>
          <p:cNvSpPr txBox="1"/>
          <p:nvPr>
            <p:ph idx="1" type="body"/>
          </p:nvPr>
        </p:nvSpPr>
        <p:spPr>
          <a:xfrm>
            <a:off x="1303800" y="1415025"/>
            <a:ext cx="74484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Google Drive: </a:t>
            </a:r>
            <a:br>
              <a:rPr lang="en-GB"/>
            </a:br>
            <a:r>
              <a:rPr lang="en-GB" u="sng">
                <a:solidFill>
                  <a:schemeClr val="hlink"/>
                </a:solidFill>
                <a:hlinkClick r:id="rId3"/>
              </a:rPr>
              <a:t>https://drive.google.com/drive/folders/1yNPxni1lCeFX3IWXAt7JjG1VGg554cfD?usp=sharing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9"/>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Related Projects</a:t>
            </a:r>
            <a:endParaRPr/>
          </a:p>
        </p:txBody>
      </p:sp>
      <p:sp>
        <p:nvSpPr>
          <p:cNvPr id="506" name="Google Shape;506;p49"/>
          <p:cNvSpPr txBox="1"/>
          <p:nvPr>
            <p:ph idx="1" type="body"/>
          </p:nvPr>
        </p:nvSpPr>
        <p:spPr>
          <a:xfrm>
            <a:off x="1303800" y="1415025"/>
            <a:ext cx="74484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HAR Using Deep NN Notebook:</a:t>
            </a:r>
            <a:endParaRPr/>
          </a:p>
          <a:p>
            <a:pPr indent="-311150" lvl="0" marL="457200" rtl="0" algn="l">
              <a:spcBef>
                <a:spcPts val="1200"/>
              </a:spcBef>
              <a:spcAft>
                <a:spcPts val="0"/>
              </a:spcAft>
              <a:buSzPts val="1300"/>
              <a:buChar char="●"/>
            </a:pPr>
            <a:r>
              <a:rPr lang="en-GB"/>
              <a:t>https://www.kaggle.com/code/euneun000/har-using-deep-nn</a:t>
            </a:r>
            <a:endParaRPr/>
          </a:p>
          <a:p>
            <a:pPr indent="-311150" lvl="0" marL="457200" rtl="0" algn="l">
              <a:spcBef>
                <a:spcPts val="0"/>
              </a:spcBef>
              <a:spcAft>
                <a:spcPts val="0"/>
              </a:spcAft>
              <a:buSzPts val="1300"/>
              <a:buChar char="●"/>
            </a:pPr>
            <a:r>
              <a:rPr lang="en-GB"/>
              <a:t>Kaggle notebook of a deep NN applied to the UCI HAR dataset.</a:t>
            </a:r>
            <a:endParaRPr/>
          </a:p>
          <a:p>
            <a:pPr indent="0" lvl="0" marL="0" rtl="0" algn="l">
              <a:spcBef>
                <a:spcPts val="1200"/>
              </a:spcBef>
              <a:spcAft>
                <a:spcPts val="0"/>
              </a:spcAft>
              <a:buNone/>
            </a:pPr>
            <a:r>
              <a:rPr lang="en-GB"/>
              <a:t>Previous Transfer Learning with Gesture Recognition Project Proposal:</a:t>
            </a:r>
            <a:endParaRPr/>
          </a:p>
          <a:p>
            <a:pPr indent="-311150" lvl="0" marL="457200" rtl="0" algn="l">
              <a:spcBef>
                <a:spcPts val="1200"/>
              </a:spcBef>
              <a:spcAft>
                <a:spcPts val="0"/>
              </a:spcAft>
              <a:buSzPts val="1300"/>
              <a:buChar char="●"/>
            </a:pPr>
            <a:r>
              <a:rPr lang="en-GB"/>
              <a:t>https://docs.google.com/document/d/1KqirKmIku6rEnOwq15qis8jAqeeJV2uS32YsoERjczw/edit</a:t>
            </a:r>
            <a:endParaRPr/>
          </a:p>
          <a:p>
            <a:pPr indent="-311150" lvl="0" marL="457200" rtl="0" algn="l">
              <a:spcBef>
                <a:spcPts val="0"/>
              </a:spcBef>
              <a:spcAft>
                <a:spcPts val="0"/>
              </a:spcAft>
              <a:buSzPts val="1300"/>
              <a:buChar char="●"/>
            </a:pPr>
            <a:r>
              <a:rPr lang="en-GB"/>
              <a:t>Project proposal from the Fall 2021 semester of CSCE 5380.</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0"/>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p:txBody>
      </p:sp>
      <p:sp>
        <p:nvSpPr>
          <p:cNvPr id="512" name="Google Shape;512;p50"/>
          <p:cNvSpPr txBox="1"/>
          <p:nvPr>
            <p:ph idx="1" type="body"/>
          </p:nvPr>
        </p:nvSpPr>
        <p:spPr>
          <a:xfrm>
            <a:off x="1303800" y="1414875"/>
            <a:ext cx="7448400" cy="3361800"/>
          </a:xfrm>
          <a:prstGeom prst="rect">
            <a:avLst/>
          </a:prstGeom>
          <a:no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a:t>An, S., Bhat, G., Gumussoy, S., &amp; Ogras, U. (2020). Transfer Learning for Human Activity Recognition using Representational Analysis of Neural Networks. arXiv preprint arXiv:2012.04479.</a:t>
            </a:r>
            <a:endParaRPr/>
          </a:p>
          <a:p>
            <a:pPr indent="0" lvl="0" marL="0" rtl="0" algn="l">
              <a:spcBef>
                <a:spcPts val="1200"/>
              </a:spcBef>
              <a:spcAft>
                <a:spcPts val="0"/>
              </a:spcAft>
              <a:buNone/>
            </a:pPr>
            <a:r>
              <a:rPr lang="en-GB"/>
              <a:t>Levin, R., Cherepanova, V., Schwarzschild, A., Bansal, A., Bruss, C. B., Goldstein, T., ... &amp; Goldblum, M. (2022). Transfer Learning with Deep Tabular Models. arXiv preprint arXiv:2206.15306.</a:t>
            </a:r>
            <a:endParaRPr/>
          </a:p>
          <a:p>
            <a:pPr indent="0" lvl="0" marL="0" rtl="0" algn="l">
              <a:spcBef>
                <a:spcPts val="1200"/>
              </a:spcBef>
              <a:spcAft>
                <a:spcPts val="0"/>
              </a:spcAft>
              <a:buNone/>
            </a:pPr>
            <a:r>
              <a:rPr lang="en-GB"/>
              <a:t>Pang, J. (2018). Human Activity Recognition Based on Transfer Learning.</a:t>
            </a:r>
            <a:endParaRPr/>
          </a:p>
          <a:p>
            <a:pPr indent="0" lvl="0" marL="0" rtl="0" algn="l">
              <a:spcBef>
                <a:spcPts val="1200"/>
              </a:spcBef>
              <a:spcAft>
                <a:spcPts val="0"/>
              </a:spcAft>
              <a:buNone/>
            </a:pPr>
            <a:r>
              <a:rPr lang="en-GB"/>
              <a:t>Patel, S. (2022, April 15). Deep Transfer Learning for Human Activity Recognition. Medium. Retrieved September 14, 2022, from https://medium.com/@sarjakpatel1999/deep-transfer-learning-for-human-activity-recognition-d291a7731154 </a:t>
            </a:r>
            <a:endParaRPr b="1"/>
          </a:p>
          <a:p>
            <a:pPr indent="0" lvl="0" marL="0" rtl="0" algn="l">
              <a:spcBef>
                <a:spcPts val="1200"/>
              </a:spcBef>
              <a:spcAft>
                <a:spcPts val="1200"/>
              </a:spcAft>
              <a:buNone/>
            </a:pPr>
            <a:r>
              <a:rPr lang="en-GB"/>
              <a:t>Yan, Y., Liao, T., Zhao, J., Wang, J., Ma, L., Lv, W., ... &amp; Wang, L. (2022). Deep transfer learning with graph neural network for sensor-based human activity recognition. arXiv preprint arXiv:2203.07910.</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7"/>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Abstract</a:t>
            </a:r>
            <a:endParaRPr/>
          </a:p>
        </p:txBody>
      </p:sp>
      <p:sp>
        <p:nvSpPr>
          <p:cNvPr id="335" name="Google Shape;335;p27"/>
          <p:cNvSpPr txBox="1"/>
          <p:nvPr>
            <p:ph idx="1" type="body"/>
          </p:nvPr>
        </p:nvSpPr>
        <p:spPr>
          <a:xfrm>
            <a:off x="1303800" y="1415025"/>
            <a:ext cx="74484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 the previous iteration of this project, using transfer learning in the domain of human activity recognition (HAR) was performed. The project specifically looked at adding in new activities, using data from the same dataset. This allows for the model to look only at the activities without having to decide if the activity comes from one collection method or another.</a:t>
            </a:r>
            <a:endParaRPr/>
          </a:p>
          <a:p>
            <a:pPr indent="0" lvl="0" marL="0" rtl="0" algn="l">
              <a:spcBef>
                <a:spcPts val="1200"/>
              </a:spcBef>
              <a:spcAft>
                <a:spcPts val="0"/>
              </a:spcAft>
              <a:buNone/>
            </a:pPr>
            <a:r>
              <a:rPr lang="en-GB"/>
              <a:t>This iteration of the project proposes to tackle that problem, and see if transfer learning is a valid approach to working with multiple datasets. If so, this would indicate a way for handling real-world problems where data collection methods might differ between locations and patients due to obstacles such as sensor availability, safety restrictions, collection protocol, etc.</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28"/>
          <p:cNvPicPr preferRelativeResize="0"/>
          <p:nvPr/>
        </p:nvPicPr>
        <p:blipFill>
          <a:blip r:embed="rId3">
            <a:alphaModFix/>
          </a:blip>
          <a:stretch>
            <a:fillRect/>
          </a:stretch>
        </p:blipFill>
        <p:spPr>
          <a:xfrm>
            <a:off x="205325" y="1987925"/>
            <a:ext cx="6008800" cy="2888625"/>
          </a:xfrm>
          <a:prstGeom prst="rect">
            <a:avLst/>
          </a:prstGeom>
          <a:noFill/>
          <a:ln>
            <a:noFill/>
          </a:ln>
        </p:spPr>
      </p:pic>
      <p:sp>
        <p:nvSpPr>
          <p:cNvPr id="341" name="Google Shape;341;p28"/>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 HAR</a:t>
            </a:r>
            <a:endParaRPr/>
          </a:p>
        </p:txBody>
      </p:sp>
      <p:sp>
        <p:nvSpPr>
          <p:cNvPr id="342" name="Google Shape;342;p28"/>
          <p:cNvSpPr txBox="1"/>
          <p:nvPr>
            <p:ph idx="1" type="body"/>
          </p:nvPr>
        </p:nvSpPr>
        <p:spPr>
          <a:xfrm>
            <a:off x="4222600" y="1415025"/>
            <a:ext cx="45297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Human Activity Recognition (HAR) is predicting the movement of a person  such as walking, talking, standing, and sitting.</a:t>
            </a:r>
            <a:endParaRPr/>
          </a:p>
          <a:p>
            <a:pPr indent="0" lvl="0" marL="0" rtl="0" algn="l">
              <a:spcBef>
                <a:spcPts val="1200"/>
              </a:spcBef>
              <a:spcAft>
                <a:spcPts val="1200"/>
              </a:spcAft>
              <a:buNone/>
            </a:pPr>
            <a:r>
              <a:rPr lang="en-GB"/>
              <a:t>Data could be based on sensor data, such as an accelerometer in a smartphone or wearables or video.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9"/>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Common Challenges of HAR</a:t>
            </a:r>
            <a:endParaRPr/>
          </a:p>
        </p:txBody>
      </p:sp>
      <p:sp>
        <p:nvSpPr>
          <p:cNvPr id="348" name="Google Shape;348;p29"/>
          <p:cNvSpPr txBox="1"/>
          <p:nvPr>
            <p:ph idx="1" type="body"/>
          </p:nvPr>
        </p:nvSpPr>
        <p:spPr>
          <a:xfrm>
            <a:off x="1303800" y="1415025"/>
            <a:ext cx="74484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Below are aspects of HAR data that often cause significant issue when training models.</a:t>
            </a:r>
            <a:endParaRPr/>
          </a:p>
          <a:p>
            <a:pPr indent="-311150" lvl="0" marL="457200" rtl="0" algn="l">
              <a:spcBef>
                <a:spcPts val="1000"/>
              </a:spcBef>
              <a:spcAft>
                <a:spcPts val="0"/>
              </a:spcAft>
              <a:buSzPts val="1300"/>
              <a:buChar char="●"/>
            </a:pPr>
            <a:r>
              <a:rPr lang="en-GB"/>
              <a:t>Diversity of age, gender, and number of subjects.</a:t>
            </a:r>
            <a:endParaRPr/>
          </a:p>
          <a:p>
            <a:pPr indent="-311150" lvl="0" marL="457200" rtl="0" algn="l">
              <a:spcBef>
                <a:spcPts val="1000"/>
              </a:spcBef>
              <a:spcAft>
                <a:spcPts val="0"/>
              </a:spcAft>
              <a:buSzPts val="1300"/>
              <a:buChar char="●"/>
            </a:pPr>
            <a:r>
              <a:rPr lang="en-GB"/>
              <a:t>Postural transitions (Sitting to Standing, Walking to Jogging etc).</a:t>
            </a:r>
            <a:endParaRPr/>
          </a:p>
          <a:p>
            <a:pPr indent="-311150" lvl="0" marL="457200" rtl="0" algn="l">
              <a:spcBef>
                <a:spcPts val="1000"/>
              </a:spcBef>
              <a:spcAft>
                <a:spcPts val="0"/>
              </a:spcAft>
              <a:buSzPts val="1300"/>
              <a:buChar char="●"/>
            </a:pPr>
            <a:r>
              <a:rPr lang="en-GB"/>
              <a:t>Number of sensors and types of sensors.</a:t>
            </a:r>
            <a:endParaRPr/>
          </a:p>
          <a:p>
            <a:pPr indent="-311150" lvl="0" marL="457200" rtl="0" algn="l">
              <a:spcBef>
                <a:spcPts val="1000"/>
              </a:spcBef>
              <a:spcAft>
                <a:spcPts val="0"/>
              </a:spcAft>
              <a:buSzPts val="1300"/>
              <a:buChar char="●"/>
            </a:pPr>
            <a:r>
              <a:rPr lang="en-GB"/>
              <a:t>Missing values or labeling errors.</a:t>
            </a:r>
            <a:endParaRPr/>
          </a:p>
          <a:p>
            <a:pPr indent="-311150" lvl="0" marL="457200" rtl="0" algn="l">
              <a:spcBef>
                <a:spcPts val="1000"/>
              </a:spcBef>
              <a:spcAft>
                <a:spcPts val="0"/>
              </a:spcAft>
              <a:buSzPts val="1300"/>
              <a:buChar char="●"/>
            </a:pPr>
            <a:r>
              <a:rPr lang="en-GB"/>
              <a:t>Complex activities.</a:t>
            </a:r>
            <a:endParaRPr/>
          </a:p>
          <a:p>
            <a:pPr indent="-311150" lvl="0" marL="457200" rtl="0" algn="l">
              <a:spcBef>
                <a:spcPts val="1000"/>
              </a:spcBef>
              <a:spcAft>
                <a:spcPts val="1000"/>
              </a:spcAft>
              <a:buSzPts val="1300"/>
              <a:buChar char="●"/>
            </a:pPr>
            <a:r>
              <a:rPr lang="en-GB"/>
              <a:t>Sparse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 Transfer Learning</a:t>
            </a:r>
            <a:endParaRPr/>
          </a:p>
        </p:txBody>
      </p:sp>
      <p:sp>
        <p:nvSpPr>
          <p:cNvPr id="354" name="Google Shape;354;p30"/>
          <p:cNvSpPr txBox="1"/>
          <p:nvPr>
            <p:ph idx="1" type="body"/>
          </p:nvPr>
        </p:nvSpPr>
        <p:spPr>
          <a:xfrm>
            <a:off x="1303800" y="1415025"/>
            <a:ext cx="74484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Transfer learning is a form of fine-tuning.</a:t>
            </a:r>
            <a:endParaRPr/>
          </a:p>
          <a:p>
            <a:pPr indent="0" lvl="0" marL="0" rtl="0" algn="l">
              <a:spcBef>
                <a:spcPts val="1200"/>
              </a:spcBef>
              <a:spcAft>
                <a:spcPts val="0"/>
              </a:spcAft>
              <a:buNone/>
            </a:pPr>
            <a:r>
              <a:rPr lang="en-GB"/>
              <a:t>Only certain layers are updated, the rest are frozen and the weights don’t update.</a:t>
            </a:r>
            <a:endParaRPr/>
          </a:p>
          <a:p>
            <a:pPr indent="0" lvl="0" marL="0" rtl="0" algn="l">
              <a:spcBef>
                <a:spcPts val="1200"/>
              </a:spcBef>
              <a:spcAft>
                <a:spcPts val="0"/>
              </a:spcAft>
              <a:buNone/>
            </a:pPr>
            <a:r>
              <a:rPr lang="en-GB"/>
              <a:t>This allows for the model to adjust to the new dataset by leveraging the pre-trained model’s knowledge of the original dataset without losing any information contained in the pre-trained weights.</a:t>
            </a:r>
            <a:endParaRPr/>
          </a:p>
          <a:p>
            <a:pPr indent="0" lvl="0" marL="0" rtl="0" algn="l">
              <a:spcBef>
                <a:spcPts val="1200"/>
              </a:spcBef>
              <a:spcAft>
                <a:spcPts val="0"/>
              </a:spcAft>
              <a:buNone/>
            </a:pPr>
            <a:r>
              <a:rPr lang="en-GB"/>
              <a:t>The dataset pre-</a:t>
            </a:r>
            <a:r>
              <a:rPr lang="en-GB"/>
              <a:t>training</a:t>
            </a:r>
            <a:r>
              <a:rPr lang="en-GB"/>
              <a:t> is done on is the </a:t>
            </a:r>
            <a:r>
              <a:rPr b="1" lang="en-GB"/>
              <a:t>source</a:t>
            </a:r>
            <a:r>
              <a:rPr lang="en-GB"/>
              <a:t> dataset.</a:t>
            </a:r>
            <a:endParaRPr/>
          </a:p>
          <a:p>
            <a:pPr indent="0" lvl="0" marL="0" rtl="0" algn="l">
              <a:spcBef>
                <a:spcPts val="1200"/>
              </a:spcBef>
              <a:spcAft>
                <a:spcPts val="0"/>
              </a:spcAft>
              <a:buNone/>
            </a:pPr>
            <a:r>
              <a:rPr lang="en-GB"/>
              <a:t>The dataset fine-tuning is done on is the </a:t>
            </a:r>
            <a:r>
              <a:rPr b="1" lang="en-GB"/>
              <a:t>target</a:t>
            </a:r>
            <a:r>
              <a:rPr lang="en-GB"/>
              <a:t> dataset.</a:t>
            </a:r>
            <a:endParaRPr/>
          </a:p>
          <a:p>
            <a:pPr indent="0" lvl="0" marL="0" rtl="0" algn="l">
              <a:spcBef>
                <a:spcPts val="1200"/>
              </a:spcBef>
              <a:spcAft>
                <a:spcPts val="1200"/>
              </a:spcAft>
              <a:buNone/>
            </a:pPr>
            <a:r>
              <a:rPr lang="en-GB"/>
              <a:t>The target dataset must closely resemble the source dataset.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1"/>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Design</a:t>
            </a:r>
            <a:endParaRPr/>
          </a:p>
        </p:txBody>
      </p:sp>
      <p:sp>
        <p:nvSpPr>
          <p:cNvPr id="360" name="Google Shape;360;p31"/>
          <p:cNvSpPr txBox="1"/>
          <p:nvPr>
            <p:ph idx="1" type="body"/>
          </p:nvPr>
        </p:nvSpPr>
        <p:spPr>
          <a:xfrm>
            <a:off x="1303800" y="1415025"/>
            <a:ext cx="37218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All code is written in Google Colab, with the data stored in Google Drive.</a:t>
            </a:r>
            <a:endParaRPr/>
          </a:p>
          <a:p>
            <a:pPr indent="0" lvl="0" marL="0" rtl="0" algn="l">
              <a:spcBef>
                <a:spcPts val="1200"/>
              </a:spcBef>
              <a:spcAft>
                <a:spcPts val="0"/>
              </a:spcAft>
              <a:buNone/>
            </a:pPr>
            <a:r>
              <a:rPr lang="en-GB"/>
              <a:t>The code is written in python, and largely uses the tensorflow, sklearn, pandas, numpy, and pyplot libraries.</a:t>
            </a:r>
            <a:endParaRPr/>
          </a:p>
          <a:p>
            <a:pPr indent="0" lvl="0" marL="0" rtl="0" algn="l">
              <a:spcBef>
                <a:spcPts val="1200"/>
              </a:spcBef>
              <a:spcAft>
                <a:spcPts val="0"/>
              </a:spcAft>
              <a:buNone/>
            </a:pPr>
            <a:r>
              <a:rPr lang="en-GB"/>
              <a:t>Data will be analyzed then preprocessed only once, initially. This will be repeated if experimentation requires it and time allows.</a:t>
            </a:r>
            <a:endParaRPr/>
          </a:p>
          <a:p>
            <a:pPr indent="0" lvl="0" marL="0" rtl="0" algn="l">
              <a:spcBef>
                <a:spcPts val="1200"/>
              </a:spcBef>
              <a:spcAft>
                <a:spcPts val="1200"/>
              </a:spcAft>
              <a:buNone/>
            </a:pPr>
            <a:r>
              <a:rPr lang="en-GB"/>
              <a:t>Experiments will be run in sets of 5, with a naive, two initial/source, and two transfer models.</a:t>
            </a:r>
            <a:endParaRPr/>
          </a:p>
        </p:txBody>
      </p:sp>
      <p:sp>
        <p:nvSpPr>
          <p:cNvPr id="361" name="Google Shape;361;p31"/>
          <p:cNvSpPr/>
          <p:nvPr/>
        </p:nvSpPr>
        <p:spPr>
          <a:xfrm>
            <a:off x="5187100" y="1182925"/>
            <a:ext cx="3721800" cy="1849800"/>
          </a:xfrm>
          <a:prstGeom prst="rect">
            <a:avLst/>
          </a:prstGeom>
          <a:solidFill>
            <a:srgbClr val="F3F3F3"/>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700">
                <a:solidFill>
                  <a:srgbClr val="999999"/>
                </a:solidFill>
              </a:rPr>
              <a:t>Data</a:t>
            </a:r>
            <a:endParaRPr sz="700">
              <a:solidFill>
                <a:srgbClr val="999999"/>
              </a:solidFill>
            </a:endParaRPr>
          </a:p>
        </p:txBody>
      </p:sp>
      <p:sp>
        <p:nvSpPr>
          <p:cNvPr id="362" name="Google Shape;362;p31"/>
          <p:cNvSpPr/>
          <p:nvPr/>
        </p:nvSpPr>
        <p:spPr>
          <a:xfrm>
            <a:off x="8168837" y="2104501"/>
            <a:ext cx="586200" cy="714300"/>
          </a:xfrm>
          <a:prstGeom prst="curvedUpArrow">
            <a:avLst>
              <a:gd fmla="val 25000" name="adj1"/>
              <a:gd fmla="val 50000" name="adj2"/>
              <a:gd fmla="val 25000" name="adj3"/>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rot="10800000">
            <a:off x="8090413" y="1269580"/>
            <a:ext cx="586200" cy="714300"/>
          </a:xfrm>
          <a:prstGeom prst="curvedUpArrow">
            <a:avLst>
              <a:gd fmla="val 25000" name="adj1"/>
              <a:gd fmla="val 50000" name="adj2"/>
              <a:gd fmla="val 25000" name="adj3"/>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5187100" y="3066519"/>
            <a:ext cx="3721800" cy="1849800"/>
          </a:xfrm>
          <a:prstGeom prst="rect">
            <a:avLst/>
          </a:prstGeom>
          <a:solidFill>
            <a:srgbClr val="F3F3F3"/>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700">
                <a:solidFill>
                  <a:srgbClr val="999999"/>
                </a:solidFill>
              </a:rPr>
              <a:t>Experiments</a:t>
            </a:r>
            <a:endParaRPr sz="700">
              <a:solidFill>
                <a:srgbClr val="999999"/>
              </a:solidFill>
            </a:endParaRPr>
          </a:p>
        </p:txBody>
      </p:sp>
      <p:sp>
        <p:nvSpPr>
          <p:cNvPr id="365" name="Google Shape;365;p31"/>
          <p:cNvSpPr/>
          <p:nvPr/>
        </p:nvSpPr>
        <p:spPr>
          <a:xfrm>
            <a:off x="5504339" y="1427928"/>
            <a:ext cx="951900" cy="3228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073763"/>
                </a:solidFill>
              </a:rPr>
              <a:t>Source Dataset</a:t>
            </a:r>
            <a:endParaRPr sz="700">
              <a:solidFill>
                <a:srgbClr val="073763"/>
              </a:solidFill>
            </a:endParaRPr>
          </a:p>
        </p:txBody>
      </p:sp>
      <p:sp>
        <p:nvSpPr>
          <p:cNvPr id="366" name="Google Shape;366;p31"/>
          <p:cNvSpPr/>
          <p:nvPr/>
        </p:nvSpPr>
        <p:spPr>
          <a:xfrm>
            <a:off x="5504339" y="1929981"/>
            <a:ext cx="951900" cy="446400"/>
          </a:xfrm>
          <a:prstGeom prst="ellipse">
            <a:avLst/>
          </a:prstGeom>
          <a:solidFill>
            <a:srgbClr val="D9EAD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274E13"/>
                </a:solidFill>
              </a:rPr>
              <a:t>Preprocess Data</a:t>
            </a:r>
            <a:endParaRPr sz="700">
              <a:solidFill>
                <a:srgbClr val="274E13"/>
              </a:solidFill>
            </a:endParaRPr>
          </a:p>
        </p:txBody>
      </p:sp>
      <p:sp>
        <p:nvSpPr>
          <p:cNvPr id="367" name="Google Shape;367;p31"/>
          <p:cNvSpPr/>
          <p:nvPr/>
        </p:nvSpPr>
        <p:spPr>
          <a:xfrm>
            <a:off x="5504339" y="2555763"/>
            <a:ext cx="951900" cy="4179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073763"/>
                </a:solidFill>
              </a:rPr>
              <a:t>Preprocessed Source Dataset</a:t>
            </a:r>
            <a:endParaRPr sz="700">
              <a:solidFill>
                <a:srgbClr val="073763"/>
              </a:solidFill>
            </a:endParaRPr>
          </a:p>
        </p:txBody>
      </p:sp>
      <p:sp>
        <p:nvSpPr>
          <p:cNvPr id="368" name="Google Shape;368;p31"/>
          <p:cNvSpPr/>
          <p:nvPr/>
        </p:nvSpPr>
        <p:spPr>
          <a:xfrm>
            <a:off x="6774516" y="1427928"/>
            <a:ext cx="951900" cy="3228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073763"/>
                </a:solidFill>
              </a:rPr>
              <a:t>Target Dataset</a:t>
            </a:r>
            <a:endParaRPr sz="700">
              <a:solidFill>
                <a:srgbClr val="073763"/>
              </a:solidFill>
            </a:endParaRPr>
          </a:p>
        </p:txBody>
      </p:sp>
      <p:sp>
        <p:nvSpPr>
          <p:cNvPr id="369" name="Google Shape;369;p31"/>
          <p:cNvSpPr/>
          <p:nvPr/>
        </p:nvSpPr>
        <p:spPr>
          <a:xfrm>
            <a:off x="6774516" y="1929981"/>
            <a:ext cx="951900" cy="446400"/>
          </a:xfrm>
          <a:prstGeom prst="ellipse">
            <a:avLst/>
          </a:prstGeom>
          <a:solidFill>
            <a:srgbClr val="D9EAD3"/>
          </a:solid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274E13"/>
                </a:solidFill>
              </a:rPr>
              <a:t>Preprocess Data</a:t>
            </a:r>
            <a:endParaRPr sz="700">
              <a:solidFill>
                <a:srgbClr val="274E13"/>
              </a:solidFill>
            </a:endParaRPr>
          </a:p>
        </p:txBody>
      </p:sp>
      <p:sp>
        <p:nvSpPr>
          <p:cNvPr id="370" name="Google Shape;370;p31"/>
          <p:cNvSpPr/>
          <p:nvPr/>
        </p:nvSpPr>
        <p:spPr>
          <a:xfrm>
            <a:off x="6774516" y="2555763"/>
            <a:ext cx="951900" cy="417900"/>
          </a:xfrm>
          <a:prstGeom prst="rect">
            <a:avLst/>
          </a:prstGeom>
          <a:solidFill>
            <a:srgbClr val="CFE2F3"/>
          </a:solidFill>
          <a:ln cap="flat" cmpd="sng" w="9525">
            <a:solidFill>
              <a:srgbClr val="07376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073763"/>
                </a:solidFill>
              </a:rPr>
              <a:t>Preprocessed Target Dataset</a:t>
            </a:r>
            <a:endParaRPr sz="700">
              <a:solidFill>
                <a:srgbClr val="073763"/>
              </a:solidFill>
            </a:endParaRPr>
          </a:p>
        </p:txBody>
      </p:sp>
      <p:sp>
        <p:nvSpPr>
          <p:cNvPr id="371" name="Google Shape;371;p31"/>
          <p:cNvSpPr/>
          <p:nvPr/>
        </p:nvSpPr>
        <p:spPr>
          <a:xfrm>
            <a:off x="6697424" y="3317897"/>
            <a:ext cx="1106100" cy="417900"/>
          </a:xfrm>
          <a:prstGeom prst="rect">
            <a:avLst/>
          </a:prstGeom>
          <a:solidFill>
            <a:srgbClr val="FCE5CD"/>
          </a:solid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783F04"/>
                </a:solidFill>
              </a:rPr>
              <a:t>Initial Model Target Validation</a:t>
            </a:r>
            <a:endParaRPr sz="700">
              <a:solidFill>
                <a:srgbClr val="783F04"/>
              </a:solidFill>
            </a:endParaRPr>
          </a:p>
        </p:txBody>
      </p:sp>
      <p:sp>
        <p:nvSpPr>
          <p:cNvPr id="372" name="Google Shape;372;p31"/>
          <p:cNvSpPr/>
          <p:nvPr/>
        </p:nvSpPr>
        <p:spPr>
          <a:xfrm>
            <a:off x="5427122" y="3317897"/>
            <a:ext cx="1106100" cy="948900"/>
          </a:xfrm>
          <a:prstGeom prst="rect">
            <a:avLst/>
          </a:prstGeom>
          <a:solidFill>
            <a:srgbClr val="FCE5CD"/>
          </a:solid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783F04"/>
                </a:solidFill>
              </a:rPr>
              <a:t>Naive Model</a:t>
            </a:r>
            <a:endParaRPr sz="700">
              <a:solidFill>
                <a:srgbClr val="783F04"/>
              </a:solidFill>
            </a:endParaRPr>
          </a:p>
        </p:txBody>
      </p:sp>
      <p:sp>
        <p:nvSpPr>
          <p:cNvPr id="373" name="Google Shape;373;p31"/>
          <p:cNvSpPr/>
          <p:nvPr/>
        </p:nvSpPr>
        <p:spPr>
          <a:xfrm>
            <a:off x="6697424" y="3848827"/>
            <a:ext cx="1106100" cy="417900"/>
          </a:xfrm>
          <a:prstGeom prst="rect">
            <a:avLst/>
          </a:prstGeom>
          <a:solidFill>
            <a:srgbClr val="FCE5CD"/>
          </a:solidFill>
          <a:ln cap="flat" cmpd="sng" w="9525">
            <a:solidFill>
              <a:srgbClr val="783F0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783F04"/>
                </a:solidFill>
              </a:rPr>
              <a:t>Transfer Model Target Validation</a:t>
            </a:r>
            <a:endParaRPr sz="700">
              <a:solidFill>
                <a:srgbClr val="783F04"/>
              </a:solidFill>
            </a:endParaRPr>
          </a:p>
        </p:txBody>
      </p:sp>
      <p:sp>
        <p:nvSpPr>
          <p:cNvPr id="374" name="Google Shape;374;p31"/>
          <p:cNvSpPr/>
          <p:nvPr/>
        </p:nvSpPr>
        <p:spPr>
          <a:xfrm>
            <a:off x="5427172" y="4379750"/>
            <a:ext cx="2376300" cy="322800"/>
          </a:xfrm>
          <a:prstGeom prst="rect">
            <a:avLst/>
          </a:prstGeom>
          <a:solidFill>
            <a:srgbClr val="F4CCCC"/>
          </a:solidFill>
          <a:ln cap="flat" cmpd="sng" w="9525">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700">
                <a:solidFill>
                  <a:srgbClr val="660000"/>
                </a:solidFill>
              </a:rPr>
              <a:t>Results</a:t>
            </a:r>
            <a:endParaRPr sz="700">
              <a:solidFill>
                <a:srgbClr val="660000"/>
              </a:solidFill>
            </a:endParaRPr>
          </a:p>
        </p:txBody>
      </p:sp>
      <p:cxnSp>
        <p:nvCxnSpPr>
          <p:cNvPr id="375" name="Google Shape;375;p31"/>
          <p:cNvCxnSpPr>
            <a:stCxn id="371" idx="2"/>
            <a:endCxn id="373" idx="0"/>
          </p:cNvCxnSpPr>
          <p:nvPr/>
        </p:nvCxnSpPr>
        <p:spPr>
          <a:xfrm>
            <a:off x="7250474" y="3735797"/>
            <a:ext cx="0" cy="113100"/>
          </a:xfrm>
          <a:prstGeom prst="straightConnector1">
            <a:avLst/>
          </a:prstGeom>
          <a:noFill/>
          <a:ln cap="flat" cmpd="sng" w="9525">
            <a:solidFill>
              <a:srgbClr val="000000"/>
            </a:solidFill>
            <a:prstDash val="solid"/>
            <a:round/>
            <a:headEnd len="med" w="med" type="none"/>
            <a:tailEnd len="med" w="med" type="triangle"/>
          </a:ln>
        </p:spPr>
      </p:cxnSp>
      <p:cxnSp>
        <p:nvCxnSpPr>
          <p:cNvPr id="376" name="Google Shape;376;p31"/>
          <p:cNvCxnSpPr/>
          <p:nvPr/>
        </p:nvCxnSpPr>
        <p:spPr>
          <a:xfrm>
            <a:off x="5980237" y="4266781"/>
            <a:ext cx="0" cy="122100"/>
          </a:xfrm>
          <a:prstGeom prst="straightConnector1">
            <a:avLst/>
          </a:prstGeom>
          <a:noFill/>
          <a:ln cap="flat" cmpd="sng" w="9525">
            <a:solidFill>
              <a:srgbClr val="000000"/>
            </a:solidFill>
            <a:prstDash val="solid"/>
            <a:round/>
            <a:headEnd len="med" w="med" type="none"/>
            <a:tailEnd len="med" w="med" type="triangle"/>
          </a:ln>
        </p:spPr>
      </p:cxnSp>
      <p:cxnSp>
        <p:nvCxnSpPr>
          <p:cNvPr id="377" name="Google Shape;377;p31"/>
          <p:cNvCxnSpPr>
            <a:stCxn id="373" idx="2"/>
            <a:endCxn id="374" idx="0"/>
          </p:cNvCxnSpPr>
          <p:nvPr/>
        </p:nvCxnSpPr>
        <p:spPr>
          <a:xfrm flipH="1">
            <a:off x="6615374" y="4266727"/>
            <a:ext cx="635100" cy="113100"/>
          </a:xfrm>
          <a:prstGeom prst="straightConnector1">
            <a:avLst/>
          </a:prstGeom>
          <a:noFill/>
          <a:ln cap="flat" cmpd="sng" w="9525">
            <a:solidFill>
              <a:srgbClr val="000000"/>
            </a:solidFill>
            <a:prstDash val="solid"/>
            <a:round/>
            <a:headEnd len="med" w="med" type="none"/>
            <a:tailEnd len="med" w="med" type="triangle"/>
          </a:ln>
        </p:spPr>
      </p:cxnSp>
      <p:cxnSp>
        <p:nvCxnSpPr>
          <p:cNvPr id="378" name="Google Shape;378;p31"/>
          <p:cNvCxnSpPr>
            <a:endCxn id="372" idx="0"/>
          </p:cNvCxnSpPr>
          <p:nvPr/>
        </p:nvCxnSpPr>
        <p:spPr>
          <a:xfrm>
            <a:off x="5980172" y="2973797"/>
            <a:ext cx="0" cy="344100"/>
          </a:xfrm>
          <a:prstGeom prst="straightConnector1">
            <a:avLst/>
          </a:prstGeom>
          <a:noFill/>
          <a:ln cap="flat" cmpd="sng" w="9525">
            <a:solidFill>
              <a:srgbClr val="000000"/>
            </a:solidFill>
            <a:prstDash val="solid"/>
            <a:round/>
            <a:headEnd len="med" w="med" type="none"/>
            <a:tailEnd len="med" w="med" type="triangle"/>
          </a:ln>
        </p:spPr>
      </p:cxnSp>
      <p:cxnSp>
        <p:nvCxnSpPr>
          <p:cNvPr id="379" name="Google Shape;379;p31"/>
          <p:cNvCxnSpPr>
            <a:stCxn id="365" idx="2"/>
            <a:endCxn id="366" idx="0"/>
          </p:cNvCxnSpPr>
          <p:nvPr/>
        </p:nvCxnSpPr>
        <p:spPr>
          <a:xfrm>
            <a:off x="5980289" y="1750728"/>
            <a:ext cx="0" cy="179400"/>
          </a:xfrm>
          <a:prstGeom prst="straightConnector1">
            <a:avLst/>
          </a:prstGeom>
          <a:noFill/>
          <a:ln cap="flat" cmpd="sng" w="9525">
            <a:solidFill>
              <a:srgbClr val="000000"/>
            </a:solidFill>
            <a:prstDash val="solid"/>
            <a:round/>
            <a:headEnd len="med" w="med" type="none"/>
            <a:tailEnd len="med" w="med" type="triangle"/>
          </a:ln>
        </p:spPr>
      </p:cxnSp>
      <p:cxnSp>
        <p:nvCxnSpPr>
          <p:cNvPr id="380" name="Google Shape;380;p31"/>
          <p:cNvCxnSpPr>
            <a:stCxn id="368" idx="2"/>
            <a:endCxn id="369" idx="0"/>
          </p:cNvCxnSpPr>
          <p:nvPr/>
        </p:nvCxnSpPr>
        <p:spPr>
          <a:xfrm>
            <a:off x="7250466" y="1750728"/>
            <a:ext cx="0" cy="179400"/>
          </a:xfrm>
          <a:prstGeom prst="straightConnector1">
            <a:avLst/>
          </a:prstGeom>
          <a:noFill/>
          <a:ln cap="flat" cmpd="sng" w="9525">
            <a:solidFill>
              <a:srgbClr val="000000"/>
            </a:solidFill>
            <a:prstDash val="solid"/>
            <a:round/>
            <a:headEnd len="med" w="med" type="none"/>
            <a:tailEnd len="med" w="med" type="triangle"/>
          </a:ln>
        </p:spPr>
      </p:cxnSp>
      <p:cxnSp>
        <p:nvCxnSpPr>
          <p:cNvPr id="381" name="Google Shape;381;p31"/>
          <p:cNvCxnSpPr>
            <a:stCxn id="369" idx="4"/>
            <a:endCxn id="370" idx="0"/>
          </p:cNvCxnSpPr>
          <p:nvPr/>
        </p:nvCxnSpPr>
        <p:spPr>
          <a:xfrm>
            <a:off x="7250466" y="2376381"/>
            <a:ext cx="0" cy="179400"/>
          </a:xfrm>
          <a:prstGeom prst="straightConnector1">
            <a:avLst/>
          </a:prstGeom>
          <a:noFill/>
          <a:ln cap="flat" cmpd="sng" w="9525">
            <a:solidFill>
              <a:srgbClr val="000000"/>
            </a:solidFill>
            <a:prstDash val="solid"/>
            <a:round/>
            <a:headEnd len="med" w="med" type="none"/>
            <a:tailEnd len="med" w="med" type="triangle"/>
          </a:ln>
        </p:spPr>
      </p:cxnSp>
      <p:cxnSp>
        <p:nvCxnSpPr>
          <p:cNvPr id="382" name="Google Shape;382;p31"/>
          <p:cNvCxnSpPr>
            <a:stCxn id="366" idx="4"/>
            <a:endCxn id="367" idx="0"/>
          </p:cNvCxnSpPr>
          <p:nvPr/>
        </p:nvCxnSpPr>
        <p:spPr>
          <a:xfrm>
            <a:off x="5980289" y="2376381"/>
            <a:ext cx="0" cy="179400"/>
          </a:xfrm>
          <a:prstGeom prst="straightConnector1">
            <a:avLst/>
          </a:prstGeom>
          <a:noFill/>
          <a:ln cap="flat" cmpd="sng" w="9525">
            <a:solidFill>
              <a:srgbClr val="000000"/>
            </a:solidFill>
            <a:prstDash val="solid"/>
            <a:round/>
            <a:headEnd len="med" w="med" type="none"/>
            <a:tailEnd len="med" w="med" type="triangle"/>
          </a:ln>
        </p:spPr>
      </p:cxnSp>
      <p:cxnSp>
        <p:nvCxnSpPr>
          <p:cNvPr id="383" name="Google Shape;383;p31"/>
          <p:cNvCxnSpPr>
            <a:stCxn id="367" idx="2"/>
            <a:endCxn id="371" idx="0"/>
          </p:cNvCxnSpPr>
          <p:nvPr/>
        </p:nvCxnSpPr>
        <p:spPr>
          <a:xfrm>
            <a:off x="5980289" y="2973663"/>
            <a:ext cx="1270200" cy="344100"/>
          </a:xfrm>
          <a:prstGeom prst="straightConnector1">
            <a:avLst/>
          </a:prstGeom>
          <a:noFill/>
          <a:ln cap="flat" cmpd="sng" w="9525">
            <a:solidFill>
              <a:srgbClr val="000000"/>
            </a:solidFill>
            <a:prstDash val="solid"/>
            <a:round/>
            <a:headEnd len="med" w="med" type="none"/>
            <a:tailEnd len="med" w="med" type="triangle"/>
          </a:ln>
        </p:spPr>
      </p:cxnSp>
      <p:cxnSp>
        <p:nvCxnSpPr>
          <p:cNvPr id="384" name="Google Shape;384;p31"/>
          <p:cNvCxnSpPr>
            <a:stCxn id="367" idx="2"/>
          </p:cNvCxnSpPr>
          <p:nvPr/>
        </p:nvCxnSpPr>
        <p:spPr>
          <a:xfrm>
            <a:off x="5980289" y="2973663"/>
            <a:ext cx="1270200" cy="344100"/>
          </a:xfrm>
          <a:prstGeom prst="straightConnector1">
            <a:avLst/>
          </a:prstGeom>
          <a:noFill/>
          <a:ln cap="flat" cmpd="sng" w="9525">
            <a:solidFill>
              <a:srgbClr val="000000"/>
            </a:solidFill>
            <a:prstDash val="solid"/>
            <a:round/>
            <a:headEnd len="med" w="med" type="none"/>
            <a:tailEnd len="med" w="med" type="triangle"/>
          </a:ln>
        </p:spPr>
      </p:cxnSp>
      <p:cxnSp>
        <p:nvCxnSpPr>
          <p:cNvPr id="385" name="Google Shape;385;p31"/>
          <p:cNvCxnSpPr>
            <a:stCxn id="373" idx="3"/>
            <a:endCxn id="373" idx="3"/>
          </p:cNvCxnSpPr>
          <p:nvPr/>
        </p:nvCxnSpPr>
        <p:spPr>
          <a:xfrm>
            <a:off x="7803524" y="4057777"/>
            <a:ext cx="0" cy="0"/>
          </a:xfrm>
          <a:prstGeom prst="straightConnector1">
            <a:avLst/>
          </a:prstGeom>
          <a:noFill/>
          <a:ln cap="flat" cmpd="sng" w="9525">
            <a:solidFill>
              <a:srgbClr val="000000"/>
            </a:solidFill>
            <a:prstDash val="solid"/>
            <a:round/>
            <a:headEnd len="med" w="med" type="none"/>
            <a:tailEnd len="med" w="med" type="none"/>
          </a:ln>
        </p:spPr>
      </p:cxnSp>
      <p:cxnSp>
        <p:nvCxnSpPr>
          <p:cNvPr id="386" name="Google Shape;386;p31"/>
          <p:cNvCxnSpPr>
            <a:stCxn id="373" idx="3"/>
            <a:endCxn id="373" idx="3"/>
          </p:cNvCxnSpPr>
          <p:nvPr/>
        </p:nvCxnSpPr>
        <p:spPr>
          <a:xfrm>
            <a:off x="7803524" y="4057777"/>
            <a:ext cx="0" cy="0"/>
          </a:xfrm>
          <a:prstGeom prst="straightConnector1">
            <a:avLst/>
          </a:prstGeom>
          <a:noFill/>
          <a:ln cap="flat" cmpd="sng" w="9525">
            <a:solidFill>
              <a:srgbClr val="000000"/>
            </a:solidFill>
            <a:prstDash val="solid"/>
            <a:round/>
            <a:headEnd len="med" w="med" type="none"/>
            <a:tailEnd len="med" w="med" type="none"/>
          </a:ln>
        </p:spPr>
      </p:cxnSp>
      <p:cxnSp>
        <p:nvCxnSpPr>
          <p:cNvPr id="387" name="Google Shape;387;p31"/>
          <p:cNvCxnSpPr>
            <a:stCxn id="373" idx="3"/>
          </p:cNvCxnSpPr>
          <p:nvPr/>
        </p:nvCxnSpPr>
        <p:spPr>
          <a:xfrm>
            <a:off x="7803524" y="4057777"/>
            <a:ext cx="81300" cy="0"/>
          </a:xfrm>
          <a:prstGeom prst="straightConnector1">
            <a:avLst/>
          </a:prstGeom>
          <a:noFill/>
          <a:ln cap="flat" cmpd="sng" w="9525">
            <a:solidFill>
              <a:srgbClr val="000000"/>
            </a:solidFill>
            <a:prstDash val="solid"/>
            <a:round/>
            <a:headEnd len="med" w="med" type="triangle"/>
            <a:tailEnd len="med" w="med" type="none"/>
          </a:ln>
        </p:spPr>
      </p:cxnSp>
      <p:cxnSp>
        <p:nvCxnSpPr>
          <p:cNvPr id="388" name="Google Shape;388;p31"/>
          <p:cNvCxnSpPr/>
          <p:nvPr/>
        </p:nvCxnSpPr>
        <p:spPr>
          <a:xfrm>
            <a:off x="7885577" y="2764747"/>
            <a:ext cx="0" cy="1295400"/>
          </a:xfrm>
          <a:prstGeom prst="straightConnector1">
            <a:avLst/>
          </a:prstGeom>
          <a:noFill/>
          <a:ln cap="flat" cmpd="sng" w="9525">
            <a:solidFill>
              <a:srgbClr val="000000"/>
            </a:solidFill>
            <a:prstDash val="solid"/>
            <a:round/>
            <a:headEnd len="med" w="med" type="none"/>
            <a:tailEnd len="med" w="med" type="none"/>
          </a:ln>
        </p:spPr>
      </p:cxnSp>
      <p:cxnSp>
        <p:nvCxnSpPr>
          <p:cNvPr id="389" name="Google Shape;389;p31"/>
          <p:cNvCxnSpPr/>
          <p:nvPr/>
        </p:nvCxnSpPr>
        <p:spPr>
          <a:xfrm rot="10800000">
            <a:off x="7730866" y="2763188"/>
            <a:ext cx="158400" cy="0"/>
          </a:xfrm>
          <a:prstGeom prst="straightConnector1">
            <a:avLst/>
          </a:prstGeom>
          <a:noFill/>
          <a:ln cap="flat" cmpd="sng" w="9525">
            <a:solidFill>
              <a:srgbClr val="000000"/>
            </a:solidFill>
            <a:prstDash val="solid"/>
            <a:round/>
            <a:headEnd len="med" w="med" type="none"/>
            <a:tailEnd len="med" w="med" type="none"/>
          </a:ln>
        </p:spPr>
      </p:cxnSp>
      <p:sp>
        <p:nvSpPr>
          <p:cNvPr id="390" name="Google Shape;390;p31"/>
          <p:cNvSpPr/>
          <p:nvPr/>
        </p:nvSpPr>
        <p:spPr>
          <a:xfrm>
            <a:off x="8168837" y="3988089"/>
            <a:ext cx="586200" cy="714300"/>
          </a:xfrm>
          <a:prstGeom prst="curvedUpArrow">
            <a:avLst>
              <a:gd fmla="val 25000" name="adj1"/>
              <a:gd fmla="val 50000" name="adj2"/>
              <a:gd fmla="val 25000" name="adj3"/>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rot="10800000">
            <a:off x="8090413" y="3153168"/>
            <a:ext cx="586200" cy="714300"/>
          </a:xfrm>
          <a:prstGeom prst="curvedUpArrow">
            <a:avLst>
              <a:gd fmla="val 25000" name="adj1"/>
              <a:gd fmla="val 50000" name="adj2"/>
              <a:gd fmla="val 25000" name="adj3"/>
            </a:avLst>
          </a:prstGeom>
          <a:solidFill>
            <a:srgbClr val="B7B7B7"/>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2"/>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Datasets</a:t>
            </a:r>
            <a:endParaRPr/>
          </a:p>
        </p:txBody>
      </p:sp>
      <p:graphicFrame>
        <p:nvGraphicFramePr>
          <p:cNvPr id="397" name="Google Shape;397;p32"/>
          <p:cNvGraphicFramePr/>
          <p:nvPr/>
        </p:nvGraphicFramePr>
        <p:xfrm>
          <a:off x="387975" y="1489100"/>
          <a:ext cx="3000000" cy="3000000"/>
        </p:xfrm>
        <a:graphic>
          <a:graphicData uri="http://schemas.openxmlformats.org/drawingml/2006/table">
            <a:tbl>
              <a:tblPr>
                <a:noFill/>
                <a:tableStyleId>{E12ABE1D-D610-4E36-B3A9-470DC5C96214}</a:tableStyleId>
              </a:tblPr>
              <a:tblGrid>
                <a:gridCol w="968250"/>
                <a:gridCol w="699675"/>
                <a:gridCol w="1369600"/>
                <a:gridCol w="5352625"/>
              </a:tblGrid>
              <a:tr h="609575">
                <a:tc>
                  <a:txBody>
                    <a:bodyPr/>
                    <a:lstStyle/>
                    <a:p>
                      <a:pPr indent="0" lvl="0" marL="0" rtl="0" algn="ctr">
                        <a:spcBef>
                          <a:spcPts val="0"/>
                        </a:spcBef>
                        <a:spcAft>
                          <a:spcPts val="0"/>
                        </a:spcAft>
                        <a:buNone/>
                      </a:pPr>
                      <a:r>
                        <a:rPr b="1" lang="en-GB">
                          <a:solidFill>
                            <a:srgbClr val="424242"/>
                          </a:solidFill>
                          <a:latin typeface="Nunito"/>
                          <a:ea typeface="Nunito"/>
                          <a:cs typeface="Nunito"/>
                          <a:sym typeface="Nunito"/>
                        </a:rPr>
                        <a:t>Name</a:t>
                      </a:r>
                      <a:endParaRPr b="1">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GB">
                          <a:solidFill>
                            <a:srgbClr val="424242"/>
                          </a:solidFill>
                          <a:latin typeface="Nunito"/>
                          <a:ea typeface="Nunito"/>
                          <a:cs typeface="Nunito"/>
                          <a:sym typeface="Nunito"/>
                        </a:rPr>
                        <a:t>Users</a:t>
                      </a:r>
                      <a:endParaRPr b="1">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GB">
                          <a:solidFill>
                            <a:srgbClr val="424242"/>
                          </a:solidFill>
                          <a:latin typeface="Nunito"/>
                          <a:ea typeface="Nunito"/>
                          <a:cs typeface="Nunito"/>
                          <a:sym typeface="Nunito"/>
                        </a:rPr>
                        <a:t>Shape</a:t>
                      </a:r>
                      <a:endParaRPr b="1">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b="1" lang="en-GB">
                          <a:solidFill>
                            <a:srgbClr val="424242"/>
                          </a:solidFill>
                          <a:latin typeface="Nunito"/>
                          <a:ea typeface="Nunito"/>
                          <a:cs typeface="Nunito"/>
                          <a:sym typeface="Nunito"/>
                        </a:rPr>
                        <a:t>Activites</a:t>
                      </a:r>
                      <a:endParaRPr b="1">
                        <a:solidFill>
                          <a:srgbClr val="424242"/>
                        </a:solidFill>
                        <a:latin typeface="Nunito"/>
                        <a:ea typeface="Nunito"/>
                        <a:cs typeface="Nunito"/>
                        <a:sym typeface="Nunito"/>
                      </a:endParaRPr>
                    </a:p>
                  </a:txBody>
                  <a:tcPr marT="91425" marB="91425" marR="91425" marL="91425"/>
                </a:tc>
              </a:tr>
              <a:tr h="609575">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Wearable HAR</a:t>
                      </a:r>
                      <a:endParaRPr>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22</a:t>
                      </a:r>
                      <a:endParaRPr>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(11,600, 121)</a:t>
                      </a:r>
                      <a:endParaRPr>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7 (jump, lie down, sit, stand, stairs down, stairs up, and walk)</a:t>
                      </a:r>
                      <a:endParaRPr>
                        <a:solidFill>
                          <a:srgbClr val="424242"/>
                        </a:solidFill>
                        <a:latin typeface="Nunito"/>
                        <a:ea typeface="Nunito"/>
                        <a:cs typeface="Nunito"/>
                        <a:sym typeface="Nunito"/>
                      </a:endParaRPr>
                    </a:p>
                  </a:txBody>
                  <a:tcPr marT="91425" marB="91425" marR="91425" marL="91425"/>
                </a:tc>
              </a:tr>
              <a:tr h="202375">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UCI HAR</a:t>
                      </a:r>
                      <a:endParaRPr>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30</a:t>
                      </a:r>
                      <a:endParaRPr>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(20,598, 562)</a:t>
                      </a:r>
                      <a:endParaRPr>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6  (lie down, sit, stand, stairs down, stairs up, and walk)</a:t>
                      </a:r>
                      <a:endParaRPr>
                        <a:solidFill>
                          <a:srgbClr val="424242"/>
                        </a:solidFill>
                        <a:latin typeface="Nunito"/>
                        <a:ea typeface="Nunito"/>
                        <a:cs typeface="Nunito"/>
                        <a:sym typeface="Nunito"/>
                      </a:endParaRPr>
                    </a:p>
                  </a:txBody>
                  <a:tcPr marT="91425" marB="91425" marR="91425" marL="91425"/>
                </a:tc>
              </a:tr>
              <a:tr h="609575">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UCI HAPT</a:t>
                      </a:r>
                      <a:endParaRPr>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30</a:t>
                      </a:r>
                      <a:endParaRPr>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(20,432, 562)</a:t>
                      </a:r>
                      <a:endParaRPr>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6  (lie down, sit, stand, stairs down, stairs up, and walk) + 2 (stand-to-sit, sit-to-stand)</a:t>
                      </a:r>
                      <a:endParaRPr>
                        <a:solidFill>
                          <a:srgbClr val="424242"/>
                        </a:solidFill>
                        <a:latin typeface="Nunito"/>
                        <a:ea typeface="Nunito"/>
                        <a:cs typeface="Nunito"/>
                        <a:sym typeface="Nunito"/>
                      </a:endParaRPr>
                    </a:p>
                  </a:txBody>
                  <a:tcPr marT="91425" marB="91425" marR="91425" marL="91425"/>
                </a:tc>
              </a:tr>
              <a:tr h="609575">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UniMiB</a:t>
                      </a:r>
                      <a:endParaRPr>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30</a:t>
                      </a:r>
                      <a:endParaRPr>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(12,428, 454)</a:t>
                      </a:r>
                      <a:endParaRPr>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9 (jump, lie down, sit, stand, stairs down, stairs up, and walk, Jogging)</a:t>
                      </a:r>
                      <a:endParaRPr>
                        <a:solidFill>
                          <a:srgbClr val="424242"/>
                        </a:solidFill>
                        <a:latin typeface="Nunito"/>
                        <a:ea typeface="Nunito"/>
                        <a:cs typeface="Nunito"/>
                        <a:sym typeface="Nunito"/>
                      </a:endParaRPr>
                    </a:p>
                  </a:txBody>
                  <a:tcPr marT="91425" marB="91425" marR="91425" marL="91425"/>
                </a:tc>
              </a:tr>
              <a:tr h="116650">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WISDM</a:t>
                      </a:r>
                      <a:endParaRPr>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36</a:t>
                      </a:r>
                      <a:endParaRPr>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(4,774, 406)</a:t>
                      </a:r>
                      <a:endParaRPr>
                        <a:solidFill>
                          <a:srgbClr val="424242"/>
                        </a:solidFill>
                        <a:latin typeface="Nunito"/>
                        <a:ea typeface="Nunito"/>
                        <a:cs typeface="Nunito"/>
                        <a:sym typeface="Nunito"/>
                      </a:endParaRPr>
                    </a:p>
                  </a:txBody>
                  <a:tcPr marT="91425" marB="91425" marR="91425" marL="91425"/>
                </a:tc>
                <a:tc>
                  <a:txBody>
                    <a:bodyPr/>
                    <a:lstStyle/>
                    <a:p>
                      <a:pPr indent="0" lvl="0" marL="0" rtl="0" algn="ctr">
                        <a:spcBef>
                          <a:spcPts val="0"/>
                        </a:spcBef>
                        <a:spcAft>
                          <a:spcPts val="0"/>
                        </a:spcAft>
                        <a:buNone/>
                      </a:pPr>
                      <a:r>
                        <a:rPr lang="en-GB">
                          <a:solidFill>
                            <a:srgbClr val="424242"/>
                          </a:solidFill>
                          <a:latin typeface="Nunito"/>
                          <a:ea typeface="Nunito"/>
                          <a:cs typeface="Nunito"/>
                          <a:sym typeface="Nunito"/>
                        </a:rPr>
                        <a:t>6  (Walking, Jogging, Upstairs, Downstairs, Sitting)</a:t>
                      </a:r>
                      <a:endParaRPr>
                        <a:solidFill>
                          <a:srgbClr val="424242"/>
                        </a:solidFill>
                        <a:latin typeface="Nunito"/>
                        <a:ea typeface="Nunito"/>
                        <a:cs typeface="Nunito"/>
                        <a:sym typeface="Nunito"/>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3"/>
          <p:cNvSpPr txBox="1"/>
          <p:nvPr>
            <p:ph type="title"/>
          </p:nvPr>
        </p:nvSpPr>
        <p:spPr>
          <a:xfrm>
            <a:off x="1303800" y="598575"/>
            <a:ext cx="7030500" cy="81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a:t>
            </a:r>
            <a:endParaRPr/>
          </a:p>
        </p:txBody>
      </p:sp>
      <p:sp>
        <p:nvSpPr>
          <p:cNvPr id="403" name="Google Shape;403;p33"/>
          <p:cNvSpPr txBox="1"/>
          <p:nvPr>
            <p:ph idx="1" type="body"/>
          </p:nvPr>
        </p:nvSpPr>
        <p:spPr>
          <a:xfrm>
            <a:off x="1303800" y="1415025"/>
            <a:ext cx="74484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chose the UCI HAR dataset to be our source dataset, and the WISDM dataset to be the target. These selections were made purely based on sample counts.</a:t>
            </a:r>
            <a:endParaRPr/>
          </a:p>
        </p:txBody>
      </p:sp>
      <p:sp>
        <p:nvSpPr>
          <p:cNvPr id="404" name="Google Shape;404;p33"/>
          <p:cNvSpPr txBox="1"/>
          <p:nvPr>
            <p:ph idx="1" type="body"/>
          </p:nvPr>
        </p:nvSpPr>
        <p:spPr>
          <a:xfrm>
            <a:off x="1303800" y="1415025"/>
            <a:ext cx="32682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UCI HAR:</a:t>
            </a:r>
            <a:endParaRPr/>
          </a:p>
          <a:p>
            <a:pPr indent="-311150" lvl="0" marL="457200" rtl="0" algn="l">
              <a:spcBef>
                <a:spcPts val="1200"/>
              </a:spcBef>
              <a:spcAft>
                <a:spcPts val="0"/>
              </a:spcAft>
              <a:buSzPts val="1300"/>
              <a:buAutoNum type="arabicPeriod"/>
            </a:pPr>
            <a:r>
              <a:rPr lang="en-GB"/>
              <a:t>34,444 sampes</a:t>
            </a:r>
            <a:endParaRPr/>
          </a:p>
          <a:p>
            <a:pPr indent="-311150" lvl="0" marL="457200" rtl="0" algn="l">
              <a:spcBef>
                <a:spcPts val="0"/>
              </a:spcBef>
              <a:spcAft>
                <a:spcPts val="0"/>
              </a:spcAft>
              <a:buSzPts val="1300"/>
              <a:buAutoNum type="arabicPeriod"/>
            </a:pPr>
            <a:r>
              <a:rPr lang="en-GB"/>
              <a:t>3,088 samples</a:t>
            </a:r>
            <a:endParaRPr/>
          </a:p>
          <a:p>
            <a:pPr indent="-311150" lvl="0" marL="457200" rtl="0" algn="l">
              <a:spcBef>
                <a:spcPts val="0"/>
              </a:spcBef>
              <a:spcAft>
                <a:spcPts val="0"/>
              </a:spcAft>
              <a:buSzPts val="1300"/>
              <a:buAutoNum type="arabicPeriod"/>
            </a:pPr>
            <a:r>
              <a:rPr lang="en-GB"/>
              <a:t>2,912 samples</a:t>
            </a:r>
            <a:endParaRPr/>
          </a:p>
          <a:p>
            <a:pPr indent="-311150" lvl="0" marL="457200" rtl="0" algn="l">
              <a:spcBef>
                <a:spcPts val="0"/>
              </a:spcBef>
              <a:spcAft>
                <a:spcPts val="0"/>
              </a:spcAft>
              <a:buSzPts val="1300"/>
              <a:buAutoNum type="arabicPeriod"/>
            </a:pPr>
            <a:r>
              <a:rPr lang="en-GB"/>
              <a:t>3,554 samples</a:t>
            </a:r>
            <a:endParaRPr/>
          </a:p>
          <a:p>
            <a:pPr indent="-311150" lvl="0" marL="457200" rtl="0" algn="l">
              <a:spcBef>
                <a:spcPts val="0"/>
              </a:spcBef>
              <a:spcAft>
                <a:spcPts val="0"/>
              </a:spcAft>
              <a:buSzPts val="1300"/>
              <a:buAutoNum type="arabicPeriod"/>
            </a:pPr>
            <a:r>
              <a:rPr lang="en-GB"/>
              <a:t>3,812 samples</a:t>
            </a:r>
            <a:endParaRPr/>
          </a:p>
          <a:p>
            <a:pPr indent="-311150" lvl="0" marL="457200" rtl="0" algn="l">
              <a:spcBef>
                <a:spcPts val="0"/>
              </a:spcBef>
              <a:spcAft>
                <a:spcPts val="0"/>
              </a:spcAft>
              <a:buSzPts val="1300"/>
              <a:buAutoNum type="arabicPeriod"/>
            </a:pPr>
            <a:r>
              <a:rPr lang="en-GB"/>
              <a:t>3,888 samples</a:t>
            </a:r>
            <a:endParaRPr/>
          </a:p>
          <a:p>
            <a:pPr indent="0" lvl="0" marL="0" rtl="0" algn="l">
              <a:spcBef>
                <a:spcPts val="1200"/>
              </a:spcBef>
              <a:spcAft>
                <a:spcPts val="1200"/>
              </a:spcAft>
              <a:buNone/>
            </a:pPr>
            <a:r>
              <a:rPr lang="en-GB"/>
              <a:t>Total: 20,598 samples</a:t>
            </a:r>
            <a:endParaRPr/>
          </a:p>
        </p:txBody>
      </p:sp>
      <p:sp>
        <p:nvSpPr>
          <p:cNvPr id="405" name="Google Shape;405;p33"/>
          <p:cNvSpPr txBox="1"/>
          <p:nvPr>
            <p:ph idx="1" type="body"/>
          </p:nvPr>
        </p:nvSpPr>
        <p:spPr>
          <a:xfrm>
            <a:off x="4572000" y="1415025"/>
            <a:ext cx="3953100" cy="336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WISDM:</a:t>
            </a:r>
            <a:endParaRPr/>
          </a:p>
          <a:p>
            <a:pPr indent="-311150" lvl="0" marL="457200" rtl="0" algn="l">
              <a:spcBef>
                <a:spcPts val="1200"/>
              </a:spcBef>
              <a:spcAft>
                <a:spcPts val="0"/>
              </a:spcAft>
              <a:buSzPts val="1300"/>
              <a:buAutoNum type="arabicPeriod"/>
            </a:pPr>
            <a:r>
              <a:rPr lang="en-GB"/>
              <a:t>456 sampes</a:t>
            </a:r>
            <a:endParaRPr/>
          </a:p>
          <a:p>
            <a:pPr indent="-311150" lvl="0" marL="457200" rtl="0" algn="l">
              <a:spcBef>
                <a:spcPts val="0"/>
              </a:spcBef>
              <a:spcAft>
                <a:spcPts val="0"/>
              </a:spcAft>
              <a:buSzPts val="1300"/>
              <a:buAutoNum type="arabicPeriod"/>
            </a:pPr>
            <a:r>
              <a:rPr lang="en-GB"/>
              <a:t>1,557 samples</a:t>
            </a:r>
            <a:endParaRPr/>
          </a:p>
          <a:p>
            <a:pPr indent="-311150" lvl="0" marL="457200" rtl="0" algn="l">
              <a:spcBef>
                <a:spcPts val="0"/>
              </a:spcBef>
              <a:spcAft>
                <a:spcPts val="0"/>
              </a:spcAft>
              <a:buSzPts val="1300"/>
              <a:buAutoNum type="arabicPeriod"/>
            </a:pPr>
            <a:r>
              <a:rPr lang="en-GB"/>
              <a:t>571 samples</a:t>
            </a:r>
            <a:endParaRPr/>
          </a:p>
          <a:p>
            <a:pPr indent="-311150" lvl="0" marL="457200" rtl="0" algn="l">
              <a:spcBef>
                <a:spcPts val="0"/>
              </a:spcBef>
              <a:spcAft>
                <a:spcPts val="0"/>
              </a:spcAft>
              <a:buSzPts val="1300"/>
              <a:buAutoNum type="arabicPeriod"/>
            </a:pPr>
            <a:r>
              <a:rPr lang="en-GB"/>
              <a:t>1,728 samples</a:t>
            </a:r>
            <a:endParaRPr/>
          </a:p>
          <a:p>
            <a:pPr indent="-311150" lvl="0" marL="457200" rtl="0" algn="l">
              <a:spcBef>
                <a:spcPts val="0"/>
              </a:spcBef>
              <a:spcAft>
                <a:spcPts val="0"/>
              </a:spcAft>
              <a:buSzPts val="1300"/>
              <a:buAutoNum type="arabicPeriod"/>
            </a:pPr>
            <a:r>
              <a:rPr lang="en-GB"/>
              <a:t>264 samples</a:t>
            </a:r>
            <a:endParaRPr/>
          </a:p>
          <a:p>
            <a:pPr indent="-311150" lvl="0" marL="457200" rtl="0" algn="l">
              <a:spcBef>
                <a:spcPts val="0"/>
              </a:spcBef>
              <a:spcAft>
                <a:spcPts val="0"/>
              </a:spcAft>
              <a:buSzPts val="1300"/>
              <a:buAutoNum type="arabicPeriod"/>
            </a:pPr>
            <a:r>
              <a:rPr lang="en-GB"/>
              <a:t>198 samples</a:t>
            </a:r>
            <a:endParaRPr/>
          </a:p>
          <a:p>
            <a:pPr indent="0" lvl="0" marL="0" rtl="0" algn="l">
              <a:spcBef>
                <a:spcPts val="1200"/>
              </a:spcBef>
              <a:spcAft>
                <a:spcPts val="1200"/>
              </a:spcAft>
              <a:buNone/>
            </a:pPr>
            <a:r>
              <a:rPr lang="en-GB"/>
              <a:t>Total: 4,774 samples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