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4CA3D9-C590-4E18-8DEC-88AF56FFA1B6}">
  <a:tblStyle styleId="{194CA3D9-C590-4E18-8DEC-88AF56FFA1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22" Type="http://schemas.openxmlformats.org/officeDocument/2006/relationships/font" Target="fonts/MavenPro-bold.fntdata"/><Relationship Id="rId10" Type="http://schemas.openxmlformats.org/officeDocument/2006/relationships/slide" Target="slides/slide4.xml"/><Relationship Id="rId21"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39699a31d1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39699a31d1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39699a31d1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39699a31d1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73f97b1ba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73f97b1ba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46660ab9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46660ab9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39699a31d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39699a31d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73f97b1ba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73f97b1ba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73f97b1ba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73f97b1ba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73f97b1b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73f97b1b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9699a31d1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39699a31d1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kaggle.com/code/euneun000/har-using-deep-nn" TargetMode="External"/><Relationship Id="rId4" Type="http://schemas.openxmlformats.org/officeDocument/2006/relationships/hyperlink" Target="https://docs.google.com/document/d/1KqirKmIku6rEnOwq15qis8jAqeeJV2uS32YsoERjczw/edit" TargetMode="External"/><Relationship Id="rId5" Type="http://schemas.openxmlformats.org/officeDocument/2006/relationships/hyperlink" Target="https://drive.google.com/drive/folders/1OfG6Cd6fOdH9MHvVWq_Ru7ZqgMH8w8TI?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450050"/>
            <a:ext cx="4319400" cy="3036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4200"/>
              <a:t>Human Activity Recognition (HAR) Transfer Learning</a:t>
            </a:r>
            <a:endParaRPr sz="42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en-GB" sz="1500"/>
              <a:t>Mica Haney</a:t>
            </a:r>
            <a:endParaRPr sz="1500"/>
          </a:p>
          <a:p>
            <a:pPr indent="0" lvl="0" marL="0" rtl="0" algn="l">
              <a:lnSpc>
                <a:spcPct val="80000"/>
              </a:lnSpc>
              <a:spcBef>
                <a:spcPts val="0"/>
              </a:spcBef>
              <a:spcAft>
                <a:spcPts val="0"/>
              </a:spcAft>
              <a:buSzPts val="688"/>
              <a:buNone/>
            </a:pPr>
            <a:r>
              <a:rPr lang="en-GB" sz="1500"/>
              <a:t>Kushal Patel</a:t>
            </a:r>
            <a:endParaRPr sz="1500"/>
          </a:p>
          <a:p>
            <a:pPr indent="0" lvl="0" marL="0" rtl="0" algn="l">
              <a:lnSpc>
                <a:spcPct val="80000"/>
              </a:lnSpc>
              <a:spcBef>
                <a:spcPts val="0"/>
              </a:spcBef>
              <a:spcAft>
                <a:spcPts val="0"/>
              </a:spcAft>
              <a:buSzPts val="688"/>
              <a:buNone/>
            </a:pPr>
            <a:r>
              <a:rPr lang="en-GB" sz="1500"/>
              <a:t>Vrushabh Ajaybhai Desai</a:t>
            </a:r>
            <a:endParaRPr sz="1500"/>
          </a:p>
          <a:p>
            <a:pPr indent="0" lvl="0" marL="0" rtl="0" algn="l">
              <a:lnSpc>
                <a:spcPct val="80000"/>
              </a:lnSpc>
              <a:spcBef>
                <a:spcPts val="0"/>
              </a:spcBef>
              <a:spcAft>
                <a:spcPts val="0"/>
              </a:spcAft>
              <a:buSzPts val="688"/>
              <a:buNone/>
            </a:pPr>
            <a:r>
              <a:rPr lang="en-GB" sz="1500"/>
              <a:t>Mayur Vora</a:t>
            </a:r>
            <a:endParaRPr sz="1500"/>
          </a:p>
          <a:p>
            <a:pPr indent="0" lvl="0" marL="0" rtl="0" algn="l">
              <a:lnSpc>
                <a:spcPct val="80000"/>
              </a:lnSpc>
              <a:spcBef>
                <a:spcPts val="0"/>
              </a:spcBef>
              <a:spcAft>
                <a:spcPts val="0"/>
              </a:spcAft>
              <a:buSzPts val="688"/>
              <a:buNone/>
            </a:pPr>
            <a:r>
              <a:rPr lang="en-GB" sz="1500"/>
              <a:t>Rhea Chitturu</a:t>
            </a:r>
            <a:endParaRPr sz="1500"/>
          </a:p>
          <a:p>
            <a:pPr indent="0" lvl="0" marL="0" rtl="0" algn="l">
              <a:lnSpc>
                <a:spcPct val="80000"/>
              </a:lnSpc>
              <a:spcBef>
                <a:spcPts val="0"/>
              </a:spcBef>
              <a:spcAft>
                <a:spcPts val="0"/>
              </a:spcAft>
              <a:buSzPts val="688"/>
              <a:buNone/>
            </a:pPr>
            <a:r>
              <a:rPr lang="en-GB" sz="1500"/>
              <a:t>Sreeja Bellamkonda</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375" name="Google Shape;375;p22"/>
          <p:cNvSpPr txBox="1"/>
          <p:nvPr>
            <p:ph idx="1" type="body"/>
          </p:nvPr>
        </p:nvSpPr>
        <p:spPr>
          <a:xfrm>
            <a:off x="1303800" y="1990050"/>
            <a:ext cx="7030500" cy="2541600"/>
          </a:xfrm>
          <a:prstGeom prst="rect">
            <a:avLst/>
          </a:prstGeom>
          <a:noFill/>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GB"/>
              <a:t>An, S., Bhat, G., Gumussoy, S., &amp; Ogras, U. (2020). Transfer Learning for Human Activity Recognition using Representational Analysis of Neural Networks. arXiv preprint arXiv:2012.04479.</a:t>
            </a:r>
            <a:endParaRPr/>
          </a:p>
          <a:p>
            <a:pPr indent="0" lvl="0" marL="0" rtl="0" algn="l">
              <a:spcBef>
                <a:spcPts val="1200"/>
              </a:spcBef>
              <a:spcAft>
                <a:spcPts val="0"/>
              </a:spcAft>
              <a:buNone/>
            </a:pPr>
            <a:r>
              <a:rPr lang="en-GB"/>
              <a:t>Levin, R., Cherepanova, V., Schwarzschild, A., Bansal, A., Bruss, C. B., Goldstein, T., ... &amp; Goldblum, M. (2022). Transfer Learning with Deep Tabular Models. arXiv preprint arXiv:2206.15306.</a:t>
            </a:r>
            <a:endParaRPr/>
          </a:p>
          <a:p>
            <a:pPr indent="0" lvl="0" marL="0" rtl="0" algn="l">
              <a:spcBef>
                <a:spcPts val="1200"/>
              </a:spcBef>
              <a:spcAft>
                <a:spcPts val="0"/>
              </a:spcAft>
              <a:buNone/>
            </a:pPr>
            <a:r>
              <a:rPr lang="en-GB"/>
              <a:t>Pang, J. (2018). Human Activity Recognition Based on Transfer Learning.</a:t>
            </a:r>
            <a:endParaRPr/>
          </a:p>
          <a:p>
            <a:pPr indent="0" lvl="0" marL="0" rtl="0" algn="l">
              <a:spcBef>
                <a:spcPts val="1200"/>
              </a:spcBef>
              <a:spcAft>
                <a:spcPts val="0"/>
              </a:spcAft>
              <a:buNone/>
            </a:pPr>
            <a:r>
              <a:rPr lang="en-GB"/>
              <a:t>Patel, S. (2022, April 15). Deep Transfer Learning for Human Activity Recognition. Medium. Retrieved September 14, 2022, from https://medium.com/@sarjakpatel1999/deep-transfer-learning-for-human-activity-recognition-d291a7731154 </a:t>
            </a:r>
            <a:endParaRPr b="1"/>
          </a:p>
          <a:p>
            <a:pPr indent="0" lvl="0" marL="0" rtl="0" algn="l">
              <a:spcBef>
                <a:spcPts val="1200"/>
              </a:spcBef>
              <a:spcAft>
                <a:spcPts val="1200"/>
              </a:spcAft>
              <a:buNone/>
            </a:pPr>
            <a:r>
              <a:rPr lang="en-GB"/>
              <a:t>Yan, Y., Liao, T., Zhao, J., Wang, J., Ma, L., Lv, W., ... &amp; Wang, L. (2022). Deep transfer learning with graph neural network for sensor-based human activity recognition. arXiv preprint arXiv:2203.07910.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graphicFrame>
        <p:nvGraphicFramePr>
          <p:cNvPr id="283" name="Google Shape;283;p14"/>
          <p:cNvGraphicFramePr/>
          <p:nvPr/>
        </p:nvGraphicFramePr>
        <p:xfrm>
          <a:off x="786188" y="1822090"/>
          <a:ext cx="3000000" cy="3000000"/>
        </p:xfrm>
        <a:graphic>
          <a:graphicData uri="http://schemas.openxmlformats.org/drawingml/2006/table">
            <a:tbl>
              <a:tblPr>
                <a:noFill/>
                <a:tableStyleId>{194CA3D9-C590-4E18-8DEC-88AF56FFA1B6}</a:tableStyleId>
              </a:tblPr>
              <a:tblGrid>
                <a:gridCol w="2083900"/>
                <a:gridCol w="2963850"/>
                <a:gridCol w="2523875"/>
              </a:tblGrid>
              <a:tr h="426675">
                <a:tc>
                  <a:txBody>
                    <a:bodyPr/>
                    <a:lstStyle/>
                    <a:p>
                      <a:pPr indent="0" lvl="0" marL="0" rtl="0" algn="ctr">
                        <a:spcBef>
                          <a:spcPts val="0"/>
                        </a:spcBef>
                        <a:spcAft>
                          <a:spcPts val="0"/>
                        </a:spcAft>
                        <a:buNone/>
                      </a:pPr>
                      <a:r>
                        <a:rPr b="1" lang="en-GB" sz="1300" u="sng">
                          <a:solidFill>
                            <a:schemeClr val="dk2"/>
                          </a:solidFill>
                          <a:latin typeface="Nunito"/>
                          <a:ea typeface="Nunito"/>
                          <a:cs typeface="Nunito"/>
                          <a:sym typeface="Nunito"/>
                        </a:rPr>
                        <a:t>Name</a:t>
                      </a:r>
                      <a:endParaRPr b="1" sz="1300" u="sng">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sz="1300" u="sng">
                          <a:solidFill>
                            <a:schemeClr val="dk2"/>
                          </a:solidFill>
                          <a:latin typeface="Nunito"/>
                          <a:ea typeface="Nunito"/>
                          <a:cs typeface="Nunito"/>
                          <a:sym typeface="Nunito"/>
                        </a:rPr>
                        <a:t>Email</a:t>
                      </a:r>
                      <a:endParaRPr b="1" sz="1300" u="sng">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sz="1300" u="sng">
                          <a:solidFill>
                            <a:schemeClr val="dk2"/>
                          </a:solidFill>
                          <a:latin typeface="Nunito"/>
                          <a:ea typeface="Nunito"/>
                          <a:cs typeface="Nunito"/>
                          <a:sym typeface="Nunito"/>
                        </a:rPr>
                        <a:t>Role</a:t>
                      </a:r>
                      <a:endParaRPr b="1" sz="1300" u="sng">
                        <a:solidFill>
                          <a:schemeClr val="dk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Mica Haney </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micahaney@my.unt.edu</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Team Leader</a:t>
                      </a:r>
                      <a:endParaRPr sz="1300">
                        <a:solidFill>
                          <a:schemeClr val="dk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Kushal Patel</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kushalpatel2@my.unt.edu</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Team Member</a:t>
                      </a:r>
                      <a:endParaRPr sz="1300">
                        <a:solidFill>
                          <a:schemeClr val="dk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Vrushabh Ajaybhai Desai</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VrushabhAjaybhaiDesai@my.unt.edu</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Team Member</a:t>
                      </a:r>
                      <a:endParaRPr sz="1300">
                        <a:solidFill>
                          <a:schemeClr val="dk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Mayur Vora</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Mayuriswarbhaivora@my.unt.edu</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Team Member</a:t>
                      </a:r>
                      <a:endParaRPr sz="1300">
                        <a:solidFill>
                          <a:schemeClr val="dk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Rhea Chitturu</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rheachitturu@my.unt.edu</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Team Member</a:t>
                      </a:r>
                      <a:endParaRPr sz="1300">
                        <a:solidFill>
                          <a:schemeClr val="dk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Sreeja Bellamkonda</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Sreeja.Bellamkonda@my.unt.edu</a:t>
                      </a:r>
                      <a:endParaRPr sz="1300">
                        <a:solidFill>
                          <a:schemeClr val="dk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chemeClr val="dk2"/>
                          </a:solidFill>
                          <a:latin typeface="Nunito"/>
                          <a:ea typeface="Nunito"/>
                          <a:cs typeface="Nunito"/>
                          <a:sym typeface="Nunito"/>
                        </a:rPr>
                        <a:t>Team Member</a:t>
                      </a:r>
                      <a:endParaRPr sz="1300">
                        <a:solidFill>
                          <a:schemeClr val="dk2"/>
                        </a:solidFill>
                        <a:latin typeface="Nunito"/>
                        <a:ea typeface="Nunito"/>
                        <a:cs typeface="Nunito"/>
                        <a:sym typeface="Nunito"/>
                      </a:endParaRPr>
                    </a:p>
                  </a:txBody>
                  <a:tcPr marT="91425" marB="91425" marR="91425" marL="91425"/>
                </a:tc>
              </a:tr>
            </a:tbl>
          </a:graphicData>
        </a:graphic>
      </p:graphicFrame>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Abstract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In the previous iteration of this project, using transfer learning in the domain of human activity recognition (HAR) was performed. The project specifically looked at adding in new activities, using data from the same dataset. This allows for the model to look </a:t>
            </a:r>
            <a:r>
              <a:rPr lang="en-GB"/>
              <a:t>only</a:t>
            </a:r>
            <a:r>
              <a:rPr lang="en-GB"/>
              <a:t> at the </a:t>
            </a:r>
            <a:r>
              <a:rPr lang="en-GB"/>
              <a:t>activities</a:t>
            </a:r>
            <a:r>
              <a:rPr lang="en-GB"/>
              <a:t> without having to decide if the activity comes from one collection method or another.</a:t>
            </a:r>
            <a:endParaRPr/>
          </a:p>
          <a:p>
            <a:pPr indent="0" lvl="0" marL="0" rtl="0" algn="l">
              <a:spcBef>
                <a:spcPts val="1200"/>
              </a:spcBef>
              <a:spcAft>
                <a:spcPts val="1200"/>
              </a:spcAft>
              <a:buNone/>
            </a:pPr>
            <a:r>
              <a:rPr lang="en-GB"/>
              <a:t>This iteration of the project proposes to tackle that problem, and see if transfer learning is a valid approach to working with multiple datasets. If so, this would indicate a way for handling real-world problems where data collection methods might differ between locations and patients due to </a:t>
            </a:r>
            <a:r>
              <a:rPr lang="en-GB"/>
              <a:t>obstacles</a:t>
            </a:r>
            <a:r>
              <a:rPr lang="en-GB"/>
              <a:t> such as sensor </a:t>
            </a:r>
            <a:r>
              <a:rPr lang="en-GB"/>
              <a:t>availability</a:t>
            </a:r>
            <a:r>
              <a:rPr lang="en-GB"/>
              <a:t>, safety restrictions, collection protocol, etc.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Workflow</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440"/>
              <a:buNone/>
            </a:pPr>
            <a:r>
              <a:rPr b="1" lang="en-GB" sz="1320"/>
              <a:t>Group Contact:</a:t>
            </a:r>
            <a:endParaRPr b="1" sz="1320"/>
          </a:p>
          <a:p>
            <a:pPr indent="0" lvl="0" marL="0" rtl="0" algn="l">
              <a:lnSpc>
                <a:spcPct val="95000"/>
              </a:lnSpc>
              <a:spcBef>
                <a:spcPts val="1200"/>
              </a:spcBef>
              <a:spcAft>
                <a:spcPts val="0"/>
              </a:spcAft>
              <a:buSzPts val="440"/>
              <a:buNone/>
            </a:pPr>
            <a:r>
              <a:rPr lang="en-GB" sz="1320"/>
              <a:t>Text messaging over discord</a:t>
            </a:r>
            <a:endParaRPr sz="1320"/>
          </a:p>
          <a:p>
            <a:pPr indent="0" lvl="0" marL="0" rtl="0" algn="l">
              <a:lnSpc>
                <a:spcPct val="95000"/>
              </a:lnSpc>
              <a:spcBef>
                <a:spcPts val="1200"/>
              </a:spcBef>
              <a:spcAft>
                <a:spcPts val="0"/>
              </a:spcAft>
              <a:buSzPts val="440"/>
              <a:buNone/>
            </a:pPr>
            <a:r>
              <a:rPr lang="en-GB" sz="1320"/>
              <a:t>Weekly 1 hour meetings over Zoom.</a:t>
            </a:r>
            <a:endParaRPr sz="1320"/>
          </a:p>
          <a:p>
            <a:pPr indent="0" lvl="0" marL="0" rtl="0" algn="l">
              <a:lnSpc>
                <a:spcPct val="95000"/>
              </a:lnSpc>
              <a:spcBef>
                <a:spcPts val="1200"/>
              </a:spcBef>
              <a:spcAft>
                <a:spcPts val="0"/>
              </a:spcAft>
              <a:buSzPts val="440"/>
              <a:buNone/>
            </a:pPr>
            <a:r>
              <a:rPr b="1" lang="en-GB" sz="1320"/>
              <a:t>Version Control: </a:t>
            </a:r>
            <a:endParaRPr b="1" sz="1320"/>
          </a:p>
          <a:p>
            <a:pPr indent="0" lvl="0" marL="0" rtl="0" algn="l">
              <a:lnSpc>
                <a:spcPct val="95000"/>
              </a:lnSpc>
              <a:spcBef>
                <a:spcPts val="1200"/>
              </a:spcBef>
              <a:spcAft>
                <a:spcPts val="1200"/>
              </a:spcAft>
              <a:buSzPts val="440"/>
              <a:buNone/>
            </a:pPr>
            <a:r>
              <a:rPr lang="en-GB" sz="1320"/>
              <a:t>Google Colab, Google Drive</a:t>
            </a:r>
            <a:endParaRPr sz="13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aphicFrame>
        <p:nvGraphicFramePr>
          <p:cNvPr id="301" name="Google Shape;301;p17"/>
          <p:cNvGraphicFramePr/>
          <p:nvPr/>
        </p:nvGraphicFramePr>
        <p:xfrm>
          <a:off x="387975" y="1489100"/>
          <a:ext cx="3000000" cy="3000000"/>
        </p:xfrm>
        <a:graphic>
          <a:graphicData uri="http://schemas.openxmlformats.org/drawingml/2006/table">
            <a:tbl>
              <a:tblPr>
                <a:noFill/>
                <a:tableStyleId>{194CA3D9-C590-4E18-8DEC-88AF56FFA1B6}</a:tableStyleId>
              </a:tblPr>
              <a:tblGrid>
                <a:gridCol w="968250"/>
                <a:gridCol w="699675"/>
                <a:gridCol w="1369600"/>
                <a:gridCol w="5352625"/>
              </a:tblGrid>
              <a:tr h="534225">
                <a:tc>
                  <a:txBody>
                    <a:bodyPr/>
                    <a:lstStyle/>
                    <a:p>
                      <a:pPr indent="0" lvl="0" marL="0" rtl="0" algn="ctr">
                        <a:spcBef>
                          <a:spcPts val="0"/>
                        </a:spcBef>
                        <a:spcAft>
                          <a:spcPts val="0"/>
                        </a:spcAft>
                        <a:buNone/>
                      </a:pPr>
                      <a:r>
                        <a:rPr b="1" lang="en-GB">
                          <a:solidFill>
                            <a:schemeClr val="dk2"/>
                          </a:solidFill>
                          <a:latin typeface="Nunito"/>
                          <a:ea typeface="Nunito"/>
                          <a:cs typeface="Nunito"/>
                          <a:sym typeface="Nunito"/>
                        </a:rPr>
                        <a:t>Name</a:t>
                      </a:r>
                      <a:endParaRPr b="1">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a:solidFill>
                            <a:schemeClr val="dk2"/>
                          </a:solidFill>
                          <a:latin typeface="Nunito"/>
                          <a:ea typeface="Nunito"/>
                          <a:cs typeface="Nunito"/>
                          <a:sym typeface="Nunito"/>
                        </a:rPr>
                        <a:t>Users</a:t>
                      </a:r>
                      <a:endParaRPr b="1">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a:solidFill>
                            <a:schemeClr val="dk2"/>
                          </a:solidFill>
                          <a:latin typeface="Nunito"/>
                          <a:ea typeface="Nunito"/>
                          <a:cs typeface="Nunito"/>
                          <a:sym typeface="Nunito"/>
                        </a:rPr>
                        <a:t>Shape</a:t>
                      </a:r>
                      <a:endParaRPr b="1">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a:solidFill>
                            <a:schemeClr val="dk2"/>
                          </a:solidFill>
                          <a:latin typeface="Nunito"/>
                          <a:ea typeface="Nunito"/>
                          <a:cs typeface="Nunito"/>
                          <a:sym typeface="Nunito"/>
                        </a:rPr>
                        <a:t>Tasks</a:t>
                      </a:r>
                      <a:endParaRPr b="1">
                        <a:solidFill>
                          <a:schemeClr val="dk2"/>
                        </a:solidFill>
                        <a:latin typeface="Nunito"/>
                        <a:ea typeface="Nunito"/>
                        <a:cs typeface="Nunito"/>
                        <a:sym typeface="Nunito"/>
                      </a:endParaRPr>
                    </a:p>
                  </a:txBody>
                  <a:tcPr marT="91425" marB="91425" marR="91425" marL="91425"/>
                </a:tc>
              </a:tr>
              <a:tr h="609575">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Wearable HAR</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22</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(11,600, 121)</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7</a:t>
                      </a:r>
                      <a:r>
                        <a:rPr lang="en-GB">
                          <a:solidFill>
                            <a:schemeClr val="dk2"/>
                          </a:solidFill>
                          <a:latin typeface="Nunito"/>
                          <a:ea typeface="Nunito"/>
                          <a:cs typeface="Nunito"/>
                          <a:sym typeface="Nunito"/>
                        </a:rPr>
                        <a:t> (jump, lie down, sit, stand, stairs down, stairs up, and walk)</a:t>
                      </a:r>
                      <a:endParaRPr>
                        <a:solidFill>
                          <a:schemeClr val="dk2"/>
                        </a:solidFill>
                        <a:latin typeface="Nunito"/>
                        <a:ea typeface="Nunito"/>
                        <a:cs typeface="Nunito"/>
                        <a:sym typeface="Nunito"/>
                      </a:endParaRPr>
                    </a:p>
                  </a:txBody>
                  <a:tcPr marT="91425" marB="91425" marR="91425" marL="91425"/>
                </a:tc>
              </a:tr>
              <a:tr h="609575">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UCI HAR dataset</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30</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(20,598, 562)</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6  (lie down, sit, stand, stairs down, stairs up, and walk)</a:t>
                      </a:r>
                      <a:endParaRPr>
                        <a:solidFill>
                          <a:schemeClr val="dk2"/>
                        </a:solidFill>
                        <a:latin typeface="Nunito"/>
                        <a:ea typeface="Nunito"/>
                        <a:cs typeface="Nunito"/>
                        <a:sym typeface="Nunito"/>
                      </a:endParaRPr>
                    </a:p>
                  </a:txBody>
                  <a:tcPr marT="91425" marB="91425" marR="91425" marL="91425"/>
                </a:tc>
              </a:tr>
              <a:tr h="609575">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UCI HAPT</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30</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(20,432, 562)</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6  (lie down, sit, stand, stairs down, stairs up, and walk) + 2 (stand-to-sit, sit-to-stand)</a:t>
                      </a:r>
                      <a:endParaRPr>
                        <a:solidFill>
                          <a:schemeClr val="dk2"/>
                        </a:solidFill>
                        <a:latin typeface="Nunito"/>
                        <a:ea typeface="Nunito"/>
                        <a:cs typeface="Nunito"/>
                        <a:sym typeface="Nunito"/>
                      </a:endParaRPr>
                    </a:p>
                  </a:txBody>
                  <a:tcPr marT="91425" marB="91425" marR="91425" marL="91425"/>
                </a:tc>
              </a:tr>
              <a:tr h="609575">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UniMiB</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30</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(12,428, 454)</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9 (</a:t>
                      </a:r>
                      <a:r>
                        <a:rPr lang="en-GB">
                          <a:solidFill>
                            <a:schemeClr val="dk2"/>
                          </a:solidFill>
                          <a:latin typeface="Nunito"/>
                          <a:ea typeface="Nunito"/>
                          <a:cs typeface="Nunito"/>
                          <a:sym typeface="Nunito"/>
                        </a:rPr>
                        <a:t>jump, lie down, sit, stand, stairs down, stairs up, and walk, Jogging</a:t>
                      </a:r>
                      <a:r>
                        <a:rPr lang="en-GB">
                          <a:solidFill>
                            <a:schemeClr val="dk2"/>
                          </a:solidFill>
                          <a:latin typeface="Nunito"/>
                          <a:ea typeface="Nunito"/>
                          <a:cs typeface="Nunito"/>
                          <a:sym typeface="Nunito"/>
                        </a:rPr>
                        <a:t>)</a:t>
                      </a:r>
                      <a:endParaRPr>
                        <a:solidFill>
                          <a:schemeClr val="dk2"/>
                        </a:solidFill>
                        <a:latin typeface="Nunito"/>
                        <a:ea typeface="Nunito"/>
                        <a:cs typeface="Nunito"/>
                        <a:sym typeface="Nunito"/>
                      </a:endParaRPr>
                    </a:p>
                  </a:txBody>
                  <a:tcPr marT="91425" marB="91425" marR="91425" marL="91425"/>
                </a:tc>
              </a:tr>
              <a:tr h="396200">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WISDM</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36</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(4,774, 406)</a:t>
                      </a:r>
                      <a:endParaRPr>
                        <a:solidFill>
                          <a:schemeClr val="dk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chemeClr val="dk2"/>
                          </a:solidFill>
                          <a:latin typeface="Nunito"/>
                          <a:ea typeface="Nunito"/>
                          <a:cs typeface="Nunito"/>
                          <a:sym typeface="Nunito"/>
                        </a:rPr>
                        <a:t>6  (Walking, Jogging, Upstairs, Downstairs, Sitting)</a:t>
                      </a:r>
                      <a:endParaRPr>
                        <a:solidFill>
                          <a:schemeClr val="dk2"/>
                        </a:solidFill>
                        <a:latin typeface="Nunito"/>
                        <a:ea typeface="Nunito"/>
                        <a:cs typeface="Nunito"/>
                        <a:sym typeface="Nunito"/>
                      </a:endParaRPr>
                    </a:p>
                  </a:txBody>
                  <a:tcPr marT="91425" marB="91425" marR="91425" marL="91425"/>
                </a:tc>
              </a:tr>
            </a:tbl>
          </a:graphicData>
        </a:graphic>
      </p:graphicFrame>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Design</a:t>
            </a:r>
            <a:endParaRPr/>
          </a:p>
        </p:txBody>
      </p:sp>
      <p:sp>
        <p:nvSpPr>
          <p:cNvPr id="308" name="Google Shape;308;p18"/>
          <p:cNvSpPr txBox="1"/>
          <p:nvPr>
            <p:ph idx="1" type="body"/>
          </p:nvPr>
        </p:nvSpPr>
        <p:spPr>
          <a:xfrm>
            <a:off x="1303800" y="1990050"/>
            <a:ext cx="2507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will be analyzed then preprocessed only once, initially. This will be repeated if experimentation requires it and time allows.</a:t>
            </a:r>
            <a:endParaRPr/>
          </a:p>
          <a:p>
            <a:pPr indent="0" lvl="0" marL="0" rtl="0" algn="l">
              <a:spcBef>
                <a:spcPts val="1200"/>
              </a:spcBef>
              <a:spcAft>
                <a:spcPts val="1200"/>
              </a:spcAft>
              <a:buNone/>
            </a:pPr>
            <a:r>
              <a:rPr lang="en-GB"/>
              <a:t>Experiments will be run in sets of 5, with a naive, two initial/source, and two transfer models.</a:t>
            </a:r>
            <a:endParaRPr/>
          </a:p>
        </p:txBody>
      </p:sp>
      <p:sp>
        <p:nvSpPr>
          <p:cNvPr id="309" name="Google Shape;309;p18"/>
          <p:cNvSpPr/>
          <p:nvPr/>
        </p:nvSpPr>
        <p:spPr>
          <a:xfrm>
            <a:off x="3996700" y="1302724"/>
            <a:ext cx="5005500" cy="1849800"/>
          </a:xfrm>
          <a:prstGeom prst="rect">
            <a:avLst/>
          </a:prstGeom>
          <a:solidFill>
            <a:srgbClr val="F3F3F3"/>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rgbClr val="999999"/>
                </a:solidFill>
              </a:rPr>
              <a:t>Data</a:t>
            </a:r>
            <a:endParaRPr sz="700">
              <a:solidFill>
                <a:srgbClr val="999999"/>
              </a:solidFill>
            </a:endParaRPr>
          </a:p>
        </p:txBody>
      </p:sp>
      <p:sp>
        <p:nvSpPr>
          <p:cNvPr id="310" name="Google Shape;310;p18"/>
          <p:cNvSpPr/>
          <p:nvPr/>
        </p:nvSpPr>
        <p:spPr>
          <a:xfrm>
            <a:off x="8273837" y="2224301"/>
            <a:ext cx="586200" cy="714300"/>
          </a:xfrm>
          <a:prstGeom prst="curvedUpArrow">
            <a:avLst>
              <a:gd fmla="val 25000" name="adj1"/>
              <a:gd fmla="val 50000" name="adj2"/>
              <a:gd fmla="val 25000" name="adj3"/>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rot="10800000">
            <a:off x="8195413" y="1389380"/>
            <a:ext cx="586200" cy="714300"/>
          </a:xfrm>
          <a:prstGeom prst="curvedUpArrow">
            <a:avLst>
              <a:gd fmla="val 25000" name="adj1"/>
              <a:gd fmla="val 50000" name="adj2"/>
              <a:gd fmla="val 25000" name="adj3"/>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3996700" y="3186313"/>
            <a:ext cx="5005500" cy="1849800"/>
          </a:xfrm>
          <a:prstGeom prst="rect">
            <a:avLst/>
          </a:prstGeom>
          <a:solidFill>
            <a:srgbClr val="F3F3F3"/>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rgbClr val="999999"/>
                </a:solidFill>
              </a:rPr>
              <a:t>Experiments</a:t>
            </a:r>
            <a:endParaRPr sz="700">
              <a:solidFill>
                <a:srgbClr val="999999"/>
              </a:solidFill>
            </a:endParaRPr>
          </a:p>
        </p:txBody>
      </p:sp>
      <p:sp>
        <p:nvSpPr>
          <p:cNvPr id="313" name="Google Shape;313;p18"/>
          <p:cNvSpPr/>
          <p:nvPr/>
        </p:nvSpPr>
        <p:spPr>
          <a:xfrm>
            <a:off x="4313937" y="1547728"/>
            <a:ext cx="951900" cy="3228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Combined Dataset</a:t>
            </a:r>
            <a:endParaRPr sz="700">
              <a:solidFill>
                <a:srgbClr val="073763"/>
              </a:solidFill>
            </a:endParaRPr>
          </a:p>
        </p:txBody>
      </p:sp>
      <p:sp>
        <p:nvSpPr>
          <p:cNvPr id="314" name="Google Shape;314;p18"/>
          <p:cNvSpPr/>
          <p:nvPr/>
        </p:nvSpPr>
        <p:spPr>
          <a:xfrm>
            <a:off x="5584239" y="1547728"/>
            <a:ext cx="951900" cy="3228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Source Dataset</a:t>
            </a:r>
            <a:endParaRPr sz="700">
              <a:solidFill>
                <a:srgbClr val="073763"/>
              </a:solidFill>
            </a:endParaRPr>
          </a:p>
        </p:txBody>
      </p:sp>
      <p:sp>
        <p:nvSpPr>
          <p:cNvPr id="315" name="Google Shape;315;p18"/>
          <p:cNvSpPr/>
          <p:nvPr/>
        </p:nvSpPr>
        <p:spPr>
          <a:xfrm>
            <a:off x="4313937" y="2049781"/>
            <a:ext cx="951900" cy="446400"/>
          </a:xfrm>
          <a:prstGeom prst="ellipse">
            <a:avLst/>
          </a:prstGeom>
          <a:solidFill>
            <a:srgbClr val="D9EAD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274E13"/>
                </a:solidFill>
              </a:rPr>
              <a:t>Preprocess Data</a:t>
            </a:r>
            <a:endParaRPr sz="700">
              <a:solidFill>
                <a:srgbClr val="274E13"/>
              </a:solidFill>
            </a:endParaRPr>
          </a:p>
        </p:txBody>
      </p:sp>
      <p:sp>
        <p:nvSpPr>
          <p:cNvPr id="316" name="Google Shape;316;p18"/>
          <p:cNvSpPr/>
          <p:nvPr/>
        </p:nvSpPr>
        <p:spPr>
          <a:xfrm>
            <a:off x="5584239" y="2049781"/>
            <a:ext cx="951900" cy="446400"/>
          </a:xfrm>
          <a:prstGeom prst="ellipse">
            <a:avLst/>
          </a:prstGeom>
          <a:solidFill>
            <a:srgbClr val="D9EAD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274E13"/>
                </a:solidFill>
              </a:rPr>
              <a:t>Preprocess Data</a:t>
            </a:r>
            <a:endParaRPr sz="700">
              <a:solidFill>
                <a:srgbClr val="274E13"/>
              </a:solidFill>
            </a:endParaRPr>
          </a:p>
        </p:txBody>
      </p:sp>
      <p:sp>
        <p:nvSpPr>
          <p:cNvPr id="317" name="Google Shape;317;p18"/>
          <p:cNvSpPr/>
          <p:nvPr/>
        </p:nvSpPr>
        <p:spPr>
          <a:xfrm>
            <a:off x="4313937" y="2675563"/>
            <a:ext cx="951900" cy="4179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Preprocessed Combined Dataset</a:t>
            </a:r>
            <a:endParaRPr sz="700">
              <a:solidFill>
                <a:srgbClr val="073763"/>
              </a:solidFill>
            </a:endParaRPr>
          </a:p>
        </p:txBody>
      </p:sp>
      <p:sp>
        <p:nvSpPr>
          <p:cNvPr id="318" name="Google Shape;318;p18"/>
          <p:cNvSpPr/>
          <p:nvPr/>
        </p:nvSpPr>
        <p:spPr>
          <a:xfrm>
            <a:off x="5584239" y="2675563"/>
            <a:ext cx="951900" cy="4179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Preprocessed Source Dataset</a:t>
            </a:r>
            <a:endParaRPr sz="700">
              <a:solidFill>
                <a:srgbClr val="073763"/>
              </a:solidFill>
            </a:endParaRPr>
          </a:p>
        </p:txBody>
      </p:sp>
      <p:sp>
        <p:nvSpPr>
          <p:cNvPr id="319" name="Google Shape;319;p18"/>
          <p:cNvSpPr/>
          <p:nvPr/>
        </p:nvSpPr>
        <p:spPr>
          <a:xfrm>
            <a:off x="6854541" y="1547728"/>
            <a:ext cx="951900" cy="3228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Target Dataset</a:t>
            </a:r>
            <a:endParaRPr sz="700">
              <a:solidFill>
                <a:srgbClr val="073763"/>
              </a:solidFill>
            </a:endParaRPr>
          </a:p>
        </p:txBody>
      </p:sp>
      <p:sp>
        <p:nvSpPr>
          <p:cNvPr id="320" name="Google Shape;320;p18"/>
          <p:cNvSpPr/>
          <p:nvPr/>
        </p:nvSpPr>
        <p:spPr>
          <a:xfrm>
            <a:off x="6854541" y="2049781"/>
            <a:ext cx="951900" cy="446400"/>
          </a:xfrm>
          <a:prstGeom prst="ellipse">
            <a:avLst/>
          </a:prstGeom>
          <a:solidFill>
            <a:srgbClr val="D9EAD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274E13"/>
                </a:solidFill>
              </a:rPr>
              <a:t>Preprocess Data</a:t>
            </a:r>
            <a:endParaRPr sz="700">
              <a:solidFill>
                <a:srgbClr val="274E13"/>
              </a:solidFill>
            </a:endParaRPr>
          </a:p>
        </p:txBody>
      </p:sp>
      <p:sp>
        <p:nvSpPr>
          <p:cNvPr id="321" name="Google Shape;321;p18"/>
          <p:cNvSpPr/>
          <p:nvPr/>
        </p:nvSpPr>
        <p:spPr>
          <a:xfrm>
            <a:off x="6854541" y="2675563"/>
            <a:ext cx="951900" cy="4179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Preprocessed Target Dataset</a:t>
            </a:r>
            <a:endParaRPr sz="700">
              <a:solidFill>
                <a:srgbClr val="073763"/>
              </a:solidFill>
            </a:endParaRPr>
          </a:p>
        </p:txBody>
      </p:sp>
      <p:sp>
        <p:nvSpPr>
          <p:cNvPr id="322" name="Google Shape;322;p18"/>
          <p:cNvSpPr/>
          <p:nvPr/>
        </p:nvSpPr>
        <p:spPr>
          <a:xfrm>
            <a:off x="6777326" y="3437697"/>
            <a:ext cx="1106100" cy="417900"/>
          </a:xfrm>
          <a:prstGeom prst="rect">
            <a:avLst/>
          </a:prstGeom>
          <a:solidFill>
            <a:srgbClr val="FCE5CD"/>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783F04"/>
                </a:solidFill>
              </a:rPr>
              <a:t>Initial Model Combined Validation</a:t>
            </a:r>
            <a:endParaRPr sz="700">
              <a:solidFill>
                <a:srgbClr val="783F04"/>
              </a:solidFill>
            </a:endParaRPr>
          </a:p>
        </p:txBody>
      </p:sp>
      <p:sp>
        <p:nvSpPr>
          <p:cNvPr id="323" name="Google Shape;323;p18"/>
          <p:cNvSpPr/>
          <p:nvPr/>
        </p:nvSpPr>
        <p:spPr>
          <a:xfrm>
            <a:off x="5507024" y="3437697"/>
            <a:ext cx="1106100" cy="417900"/>
          </a:xfrm>
          <a:prstGeom prst="rect">
            <a:avLst/>
          </a:prstGeom>
          <a:solidFill>
            <a:srgbClr val="FCE5CD"/>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783F04"/>
                </a:solidFill>
              </a:rPr>
              <a:t>Initial Model Target Validation</a:t>
            </a:r>
            <a:endParaRPr sz="700">
              <a:solidFill>
                <a:srgbClr val="783F04"/>
              </a:solidFill>
            </a:endParaRPr>
          </a:p>
        </p:txBody>
      </p:sp>
      <p:sp>
        <p:nvSpPr>
          <p:cNvPr id="324" name="Google Shape;324;p18"/>
          <p:cNvSpPr/>
          <p:nvPr/>
        </p:nvSpPr>
        <p:spPr>
          <a:xfrm>
            <a:off x="4236722" y="3437697"/>
            <a:ext cx="1106100" cy="948900"/>
          </a:xfrm>
          <a:prstGeom prst="rect">
            <a:avLst/>
          </a:prstGeom>
          <a:solidFill>
            <a:srgbClr val="FCE5CD"/>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783F04"/>
                </a:solidFill>
              </a:rPr>
              <a:t>Naive Model</a:t>
            </a:r>
            <a:endParaRPr sz="700">
              <a:solidFill>
                <a:srgbClr val="783F04"/>
              </a:solidFill>
            </a:endParaRPr>
          </a:p>
        </p:txBody>
      </p:sp>
      <p:sp>
        <p:nvSpPr>
          <p:cNvPr id="325" name="Google Shape;325;p18"/>
          <p:cNvSpPr/>
          <p:nvPr/>
        </p:nvSpPr>
        <p:spPr>
          <a:xfrm>
            <a:off x="5507024" y="3968627"/>
            <a:ext cx="1106100" cy="417900"/>
          </a:xfrm>
          <a:prstGeom prst="rect">
            <a:avLst/>
          </a:prstGeom>
          <a:solidFill>
            <a:srgbClr val="FCE5CD"/>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783F04"/>
                </a:solidFill>
              </a:rPr>
              <a:t>Transfer Model Target Validation</a:t>
            </a:r>
            <a:endParaRPr sz="700">
              <a:solidFill>
                <a:srgbClr val="783F04"/>
              </a:solidFill>
            </a:endParaRPr>
          </a:p>
        </p:txBody>
      </p:sp>
      <p:sp>
        <p:nvSpPr>
          <p:cNvPr id="326" name="Google Shape;326;p18"/>
          <p:cNvSpPr/>
          <p:nvPr/>
        </p:nvSpPr>
        <p:spPr>
          <a:xfrm>
            <a:off x="6777326" y="3968627"/>
            <a:ext cx="1106100" cy="417900"/>
          </a:xfrm>
          <a:prstGeom prst="rect">
            <a:avLst/>
          </a:prstGeom>
          <a:solidFill>
            <a:srgbClr val="FCE5CD"/>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783F04"/>
                </a:solidFill>
              </a:rPr>
              <a:t>Transfer Model Combined Validation</a:t>
            </a:r>
            <a:endParaRPr sz="700">
              <a:solidFill>
                <a:srgbClr val="783F04"/>
              </a:solidFill>
            </a:endParaRPr>
          </a:p>
        </p:txBody>
      </p:sp>
      <p:sp>
        <p:nvSpPr>
          <p:cNvPr id="327" name="Google Shape;327;p18"/>
          <p:cNvSpPr/>
          <p:nvPr/>
        </p:nvSpPr>
        <p:spPr>
          <a:xfrm>
            <a:off x="4236767" y="4499556"/>
            <a:ext cx="3646500" cy="322800"/>
          </a:xfrm>
          <a:prstGeom prst="rect">
            <a:avLst/>
          </a:prstGeom>
          <a:solidFill>
            <a:srgbClr val="F4CCCC"/>
          </a:solidFill>
          <a:ln cap="flat" cmpd="sng" w="9525">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660000"/>
                </a:solidFill>
              </a:rPr>
              <a:t>Results</a:t>
            </a:r>
            <a:endParaRPr sz="700">
              <a:solidFill>
                <a:srgbClr val="660000"/>
              </a:solidFill>
            </a:endParaRPr>
          </a:p>
        </p:txBody>
      </p:sp>
      <p:cxnSp>
        <p:nvCxnSpPr>
          <p:cNvPr id="328" name="Google Shape;328;p18"/>
          <p:cNvCxnSpPr>
            <a:stCxn id="323" idx="2"/>
            <a:endCxn id="325" idx="0"/>
          </p:cNvCxnSpPr>
          <p:nvPr/>
        </p:nvCxnSpPr>
        <p:spPr>
          <a:xfrm>
            <a:off x="6060074" y="3855597"/>
            <a:ext cx="0" cy="113100"/>
          </a:xfrm>
          <a:prstGeom prst="straightConnector1">
            <a:avLst/>
          </a:prstGeom>
          <a:noFill/>
          <a:ln cap="flat" cmpd="sng" w="9525">
            <a:solidFill>
              <a:srgbClr val="000000"/>
            </a:solidFill>
            <a:prstDash val="solid"/>
            <a:round/>
            <a:headEnd len="med" w="med" type="none"/>
            <a:tailEnd len="med" w="med" type="triangle"/>
          </a:ln>
        </p:spPr>
      </p:cxnSp>
      <p:cxnSp>
        <p:nvCxnSpPr>
          <p:cNvPr id="329" name="Google Shape;329;p18"/>
          <p:cNvCxnSpPr>
            <a:stCxn id="322" idx="2"/>
            <a:endCxn id="326" idx="0"/>
          </p:cNvCxnSpPr>
          <p:nvPr/>
        </p:nvCxnSpPr>
        <p:spPr>
          <a:xfrm>
            <a:off x="7330376" y="3855597"/>
            <a:ext cx="0" cy="113100"/>
          </a:xfrm>
          <a:prstGeom prst="straightConnector1">
            <a:avLst/>
          </a:prstGeom>
          <a:noFill/>
          <a:ln cap="flat" cmpd="sng" w="9525">
            <a:solidFill>
              <a:srgbClr val="000000"/>
            </a:solidFill>
            <a:prstDash val="solid"/>
            <a:round/>
            <a:headEnd len="med" w="med" type="none"/>
            <a:tailEnd len="med" w="med" type="triangle"/>
          </a:ln>
        </p:spPr>
      </p:cxnSp>
      <p:cxnSp>
        <p:nvCxnSpPr>
          <p:cNvPr id="330" name="Google Shape;330;p18"/>
          <p:cNvCxnSpPr/>
          <p:nvPr/>
        </p:nvCxnSpPr>
        <p:spPr>
          <a:xfrm>
            <a:off x="4789837" y="4386581"/>
            <a:ext cx="0" cy="122100"/>
          </a:xfrm>
          <a:prstGeom prst="straightConnector1">
            <a:avLst/>
          </a:prstGeom>
          <a:noFill/>
          <a:ln cap="flat" cmpd="sng" w="9525">
            <a:solidFill>
              <a:srgbClr val="000000"/>
            </a:solidFill>
            <a:prstDash val="solid"/>
            <a:round/>
            <a:headEnd len="med" w="med" type="none"/>
            <a:tailEnd len="med" w="med" type="triangle"/>
          </a:ln>
        </p:spPr>
      </p:cxnSp>
      <p:cxnSp>
        <p:nvCxnSpPr>
          <p:cNvPr id="331" name="Google Shape;331;p18"/>
          <p:cNvCxnSpPr>
            <a:stCxn id="325" idx="2"/>
            <a:endCxn id="327" idx="0"/>
          </p:cNvCxnSpPr>
          <p:nvPr/>
        </p:nvCxnSpPr>
        <p:spPr>
          <a:xfrm>
            <a:off x="6060074" y="4386527"/>
            <a:ext cx="0" cy="113100"/>
          </a:xfrm>
          <a:prstGeom prst="straightConnector1">
            <a:avLst/>
          </a:prstGeom>
          <a:noFill/>
          <a:ln cap="flat" cmpd="sng" w="9525">
            <a:solidFill>
              <a:srgbClr val="000000"/>
            </a:solidFill>
            <a:prstDash val="solid"/>
            <a:round/>
            <a:headEnd len="med" w="med" type="none"/>
            <a:tailEnd len="med" w="med" type="triangle"/>
          </a:ln>
        </p:spPr>
      </p:cxnSp>
      <p:cxnSp>
        <p:nvCxnSpPr>
          <p:cNvPr id="332" name="Google Shape;332;p18"/>
          <p:cNvCxnSpPr>
            <a:stCxn id="326" idx="2"/>
          </p:cNvCxnSpPr>
          <p:nvPr/>
        </p:nvCxnSpPr>
        <p:spPr>
          <a:xfrm>
            <a:off x="7330376" y="4386527"/>
            <a:ext cx="0" cy="122100"/>
          </a:xfrm>
          <a:prstGeom prst="straightConnector1">
            <a:avLst/>
          </a:prstGeom>
          <a:noFill/>
          <a:ln cap="flat" cmpd="sng" w="9525">
            <a:solidFill>
              <a:srgbClr val="000000"/>
            </a:solidFill>
            <a:prstDash val="solid"/>
            <a:round/>
            <a:headEnd len="med" w="med" type="none"/>
            <a:tailEnd len="med" w="med" type="triangle"/>
          </a:ln>
        </p:spPr>
      </p:cxnSp>
      <p:cxnSp>
        <p:nvCxnSpPr>
          <p:cNvPr id="333" name="Google Shape;333;p18"/>
          <p:cNvCxnSpPr>
            <a:stCxn id="313" idx="2"/>
            <a:endCxn id="315" idx="0"/>
          </p:cNvCxnSpPr>
          <p:nvPr/>
        </p:nvCxnSpPr>
        <p:spPr>
          <a:xfrm>
            <a:off x="4789887" y="1870528"/>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34" name="Google Shape;334;p18"/>
          <p:cNvCxnSpPr>
            <a:stCxn id="315" idx="4"/>
            <a:endCxn id="317" idx="0"/>
          </p:cNvCxnSpPr>
          <p:nvPr/>
        </p:nvCxnSpPr>
        <p:spPr>
          <a:xfrm>
            <a:off x="4789887" y="2496181"/>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35" name="Google Shape;335;p18"/>
          <p:cNvCxnSpPr>
            <a:stCxn id="317" idx="2"/>
            <a:endCxn id="324" idx="0"/>
          </p:cNvCxnSpPr>
          <p:nvPr/>
        </p:nvCxnSpPr>
        <p:spPr>
          <a:xfrm>
            <a:off x="4789887" y="3093463"/>
            <a:ext cx="0" cy="344100"/>
          </a:xfrm>
          <a:prstGeom prst="straightConnector1">
            <a:avLst/>
          </a:prstGeom>
          <a:noFill/>
          <a:ln cap="flat" cmpd="sng" w="9525">
            <a:solidFill>
              <a:srgbClr val="000000"/>
            </a:solidFill>
            <a:prstDash val="solid"/>
            <a:round/>
            <a:headEnd len="med" w="med" type="none"/>
            <a:tailEnd len="med" w="med" type="triangle"/>
          </a:ln>
        </p:spPr>
      </p:cxnSp>
      <p:cxnSp>
        <p:nvCxnSpPr>
          <p:cNvPr id="336" name="Google Shape;336;p18"/>
          <p:cNvCxnSpPr>
            <a:stCxn id="314" idx="2"/>
            <a:endCxn id="316" idx="0"/>
          </p:cNvCxnSpPr>
          <p:nvPr/>
        </p:nvCxnSpPr>
        <p:spPr>
          <a:xfrm>
            <a:off x="6060189" y="1870528"/>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37" name="Google Shape;337;p18"/>
          <p:cNvCxnSpPr>
            <a:stCxn id="319" idx="2"/>
            <a:endCxn id="320" idx="0"/>
          </p:cNvCxnSpPr>
          <p:nvPr/>
        </p:nvCxnSpPr>
        <p:spPr>
          <a:xfrm>
            <a:off x="7330491" y="1870528"/>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38" name="Google Shape;338;p18"/>
          <p:cNvCxnSpPr>
            <a:stCxn id="320" idx="4"/>
            <a:endCxn id="321" idx="0"/>
          </p:cNvCxnSpPr>
          <p:nvPr/>
        </p:nvCxnSpPr>
        <p:spPr>
          <a:xfrm>
            <a:off x="7330491" y="2496181"/>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39" name="Google Shape;339;p18"/>
          <p:cNvCxnSpPr>
            <a:stCxn id="316" idx="4"/>
            <a:endCxn id="318" idx="0"/>
          </p:cNvCxnSpPr>
          <p:nvPr/>
        </p:nvCxnSpPr>
        <p:spPr>
          <a:xfrm>
            <a:off x="6060189" y="2496181"/>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40" name="Google Shape;340;p18"/>
          <p:cNvCxnSpPr>
            <a:stCxn id="318" idx="2"/>
            <a:endCxn id="323" idx="0"/>
          </p:cNvCxnSpPr>
          <p:nvPr/>
        </p:nvCxnSpPr>
        <p:spPr>
          <a:xfrm>
            <a:off x="6060189" y="3093463"/>
            <a:ext cx="0" cy="344100"/>
          </a:xfrm>
          <a:prstGeom prst="straightConnector1">
            <a:avLst/>
          </a:prstGeom>
          <a:noFill/>
          <a:ln cap="flat" cmpd="sng" w="9525">
            <a:solidFill>
              <a:srgbClr val="000000"/>
            </a:solidFill>
            <a:prstDash val="solid"/>
            <a:round/>
            <a:headEnd len="med" w="med" type="none"/>
            <a:tailEnd len="med" w="med" type="triangle"/>
          </a:ln>
        </p:spPr>
      </p:cxnSp>
      <p:cxnSp>
        <p:nvCxnSpPr>
          <p:cNvPr id="341" name="Google Shape;341;p18"/>
          <p:cNvCxnSpPr>
            <a:stCxn id="318" idx="2"/>
            <a:endCxn id="322" idx="0"/>
          </p:cNvCxnSpPr>
          <p:nvPr/>
        </p:nvCxnSpPr>
        <p:spPr>
          <a:xfrm>
            <a:off x="6060189" y="3093463"/>
            <a:ext cx="1270200" cy="344100"/>
          </a:xfrm>
          <a:prstGeom prst="straightConnector1">
            <a:avLst/>
          </a:prstGeom>
          <a:noFill/>
          <a:ln cap="flat" cmpd="sng" w="9525">
            <a:solidFill>
              <a:srgbClr val="000000"/>
            </a:solidFill>
            <a:prstDash val="solid"/>
            <a:round/>
            <a:headEnd len="med" w="med" type="none"/>
            <a:tailEnd len="med" w="med" type="triangle"/>
          </a:ln>
        </p:spPr>
      </p:cxnSp>
      <p:cxnSp>
        <p:nvCxnSpPr>
          <p:cNvPr id="342" name="Google Shape;342;p18"/>
          <p:cNvCxnSpPr>
            <a:stCxn id="325" idx="3"/>
            <a:endCxn id="325" idx="3"/>
          </p:cNvCxnSpPr>
          <p:nvPr/>
        </p:nvCxnSpPr>
        <p:spPr>
          <a:xfrm>
            <a:off x="6613124" y="4177577"/>
            <a:ext cx="0" cy="0"/>
          </a:xfrm>
          <a:prstGeom prst="straightConnector1">
            <a:avLst/>
          </a:prstGeom>
          <a:noFill/>
          <a:ln cap="flat" cmpd="sng" w="9525">
            <a:solidFill>
              <a:srgbClr val="000000"/>
            </a:solidFill>
            <a:prstDash val="solid"/>
            <a:round/>
            <a:headEnd len="med" w="med" type="none"/>
            <a:tailEnd len="med" w="med" type="none"/>
          </a:ln>
        </p:spPr>
      </p:cxnSp>
      <p:cxnSp>
        <p:nvCxnSpPr>
          <p:cNvPr id="343" name="Google Shape;343;p18"/>
          <p:cNvCxnSpPr>
            <a:stCxn id="325" idx="3"/>
            <a:endCxn id="325" idx="3"/>
          </p:cNvCxnSpPr>
          <p:nvPr/>
        </p:nvCxnSpPr>
        <p:spPr>
          <a:xfrm>
            <a:off x="6613124" y="4177577"/>
            <a:ext cx="0" cy="0"/>
          </a:xfrm>
          <a:prstGeom prst="straightConnector1">
            <a:avLst/>
          </a:prstGeom>
          <a:noFill/>
          <a:ln cap="flat" cmpd="sng" w="9525">
            <a:solidFill>
              <a:srgbClr val="000000"/>
            </a:solidFill>
            <a:prstDash val="solid"/>
            <a:round/>
            <a:headEnd len="med" w="med" type="none"/>
            <a:tailEnd len="med" w="med" type="none"/>
          </a:ln>
        </p:spPr>
      </p:cxnSp>
      <p:cxnSp>
        <p:nvCxnSpPr>
          <p:cNvPr id="344" name="Google Shape;344;p18"/>
          <p:cNvCxnSpPr>
            <a:stCxn id="325" idx="3"/>
          </p:cNvCxnSpPr>
          <p:nvPr/>
        </p:nvCxnSpPr>
        <p:spPr>
          <a:xfrm>
            <a:off x="6613124" y="4177577"/>
            <a:ext cx="81300" cy="0"/>
          </a:xfrm>
          <a:prstGeom prst="straightConnector1">
            <a:avLst/>
          </a:prstGeom>
          <a:noFill/>
          <a:ln cap="flat" cmpd="sng" w="9525">
            <a:solidFill>
              <a:srgbClr val="000000"/>
            </a:solidFill>
            <a:prstDash val="solid"/>
            <a:round/>
            <a:headEnd len="med" w="med" type="triangle"/>
            <a:tailEnd len="med" w="med" type="none"/>
          </a:ln>
        </p:spPr>
      </p:cxnSp>
      <p:cxnSp>
        <p:nvCxnSpPr>
          <p:cNvPr id="345" name="Google Shape;345;p18"/>
          <p:cNvCxnSpPr/>
          <p:nvPr/>
        </p:nvCxnSpPr>
        <p:spPr>
          <a:xfrm>
            <a:off x="6695177" y="2884547"/>
            <a:ext cx="0" cy="1295400"/>
          </a:xfrm>
          <a:prstGeom prst="straightConnector1">
            <a:avLst/>
          </a:prstGeom>
          <a:noFill/>
          <a:ln cap="flat" cmpd="sng" w="9525">
            <a:solidFill>
              <a:srgbClr val="000000"/>
            </a:solidFill>
            <a:prstDash val="solid"/>
            <a:round/>
            <a:headEnd len="med" w="med" type="none"/>
            <a:tailEnd len="med" w="med" type="none"/>
          </a:ln>
        </p:spPr>
      </p:cxnSp>
      <p:cxnSp>
        <p:nvCxnSpPr>
          <p:cNvPr id="346" name="Google Shape;346;p18"/>
          <p:cNvCxnSpPr>
            <a:stCxn id="321" idx="1"/>
          </p:cNvCxnSpPr>
          <p:nvPr/>
        </p:nvCxnSpPr>
        <p:spPr>
          <a:xfrm rot="10800000">
            <a:off x="6696141" y="2884513"/>
            <a:ext cx="158400" cy="0"/>
          </a:xfrm>
          <a:prstGeom prst="straightConnector1">
            <a:avLst/>
          </a:prstGeom>
          <a:noFill/>
          <a:ln cap="flat" cmpd="sng" w="9525">
            <a:solidFill>
              <a:srgbClr val="000000"/>
            </a:solidFill>
            <a:prstDash val="solid"/>
            <a:round/>
            <a:headEnd len="med" w="med" type="none"/>
            <a:tailEnd len="med" w="med" type="none"/>
          </a:ln>
        </p:spPr>
      </p:cxnSp>
      <p:cxnSp>
        <p:nvCxnSpPr>
          <p:cNvPr id="347" name="Google Shape;347;p18"/>
          <p:cNvCxnSpPr>
            <a:stCxn id="326" idx="3"/>
          </p:cNvCxnSpPr>
          <p:nvPr/>
        </p:nvCxnSpPr>
        <p:spPr>
          <a:xfrm>
            <a:off x="7883426" y="4177577"/>
            <a:ext cx="80100" cy="0"/>
          </a:xfrm>
          <a:prstGeom prst="straightConnector1">
            <a:avLst/>
          </a:prstGeom>
          <a:noFill/>
          <a:ln cap="flat" cmpd="sng" w="9525">
            <a:solidFill>
              <a:srgbClr val="000000"/>
            </a:solidFill>
            <a:prstDash val="solid"/>
            <a:round/>
            <a:headEnd len="med" w="med" type="triangle"/>
            <a:tailEnd len="med" w="med" type="none"/>
          </a:ln>
        </p:spPr>
      </p:cxnSp>
      <p:cxnSp>
        <p:nvCxnSpPr>
          <p:cNvPr id="348" name="Google Shape;348;p18"/>
          <p:cNvCxnSpPr/>
          <p:nvPr/>
        </p:nvCxnSpPr>
        <p:spPr>
          <a:xfrm>
            <a:off x="7963423" y="3273001"/>
            <a:ext cx="0" cy="906900"/>
          </a:xfrm>
          <a:prstGeom prst="straightConnector1">
            <a:avLst/>
          </a:prstGeom>
          <a:noFill/>
          <a:ln cap="flat" cmpd="sng" w="9525">
            <a:solidFill>
              <a:srgbClr val="000000"/>
            </a:solidFill>
            <a:prstDash val="solid"/>
            <a:round/>
            <a:headEnd len="med" w="med" type="none"/>
            <a:tailEnd len="med" w="med" type="none"/>
          </a:ln>
        </p:spPr>
      </p:cxnSp>
      <p:cxnSp>
        <p:nvCxnSpPr>
          <p:cNvPr id="349" name="Google Shape;349;p18"/>
          <p:cNvCxnSpPr/>
          <p:nvPr/>
        </p:nvCxnSpPr>
        <p:spPr>
          <a:xfrm>
            <a:off x="4791589" y="3273017"/>
            <a:ext cx="3171900" cy="0"/>
          </a:xfrm>
          <a:prstGeom prst="straightConnector1">
            <a:avLst/>
          </a:prstGeom>
          <a:noFill/>
          <a:ln cap="flat" cmpd="sng" w="9525">
            <a:solidFill>
              <a:srgbClr val="000000"/>
            </a:solidFill>
            <a:prstDash val="solid"/>
            <a:round/>
            <a:headEnd len="med" w="med" type="none"/>
            <a:tailEnd len="med" w="med" type="none"/>
          </a:ln>
        </p:spPr>
      </p:cxnSp>
      <p:sp>
        <p:nvSpPr>
          <p:cNvPr id="350" name="Google Shape;350;p18"/>
          <p:cNvSpPr/>
          <p:nvPr/>
        </p:nvSpPr>
        <p:spPr>
          <a:xfrm>
            <a:off x="8273837" y="4107889"/>
            <a:ext cx="586200" cy="714300"/>
          </a:xfrm>
          <a:prstGeom prst="curvedUpArrow">
            <a:avLst>
              <a:gd fmla="val 25000" name="adj1"/>
              <a:gd fmla="val 50000" name="adj2"/>
              <a:gd fmla="val 25000" name="adj3"/>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rot="10800000">
            <a:off x="8195413" y="3272968"/>
            <a:ext cx="586200" cy="714300"/>
          </a:xfrm>
          <a:prstGeom prst="curvedUpArrow">
            <a:avLst>
              <a:gd fmla="val 25000" name="adj1"/>
              <a:gd fmla="val 50000" name="adj2"/>
              <a:gd fmla="val 25000" name="adj3"/>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Technologies</a:t>
            </a:r>
            <a:endParaRPr/>
          </a:p>
        </p:txBody>
      </p:sp>
      <p:sp>
        <p:nvSpPr>
          <p:cNvPr id="357" name="Google Shape;357;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Google Colab</a:t>
            </a:r>
            <a:endParaRPr/>
          </a:p>
          <a:p>
            <a:pPr indent="-311150" lvl="0" marL="457200" rtl="0" algn="l">
              <a:spcBef>
                <a:spcPts val="0"/>
              </a:spcBef>
              <a:spcAft>
                <a:spcPts val="0"/>
              </a:spcAft>
              <a:buSzPts val="1300"/>
              <a:buChar char="●"/>
            </a:pPr>
            <a:r>
              <a:rPr lang="en-GB"/>
              <a:t>Google Drive</a:t>
            </a:r>
            <a:endParaRPr/>
          </a:p>
          <a:p>
            <a:pPr indent="-311150" lvl="0" marL="457200" rtl="0" algn="l">
              <a:spcBef>
                <a:spcPts val="0"/>
              </a:spcBef>
              <a:spcAft>
                <a:spcPts val="0"/>
              </a:spcAft>
              <a:buSzPts val="1300"/>
              <a:buChar char="●"/>
            </a:pPr>
            <a:r>
              <a:rPr lang="en-GB"/>
              <a:t>Keras</a:t>
            </a:r>
            <a:endParaRPr/>
          </a:p>
          <a:p>
            <a:pPr indent="-311150" lvl="0" marL="457200" rtl="0" algn="l">
              <a:spcBef>
                <a:spcPts val="0"/>
              </a:spcBef>
              <a:spcAft>
                <a:spcPts val="0"/>
              </a:spcAft>
              <a:buSzPts val="1300"/>
              <a:buChar char="●"/>
            </a:pPr>
            <a:r>
              <a:rPr lang="en-GB"/>
              <a:t>Python</a:t>
            </a:r>
            <a:endParaRPr/>
          </a:p>
          <a:p>
            <a:pPr indent="-311150" lvl="0" marL="457200" rtl="0" algn="l">
              <a:spcBef>
                <a:spcPts val="0"/>
              </a:spcBef>
              <a:spcAft>
                <a:spcPts val="0"/>
              </a:spcAft>
              <a:buSzPts val="1300"/>
              <a:buChar char="●"/>
            </a:pPr>
            <a:r>
              <a:rPr lang="en-GB"/>
              <a:t>Transfer Learning</a:t>
            </a:r>
            <a:endParaRPr/>
          </a:p>
          <a:p>
            <a:pPr indent="-311150" lvl="0" marL="457200" rtl="0" algn="l">
              <a:spcBef>
                <a:spcPts val="0"/>
              </a:spcBef>
              <a:spcAft>
                <a:spcPts val="0"/>
              </a:spcAft>
              <a:buSzPts val="1300"/>
              <a:buChar char="●"/>
            </a:pPr>
            <a:r>
              <a:rPr lang="en-GB"/>
              <a:t>CNN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Milestones</a:t>
            </a:r>
            <a:endParaRPr/>
          </a:p>
        </p:txBody>
      </p:sp>
      <p:sp>
        <p:nvSpPr>
          <p:cNvPr id="363" name="Google Shape;363;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Oct. 26   Select data.</a:t>
            </a:r>
            <a:endParaRPr/>
          </a:p>
          <a:p>
            <a:pPr indent="0" lvl="0" marL="0" rtl="0" algn="l">
              <a:spcBef>
                <a:spcPts val="1200"/>
              </a:spcBef>
              <a:spcAft>
                <a:spcPts val="0"/>
              </a:spcAft>
              <a:buNone/>
            </a:pPr>
            <a:r>
              <a:rPr lang="en-GB"/>
              <a:t>Oct. 31   Finish initial data preprocessing.</a:t>
            </a:r>
            <a:endParaRPr/>
          </a:p>
          <a:p>
            <a:pPr indent="0" lvl="0" marL="0" rtl="0" algn="l">
              <a:spcBef>
                <a:spcPts val="1200"/>
              </a:spcBef>
              <a:spcAft>
                <a:spcPts val="0"/>
              </a:spcAft>
              <a:buNone/>
            </a:pPr>
            <a:r>
              <a:rPr lang="en-GB"/>
              <a:t>Nov. 2     </a:t>
            </a:r>
            <a:r>
              <a:rPr lang="en-GB"/>
              <a:t>Setup</a:t>
            </a:r>
            <a:r>
              <a:rPr lang="en-GB"/>
              <a:t> selected experiments.</a:t>
            </a:r>
            <a:endParaRPr/>
          </a:p>
          <a:p>
            <a:pPr indent="0" lvl="0" marL="0" rtl="0" algn="l">
              <a:spcBef>
                <a:spcPts val="1200"/>
              </a:spcBef>
              <a:spcAft>
                <a:spcPts val="0"/>
              </a:spcAft>
              <a:buNone/>
            </a:pPr>
            <a:r>
              <a:rPr lang="en-GB"/>
              <a:t>Nov. 4     Have initial results.</a:t>
            </a:r>
            <a:endParaRPr/>
          </a:p>
          <a:p>
            <a:pPr indent="0" lvl="0" marL="0" rtl="0" algn="l">
              <a:spcBef>
                <a:spcPts val="1200"/>
              </a:spcBef>
              <a:spcAft>
                <a:spcPts val="0"/>
              </a:spcAft>
              <a:buNone/>
            </a:pPr>
            <a:r>
              <a:rPr lang="en-GB"/>
              <a:t>Nov. 4     Start full-data experiments.</a:t>
            </a:r>
            <a:endParaRPr/>
          </a:p>
          <a:p>
            <a:pPr indent="0" lvl="0" marL="0" rtl="0" algn="l">
              <a:spcBef>
                <a:spcPts val="1200"/>
              </a:spcBef>
              <a:spcAft>
                <a:spcPts val="0"/>
              </a:spcAft>
              <a:buNone/>
            </a:pPr>
            <a:r>
              <a:rPr lang="en-GB"/>
              <a:t>Nov. 6     Analyze </a:t>
            </a:r>
            <a:r>
              <a:rPr lang="en-GB"/>
              <a:t>results.</a:t>
            </a:r>
            <a:endParaRPr/>
          </a:p>
          <a:p>
            <a:pPr indent="0" lvl="0" marL="0" rtl="0" algn="l">
              <a:spcBef>
                <a:spcPts val="1200"/>
              </a:spcBef>
              <a:spcAft>
                <a:spcPts val="1200"/>
              </a:spcAft>
              <a:buNone/>
            </a:pPr>
            <a:r>
              <a:rPr lang="en-GB"/>
              <a:t>Nov. 7     Start writing report.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HAR Using Deep NN Notebook</a:t>
            </a:r>
            <a:endParaRPr/>
          </a:p>
          <a:p>
            <a:pPr indent="-298450" lvl="1" marL="914400" rtl="0" algn="l">
              <a:spcBef>
                <a:spcPts val="0"/>
              </a:spcBef>
              <a:spcAft>
                <a:spcPts val="0"/>
              </a:spcAft>
              <a:buSzPts val="1100"/>
              <a:buAutoNum type="alphaLcPeriod"/>
            </a:pPr>
            <a:r>
              <a:rPr lang="en-GB" u="sng">
                <a:solidFill>
                  <a:schemeClr val="accent5"/>
                </a:solidFill>
                <a:hlinkClick r:id="rId3">
                  <a:extLst>
                    <a:ext uri="{A12FA001-AC4F-418D-AE19-62706E023703}">
                      <ahyp:hlinkClr val="tx"/>
                    </a:ext>
                  </a:extLst>
                </a:hlinkClick>
              </a:rPr>
              <a:t>https://www.kaggle.com/code/euneun000/har-using-deep-nn</a:t>
            </a:r>
            <a:endParaRPr/>
          </a:p>
          <a:p>
            <a:pPr indent="-298450" lvl="1" marL="914400" rtl="0" algn="l">
              <a:spcBef>
                <a:spcPts val="0"/>
              </a:spcBef>
              <a:spcAft>
                <a:spcPts val="0"/>
              </a:spcAft>
              <a:buSzPts val="1100"/>
              <a:buAutoNum type="alphaLcPeriod"/>
            </a:pPr>
            <a:r>
              <a:rPr lang="en-GB"/>
              <a:t>Kaggle notebook of a deep NN applied to the UCI HAR dataset.</a:t>
            </a:r>
            <a:endParaRPr/>
          </a:p>
          <a:p>
            <a:pPr indent="-311150" lvl="0" marL="457200" rtl="0" algn="l">
              <a:spcBef>
                <a:spcPts val="0"/>
              </a:spcBef>
              <a:spcAft>
                <a:spcPts val="0"/>
              </a:spcAft>
              <a:buSzPts val="1300"/>
              <a:buAutoNum type="arabicPeriod"/>
            </a:pPr>
            <a:r>
              <a:rPr lang="en-GB"/>
              <a:t>Previous Transfer Learning with Gesture Recognition Project Proposal</a:t>
            </a:r>
            <a:endParaRPr/>
          </a:p>
          <a:p>
            <a:pPr indent="-298450" lvl="1" marL="914400" rtl="0" algn="l">
              <a:spcBef>
                <a:spcPts val="0"/>
              </a:spcBef>
              <a:spcAft>
                <a:spcPts val="0"/>
              </a:spcAft>
              <a:buSzPts val="1100"/>
              <a:buAutoNum type="alphaLcPeriod"/>
            </a:pPr>
            <a:r>
              <a:rPr lang="en-GB" u="sng">
                <a:solidFill>
                  <a:schemeClr val="accent5"/>
                </a:solidFill>
                <a:hlinkClick r:id="rId4">
                  <a:extLst>
                    <a:ext uri="{A12FA001-AC4F-418D-AE19-62706E023703}">
                      <ahyp:hlinkClr val="tx"/>
                    </a:ext>
                  </a:extLst>
                </a:hlinkClick>
              </a:rPr>
              <a:t>https://docs.google.com/document/d/1KqirKmIku6rEnOwq15qis8jAqeeJV2uS32YsoERjczw/edit</a:t>
            </a:r>
            <a:endParaRPr/>
          </a:p>
          <a:p>
            <a:pPr indent="-298450" lvl="1" marL="914400" rtl="0" algn="l">
              <a:spcBef>
                <a:spcPts val="0"/>
              </a:spcBef>
              <a:spcAft>
                <a:spcPts val="0"/>
              </a:spcAft>
              <a:buSzPts val="1100"/>
              <a:buAutoNum type="alphaLcPeriod"/>
            </a:pPr>
            <a:r>
              <a:rPr lang="en-GB"/>
              <a:t>Project proposal from the Fall 2021 semester of CSCE 5380.</a:t>
            </a:r>
            <a:endParaRPr/>
          </a:p>
          <a:p>
            <a:pPr indent="-311150" lvl="0" marL="457200" rtl="0" algn="l">
              <a:spcBef>
                <a:spcPts val="0"/>
              </a:spcBef>
              <a:spcAft>
                <a:spcPts val="0"/>
              </a:spcAft>
              <a:buSzPts val="1300"/>
              <a:buAutoNum type="arabicPeriod"/>
            </a:pPr>
            <a:r>
              <a:rPr lang="en-GB"/>
              <a:t>Iteration 1 of Transfer Learning for HAR</a:t>
            </a:r>
            <a:endParaRPr/>
          </a:p>
          <a:p>
            <a:pPr indent="-298450" lvl="1" marL="914400" rtl="0" algn="l">
              <a:spcBef>
                <a:spcPts val="0"/>
              </a:spcBef>
              <a:spcAft>
                <a:spcPts val="0"/>
              </a:spcAft>
              <a:buSzPts val="1100"/>
              <a:buAutoNum type="alphaLcPeriod"/>
            </a:pPr>
            <a:r>
              <a:rPr lang="en-GB" u="sng">
                <a:solidFill>
                  <a:schemeClr val="hlink"/>
                </a:solidFill>
                <a:hlinkClick r:id="rId5"/>
              </a:rPr>
              <a:t>https://drive.google.com/drive/folders/1OfG6Cd6fOdH9MHvVWq_Ru7ZqgMH8w8TI?usp=sharing</a:t>
            </a:r>
            <a:endParaRPr/>
          </a:p>
        </p:txBody>
      </p:sp>
      <p:sp>
        <p:nvSpPr>
          <p:cNvPr id="369" name="Google Shape;36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Related Projects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