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A81A43-A8F0-4610-83C6-9CA7E69FAF77}">
  <a:tblStyle styleId="{59A81A43-A8F0-4610-83C6-9CA7E69FAF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05d835e5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05d835e5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c61be869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c61be869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c61be869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c61be869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a05d835e5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a05d835e5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a05d835e5d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a05d835e5d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a05d835e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a05d835e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05d835e5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05d835e5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05d835e5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05d835e5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2b3d583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2b3d583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2b3d5831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2b3d5831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a05d835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a05d835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c61be8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ac61be8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a05d835e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a05d835e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ac61be86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ac61be86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a05d835e5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a05d835e5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a05d835e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a05d835e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05d835e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05d835e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c61be869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ac61be869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05d835e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a05d835e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05d835e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05d835e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05d835e5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a05d835e5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5d835e5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5d835e5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kaggle.com/datasets/hashbanger/skin-lesion-segmentation?resource=download" TargetMode="External"/><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blessykuriakose@my.unt.edu" TargetMode="External"/><Relationship Id="rId4" Type="http://schemas.openxmlformats.org/officeDocument/2006/relationships/hyperlink" Target="mailto:nicholastorres@my.unt.edu" TargetMode="External"/><Relationship Id="rId5" Type="http://schemas.openxmlformats.org/officeDocument/2006/relationships/hyperlink" Target="mailto:asherpranaypalle@my.unt.edu" TargetMode="External"/><Relationship Id="rId6" Type="http://schemas.openxmlformats.org/officeDocument/2006/relationships/hyperlink" Target="mailto:sruthibharathkumar@my.unt.edu" TargetMode="External"/><Relationship Id="rId7" Type="http://schemas.openxmlformats.org/officeDocument/2006/relationships/hyperlink" Target="mailto:micahaney@my.unt.edu" TargetMode="External"/><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rive.google.com/drive/folders/1O-Yu1XJynZOES_xhKSiCCcFlnnFLKSqO?usp=sharing"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kaggle.com/datasets/hashbanger/skin-lesion-segmentation" TargetMode="External"/><Relationship Id="rId4" Type="http://schemas.openxmlformats.org/officeDocument/2006/relationships/hyperlink" Target="https://github.com/aladdinpersson/Machine-Learning-Collection/tree/master/ML/Pytorch/image_segmentation/semantic_segmentation_unet" TargetMode="External"/><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fGY87Rr1PvF-TnsnIHMYPkqDQuMFDgu64fPvZcfQg-Y/edit#slide=id.g18513b550c1_0_1264"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universe.roboflow.com/yingcai/skin_burn_detection"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4200">
                <a:solidFill>
                  <a:srgbClr val="1A1A1A"/>
                </a:solidFill>
                <a:latin typeface="Raleway"/>
                <a:ea typeface="Raleway"/>
                <a:cs typeface="Raleway"/>
                <a:sym typeface="Raleway"/>
              </a:rPr>
              <a:t>P3: Skin Graft Application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i="1" lang="en" sz="2900">
                <a:solidFill>
                  <a:srgbClr val="EB5600"/>
                </a:solidFill>
                <a:latin typeface="Raleway"/>
                <a:ea typeface="Raleway"/>
                <a:cs typeface="Raleway"/>
                <a:sym typeface="Raleway"/>
              </a:rPr>
              <a:t>[Report Slides]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5" name="Google Shape;115;p22"/>
          <p:cNvPicPr preferRelativeResize="0"/>
          <p:nvPr/>
        </p:nvPicPr>
        <p:blipFill>
          <a:blip r:embed="rId3">
            <a:alphaModFix/>
          </a:blip>
          <a:stretch>
            <a:fillRect/>
          </a:stretch>
        </p:blipFill>
        <p:spPr>
          <a:xfrm>
            <a:off x="241713" y="480950"/>
            <a:ext cx="8663875" cy="3499900"/>
          </a:xfrm>
          <a:prstGeom prst="rect">
            <a:avLst/>
          </a:prstGeom>
          <a:noFill/>
          <a:ln>
            <a:noFill/>
          </a:ln>
        </p:spPr>
      </p:pic>
      <p:sp>
        <p:nvSpPr>
          <p:cNvPr id="116" name="Google Shape;116;p22"/>
          <p:cNvSpPr txBox="1"/>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1300">
                <a:solidFill>
                  <a:srgbClr val="595959"/>
                </a:solidFill>
                <a:latin typeface="Lato"/>
                <a:ea typeface="Lato"/>
                <a:cs typeface="Lato"/>
                <a:sym typeface="Lato"/>
              </a:rPr>
              <a:t>Kivy app implementation.</a:t>
            </a:r>
            <a:r>
              <a:rPr lang="en" sz="1300">
                <a:solidFill>
                  <a:srgbClr val="595959"/>
                </a:solidFill>
                <a:latin typeface="Lato"/>
                <a:ea typeface="Lato"/>
                <a:cs typeface="Lato"/>
                <a:sym typeface="Lato"/>
              </a:rPr>
              <a:t> </a:t>
            </a:r>
            <a:r>
              <a:rPr i="1" lang="en" sz="1300">
                <a:solidFill>
                  <a:srgbClr val="595959"/>
                </a:solidFill>
                <a:latin typeface="Lato"/>
                <a:ea typeface="Lato"/>
                <a:cs typeface="Lato"/>
                <a:sym typeface="Lato"/>
              </a:rPr>
              <a:t>(Copied from P2 presentation slides.)</a:t>
            </a:r>
            <a:endParaRPr i="1" sz="1300">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This Iteration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Project Design &amp; Milestones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800"/>
              </a:spcBef>
              <a:spcAft>
                <a:spcPts val="0"/>
              </a:spcAft>
              <a:buClr>
                <a:schemeClr val="dk1"/>
              </a:buClr>
              <a:buSzPts val="1800"/>
              <a:buFont typeface="Arial"/>
              <a:buNone/>
            </a:pPr>
            <a:r>
              <a:rPr b="1" lang="en" sz="2100">
                <a:solidFill>
                  <a:schemeClr val="dk1"/>
                </a:solidFill>
                <a:latin typeface="Times New Roman"/>
                <a:ea typeface="Times New Roman"/>
                <a:cs typeface="Times New Roman"/>
                <a:sym typeface="Times New Roman"/>
              </a:rPr>
              <a:t> 3</a:t>
            </a:r>
            <a:r>
              <a:rPr b="1" baseline="30000" lang="en" sz="2100">
                <a:solidFill>
                  <a:schemeClr val="dk1"/>
                </a:solidFill>
                <a:latin typeface="Times New Roman"/>
                <a:ea typeface="Times New Roman"/>
                <a:cs typeface="Times New Roman"/>
                <a:sym typeface="Times New Roman"/>
              </a:rPr>
              <a:t>rd</a:t>
            </a:r>
            <a:r>
              <a:rPr b="1" lang="en" sz="2100">
                <a:solidFill>
                  <a:schemeClr val="dk1"/>
                </a:solidFill>
                <a:latin typeface="Times New Roman"/>
                <a:ea typeface="Times New Roman"/>
                <a:cs typeface="Times New Roman"/>
                <a:sym typeface="Times New Roman"/>
              </a:rPr>
              <a:t> Iteration</a:t>
            </a:r>
            <a:endParaRPr sz="2100">
              <a:solidFill>
                <a:schemeClr val="dk1"/>
              </a:solidFill>
              <a:latin typeface="Calibri"/>
              <a:ea typeface="Calibri"/>
              <a:cs typeface="Calibri"/>
              <a:sym typeface="Calibri"/>
            </a:endParaRPr>
          </a:p>
          <a:p>
            <a:pPr indent="0" lvl="0" marL="0" rtl="0" algn="l">
              <a:lnSpc>
                <a:spcPct val="110000"/>
              </a:lnSpc>
              <a:spcBef>
                <a:spcPts val="800"/>
              </a:spcBef>
              <a:spcAft>
                <a:spcPts val="0"/>
              </a:spcAft>
              <a:buClr>
                <a:schemeClr val="dk1"/>
              </a:buClr>
              <a:buSzPts val="1800"/>
              <a:buFont typeface="Arial"/>
              <a:buNone/>
            </a:pPr>
            <a:r>
              <a:rPr lang="en">
                <a:solidFill>
                  <a:schemeClr val="dk1"/>
                </a:solidFill>
                <a:latin typeface="Times New Roman"/>
                <a:ea typeface="Times New Roman"/>
                <a:cs typeface="Times New Roman"/>
                <a:sym typeface="Times New Roman"/>
              </a:rPr>
              <a:t>For this iteration we </a:t>
            </a:r>
            <a:r>
              <a:rPr lang="en">
                <a:solidFill>
                  <a:schemeClr val="dk1"/>
                </a:solidFill>
                <a:latin typeface="Times New Roman"/>
                <a:ea typeface="Times New Roman"/>
                <a:cs typeface="Times New Roman"/>
                <a:sym typeface="Times New Roman"/>
              </a:rPr>
              <a:t>initially</a:t>
            </a:r>
            <a:r>
              <a:rPr lang="en">
                <a:solidFill>
                  <a:schemeClr val="dk1"/>
                </a:solidFill>
                <a:latin typeface="Times New Roman"/>
                <a:ea typeface="Times New Roman"/>
                <a:cs typeface="Times New Roman"/>
                <a:sym typeface="Times New Roman"/>
              </a:rPr>
              <a:t> planned to trained a new model to segment images based on where in the image a burn appears, however due to difficulties in creating burn annotations for segmentation, we have started building a model on a different dataset. Future work can follow up on this model architecture when </a:t>
            </a:r>
            <a:r>
              <a:rPr lang="en">
                <a:solidFill>
                  <a:schemeClr val="dk1"/>
                </a:solidFill>
                <a:latin typeface="Times New Roman"/>
                <a:ea typeface="Times New Roman"/>
                <a:cs typeface="Times New Roman"/>
                <a:sym typeface="Times New Roman"/>
              </a:rPr>
              <a:t>building the segmentation model for the burn images. We have worked on a few annotations of the burn images on labelbox, but nowhere near enough to train a model. </a:t>
            </a:r>
            <a:endParaRPr>
              <a:solidFill>
                <a:schemeClr val="dk1"/>
              </a:solidFill>
              <a:latin typeface="Times New Roman"/>
              <a:ea typeface="Times New Roman"/>
              <a:cs typeface="Times New Roman"/>
              <a:sym typeface="Times New Roman"/>
            </a:endParaRPr>
          </a:p>
          <a:p>
            <a:pPr indent="0" lvl="0" marL="0" rtl="0" algn="l">
              <a:lnSpc>
                <a:spcPct val="110000"/>
              </a:lnSpc>
              <a:spcBef>
                <a:spcPts val="800"/>
              </a:spcBef>
              <a:spcAft>
                <a:spcPts val="0"/>
              </a:spcAft>
              <a:buClr>
                <a:schemeClr val="dk1"/>
              </a:buClr>
              <a:buSzPts val="1800"/>
              <a:buFont typeface="Arial"/>
              <a:buNone/>
            </a:pPr>
            <a:r>
              <a:t/>
            </a:r>
            <a:endParaRPr>
              <a:solidFill>
                <a:schemeClr val="dk1"/>
              </a:solidFill>
              <a:latin typeface="Times New Roman"/>
              <a:ea typeface="Times New Roman"/>
              <a:cs typeface="Times New Roman"/>
              <a:sym typeface="Times New Roman"/>
            </a:endParaRPr>
          </a:p>
        </p:txBody>
      </p:sp>
      <p:pic>
        <p:nvPicPr>
          <p:cNvPr id="128" name="Google Shape;128;p24"/>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Annotations on Burn images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Burn annotations were started using LabelBox, however due to the difficult and time-consuming nature annotating the data were discarded as a task.</a:t>
            </a:r>
            <a:endParaRPr/>
          </a:p>
          <a:p>
            <a:pPr indent="0" lvl="0" marL="0" rtl="0" algn="l">
              <a:spcBef>
                <a:spcPts val="1200"/>
              </a:spcBef>
              <a:spcAft>
                <a:spcPts val="1200"/>
              </a:spcAft>
              <a:buNone/>
            </a:pPr>
            <a:r>
              <a:t/>
            </a:r>
            <a:endParaRPr/>
          </a:p>
        </p:txBody>
      </p:sp>
      <p:pic>
        <p:nvPicPr>
          <p:cNvPr id="135" name="Google Shape;135;p25"/>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pic>
        <p:nvPicPr>
          <p:cNvPr id="136" name="Google Shape;136;p25"/>
          <p:cNvPicPr preferRelativeResize="0"/>
          <p:nvPr/>
        </p:nvPicPr>
        <p:blipFill rotWithShape="1">
          <a:blip r:embed="rId4">
            <a:alphaModFix/>
          </a:blip>
          <a:srcRect b="9723" l="29688" r="2528" t="12739"/>
          <a:stretch/>
        </p:blipFill>
        <p:spPr>
          <a:xfrm>
            <a:off x="3980850" y="2212525"/>
            <a:ext cx="4422001" cy="2653876"/>
          </a:xfrm>
          <a:prstGeom prst="rect">
            <a:avLst/>
          </a:prstGeom>
          <a:noFill/>
          <a:ln cap="flat" cmpd="sng" w="9525">
            <a:solidFill>
              <a:schemeClr val="dk2"/>
            </a:solidFill>
            <a:prstDash val="solid"/>
            <a:round/>
            <a:headEnd len="sm" w="sm" type="none"/>
            <a:tailEnd len="sm" w="sm" type="none"/>
          </a:ln>
        </p:spPr>
      </p:pic>
      <p:sp>
        <p:nvSpPr>
          <p:cNvPr id="137" name="Google Shape;137;p25"/>
          <p:cNvSpPr txBox="1"/>
          <p:nvPr>
            <p:ph idx="1" type="body"/>
          </p:nvPr>
        </p:nvSpPr>
        <p:spPr>
          <a:xfrm>
            <a:off x="463350" y="1972400"/>
            <a:ext cx="3099600" cy="28140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sz="1300"/>
              <a:t>C</a:t>
            </a:r>
            <a:r>
              <a:rPr lang="en" sz="1300"/>
              <a:t>oco (boundary-box) annotations have to be viewed in a specific viewer through which you need to click through individual images.</a:t>
            </a:r>
            <a:endParaRPr sz="1300"/>
          </a:p>
          <a:p>
            <a:pPr indent="0" lvl="0" marL="0" rtl="0" algn="just">
              <a:spcBef>
                <a:spcPts val="1200"/>
              </a:spcBef>
              <a:spcAft>
                <a:spcPts val="0"/>
              </a:spcAft>
              <a:buNone/>
            </a:pPr>
            <a:r>
              <a:rPr lang="en" sz="1300"/>
              <a:t>These images have a different order in LabelBox --the tool used to do manual segmentations for the burns-- so tracking between the images to annotate and the the known boundary boxes of burns within that image became a time consuming task.</a:t>
            </a:r>
            <a:endParaRPr sz="1300"/>
          </a:p>
          <a:p>
            <a:pPr indent="0" lvl="0" marL="0" rtl="0" algn="l">
              <a:spcBef>
                <a:spcPts val="1200"/>
              </a:spcBef>
              <a:spcAft>
                <a:spcPts val="1200"/>
              </a:spcAft>
              <a:buNone/>
            </a:pPr>
            <a:r>
              <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a:t>
            </a:r>
            <a:r>
              <a:rPr b="1" lang="en" sz="3300">
                <a:solidFill>
                  <a:srgbClr val="079418"/>
                </a:solidFill>
                <a:latin typeface="Times New Roman"/>
                <a:ea typeface="Times New Roman"/>
                <a:cs typeface="Times New Roman"/>
                <a:sym typeface="Times New Roman"/>
              </a:rPr>
              <a:t>Works/ Milestones</a:t>
            </a:r>
            <a:endParaRPr/>
          </a:p>
        </p:txBody>
      </p:sp>
      <p:sp>
        <p:nvSpPr>
          <p:cNvPr id="143" name="Google Shape;143;p26"/>
          <p:cNvSpPr txBox="1"/>
          <p:nvPr>
            <p:ph idx="1" type="body"/>
          </p:nvPr>
        </p:nvSpPr>
        <p:spPr>
          <a:xfrm>
            <a:off x="311700" y="1152475"/>
            <a:ext cx="941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Milestones:</a:t>
            </a:r>
            <a:endParaRPr/>
          </a:p>
          <a:p>
            <a:pPr indent="0" lvl="0" marL="0" rtl="0" algn="l">
              <a:spcBef>
                <a:spcPts val="1200"/>
              </a:spcBef>
              <a:spcAft>
                <a:spcPts val="0"/>
              </a:spcAft>
              <a:buNone/>
            </a:pPr>
            <a:r>
              <a:rPr lang="en"/>
              <a:t>Find a new dataset (skin lesion dataset).</a:t>
            </a:r>
            <a:endParaRPr/>
          </a:p>
          <a:p>
            <a:pPr indent="0" lvl="0" marL="0" rtl="0" algn="l">
              <a:spcBef>
                <a:spcPts val="1200"/>
              </a:spcBef>
              <a:spcAft>
                <a:spcPts val="0"/>
              </a:spcAft>
              <a:buNone/>
            </a:pPr>
            <a:r>
              <a:rPr lang="en"/>
              <a:t>Start annotation of original dataset (skin burn dataset)</a:t>
            </a:r>
            <a:endParaRPr/>
          </a:p>
          <a:p>
            <a:pPr indent="0" lvl="0" marL="0" rtl="0" algn="l">
              <a:spcBef>
                <a:spcPts val="1200"/>
              </a:spcBef>
              <a:spcAft>
                <a:spcPts val="0"/>
              </a:spcAft>
              <a:buNone/>
            </a:pPr>
            <a:r>
              <a:rPr lang="en"/>
              <a:t>Get dataset loaded into Google drive.</a:t>
            </a:r>
            <a:endParaRPr/>
          </a:p>
          <a:p>
            <a:pPr indent="0" lvl="0" marL="0" rtl="0" algn="l">
              <a:spcBef>
                <a:spcPts val="1200"/>
              </a:spcBef>
              <a:spcAft>
                <a:spcPts val="0"/>
              </a:spcAft>
              <a:buNone/>
            </a:pPr>
            <a:r>
              <a:rPr lang="en"/>
              <a:t>Run model without errors.</a:t>
            </a:r>
            <a:endParaRPr/>
          </a:p>
          <a:p>
            <a:pPr indent="0" lvl="0" marL="0" rtl="0" algn="l">
              <a:spcBef>
                <a:spcPts val="1200"/>
              </a:spcBef>
              <a:spcAft>
                <a:spcPts val="0"/>
              </a:spcAft>
              <a:buNone/>
            </a:pPr>
            <a:r>
              <a:rPr lang="en"/>
              <a:t>Run hyperparameter tuning experiments.</a:t>
            </a:r>
            <a:endParaRPr/>
          </a:p>
          <a:p>
            <a:pPr indent="0" lvl="0" marL="0" rtl="0" algn="l">
              <a:spcBef>
                <a:spcPts val="1200"/>
              </a:spcBef>
              <a:spcAft>
                <a:spcPts val="1200"/>
              </a:spcAft>
              <a:buNone/>
            </a:pPr>
            <a:r>
              <a:rPr lang="en"/>
              <a:t>Run final experiment(s).</a:t>
            </a:r>
            <a:endParaRPr/>
          </a:p>
        </p:txBody>
      </p:sp>
      <p:pic>
        <p:nvPicPr>
          <p:cNvPr id="144" name="Google Shape;144;p26"/>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Data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88900" rtl="0" algn="l">
              <a:lnSpc>
                <a:spcPct val="90000"/>
              </a:lnSpc>
              <a:spcBef>
                <a:spcPts val="800"/>
              </a:spcBef>
              <a:spcAft>
                <a:spcPts val="0"/>
              </a:spcAft>
              <a:buNone/>
            </a:pPr>
            <a:r>
              <a:rPr b="1" lang="en" sz="1700">
                <a:solidFill>
                  <a:schemeClr val="dk1"/>
                </a:solidFill>
                <a:latin typeface="Times New Roman"/>
                <a:ea typeface="Times New Roman"/>
                <a:cs typeface="Times New Roman"/>
                <a:sym typeface="Times New Roman"/>
              </a:rPr>
              <a:t>Skin Burnt Dataset: </a:t>
            </a:r>
            <a:r>
              <a:rPr lang="en" sz="1700">
                <a:solidFill>
                  <a:schemeClr val="dk1"/>
                </a:solidFill>
                <a:latin typeface="Times New Roman"/>
                <a:ea typeface="Times New Roman"/>
                <a:cs typeface="Times New Roman"/>
                <a:sym typeface="Times New Roman"/>
              </a:rPr>
              <a:t>Due to difficulties </a:t>
            </a:r>
            <a:r>
              <a:rPr lang="en" sz="1700">
                <a:solidFill>
                  <a:schemeClr val="dk1"/>
                </a:solidFill>
                <a:latin typeface="Times New Roman"/>
                <a:ea typeface="Times New Roman"/>
                <a:cs typeface="Times New Roman"/>
                <a:sym typeface="Times New Roman"/>
              </a:rPr>
              <a:t>creating segmentation annotations for this dataset, which we will discuss later, we have decided to build/train a model around another dataset, the Skin Lesion Dataset, which comes with segmentation annotations. This can model format can later be used for the Burn Dataset after annotations are complete.</a:t>
            </a:r>
            <a:endParaRPr b="1" sz="1700">
              <a:solidFill>
                <a:schemeClr val="dk1"/>
              </a:solidFill>
              <a:latin typeface="Times New Roman"/>
              <a:ea typeface="Times New Roman"/>
              <a:cs typeface="Times New Roman"/>
              <a:sym typeface="Times New Roman"/>
            </a:endParaRPr>
          </a:p>
          <a:p>
            <a:pPr indent="0" lvl="0" marL="88900" rtl="0" algn="l">
              <a:lnSpc>
                <a:spcPct val="90000"/>
              </a:lnSpc>
              <a:spcBef>
                <a:spcPts val="800"/>
              </a:spcBef>
              <a:spcAft>
                <a:spcPts val="0"/>
              </a:spcAft>
              <a:buNone/>
            </a:pPr>
            <a:r>
              <a:rPr b="1" lang="en" sz="1700" u="sng">
                <a:solidFill>
                  <a:schemeClr val="hlink"/>
                </a:solidFill>
                <a:latin typeface="Times New Roman"/>
                <a:ea typeface="Times New Roman"/>
                <a:cs typeface="Times New Roman"/>
                <a:sym typeface="Times New Roman"/>
                <a:hlinkClick r:id="rId3"/>
              </a:rPr>
              <a:t>Skin Lesion Dataset</a:t>
            </a:r>
            <a:r>
              <a:rPr b="1" lang="en" sz="17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This </a:t>
            </a:r>
            <a:r>
              <a:rPr lang="en" sz="1700">
                <a:solidFill>
                  <a:schemeClr val="dk1"/>
                </a:solidFill>
                <a:latin typeface="Times New Roman"/>
                <a:ea typeface="Times New Roman"/>
                <a:cs typeface="Times New Roman"/>
                <a:sym typeface="Times New Roman"/>
              </a:rPr>
              <a:t>dataset comes with several images of skin lesions, pre-split into train, test, and validation sets, and with masks readily available. Details are given below.</a:t>
            </a:r>
            <a:endParaRPr sz="1700">
              <a:solidFill>
                <a:schemeClr val="dk1"/>
              </a:solidFill>
              <a:latin typeface="Times New Roman"/>
              <a:ea typeface="Times New Roman"/>
              <a:cs typeface="Times New Roman"/>
              <a:sym typeface="Times New Roman"/>
            </a:endParaRPr>
          </a:p>
        </p:txBody>
      </p:sp>
      <p:pic>
        <p:nvPicPr>
          <p:cNvPr id="151" name="Google Shape;151;p27"/>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pic>
        <p:nvPicPr>
          <p:cNvPr id="152" name="Google Shape;152;p27"/>
          <p:cNvPicPr preferRelativeResize="0"/>
          <p:nvPr/>
        </p:nvPicPr>
        <p:blipFill>
          <a:blip r:embed="rId5">
            <a:alphaModFix/>
          </a:blip>
          <a:stretch>
            <a:fillRect/>
          </a:stretch>
        </p:blipFill>
        <p:spPr>
          <a:xfrm>
            <a:off x="3559450" y="3075350"/>
            <a:ext cx="2438400" cy="1828800"/>
          </a:xfrm>
          <a:prstGeom prst="rect">
            <a:avLst/>
          </a:prstGeom>
          <a:noFill/>
          <a:ln>
            <a:noFill/>
          </a:ln>
        </p:spPr>
      </p:pic>
      <p:pic>
        <p:nvPicPr>
          <p:cNvPr id="153" name="Google Shape;153;p27"/>
          <p:cNvPicPr preferRelativeResize="0"/>
          <p:nvPr/>
        </p:nvPicPr>
        <p:blipFill>
          <a:blip r:embed="rId6">
            <a:alphaModFix/>
          </a:blip>
          <a:stretch>
            <a:fillRect/>
          </a:stretch>
        </p:blipFill>
        <p:spPr>
          <a:xfrm>
            <a:off x="6194800" y="3075350"/>
            <a:ext cx="2438400" cy="1828800"/>
          </a:xfrm>
          <a:prstGeom prst="rect">
            <a:avLst/>
          </a:prstGeom>
          <a:noFill/>
          <a:ln>
            <a:noFill/>
          </a:ln>
        </p:spPr>
      </p:pic>
      <p:graphicFrame>
        <p:nvGraphicFramePr>
          <p:cNvPr id="154" name="Google Shape;154;p27"/>
          <p:cNvGraphicFramePr/>
          <p:nvPr/>
        </p:nvGraphicFramePr>
        <p:xfrm>
          <a:off x="1772388" y="3166640"/>
          <a:ext cx="3000000" cy="3000000"/>
        </p:xfrm>
        <a:graphic>
          <a:graphicData uri="http://schemas.openxmlformats.org/drawingml/2006/table">
            <a:tbl>
              <a:tblPr>
                <a:noFill/>
                <a:tableStyleId>{59A81A43-A8F0-4610-83C6-9CA7E69FAF77}</a:tableStyleId>
              </a:tblPr>
              <a:tblGrid>
                <a:gridCol w="921425"/>
                <a:gridCol w="668675"/>
              </a:tblGrid>
              <a:tr h="548625">
                <a:tc gridSpan="2">
                  <a:txBody>
                    <a:bodyPr/>
                    <a:lstStyle/>
                    <a:p>
                      <a:pPr indent="0" lvl="0" marL="0" rtl="0" algn="ctr">
                        <a:spcBef>
                          <a:spcPts val="0"/>
                        </a:spcBef>
                        <a:spcAft>
                          <a:spcPts val="0"/>
                        </a:spcAft>
                        <a:buNone/>
                      </a:pPr>
                      <a:r>
                        <a:rPr b="1" lang="en" sz="1200"/>
                        <a:t>Number</a:t>
                      </a:r>
                      <a:r>
                        <a:rPr b="1" lang="en" sz="1200"/>
                        <a:t> of images by subset</a:t>
                      </a:r>
                      <a:endParaRPr b="1" sz="1200"/>
                    </a:p>
                  </a:txBody>
                  <a:tcPr marT="91425" marB="91425" marR="91425" marL="91425"/>
                </a:tc>
                <a:tc hMerge="1"/>
              </a:tr>
              <a:tr h="365725">
                <a:tc>
                  <a:txBody>
                    <a:bodyPr/>
                    <a:lstStyle/>
                    <a:p>
                      <a:pPr indent="0" lvl="0" marL="0" rtl="0" algn="l">
                        <a:spcBef>
                          <a:spcPts val="0"/>
                        </a:spcBef>
                        <a:spcAft>
                          <a:spcPts val="0"/>
                        </a:spcAft>
                        <a:buNone/>
                      </a:pPr>
                      <a:r>
                        <a:rPr lang="en" sz="1200"/>
                        <a:t>Train</a:t>
                      </a:r>
                      <a:endParaRPr sz="1200"/>
                    </a:p>
                  </a:txBody>
                  <a:tcPr marT="91425" marB="91425" marR="91425" marL="91425"/>
                </a:tc>
                <a:tc>
                  <a:txBody>
                    <a:bodyPr/>
                    <a:lstStyle/>
                    <a:p>
                      <a:pPr indent="0" lvl="0" marL="0" rtl="0" algn="l">
                        <a:spcBef>
                          <a:spcPts val="0"/>
                        </a:spcBef>
                        <a:spcAft>
                          <a:spcPts val="0"/>
                        </a:spcAft>
                        <a:buNone/>
                      </a:pPr>
                      <a:r>
                        <a:rPr lang="en" sz="1200"/>
                        <a:t>2000</a:t>
                      </a:r>
                      <a:endParaRPr sz="1200"/>
                    </a:p>
                  </a:txBody>
                  <a:tcPr marT="91425" marB="91425" marR="91425" marL="91425"/>
                </a:tc>
              </a:tr>
              <a:tr h="366125">
                <a:tc>
                  <a:txBody>
                    <a:bodyPr/>
                    <a:lstStyle/>
                    <a:p>
                      <a:pPr indent="0" lvl="0" marL="0" rtl="0" algn="l">
                        <a:spcBef>
                          <a:spcPts val="0"/>
                        </a:spcBef>
                        <a:spcAft>
                          <a:spcPts val="0"/>
                        </a:spcAft>
                        <a:buNone/>
                      </a:pPr>
                      <a:r>
                        <a:rPr lang="en" sz="1200"/>
                        <a:t>Validation</a:t>
                      </a:r>
                      <a:endParaRPr sz="1200"/>
                    </a:p>
                  </a:txBody>
                  <a:tcPr marT="91425" marB="91425" marR="91425" marL="91425"/>
                </a:tc>
                <a:tc>
                  <a:txBody>
                    <a:bodyPr/>
                    <a:lstStyle/>
                    <a:p>
                      <a:pPr indent="0" lvl="0" marL="0" rtl="0" algn="l">
                        <a:spcBef>
                          <a:spcPts val="0"/>
                        </a:spcBef>
                        <a:spcAft>
                          <a:spcPts val="0"/>
                        </a:spcAft>
                        <a:buNone/>
                      </a:pPr>
                      <a:r>
                        <a:rPr lang="en" sz="1200"/>
                        <a:t>150</a:t>
                      </a:r>
                      <a:endParaRPr sz="1200"/>
                    </a:p>
                  </a:txBody>
                  <a:tcPr marT="91425" marB="91425" marR="91425" marL="91425"/>
                </a:tc>
              </a:tr>
              <a:tr h="365725">
                <a:tc>
                  <a:txBody>
                    <a:bodyPr/>
                    <a:lstStyle/>
                    <a:p>
                      <a:pPr indent="0" lvl="0" marL="0" rtl="0" algn="l">
                        <a:spcBef>
                          <a:spcPts val="0"/>
                        </a:spcBef>
                        <a:spcAft>
                          <a:spcPts val="0"/>
                        </a:spcAft>
                        <a:buNone/>
                      </a:pPr>
                      <a:r>
                        <a:rPr lang="en" sz="1200"/>
                        <a:t>Test</a:t>
                      </a:r>
                      <a:endParaRPr sz="1200"/>
                    </a:p>
                  </a:txBody>
                  <a:tcPr marT="91425" marB="91425" marR="91425" marL="91425"/>
                </a:tc>
                <a:tc>
                  <a:txBody>
                    <a:bodyPr/>
                    <a:lstStyle/>
                    <a:p>
                      <a:pPr indent="0" lvl="0" marL="0" rtl="0" algn="l">
                        <a:spcBef>
                          <a:spcPts val="0"/>
                        </a:spcBef>
                        <a:spcAft>
                          <a:spcPts val="0"/>
                        </a:spcAft>
                        <a:buNone/>
                      </a:pPr>
                      <a:r>
                        <a:rPr lang="en" sz="1200"/>
                        <a:t>600</a:t>
                      </a:r>
                      <a:endParaRPr sz="1200"/>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model is the pre-defined architecture of UNET, from (Ronneberger et el., 2015) </a:t>
            </a:r>
            <a:endParaRPr/>
          </a:p>
        </p:txBody>
      </p:sp>
      <p:pic>
        <p:nvPicPr>
          <p:cNvPr id="161" name="Google Shape;161;p28"/>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pic>
        <p:nvPicPr>
          <p:cNvPr id="162" name="Google Shape;162;p28"/>
          <p:cNvPicPr preferRelativeResize="0"/>
          <p:nvPr/>
        </p:nvPicPr>
        <p:blipFill>
          <a:blip r:embed="rId4">
            <a:alphaModFix/>
          </a:blip>
          <a:stretch>
            <a:fillRect/>
          </a:stretch>
        </p:blipFill>
        <p:spPr>
          <a:xfrm>
            <a:off x="1908687" y="1594700"/>
            <a:ext cx="5326614" cy="354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Hyperparameters</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Most of the original hyperparameters were not changed.</a:t>
            </a:r>
            <a:endParaRPr/>
          </a:p>
          <a:p>
            <a:pPr indent="-342900" lvl="0" marL="457200" rtl="0" algn="l">
              <a:spcBef>
                <a:spcPts val="1200"/>
              </a:spcBef>
              <a:spcAft>
                <a:spcPts val="0"/>
              </a:spcAft>
              <a:buSzPts val="1800"/>
              <a:buChar char="●"/>
            </a:pPr>
            <a:r>
              <a:rPr lang="en"/>
              <a:t>Learning Rate: 1e-4</a:t>
            </a:r>
            <a:endParaRPr/>
          </a:p>
          <a:p>
            <a:pPr indent="-342900" lvl="0" marL="457200" rtl="0" algn="l">
              <a:spcBef>
                <a:spcPts val="0"/>
              </a:spcBef>
              <a:spcAft>
                <a:spcPts val="0"/>
              </a:spcAft>
              <a:buSzPts val="1800"/>
              <a:buChar char="●"/>
            </a:pPr>
            <a:r>
              <a:rPr lang="en"/>
              <a:t>Batch Size: 16</a:t>
            </a:r>
            <a:endParaRPr/>
          </a:p>
          <a:p>
            <a:pPr indent="-342900" lvl="0" marL="457200" rtl="0" algn="l">
              <a:spcBef>
                <a:spcPts val="0"/>
              </a:spcBef>
              <a:spcAft>
                <a:spcPts val="0"/>
              </a:spcAft>
              <a:buSzPts val="1800"/>
              <a:buChar char="●"/>
            </a:pPr>
            <a:r>
              <a:rPr lang="en"/>
              <a:t>Num. Workers: 2</a:t>
            </a:r>
            <a:endParaRPr/>
          </a:p>
          <a:p>
            <a:pPr indent="-342900" lvl="0" marL="457200" rtl="0" algn="l">
              <a:spcBef>
                <a:spcPts val="0"/>
              </a:spcBef>
              <a:spcAft>
                <a:spcPts val="0"/>
              </a:spcAft>
              <a:buSzPts val="1800"/>
              <a:buChar char="●"/>
            </a:pPr>
            <a:r>
              <a:rPr lang="en"/>
              <a:t>Pin Memory: True</a:t>
            </a:r>
            <a:endParaRPr/>
          </a:p>
          <a:p>
            <a:pPr indent="-342900" lvl="0" marL="457200" rtl="0" algn="l">
              <a:spcBef>
                <a:spcPts val="0"/>
              </a:spcBef>
              <a:spcAft>
                <a:spcPts val="0"/>
              </a:spcAft>
              <a:buSzPts val="1800"/>
              <a:buChar char="●"/>
            </a:pPr>
            <a:r>
              <a:rPr lang="en"/>
              <a:t>Load Model: False</a:t>
            </a:r>
            <a:endParaRPr/>
          </a:p>
          <a:p>
            <a:pPr indent="0" lvl="0" marL="0" rtl="0" algn="l">
              <a:spcBef>
                <a:spcPts val="1200"/>
              </a:spcBef>
              <a:spcAft>
                <a:spcPts val="0"/>
              </a:spcAft>
              <a:buNone/>
            </a:pPr>
            <a:r>
              <a:rPr lang="en"/>
              <a:t>However, we did have to change the input shape, and a short hyperparameter tuning experiment had us change the number of epochs to avoid overfitting.</a:t>
            </a:r>
            <a:endParaRPr/>
          </a:p>
          <a:p>
            <a:pPr indent="-342900" lvl="0" marL="457200" rtl="0" algn="l">
              <a:spcBef>
                <a:spcPts val="1200"/>
              </a:spcBef>
              <a:spcAft>
                <a:spcPts val="0"/>
              </a:spcAft>
              <a:buSzPts val="1800"/>
              <a:buChar char="●"/>
            </a:pPr>
            <a:r>
              <a:rPr lang="en"/>
              <a:t>Input Shape: (192, 256, 3)</a:t>
            </a:r>
            <a:endParaRPr/>
          </a:p>
          <a:p>
            <a:pPr indent="-342900" lvl="0" marL="457200" rtl="0" algn="l">
              <a:spcBef>
                <a:spcPts val="0"/>
              </a:spcBef>
              <a:spcAft>
                <a:spcPts val="0"/>
              </a:spcAft>
              <a:buSzPts val="1800"/>
              <a:buChar char="●"/>
            </a:pPr>
            <a:r>
              <a:rPr lang="en"/>
              <a:t>Num. Epochs: 10, 1</a:t>
            </a:r>
            <a:endParaRPr/>
          </a:p>
        </p:txBody>
      </p:sp>
      <p:pic>
        <p:nvPicPr>
          <p:cNvPr id="169" name="Google Shape;169;p29"/>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Four experiments were run in total. The first three with epochs=10 to find the ideal number of training epochs. The last was run with 1 for our final result.</a:t>
            </a:r>
            <a:endParaRPr/>
          </a:p>
        </p:txBody>
      </p:sp>
      <p:pic>
        <p:nvPicPr>
          <p:cNvPr id="176" name="Google Shape;176;p30"/>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task is to, for each pixel in an image, predict if that pixel is a part of the burn. The resulting predictions are used to create an image mask.</a:t>
            </a:r>
            <a:endParaRPr sz="1600"/>
          </a:p>
          <a:p>
            <a:pPr indent="0" lvl="0" marL="0" rtl="0" algn="l">
              <a:spcBef>
                <a:spcPts val="1200"/>
              </a:spcBef>
              <a:spcAft>
                <a:spcPts val="0"/>
              </a:spcAft>
              <a:buNone/>
            </a:pPr>
            <a:r>
              <a:rPr lang="en" sz="1600"/>
              <a:t>Results are measured in accuracy - the total correctly labeled pixels - and with a dice score, which is a modified precision score.</a:t>
            </a:r>
            <a:endParaRPr sz="1600"/>
          </a:p>
          <a:p>
            <a:pPr indent="0" lvl="0" marL="0" rtl="0" algn="l">
              <a:spcBef>
                <a:spcPts val="1200"/>
              </a:spcBef>
              <a:spcAft>
                <a:spcPts val="0"/>
              </a:spcAft>
              <a:buNone/>
            </a:pPr>
            <a:r>
              <a:rPr lang="en" sz="1600"/>
              <a:t>	</a:t>
            </a:r>
            <a:r>
              <a:rPr lang="en" sz="1600"/>
              <a:t>d</a:t>
            </a:r>
            <a:r>
              <a:rPr lang="en" sz="1600"/>
              <a:t>ice_score = (2 * (preds * y).sum()) / ((preds + y).sum() + 1e-8</a:t>
            </a:r>
            <a:endParaRPr sz="1600"/>
          </a:p>
          <a:p>
            <a:pPr indent="0" lvl="0" marL="0" rtl="0" algn="l">
              <a:spcBef>
                <a:spcPts val="1200"/>
              </a:spcBef>
              <a:spcAft>
                <a:spcPts val="1200"/>
              </a:spcAft>
              <a:buNone/>
            </a:pPr>
            <a:r>
              <a:t/>
            </a:r>
            <a:endParaRPr sz="1600"/>
          </a:p>
        </p:txBody>
      </p:sp>
      <p:pic>
        <p:nvPicPr>
          <p:cNvPr id="183" name="Google Shape;183;p31"/>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graphicFrame>
        <p:nvGraphicFramePr>
          <p:cNvPr id="184" name="Google Shape;184;p31"/>
          <p:cNvGraphicFramePr/>
          <p:nvPr/>
        </p:nvGraphicFramePr>
        <p:xfrm>
          <a:off x="1777600" y="3045500"/>
          <a:ext cx="3000000" cy="3000000"/>
        </p:xfrm>
        <a:graphic>
          <a:graphicData uri="http://schemas.openxmlformats.org/drawingml/2006/table">
            <a:tbl>
              <a:tblPr>
                <a:noFill/>
                <a:tableStyleId>{59A81A43-A8F0-4610-83C6-9CA7E69FAF77}</a:tableStyleId>
              </a:tblPr>
              <a:tblGrid>
                <a:gridCol w="1140850"/>
                <a:gridCol w="826375"/>
                <a:gridCol w="1757250"/>
                <a:gridCol w="1757250"/>
                <a:gridCol w="1757250"/>
              </a:tblGrid>
              <a:tr h="381000">
                <a:tc>
                  <a:txBody>
                    <a:bodyPr/>
                    <a:lstStyle/>
                    <a:p>
                      <a:pPr indent="0" lvl="0" marL="0" rtl="0" algn="l">
                        <a:spcBef>
                          <a:spcPts val="0"/>
                        </a:spcBef>
                        <a:spcAft>
                          <a:spcPts val="0"/>
                        </a:spcAft>
                        <a:buNone/>
                      </a:pPr>
                      <a:r>
                        <a:rPr lang="en"/>
                        <a:t>Experiment</a:t>
                      </a:r>
                      <a:endParaRPr/>
                    </a:p>
                  </a:txBody>
                  <a:tcPr marT="91425" marB="91425" marR="91425" marL="91425"/>
                </a:tc>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Loss (Final)</a:t>
                      </a:r>
                      <a:endParaRPr/>
                    </a:p>
                  </a:txBody>
                  <a:tcPr marT="91425" marB="91425" marR="91425" marL="91425"/>
                </a:tc>
                <a:tc>
                  <a:txBody>
                    <a:bodyPr/>
                    <a:lstStyle/>
                    <a:p>
                      <a:pPr indent="0" lvl="0" marL="0" rtl="0" algn="l">
                        <a:spcBef>
                          <a:spcPts val="0"/>
                        </a:spcBef>
                        <a:spcAft>
                          <a:spcPts val="0"/>
                        </a:spcAft>
                        <a:buNone/>
                      </a:pPr>
                      <a:r>
                        <a:rPr lang="en"/>
                        <a:t>Accuracy (Final)</a:t>
                      </a:r>
                      <a:endParaRPr/>
                    </a:p>
                  </a:txBody>
                  <a:tcPr marT="91425" marB="91425" marR="91425" marL="91425"/>
                </a:tc>
                <a:tc>
                  <a:txBody>
                    <a:bodyPr/>
                    <a:lstStyle/>
                    <a:p>
                      <a:pPr indent="0" lvl="0" marL="0" rtl="0" algn="l">
                        <a:spcBef>
                          <a:spcPts val="0"/>
                        </a:spcBef>
                        <a:spcAft>
                          <a:spcPts val="0"/>
                        </a:spcAft>
                        <a:buNone/>
                      </a:pPr>
                      <a:r>
                        <a:rPr lang="en"/>
                        <a:t>Dice Score (Final)</a:t>
                      </a:r>
                      <a:endParaRPr/>
                    </a:p>
                  </a:txBody>
                  <a:tcPr marT="91425" marB="91425" marR="91425" marL="91425"/>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-151</a:t>
                      </a:r>
                      <a:endParaRPr/>
                    </a:p>
                  </a:txBody>
                  <a:tcPr marT="91425" marB="91425" marR="91425" marL="91425"/>
                </a:tc>
                <a:tc>
                  <a:txBody>
                    <a:bodyPr/>
                    <a:lstStyle/>
                    <a:p>
                      <a:pPr indent="0" lvl="0" marL="0" rtl="0" algn="l">
                        <a:spcBef>
                          <a:spcPts val="0"/>
                        </a:spcBef>
                        <a:spcAft>
                          <a:spcPts val="0"/>
                        </a:spcAft>
                        <a:buNone/>
                      </a:pPr>
                      <a:r>
                        <a:rPr lang="en"/>
                        <a:t>46.01</a:t>
                      </a:r>
                      <a:endParaRPr/>
                    </a:p>
                  </a:txBody>
                  <a:tcPr marT="91425" marB="91425" marR="91425" marL="91425"/>
                </a:tc>
                <a:tc>
                  <a:txBody>
                    <a:bodyPr/>
                    <a:lstStyle/>
                    <a:p>
                      <a:pPr indent="0" lvl="0" marL="0" rtl="0" algn="l">
                        <a:spcBef>
                          <a:spcPts val="0"/>
                        </a:spcBef>
                        <a:spcAft>
                          <a:spcPts val="0"/>
                        </a:spcAft>
                        <a:buNone/>
                      </a:pPr>
                      <a:r>
                        <a:rPr lang="en"/>
                        <a:t>1.779</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-167</a:t>
                      </a:r>
                      <a:endParaRPr/>
                    </a:p>
                  </a:txBody>
                  <a:tcPr marT="91425" marB="91425" marR="91425" marL="91425"/>
                </a:tc>
                <a:tc>
                  <a:txBody>
                    <a:bodyPr/>
                    <a:lstStyle/>
                    <a:p>
                      <a:pPr indent="0" lvl="0" marL="0" rtl="0" algn="l">
                        <a:spcBef>
                          <a:spcPts val="0"/>
                        </a:spcBef>
                        <a:spcAft>
                          <a:spcPts val="0"/>
                        </a:spcAft>
                        <a:buNone/>
                      </a:pPr>
                      <a:r>
                        <a:rPr lang="en"/>
                        <a:t>53.34</a:t>
                      </a:r>
                      <a:endParaRPr/>
                    </a:p>
                  </a:txBody>
                  <a:tcPr marT="91425" marB="91425" marR="91425" marL="91425"/>
                </a:tc>
                <a:tc>
                  <a:txBody>
                    <a:bodyPr/>
                    <a:lstStyle/>
                    <a:p>
                      <a:pPr indent="0" lvl="0" marL="0" rtl="0" algn="l">
                        <a:spcBef>
                          <a:spcPts val="0"/>
                        </a:spcBef>
                        <a:spcAft>
                          <a:spcPts val="0"/>
                        </a:spcAft>
                        <a:buNone/>
                      </a:pPr>
                      <a:r>
                        <a:rPr b="1" lang="en"/>
                        <a:t>1.805</a:t>
                      </a:r>
                      <a:endParaRPr b="1"/>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-147</a:t>
                      </a:r>
                      <a:endParaRPr/>
                    </a:p>
                  </a:txBody>
                  <a:tcPr marT="91425" marB="91425" marR="91425" marL="91425"/>
                </a:tc>
                <a:tc>
                  <a:txBody>
                    <a:bodyPr/>
                    <a:lstStyle/>
                    <a:p>
                      <a:pPr indent="0" lvl="0" marL="0" rtl="0" algn="l">
                        <a:spcBef>
                          <a:spcPts val="0"/>
                        </a:spcBef>
                        <a:spcAft>
                          <a:spcPts val="0"/>
                        </a:spcAft>
                        <a:buNone/>
                      </a:pPr>
                      <a:r>
                        <a:rPr lang="en"/>
                        <a:t>51.36</a:t>
                      </a:r>
                      <a:endParaRPr/>
                    </a:p>
                  </a:txBody>
                  <a:tcPr marT="91425" marB="91425" marR="91425" marL="91425"/>
                </a:tc>
                <a:tc>
                  <a:txBody>
                    <a:bodyPr/>
                    <a:lstStyle/>
                    <a:p>
                      <a:pPr indent="0" lvl="0" marL="0" rtl="0" algn="l">
                        <a:spcBef>
                          <a:spcPts val="0"/>
                        </a:spcBef>
                        <a:spcAft>
                          <a:spcPts val="0"/>
                        </a:spcAft>
                        <a:buNone/>
                      </a:pPr>
                      <a:r>
                        <a:rPr lang="en"/>
                        <a:t>1.792</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b="1" lang="en"/>
                        <a:t>-44.7</a:t>
                      </a:r>
                      <a:endParaRPr b="1"/>
                    </a:p>
                  </a:txBody>
                  <a:tcPr marT="91425" marB="91425" marR="91425" marL="91425"/>
                </a:tc>
                <a:tc>
                  <a:txBody>
                    <a:bodyPr/>
                    <a:lstStyle/>
                    <a:p>
                      <a:pPr indent="0" lvl="0" marL="0" rtl="0" algn="l">
                        <a:spcBef>
                          <a:spcPts val="0"/>
                        </a:spcBef>
                        <a:spcAft>
                          <a:spcPts val="0"/>
                        </a:spcAft>
                        <a:buNone/>
                      </a:pPr>
                      <a:r>
                        <a:rPr b="1" lang="en"/>
                        <a:t>76.38</a:t>
                      </a:r>
                      <a:endParaRPr b="1"/>
                    </a:p>
                  </a:txBody>
                  <a:tcPr marT="91425" marB="91425" marR="91425" marL="91425"/>
                </a:tc>
                <a:tc>
                  <a:txBody>
                    <a:bodyPr/>
                    <a:lstStyle/>
                    <a:p>
                      <a:pPr indent="0" lvl="0" marL="0" rtl="0" algn="l">
                        <a:spcBef>
                          <a:spcPts val="0"/>
                        </a:spcBef>
                        <a:spcAft>
                          <a:spcPts val="0"/>
                        </a:spcAft>
                        <a:buNone/>
                      </a:pPr>
                      <a:r>
                        <a:rPr lang="en"/>
                        <a:t>1.644</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Team Members &amp; Collaboration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5">
                <a:latin typeface="Lato"/>
                <a:ea typeface="Lato"/>
                <a:cs typeface="Lato"/>
                <a:sym typeface="Lato"/>
              </a:rPr>
              <a:t>Blessy Kuriakose (</a:t>
            </a:r>
            <a:r>
              <a:rPr lang="en" sz="1405" u="sng">
                <a:solidFill>
                  <a:srgbClr val="1C3678"/>
                </a:solidFill>
                <a:latin typeface="Lato"/>
                <a:ea typeface="Lato"/>
                <a:cs typeface="Lato"/>
                <a:sym typeface="Lato"/>
                <a:hlinkClick r:id="rId3">
                  <a:extLst>
                    <a:ext uri="{A12FA001-AC4F-418D-AE19-62706E023703}">
                      <ahyp:hlinkClr val="tx"/>
                    </a:ext>
                  </a:extLst>
                </a:hlinkClick>
              </a:rPr>
              <a:t>blessykuriakose@my.unt.edu</a:t>
            </a:r>
            <a:r>
              <a:rPr lang="en" sz="1405">
                <a:latin typeface="Lato"/>
                <a:ea typeface="Lato"/>
                <a:cs typeface="Lato"/>
                <a:sym typeface="Lato"/>
              </a:rPr>
              <a:t>)</a:t>
            </a:r>
            <a:endParaRPr sz="1405">
              <a:latin typeface="Lato"/>
              <a:ea typeface="Lato"/>
              <a:cs typeface="Lato"/>
              <a:sym typeface="Lato"/>
            </a:endParaRPr>
          </a:p>
          <a:p>
            <a:pPr indent="0" lvl="0" marL="0" rtl="0" algn="l">
              <a:lnSpc>
                <a:spcPct val="150000"/>
              </a:lnSpc>
              <a:spcBef>
                <a:spcPts val="0"/>
              </a:spcBef>
              <a:spcAft>
                <a:spcPts val="0"/>
              </a:spcAft>
              <a:buNone/>
            </a:pPr>
            <a:r>
              <a:rPr lang="en" sz="1405">
                <a:latin typeface="Lato"/>
                <a:ea typeface="Lato"/>
                <a:cs typeface="Lato"/>
                <a:sym typeface="Lato"/>
              </a:rPr>
              <a:t>Nick Torres (</a:t>
            </a:r>
            <a:r>
              <a:rPr lang="en" sz="1405" u="sng">
                <a:solidFill>
                  <a:srgbClr val="1C3678"/>
                </a:solidFill>
                <a:latin typeface="Lato"/>
                <a:ea typeface="Lato"/>
                <a:cs typeface="Lato"/>
                <a:sym typeface="Lato"/>
                <a:hlinkClick r:id="rId4">
                  <a:extLst>
                    <a:ext uri="{A12FA001-AC4F-418D-AE19-62706E023703}">
                      <ahyp:hlinkClr val="tx"/>
                    </a:ext>
                  </a:extLst>
                </a:hlinkClick>
              </a:rPr>
              <a:t>nicholastorres@my.unt.edu</a:t>
            </a:r>
            <a:r>
              <a:rPr lang="en" sz="1405">
                <a:latin typeface="Lato"/>
                <a:ea typeface="Lato"/>
                <a:cs typeface="Lato"/>
                <a:sym typeface="Lato"/>
              </a:rPr>
              <a:t>)</a:t>
            </a:r>
            <a:endParaRPr sz="1405">
              <a:latin typeface="Lato"/>
              <a:ea typeface="Lato"/>
              <a:cs typeface="Lato"/>
              <a:sym typeface="Lato"/>
            </a:endParaRPr>
          </a:p>
          <a:p>
            <a:pPr indent="0" lvl="0" marL="0" rtl="0" algn="l">
              <a:lnSpc>
                <a:spcPct val="150000"/>
              </a:lnSpc>
              <a:spcBef>
                <a:spcPts val="0"/>
              </a:spcBef>
              <a:spcAft>
                <a:spcPts val="0"/>
              </a:spcAft>
              <a:buNone/>
            </a:pPr>
            <a:r>
              <a:rPr lang="en" sz="1405">
                <a:latin typeface="Lato"/>
                <a:ea typeface="Lato"/>
                <a:cs typeface="Lato"/>
                <a:sym typeface="Lato"/>
              </a:rPr>
              <a:t>Asherpranay Palle (</a:t>
            </a:r>
            <a:r>
              <a:rPr lang="en" sz="1405" u="sng">
                <a:solidFill>
                  <a:srgbClr val="1C3678"/>
                </a:solidFill>
                <a:latin typeface="Lato"/>
                <a:ea typeface="Lato"/>
                <a:cs typeface="Lato"/>
                <a:sym typeface="Lato"/>
                <a:hlinkClick r:id="rId5">
                  <a:extLst>
                    <a:ext uri="{A12FA001-AC4F-418D-AE19-62706E023703}">
                      <ahyp:hlinkClr val="tx"/>
                    </a:ext>
                  </a:extLst>
                </a:hlinkClick>
              </a:rPr>
              <a:t>asherpranaypalle@my.unt.edu</a:t>
            </a:r>
            <a:r>
              <a:rPr lang="en" sz="1405">
                <a:latin typeface="Lato"/>
                <a:ea typeface="Lato"/>
                <a:cs typeface="Lato"/>
                <a:sym typeface="Lato"/>
              </a:rPr>
              <a:t>)</a:t>
            </a:r>
            <a:endParaRPr sz="1405">
              <a:latin typeface="Lato"/>
              <a:ea typeface="Lato"/>
              <a:cs typeface="Lato"/>
              <a:sym typeface="Lato"/>
            </a:endParaRPr>
          </a:p>
          <a:p>
            <a:pPr indent="0" lvl="0" marL="0" rtl="0" algn="l">
              <a:lnSpc>
                <a:spcPct val="150000"/>
              </a:lnSpc>
              <a:spcBef>
                <a:spcPts val="0"/>
              </a:spcBef>
              <a:spcAft>
                <a:spcPts val="0"/>
              </a:spcAft>
              <a:buNone/>
            </a:pPr>
            <a:r>
              <a:rPr lang="en" sz="1405">
                <a:latin typeface="Lato"/>
                <a:ea typeface="Lato"/>
                <a:cs typeface="Lato"/>
                <a:sym typeface="Lato"/>
              </a:rPr>
              <a:t>Sruthi Bharath Kumar (</a:t>
            </a:r>
            <a:r>
              <a:rPr lang="en" sz="1405" u="sng">
                <a:solidFill>
                  <a:srgbClr val="1C3678"/>
                </a:solidFill>
                <a:latin typeface="Lato"/>
                <a:ea typeface="Lato"/>
                <a:cs typeface="Lato"/>
                <a:sym typeface="Lato"/>
                <a:hlinkClick r:id="rId6">
                  <a:extLst>
                    <a:ext uri="{A12FA001-AC4F-418D-AE19-62706E023703}">
                      <ahyp:hlinkClr val="tx"/>
                    </a:ext>
                  </a:extLst>
                </a:hlinkClick>
              </a:rPr>
              <a:t>sruthibharathkumar@my.unt.edu</a:t>
            </a:r>
            <a:r>
              <a:rPr lang="en" sz="1405">
                <a:latin typeface="Lato"/>
                <a:ea typeface="Lato"/>
                <a:cs typeface="Lato"/>
                <a:sym typeface="Lato"/>
              </a:rPr>
              <a:t>)</a:t>
            </a:r>
            <a:endParaRPr sz="1405">
              <a:latin typeface="Lato"/>
              <a:ea typeface="Lato"/>
              <a:cs typeface="Lato"/>
              <a:sym typeface="Lato"/>
            </a:endParaRPr>
          </a:p>
          <a:p>
            <a:pPr indent="0" lvl="0" marL="0" rtl="0" algn="l">
              <a:lnSpc>
                <a:spcPct val="150000"/>
              </a:lnSpc>
              <a:spcBef>
                <a:spcPts val="0"/>
              </a:spcBef>
              <a:spcAft>
                <a:spcPts val="0"/>
              </a:spcAft>
              <a:buNone/>
            </a:pPr>
            <a:r>
              <a:rPr lang="en" sz="1405">
                <a:latin typeface="Lato"/>
                <a:ea typeface="Lato"/>
                <a:cs typeface="Lato"/>
                <a:sym typeface="Lato"/>
              </a:rPr>
              <a:t>Mica Haney (</a:t>
            </a:r>
            <a:r>
              <a:rPr lang="en" sz="1405" u="sng">
                <a:solidFill>
                  <a:srgbClr val="1C3678"/>
                </a:solidFill>
                <a:latin typeface="Lato"/>
                <a:ea typeface="Lato"/>
                <a:cs typeface="Lato"/>
                <a:sym typeface="Lato"/>
                <a:hlinkClick r:id="rId7">
                  <a:extLst>
                    <a:ext uri="{A12FA001-AC4F-418D-AE19-62706E023703}">
                      <ahyp:hlinkClr val="tx"/>
                    </a:ext>
                  </a:extLst>
                </a:hlinkClick>
              </a:rPr>
              <a:t>micahaney@my.unt.edu</a:t>
            </a:r>
            <a:r>
              <a:rPr lang="en" sz="1405">
                <a:latin typeface="Lato"/>
                <a:ea typeface="Lato"/>
                <a:cs typeface="Lato"/>
                <a:sym typeface="Lato"/>
              </a:rPr>
              <a:t>)</a:t>
            </a:r>
            <a:endParaRPr sz="1405">
              <a:latin typeface="Lato"/>
              <a:ea typeface="Lato"/>
              <a:cs typeface="Lato"/>
              <a:sym typeface="Lato"/>
            </a:endParaRPr>
          </a:p>
          <a:p>
            <a:pPr indent="0" lvl="0" marL="0" rtl="0" algn="l">
              <a:lnSpc>
                <a:spcPct val="150000"/>
              </a:lnSpc>
              <a:spcBef>
                <a:spcPts val="1000"/>
              </a:spcBef>
              <a:spcAft>
                <a:spcPts val="0"/>
              </a:spcAft>
              <a:buNone/>
            </a:pPr>
            <a:r>
              <a:rPr i="1" lang="en" sz="1405">
                <a:latin typeface="Lato"/>
                <a:ea typeface="Lato"/>
                <a:cs typeface="Lato"/>
                <a:sym typeface="Lato"/>
              </a:rPr>
              <a:t>With assistance from Gagan Sai Ram Anvesh Achanta and Abhijit Talluri for project continuation.</a:t>
            </a:r>
            <a:endParaRPr i="1" sz="1405">
              <a:latin typeface="Lato"/>
              <a:ea typeface="Lato"/>
              <a:cs typeface="Lato"/>
              <a:sym typeface="Lato"/>
            </a:endParaRPr>
          </a:p>
          <a:p>
            <a:pPr indent="0" lvl="0" marL="0" rtl="0" algn="l">
              <a:lnSpc>
                <a:spcPct val="150000"/>
              </a:lnSpc>
              <a:spcBef>
                <a:spcPts val="1000"/>
              </a:spcBef>
              <a:spcAft>
                <a:spcPts val="0"/>
              </a:spcAft>
              <a:buNone/>
            </a:pPr>
            <a:r>
              <a:t/>
            </a:r>
            <a:endParaRPr i="1" sz="1405">
              <a:latin typeface="Lato"/>
              <a:ea typeface="Lato"/>
              <a:cs typeface="Lato"/>
              <a:sym typeface="Lato"/>
            </a:endParaRPr>
          </a:p>
          <a:p>
            <a:pPr indent="0" lvl="0" marL="0" rtl="0" algn="l">
              <a:lnSpc>
                <a:spcPct val="150000"/>
              </a:lnSpc>
              <a:spcBef>
                <a:spcPts val="1000"/>
              </a:spcBef>
              <a:spcAft>
                <a:spcPts val="0"/>
              </a:spcAft>
              <a:buNone/>
            </a:pPr>
            <a:r>
              <a:rPr b="1" i="1" lang="en" sz="1205">
                <a:latin typeface="Lato"/>
                <a:ea typeface="Lato"/>
                <a:cs typeface="Lato"/>
                <a:sym typeface="Lato"/>
              </a:rPr>
              <a:t>Weekly meetings are scheduled for Mondays at 4pm in the classroom. Members who cannot be physically present can arrange to attend via  Zoom.  </a:t>
            </a:r>
            <a:endParaRPr i="1" sz="1405">
              <a:latin typeface="Lato"/>
              <a:ea typeface="Lato"/>
              <a:cs typeface="Lato"/>
              <a:sym typeface="Lato"/>
            </a:endParaRPr>
          </a:p>
        </p:txBody>
      </p:sp>
      <p:pic>
        <p:nvPicPr>
          <p:cNvPr id="62" name="Google Shape;62;p14"/>
          <p:cNvPicPr preferRelativeResize="0"/>
          <p:nvPr/>
        </p:nvPicPr>
        <p:blipFill rotWithShape="1">
          <a:blip r:embed="rId8">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90" name="Google Shape;19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final model has an okay score, but not a great one. Looking at some of the prediction images, the edges of a lesion are often difficult for the model to pick up. Overall this model needs more work to be viable.</a:t>
            </a:r>
            <a:endParaRPr/>
          </a:p>
        </p:txBody>
      </p:sp>
      <p:pic>
        <p:nvPicPr>
          <p:cNvPr id="191" name="Google Shape;191;p32"/>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pic>
        <p:nvPicPr>
          <p:cNvPr id="192" name="Google Shape;192;p32"/>
          <p:cNvPicPr preferRelativeResize="0"/>
          <p:nvPr/>
        </p:nvPicPr>
        <p:blipFill>
          <a:blip r:embed="rId4">
            <a:alphaModFix/>
          </a:blip>
          <a:stretch>
            <a:fillRect/>
          </a:stretch>
        </p:blipFill>
        <p:spPr>
          <a:xfrm>
            <a:off x="0" y="2571741"/>
            <a:ext cx="9144003" cy="172789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3300">
                <a:solidFill>
                  <a:srgbClr val="079418"/>
                </a:solidFill>
                <a:latin typeface="Times New Roman"/>
                <a:ea typeface="Times New Roman"/>
                <a:cs typeface="Times New Roman"/>
                <a:sym typeface="Times New Roman"/>
              </a:rPr>
              <a:t>General Summary / Future Works</a:t>
            </a:r>
            <a:endParaRPr/>
          </a:p>
        </p:txBody>
      </p:sp>
      <p:sp>
        <p:nvSpPr>
          <p:cNvPr id="198" name="Google Shape;198;p33"/>
          <p:cNvSpPr txBox="1"/>
          <p:nvPr>
            <p:ph idx="1" type="body"/>
          </p:nvPr>
        </p:nvSpPr>
        <p:spPr>
          <a:xfrm>
            <a:off x="311700" y="1152475"/>
            <a:ext cx="411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u="sng">
                <a:latin typeface="Lato"/>
                <a:ea typeface="Lato"/>
                <a:cs typeface="Lato"/>
                <a:sym typeface="Lato"/>
              </a:rPr>
              <a:t>Completed</a:t>
            </a:r>
            <a:endParaRPr b="1" sz="1300" u="sng">
              <a:latin typeface="Lato"/>
              <a:ea typeface="Lato"/>
              <a:cs typeface="Lato"/>
              <a:sym typeface="Lato"/>
            </a:endParaRPr>
          </a:p>
          <a:p>
            <a:pPr indent="0" lvl="0" marL="0" rtl="0" algn="l">
              <a:spcBef>
                <a:spcPts val="1200"/>
              </a:spcBef>
              <a:spcAft>
                <a:spcPts val="0"/>
              </a:spcAft>
              <a:buNone/>
            </a:pPr>
            <a:r>
              <a:rPr lang="en" sz="1300">
                <a:latin typeface="Lato"/>
                <a:ea typeface="Lato"/>
                <a:cs typeface="Lato"/>
                <a:sym typeface="Lato"/>
              </a:rPr>
              <a:t>Burn dataset has been changed to coco-annotations. (Bounding box annotations.)</a:t>
            </a:r>
            <a:endParaRPr sz="1300">
              <a:latin typeface="Lato"/>
              <a:ea typeface="Lato"/>
              <a:cs typeface="Lato"/>
              <a:sym typeface="Lato"/>
            </a:endParaRPr>
          </a:p>
          <a:p>
            <a:pPr indent="0" lvl="0" marL="0" rtl="0" algn="l">
              <a:spcBef>
                <a:spcPts val="1200"/>
              </a:spcBef>
              <a:spcAft>
                <a:spcPts val="0"/>
              </a:spcAft>
              <a:buNone/>
            </a:pPr>
            <a:r>
              <a:rPr lang="en" sz="1300">
                <a:latin typeface="Lato"/>
                <a:ea typeface="Lato"/>
                <a:cs typeface="Lato"/>
                <a:sym typeface="Lato"/>
              </a:rPr>
              <a:t>Skin segmentation annotations via LabelBox.</a:t>
            </a:r>
            <a:endParaRPr sz="1300">
              <a:latin typeface="Lato"/>
              <a:ea typeface="Lato"/>
              <a:cs typeface="Lato"/>
              <a:sym typeface="Lato"/>
            </a:endParaRPr>
          </a:p>
          <a:p>
            <a:pPr indent="0" lvl="0" marL="0" rtl="0" algn="l">
              <a:spcBef>
                <a:spcPts val="1200"/>
              </a:spcBef>
              <a:spcAft>
                <a:spcPts val="0"/>
              </a:spcAft>
              <a:buNone/>
            </a:pPr>
            <a:r>
              <a:rPr lang="en" sz="1300">
                <a:latin typeface="Lato"/>
                <a:ea typeface="Lato"/>
                <a:cs typeface="Lato"/>
                <a:sym typeface="Lato"/>
              </a:rPr>
              <a:t>Skin segmentation model.</a:t>
            </a:r>
            <a:endParaRPr sz="1300">
              <a:latin typeface="Lato"/>
              <a:ea typeface="Lato"/>
              <a:cs typeface="Lato"/>
              <a:sym typeface="Lato"/>
            </a:endParaRPr>
          </a:p>
          <a:p>
            <a:pPr indent="0" lvl="0" marL="0" rtl="0" algn="l">
              <a:spcBef>
                <a:spcPts val="1200"/>
              </a:spcBef>
              <a:spcAft>
                <a:spcPts val="0"/>
              </a:spcAft>
              <a:buNone/>
            </a:pPr>
            <a:r>
              <a:rPr lang="en" sz="1300">
                <a:latin typeface="Lato"/>
                <a:ea typeface="Lato"/>
                <a:cs typeface="Lato"/>
                <a:sym typeface="Lato"/>
              </a:rPr>
              <a:t>Kivy app deployment for skin segmentation on desktop.</a:t>
            </a:r>
            <a:endParaRPr sz="1300">
              <a:latin typeface="Lato"/>
              <a:ea typeface="Lato"/>
              <a:cs typeface="Lato"/>
              <a:sym typeface="Lato"/>
            </a:endParaRPr>
          </a:p>
          <a:p>
            <a:pPr indent="0" lvl="0" marL="0" rtl="0" algn="l">
              <a:spcBef>
                <a:spcPts val="1200"/>
              </a:spcBef>
              <a:spcAft>
                <a:spcPts val="1200"/>
              </a:spcAft>
              <a:buClr>
                <a:schemeClr val="dk1"/>
              </a:buClr>
              <a:buSzPts val="1100"/>
              <a:buFont typeface="Arial"/>
              <a:buNone/>
            </a:pPr>
            <a:r>
              <a:rPr lang="en" sz="1300">
                <a:latin typeface="Lato"/>
                <a:ea typeface="Lato"/>
                <a:cs typeface="Lato"/>
                <a:sym typeface="Lato"/>
              </a:rPr>
              <a:t>New model created for segmentation on alternate dataset. </a:t>
            </a:r>
            <a:endParaRPr sz="1300">
              <a:latin typeface="Lato"/>
              <a:ea typeface="Lato"/>
              <a:cs typeface="Lato"/>
              <a:sym typeface="Lato"/>
            </a:endParaRPr>
          </a:p>
        </p:txBody>
      </p:sp>
      <p:sp>
        <p:nvSpPr>
          <p:cNvPr id="199" name="Google Shape;199;p33"/>
          <p:cNvSpPr txBox="1"/>
          <p:nvPr/>
        </p:nvSpPr>
        <p:spPr>
          <a:xfrm>
            <a:off x="4609150" y="1152475"/>
            <a:ext cx="4110900" cy="30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2"/>
                </a:solidFill>
                <a:latin typeface="Lato"/>
                <a:ea typeface="Lato"/>
                <a:cs typeface="Lato"/>
                <a:sym typeface="Lato"/>
              </a:rPr>
              <a:t>To be completed/solved</a:t>
            </a:r>
            <a:endParaRPr b="1" sz="1300" u="sng">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2"/>
                </a:solidFill>
                <a:latin typeface="Lato"/>
                <a:ea typeface="Lato"/>
                <a:cs typeface="Lato"/>
                <a:sym typeface="Lato"/>
              </a:rPr>
              <a:t>Burn segmentation annotations on the new dataset. </a:t>
            </a:r>
            <a:r>
              <a:rPr lang="en" sz="1300">
                <a:solidFill>
                  <a:schemeClr val="dk2"/>
                </a:solidFill>
                <a:latin typeface="Lato"/>
                <a:ea typeface="Lato"/>
                <a:cs typeface="Lato"/>
                <a:sym typeface="Lato"/>
              </a:rPr>
              <a:t>(Started.)</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2"/>
                </a:solidFill>
                <a:latin typeface="Lato"/>
                <a:ea typeface="Lato"/>
                <a:cs typeface="Lato"/>
                <a:sym typeface="Lato"/>
              </a:rPr>
              <a:t>Tailoring segmentation model for burn im</a:t>
            </a:r>
            <a:r>
              <a:rPr lang="en" sz="1300">
                <a:solidFill>
                  <a:schemeClr val="dk2"/>
                </a:solidFill>
                <a:latin typeface="Lato"/>
                <a:ea typeface="Lato"/>
                <a:cs typeface="Lato"/>
                <a:sym typeface="Lato"/>
              </a:rPr>
              <a:t>ages and furthering it for classification of  burns.</a:t>
            </a:r>
            <a:endParaRPr sz="1300">
              <a:solidFill>
                <a:schemeClr val="dk2"/>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2"/>
                </a:solidFill>
                <a:latin typeface="Lato"/>
                <a:ea typeface="Lato"/>
                <a:cs typeface="Lato"/>
                <a:sym typeface="Lato"/>
              </a:rPr>
              <a:t>Combining the burn segmentation and classification features to the existing app and having it in working order on multiple platforms. (Might need to utilize a backend to avoid crashing.)</a:t>
            </a:r>
            <a:endParaRPr sz="13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dk2"/>
              </a:solidFill>
              <a:latin typeface="Lato"/>
              <a:ea typeface="Lato"/>
              <a:cs typeface="Lato"/>
              <a:sym typeface="Lato"/>
            </a:endParaRPr>
          </a:p>
        </p:txBody>
      </p:sp>
      <p:pic>
        <p:nvPicPr>
          <p:cNvPr id="200" name="Google Shape;200;p33"/>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
        <p:nvSpPr>
          <p:cNvPr id="201" name="Google Shape;201;p33"/>
          <p:cNvSpPr txBox="1"/>
          <p:nvPr/>
        </p:nvSpPr>
        <p:spPr>
          <a:xfrm>
            <a:off x="5409000" y="4282800"/>
            <a:ext cx="3735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1200">
                <a:solidFill>
                  <a:srgbClr val="FF0000"/>
                </a:solidFill>
                <a:latin typeface="Lato"/>
                <a:ea typeface="Lato"/>
                <a:cs typeface="Lato"/>
                <a:sym typeface="Lato"/>
              </a:rPr>
              <a:t>***</a:t>
            </a:r>
            <a:r>
              <a:rPr i="1" lang="en" sz="1200">
                <a:solidFill>
                  <a:schemeClr val="dk2"/>
                </a:solidFill>
                <a:latin typeface="Lato"/>
                <a:ea typeface="Lato"/>
                <a:cs typeface="Lato"/>
                <a:sym typeface="Lato"/>
              </a:rPr>
              <a:t>Dataset by default refers to the original skin burn dataset, unless otherwise specified as “alternate” or “new.”</a:t>
            </a:r>
            <a:endParaRPr i="1" sz="12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Archive</a:t>
            </a:r>
            <a:endParaRPr/>
          </a:p>
        </p:txBody>
      </p:sp>
      <p:sp>
        <p:nvSpPr>
          <p:cNvPr id="207" name="Google Shape;20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code and data is contained in a Google drive.</a:t>
            </a:r>
            <a:endParaRPr/>
          </a:p>
          <a:p>
            <a:pPr indent="0" lvl="0" marL="0" rtl="0" algn="l">
              <a:spcBef>
                <a:spcPts val="1200"/>
              </a:spcBef>
              <a:spcAft>
                <a:spcPts val="1200"/>
              </a:spcAft>
              <a:buNone/>
            </a:pPr>
            <a:r>
              <a:rPr lang="en" u="sng">
                <a:solidFill>
                  <a:schemeClr val="hlink"/>
                </a:solidFill>
                <a:hlinkClick r:id="rId3"/>
              </a:rPr>
              <a:t>https://drive.google.com/drive/folders/1O-Yu1XJynZOES_xhKSiCCcFlnnFLKSqO?usp=sharing</a:t>
            </a:r>
            <a:endParaRPr/>
          </a:p>
        </p:txBody>
      </p:sp>
      <p:pic>
        <p:nvPicPr>
          <p:cNvPr id="208" name="Google Shape;208;p34"/>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a:t>
            </a:r>
            <a:r>
              <a:rPr b="1" lang="en" sz="3300">
                <a:solidFill>
                  <a:srgbClr val="079418"/>
                </a:solidFill>
                <a:latin typeface="Times New Roman"/>
                <a:ea typeface="Times New Roman"/>
                <a:cs typeface="Times New Roman"/>
                <a:sym typeface="Times New Roman"/>
              </a:rPr>
              <a:t>Resources</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22222"/>
                </a:solidFill>
                <a:highlight>
                  <a:srgbClr val="FFFFFF"/>
                </a:highlight>
              </a:rPr>
              <a:t>Prashant Brahmbhatt. (2019, December). Skin_Lesion_Segmentation, Version 1. Retrieved November 30 from </a:t>
            </a:r>
            <a:r>
              <a:rPr lang="en" u="sng">
                <a:solidFill>
                  <a:schemeClr val="hlink"/>
                </a:solidFill>
                <a:highlight>
                  <a:srgbClr val="FFFFFF"/>
                </a:highlight>
                <a:hlinkClick r:id="rId3"/>
              </a:rPr>
              <a:t>https://www.kaggle.com/datasets/hashbanger/skin-lesion-segmentation</a:t>
            </a:r>
            <a:r>
              <a:rPr lang="en">
                <a:solidFill>
                  <a:srgbClr val="222222"/>
                </a:solidFill>
                <a:highlight>
                  <a:srgbClr val="FFFFFF"/>
                </a:highlight>
              </a:rPr>
              <a:t>.</a:t>
            </a:r>
            <a:endParaRPr>
              <a:solidFill>
                <a:srgbClr val="222222"/>
              </a:solidFill>
              <a:highlight>
                <a:srgbClr val="FFFFFF"/>
              </a:highlight>
            </a:endParaRPr>
          </a:p>
          <a:p>
            <a:pPr indent="0" lvl="0" marL="0" rtl="0" algn="l">
              <a:spcBef>
                <a:spcPts val="1200"/>
              </a:spcBef>
              <a:spcAft>
                <a:spcPts val="0"/>
              </a:spcAft>
              <a:buNone/>
            </a:pPr>
            <a:r>
              <a:rPr lang="en">
                <a:solidFill>
                  <a:srgbClr val="222222"/>
                </a:solidFill>
                <a:highlight>
                  <a:srgbClr val="FFFFFF"/>
                </a:highlight>
              </a:rPr>
              <a:t>Ronneberger, O., Fischer, P., &amp; Brox, T. (2015, October). U-net: Convolutional networks for biomedical image segmentation. In </a:t>
            </a:r>
            <a:r>
              <a:rPr i="1" lang="en">
                <a:solidFill>
                  <a:srgbClr val="222222"/>
                </a:solidFill>
                <a:highlight>
                  <a:srgbClr val="FFFFFF"/>
                </a:highlight>
              </a:rPr>
              <a:t>International Conference on Medical image computing and computer-assisted intervention</a:t>
            </a:r>
            <a:r>
              <a:rPr lang="en">
                <a:solidFill>
                  <a:srgbClr val="222222"/>
                </a:solidFill>
                <a:highlight>
                  <a:srgbClr val="FFFFFF"/>
                </a:highlight>
              </a:rPr>
              <a:t> (pp. 234-241). Springer, Cham.</a:t>
            </a:r>
            <a:endParaRPr>
              <a:solidFill>
                <a:srgbClr val="222222"/>
              </a:solidFill>
              <a:highlight>
                <a:srgbClr val="FFFFFF"/>
              </a:highlight>
            </a:endParaRPr>
          </a:p>
          <a:p>
            <a:pPr indent="0" lvl="0" marL="0" rtl="0" algn="l">
              <a:spcBef>
                <a:spcPts val="1200"/>
              </a:spcBef>
              <a:spcAft>
                <a:spcPts val="1200"/>
              </a:spcAft>
              <a:buNone/>
            </a:pPr>
            <a:r>
              <a:rPr lang="en">
                <a:solidFill>
                  <a:srgbClr val="222222"/>
                </a:solidFill>
                <a:highlight>
                  <a:srgbClr val="FFFFFF"/>
                </a:highlight>
              </a:rPr>
              <a:t>Semantic_segmentation_unet [Computer software]. (2021) Retrieved from </a:t>
            </a:r>
            <a:r>
              <a:rPr lang="en" u="sng">
                <a:solidFill>
                  <a:schemeClr val="hlink"/>
                </a:solidFill>
                <a:highlight>
                  <a:srgbClr val="FFFFFF"/>
                </a:highlight>
                <a:hlinkClick r:id="rId4"/>
              </a:rPr>
              <a:t>https://github.com/aladdinpersson/Machine-Learning-Collection/tree/master/ML/Pytorch/image_segmentation/semantic_segmentation_unet</a:t>
            </a:r>
            <a:endParaRPr>
              <a:solidFill>
                <a:srgbClr val="222222"/>
              </a:solidFill>
              <a:highlight>
                <a:srgbClr val="FFFFFF"/>
              </a:highlight>
            </a:endParaRPr>
          </a:p>
        </p:txBody>
      </p:sp>
      <p:pic>
        <p:nvPicPr>
          <p:cNvPr id="215" name="Google Shape;215;p35"/>
          <p:cNvPicPr preferRelativeResize="0"/>
          <p:nvPr/>
        </p:nvPicPr>
        <p:blipFill rotWithShape="1">
          <a:blip r:embed="rId5">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Abstract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800"/>
              </a:spcBef>
              <a:spcAft>
                <a:spcPts val="0"/>
              </a:spcAft>
              <a:buClr>
                <a:schemeClr val="dk1"/>
              </a:buClr>
              <a:buSzPts val="1100"/>
              <a:buFont typeface="Arial"/>
              <a:buNone/>
            </a:pPr>
            <a:r>
              <a:rPr lang="en" sz="1600">
                <a:latin typeface="Times New Roman"/>
                <a:ea typeface="Times New Roman"/>
                <a:cs typeface="Times New Roman"/>
                <a:sym typeface="Times New Roman"/>
              </a:rPr>
              <a:t>“Burn Injuries are one of the most common and devastating afflictions on the human body. Currently, treatments for burns can be effective but rely on estimations of burn area that take time and can be error prone. By improving this process doctors can give better care to patients. In collaboration with the Department Of Surgery at Loyola University Chicago, we have created an application that tackles these issues. With our application, pictures of burn patients will be taken, one from the front and one from the back, skin and burn segmentation will be performed, and then an accurate percentage of the burn area will be calculated. This application would make burn area estimation, skin graft planning, and burn treatment process more precise and efficient for doctors.”</a:t>
            </a:r>
            <a:endParaRPr sz="1600">
              <a:latin typeface="Times New Roman"/>
              <a:ea typeface="Times New Roman"/>
              <a:cs typeface="Times New Roman"/>
              <a:sym typeface="Times New Roman"/>
            </a:endParaRPr>
          </a:p>
          <a:p>
            <a:pPr indent="0" lvl="0" marL="0" rtl="0" algn="r">
              <a:lnSpc>
                <a:spcPct val="110000"/>
              </a:lnSpc>
              <a:spcBef>
                <a:spcPts val="800"/>
              </a:spcBef>
              <a:spcAft>
                <a:spcPts val="0"/>
              </a:spcAft>
              <a:buClr>
                <a:srgbClr val="1A9988"/>
              </a:buClr>
              <a:buSzPts val="1900"/>
              <a:buFont typeface="Arial"/>
              <a:buNone/>
            </a:pPr>
            <a:r>
              <a:rPr lang="en" sz="1600">
                <a:latin typeface="Times New Roman"/>
                <a:ea typeface="Times New Roman"/>
                <a:cs typeface="Times New Roman"/>
                <a:sym typeface="Times New Roman"/>
              </a:rPr>
              <a:t>					(From </a:t>
            </a:r>
            <a:r>
              <a:rPr lang="en" sz="1600" u="sng">
                <a:solidFill>
                  <a:srgbClr val="1C3678"/>
                </a:solidFill>
                <a:latin typeface="Times New Roman"/>
                <a:ea typeface="Times New Roman"/>
                <a:cs typeface="Times New Roman"/>
                <a:sym typeface="Times New Roman"/>
                <a:hlinkClick r:id="rId3">
                  <a:extLst>
                    <a:ext uri="{A12FA001-AC4F-418D-AE19-62706E023703}">
                      <ahyp:hlinkClr val="tx"/>
                    </a:ext>
                  </a:extLst>
                </a:hlinkClick>
              </a:rPr>
              <a:t>P2’s presentation slides</a:t>
            </a:r>
            <a:r>
              <a:rPr lang="en" sz="1600">
                <a:latin typeface="Times New Roman"/>
                <a:ea typeface="Times New Roman"/>
                <a:cs typeface="Times New Roman"/>
                <a:sym typeface="Times New Roman"/>
              </a:rPr>
              <a:t>)</a:t>
            </a:r>
            <a:endParaRPr sz="1600"/>
          </a:p>
        </p:txBody>
      </p:sp>
      <p:pic>
        <p:nvPicPr>
          <p:cNvPr id="69" name="Google Shape;69;p15"/>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33333"/>
              <a:buFont typeface="Arial"/>
              <a:buNone/>
            </a:pPr>
            <a:r>
              <a:rPr b="1" lang="en" sz="3300">
                <a:solidFill>
                  <a:srgbClr val="079418"/>
                </a:solidFill>
                <a:latin typeface="Times New Roman"/>
                <a:ea typeface="Times New Roman"/>
                <a:cs typeface="Times New Roman"/>
                <a:sym typeface="Times New Roman"/>
              </a:rPr>
              <a:t>Overview</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In previous works on this project, a cross-platform app was created using Kivy to take an image of the area of interest on which the implemented codes can run. Code has currently  been developed to segment out the areas of skin in the image. (This annotation is viewable via the LabelBox platform.)</a:t>
            </a:r>
            <a:endParaRPr sz="1300">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 sz="1300">
                <a:latin typeface="Lato"/>
                <a:ea typeface="Lato"/>
                <a:cs typeface="Lato"/>
                <a:sym typeface="Lato"/>
              </a:rPr>
              <a:t>The dataset used for previous iteration tasks contain web-scraped images of different burn degrees (1, 2, and 3) all annotated using ‘coco format’ to show bounding boxes of the burned area as well as the class/category of the burn degree. (Labels converted from the original yolo format in previous iterations.) [</a:t>
            </a:r>
            <a:r>
              <a:rPr lang="en" sz="1300" u="sng">
                <a:solidFill>
                  <a:srgbClr val="1C3678"/>
                </a:solidFill>
                <a:latin typeface="Lato"/>
                <a:ea typeface="Lato"/>
                <a:cs typeface="Lato"/>
                <a:sym typeface="Lato"/>
                <a:hlinkClick r:id="rId3">
                  <a:extLst>
                    <a:ext uri="{A12FA001-AC4F-418D-AE19-62706E023703}">
                      <ahyp:hlinkClr val="tx"/>
                    </a:ext>
                  </a:extLst>
                </a:hlinkClick>
              </a:rPr>
              <a:t>LINK</a:t>
            </a:r>
            <a:r>
              <a:rPr lang="en" sz="1300">
                <a:latin typeface="Lato"/>
                <a:ea typeface="Lato"/>
                <a:cs typeface="Lato"/>
                <a:sym typeface="Lato"/>
              </a:rPr>
              <a:t>]</a:t>
            </a:r>
            <a:endParaRPr sz="1300">
              <a:latin typeface="Lato"/>
              <a:ea typeface="Lato"/>
              <a:cs typeface="Lato"/>
              <a:sym typeface="Lato"/>
            </a:endParaRPr>
          </a:p>
          <a:p>
            <a:pPr indent="0" lvl="0" marL="0" rtl="0" algn="l">
              <a:spcBef>
                <a:spcPts val="1200"/>
              </a:spcBef>
              <a:spcAft>
                <a:spcPts val="1200"/>
              </a:spcAft>
              <a:buClr>
                <a:schemeClr val="dk1"/>
              </a:buClr>
              <a:buSzPts val="1100"/>
              <a:buFont typeface="Arial"/>
              <a:buNone/>
            </a:pPr>
            <a:r>
              <a:rPr lang="en" sz="1300">
                <a:latin typeface="Lato"/>
                <a:ea typeface="Lato"/>
                <a:cs typeface="Lato"/>
                <a:sym typeface="Lato"/>
              </a:rPr>
              <a:t>For this iteration we will be attempting to segment the skin lesion areas of a stand-in dataset by training on a U-Net model.</a:t>
            </a:r>
            <a:endParaRPr/>
          </a:p>
        </p:txBody>
      </p:sp>
      <p:pic>
        <p:nvPicPr>
          <p:cNvPr id="76" name="Google Shape;76;p16"/>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Previous I</a:t>
            </a:r>
            <a:r>
              <a:rPr lang="en"/>
              <a:t>teration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Project Design &amp; Milestones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800"/>
              </a:spcBef>
              <a:spcAft>
                <a:spcPts val="0"/>
              </a:spcAft>
              <a:buClr>
                <a:schemeClr val="dk1"/>
              </a:buClr>
              <a:buSzPts val="1800"/>
              <a:buFont typeface="Arial"/>
              <a:buNone/>
            </a:pPr>
            <a:r>
              <a:rPr b="1" lang="en" sz="2100">
                <a:solidFill>
                  <a:schemeClr val="dk1"/>
                </a:solidFill>
                <a:latin typeface="Times New Roman"/>
                <a:ea typeface="Times New Roman"/>
                <a:cs typeface="Times New Roman"/>
                <a:sym typeface="Times New Roman"/>
              </a:rPr>
              <a:t>1</a:t>
            </a:r>
            <a:r>
              <a:rPr b="1" baseline="30000" lang="en" sz="2100">
                <a:solidFill>
                  <a:schemeClr val="dk1"/>
                </a:solidFill>
                <a:latin typeface="Times New Roman"/>
                <a:ea typeface="Times New Roman"/>
                <a:cs typeface="Times New Roman"/>
                <a:sym typeface="Times New Roman"/>
              </a:rPr>
              <a:t>st</a:t>
            </a:r>
            <a:r>
              <a:rPr b="1" lang="en" sz="2100">
                <a:solidFill>
                  <a:schemeClr val="dk1"/>
                </a:solidFill>
                <a:latin typeface="Times New Roman"/>
                <a:ea typeface="Times New Roman"/>
                <a:cs typeface="Times New Roman"/>
                <a:sym typeface="Times New Roman"/>
              </a:rPr>
              <a:t> Iteration</a:t>
            </a:r>
            <a:endParaRPr sz="2100">
              <a:solidFill>
                <a:schemeClr val="dk1"/>
              </a:solidFill>
              <a:latin typeface="Calibri"/>
              <a:ea typeface="Calibri"/>
              <a:cs typeface="Calibri"/>
              <a:sym typeface="Calibri"/>
            </a:endParaRPr>
          </a:p>
          <a:p>
            <a:pPr indent="0" lvl="0" marL="0" rtl="0" algn="l">
              <a:lnSpc>
                <a:spcPct val="110000"/>
              </a:lnSpc>
              <a:spcBef>
                <a:spcPts val="800"/>
              </a:spcBef>
              <a:spcAft>
                <a:spcPts val="0"/>
              </a:spcAft>
              <a:buClr>
                <a:schemeClr val="dk1"/>
              </a:buClr>
              <a:buSzPts val="1800"/>
              <a:buFont typeface="Arial"/>
              <a:buNone/>
            </a:pPr>
            <a:r>
              <a:rPr lang="en">
                <a:solidFill>
                  <a:schemeClr val="dk1"/>
                </a:solidFill>
                <a:latin typeface="Times New Roman"/>
                <a:ea typeface="Times New Roman"/>
                <a:cs typeface="Times New Roman"/>
                <a:sym typeface="Times New Roman"/>
              </a:rPr>
              <a:t>In the event of a fire, a burn will appear on the victim's skin. We want to automatically identify the burn area from a given photograph or picture and indicate the percentage area of burn as well as the degree of burn but in the previous data the degree of burn isn't considered so here we use a new data set in combination with the old dataset and include degree of burn from the dataset mentioned above. We'll work on converting the data from YOLO Bounding box format to object detection segmentation format in this iteration. Here in this iteration we have received dataset in coco format but yet segmentation is to be done and issues with app are yet to be resolved</a:t>
            </a:r>
            <a:endParaRPr/>
          </a:p>
        </p:txBody>
      </p:sp>
      <p:pic>
        <p:nvPicPr>
          <p:cNvPr id="88" name="Google Shape;88;p18"/>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rgbClr val="079418"/>
              </a:buClr>
              <a:buSzPct val="100000"/>
              <a:buFont typeface="Times New Roman"/>
              <a:buNone/>
            </a:pPr>
            <a:r>
              <a:rPr b="1" lang="en" sz="3300">
                <a:solidFill>
                  <a:srgbClr val="079418"/>
                </a:solidFill>
                <a:latin typeface="Times New Roman"/>
                <a:ea typeface="Times New Roman"/>
                <a:cs typeface="Times New Roman"/>
                <a:sym typeface="Times New Roman"/>
              </a:rPr>
              <a:t>Project Design &amp; Milestones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0000"/>
              </a:lnSpc>
              <a:spcBef>
                <a:spcPts val="800"/>
              </a:spcBef>
              <a:spcAft>
                <a:spcPts val="0"/>
              </a:spcAft>
              <a:buClr>
                <a:schemeClr val="dk1"/>
              </a:buClr>
              <a:buSzPts val="1800"/>
              <a:buFont typeface="Arial"/>
              <a:buNone/>
            </a:pPr>
            <a:r>
              <a:rPr b="1" lang="en" sz="2100">
                <a:solidFill>
                  <a:schemeClr val="dk1"/>
                </a:solidFill>
                <a:latin typeface="Times New Roman"/>
                <a:ea typeface="Times New Roman"/>
                <a:cs typeface="Times New Roman"/>
                <a:sym typeface="Times New Roman"/>
              </a:rPr>
              <a:t> 2</a:t>
            </a:r>
            <a:r>
              <a:rPr b="1" baseline="30000" lang="en" sz="2100">
                <a:solidFill>
                  <a:schemeClr val="dk1"/>
                </a:solidFill>
                <a:latin typeface="Times New Roman"/>
                <a:ea typeface="Times New Roman"/>
                <a:cs typeface="Times New Roman"/>
                <a:sym typeface="Times New Roman"/>
              </a:rPr>
              <a:t>nd</a:t>
            </a:r>
            <a:r>
              <a:rPr b="1" lang="en" sz="2100">
                <a:solidFill>
                  <a:schemeClr val="dk1"/>
                </a:solidFill>
                <a:latin typeface="Times New Roman"/>
                <a:ea typeface="Times New Roman"/>
                <a:cs typeface="Times New Roman"/>
                <a:sym typeface="Times New Roman"/>
              </a:rPr>
              <a:t> Iteration</a:t>
            </a:r>
            <a:endParaRPr sz="2100">
              <a:solidFill>
                <a:schemeClr val="dk1"/>
              </a:solidFill>
              <a:latin typeface="Calibri"/>
              <a:ea typeface="Calibri"/>
              <a:cs typeface="Calibri"/>
              <a:sym typeface="Calibri"/>
            </a:endParaRPr>
          </a:p>
          <a:p>
            <a:pPr indent="0" lvl="0" marL="0" rtl="0" algn="l">
              <a:lnSpc>
                <a:spcPct val="110000"/>
              </a:lnSpc>
              <a:spcBef>
                <a:spcPts val="800"/>
              </a:spcBef>
              <a:spcAft>
                <a:spcPts val="0"/>
              </a:spcAft>
              <a:buClr>
                <a:schemeClr val="dk1"/>
              </a:buClr>
              <a:buSzPts val="1800"/>
              <a:buFont typeface="Arial"/>
              <a:buNone/>
            </a:pPr>
            <a:r>
              <a:rPr lang="en">
                <a:solidFill>
                  <a:schemeClr val="dk1"/>
                </a:solidFill>
                <a:latin typeface="Times New Roman"/>
                <a:ea typeface="Times New Roman"/>
                <a:cs typeface="Times New Roman"/>
                <a:sym typeface="Times New Roman"/>
              </a:rPr>
              <a:t>The main idea in this iteration is to identify a Machine Learning Model that is best suited for edge devices processing data locally, reducing reliance on cloud networks for segmenting the skin as well as burnt areas, which will be trained on the burned dataset to identify the burn area, classify the burnt area based on the degree of burnt area, and then calculate the percentage of burn (Percentage of Burn: the area of skin burn/ Total area of Skin) by degree. But due of lack of time and issues with annotation tools we could only get skin part segmented while rest are yet to be done for which I will provide with a coco dataset visualization tool and the app work is also due</a:t>
            </a:r>
            <a:endParaRPr/>
          </a:p>
        </p:txBody>
      </p:sp>
      <p:pic>
        <p:nvPicPr>
          <p:cNvPr id="95" name="Google Shape;95;p19"/>
          <p:cNvPicPr preferRelativeResize="0"/>
          <p:nvPr/>
        </p:nvPicPr>
        <p:blipFill rotWithShape="1">
          <a:blip r:embed="rId3">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577265" y="140525"/>
            <a:ext cx="5992773" cy="4232024"/>
          </a:xfrm>
          <a:prstGeom prst="rect">
            <a:avLst/>
          </a:prstGeom>
          <a:noFill/>
          <a:ln cap="flat" cmpd="sng" w="9525">
            <a:solidFill>
              <a:srgbClr val="1A1A1A"/>
            </a:solidFill>
            <a:prstDash val="solid"/>
            <a:round/>
            <a:headEnd len="sm" w="sm" type="none"/>
            <a:tailEnd len="sm" w="sm" type="none"/>
          </a:ln>
        </p:spPr>
      </p:pic>
      <p:sp>
        <p:nvSpPr>
          <p:cNvPr id="101" name="Google Shape;101;p20"/>
          <p:cNvSpPr txBox="1"/>
          <p:nvPr/>
        </p:nvSpPr>
        <p:spPr>
          <a:xfrm>
            <a:off x="1308125" y="4467175"/>
            <a:ext cx="6567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Lato"/>
                <a:ea typeface="Lato"/>
                <a:cs typeface="Lato"/>
                <a:sym typeface="Lato"/>
              </a:rPr>
              <a:t>Dataset sample (</a:t>
            </a:r>
            <a:r>
              <a:rPr b="1" i="1" lang="en" sz="1300">
                <a:solidFill>
                  <a:schemeClr val="dk2"/>
                </a:solidFill>
                <a:latin typeface="Lato"/>
                <a:ea typeface="Lato"/>
                <a:cs typeface="Lato"/>
                <a:sym typeface="Lato"/>
              </a:rPr>
              <a:t>after</a:t>
            </a:r>
            <a:r>
              <a:rPr b="1" lang="en" sz="1300">
                <a:solidFill>
                  <a:schemeClr val="dk2"/>
                </a:solidFill>
                <a:latin typeface="Lato"/>
                <a:ea typeface="Lato"/>
                <a:cs typeface="Lato"/>
                <a:sym typeface="Lato"/>
              </a:rPr>
              <a:t> coco annotations)</a:t>
            </a:r>
            <a:endParaRPr/>
          </a:p>
        </p:txBody>
      </p:sp>
      <p:pic>
        <p:nvPicPr>
          <p:cNvPr id="102" name="Google Shape;102;p20"/>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748488" y="304800"/>
            <a:ext cx="7647035" cy="4067751"/>
          </a:xfrm>
          <a:prstGeom prst="rect">
            <a:avLst/>
          </a:prstGeom>
          <a:noFill/>
          <a:ln cap="flat" cmpd="sng" w="9525">
            <a:solidFill>
              <a:srgbClr val="1A1A1A"/>
            </a:solidFill>
            <a:prstDash val="solid"/>
            <a:round/>
            <a:headEnd len="sm" w="sm" type="none"/>
            <a:tailEnd len="sm" w="sm" type="none"/>
          </a:ln>
        </p:spPr>
      </p:pic>
      <p:sp>
        <p:nvSpPr>
          <p:cNvPr id="108" name="Google Shape;108;p21"/>
          <p:cNvSpPr txBox="1"/>
          <p:nvPr/>
        </p:nvSpPr>
        <p:spPr>
          <a:xfrm>
            <a:off x="1373250" y="4372551"/>
            <a:ext cx="7697400" cy="4605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1300">
                <a:solidFill>
                  <a:srgbClr val="595959"/>
                </a:solidFill>
                <a:latin typeface="Lato"/>
                <a:ea typeface="Lato"/>
                <a:cs typeface="Lato"/>
                <a:sym typeface="Lato"/>
              </a:rPr>
              <a:t>LabelBox skin segmentation annotations.</a:t>
            </a:r>
            <a:endParaRPr b="1" sz="1300">
              <a:solidFill>
                <a:srgbClr val="595959"/>
              </a:solidFill>
              <a:latin typeface="Lato"/>
              <a:ea typeface="Lato"/>
              <a:cs typeface="Lato"/>
              <a:sym typeface="Lato"/>
            </a:endParaRPr>
          </a:p>
        </p:txBody>
      </p:sp>
      <p:pic>
        <p:nvPicPr>
          <p:cNvPr id="109" name="Google Shape;109;p21"/>
          <p:cNvPicPr preferRelativeResize="0"/>
          <p:nvPr/>
        </p:nvPicPr>
        <p:blipFill rotWithShape="1">
          <a:blip r:embed="rId4">
            <a:alphaModFix/>
          </a:blip>
          <a:srcRect b="0" l="0" r="0" t="0"/>
          <a:stretch/>
        </p:blipFill>
        <p:spPr>
          <a:xfrm>
            <a:off x="173972" y="4512562"/>
            <a:ext cx="1199285" cy="513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