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ab.research.google.com/drive/127xNwfAnyitO3-1BrMzg_SdOFQimLaD4"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p.labelbox.com/signi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hIeQsKH4rw0ieUchZiWE1GKr5hpqusfc/view?usp=share_link"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9ffd4505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9ffd4505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99ffd45054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99ffd4505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fe98f1c4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fe98f1c4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99ffd4505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99ffd4505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fe98f1c4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fe98f1c4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99ffd4505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99ffd4505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9ffd4505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9ffd4505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9ffd4505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99ffd4505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Not available without permissions:</a:t>
            </a:r>
            <a:endParaRPr>
              <a:solidFill>
                <a:schemeClr val="dk1"/>
              </a:solidFill>
            </a:endParaRPr>
          </a:p>
          <a:p>
            <a:pPr indent="0" lvl="0" marL="0" rtl="0" algn="l">
              <a:spcBef>
                <a:spcPts val="0"/>
              </a:spcBef>
              <a:spcAft>
                <a:spcPts val="0"/>
              </a:spcAft>
              <a:buNone/>
            </a:pPr>
            <a:r>
              <a:rPr lang="en" u="sng">
                <a:solidFill>
                  <a:schemeClr val="hlink"/>
                </a:solidFill>
                <a:hlinkClick r:id="rId2"/>
              </a:rPr>
              <a:t>https://colab.research.google.com/drive/127xNwfAnyitO3-1BrMzg_SdOFQimLaD4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Instructions to run code via command prompt (Anaconda Prompt in my case) is given in the colab file.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9ffd4505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9ffd4505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https://app.labelbox.com/signin</a:t>
            </a:r>
            <a:r>
              <a:rPr lang="en"/>
              <a:t> </a:t>
            </a:r>
            <a:endParaRPr/>
          </a:p>
          <a:p>
            <a:pPr indent="0" lvl="0" marL="0" rtl="0" algn="l">
              <a:spcBef>
                <a:spcPts val="0"/>
              </a:spcBef>
              <a:spcAft>
                <a:spcPts val="0"/>
              </a:spcAft>
              <a:buNone/>
            </a:pPr>
            <a:r>
              <a:rPr lang="en"/>
              <a:t>Login needed to access files. (owner: Abhijit Talluri)</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9ffd4505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9ffd4505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available without permissions:</a:t>
            </a:r>
            <a:endParaRPr/>
          </a:p>
          <a:p>
            <a:pPr indent="0" lvl="0" marL="0" rtl="0" algn="l">
              <a:spcBef>
                <a:spcPts val="0"/>
              </a:spcBef>
              <a:spcAft>
                <a:spcPts val="0"/>
              </a:spcAft>
              <a:buNone/>
            </a:pPr>
            <a:r>
              <a:rPr lang="en" u="sng">
                <a:solidFill>
                  <a:srgbClr val="1155CC"/>
                </a:solidFill>
                <a:highlight>
                  <a:srgbClr val="FFFFFF"/>
                </a:highlight>
                <a:hlinkClick r:id="rId2">
                  <a:extLst>
                    <a:ext uri="{A12FA001-AC4F-418D-AE19-62706E023703}">
                      <ahyp:hlinkClr val="tx"/>
                    </a:ext>
                  </a:extLst>
                </a:hlinkClick>
              </a:rPr>
              <a:t>https://drive.google.com/file/d/1hIeQsKH4rw0ieUchZiWE1GKr5hpqusfc/view?usp=share_link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Sample activation </a:t>
            </a:r>
            <a:r>
              <a:rPr lang="en">
                <a:solidFill>
                  <a:schemeClr val="dk1"/>
                </a:solidFill>
              </a:rPr>
              <a:t>via</a:t>
            </a:r>
            <a:r>
              <a:rPr lang="en">
                <a:solidFill>
                  <a:schemeClr val="dk1"/>
                </a:solidFill>
              </a:rPr>
              <a:t> command prompt (/Anaconda Prompt)</a:t>
            </a:r>
            <a:r>
              <a:rPr lang="en"/>
              <a:t>:</a:t>
            </a:r>
            <a:endParaRPr/>
          </a:p>
          <a:p>
            <a:pPr indent="0" lvl="0" marL="0" rtl="0" algn="l">
              <a:spcBef>
                <a:spcPts val="0"/>
              </a:spcBef>
              <a:spcAft>
                <a:spcPts val="0"/>
              </a:spcAft>
              <a:buClr>
                <a:schemeClr val="dk1"/>
              </a:buClr>
              <a:buSzPts val="1100"/>
              <a:buFont typeface="Arial"/>
              <a:buNone/>
            </a:pPr>
            <a:r>
              <a:rPr lang="en"/>
              <a:t>(base) C:\Users\trela&gt;cd C:\Users\trela\OneDrive\Desktop\KIVY_app\KIVY_app\kivy_venv\Scripts</a:t>
            </a:r>
            <a:endParaRPr/>
          </a:p>
          <a:p>
            <a:pPr indent="0" lvl="0" marL="0" rtl="0" algn="l">
              <a:spcBef>
                <a:spcPts val="0"/>
              </a:spcBef>
              <a:spcAft>
                <a:spcPts val="0"/>
              </a:spcAft>
              <a:buNone/>
            </a:pPr>
            <a:r>
              <a:rPr lang="en"/>
              <a:t>(base) C:\Users\trela\OneDrive\Desktop\KIVY_app\KIVY_app\kivy_venv\Scripts&gt;activate.bat</a:t>
            </a:r>
            <a:endParaRPr/>
          </a:p>
          <a:p>
            <a:pPr indent="0" lvl="0" marL="0" rtl="0" algn="l">
              <a:spcBef>
                <a:spcPts val="0"/>
              </a:spcBef>
              <a:spcAft>
                <a:spcPts val="0"/>
              </a:spcAft>
              <a:buNone/>
            </a:pPr>
            <a:r>
              <a:rPr lang="en">
                <a:solidFill>
                  <a:schemeClr val="dk1"/>
                </a:solidFill>
              </a:rPr>
              <a:t>(base) C:\Users\trela&gt;cd C:\Users\trela\OneDrive\Desktop\KIVY_app\KIVY_app</a:t>
            </a:r>
            <a:endParaRPr/>
          </a:p>
          <a:p>
            <a:pPr indent="0" lvl="0" marL="0" rtl="0" algn="l">
              <a:spcBef>
                <a:spcPts val="0"/>
              </a:spcBef>
              <a:spcAft>
                <a:spcPts val="0"/>
              </a:spcAft>
              <a:buNone/>
            </a:pPr>
            <a:r>
              <a:rPr lang="en"/>
              <a:t>(base) C:\Users\trela\OneDrive\Desktop\KIVY_app\KIVY_app&gt;pip install -r requirements.txt</a:t>
            </a:r>
            <a:endParaRPr/>
          </a:p>
          <a:p>
            <a:pPr indent="0" lvl="0" marL="0" rtl="0" algn="l">
              <a:spcBef>
                <a:spcPts val="0"/>
              </a:spcBef>
              <a:spcAft>
                <a:spcPts val="0"/>
              </a:spcAft>
              <a:buClr>
                <a:schemeClr val="dk1"/>
              </a:buClr>
              <a:buSzPts val="1100"/>
              <a:buFont typeface="Arial"/>
              <a:buNone/>
            </a:pPr>
            <a:r>
              <a:rPr lang="en"/>
              <a:t>(base) C:\Users\trela\OneDrive\Desktop\KIVY_app\KIVY_app&gt;python skin_graft_v5.py</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4" name="Google Shape;8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7" name="Google Shape;8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drive.google.com/drive/folders/156P86Ybz7O8PuiRsVKX2PccZj0A0ltow" TargetMode="External"/><Relationship Id="rId4" Type="http://schemas.openxmlformats.org/officeDocument/2006/relationships/hyperlink" Target="https://app.labelbox.com" TargetMode="External"/><Relationship Id="rId5" Type="http://schemas.openxmlformats.org/officeDocument/2006/relationships/hyperlink" Target="https://universe.roboflow.com/yingcai/skin_burn_det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blessykuriakose@my.unt.edu" TargetMode="External"/><Relationship Id="rId4" Type="http://schemas.openxmlformats.org/officeDocument/2006/relationships/hyperlink" Target="mailto:nicholastorres@my.unt.edu" TargetMode="External"/><Relationship Id="rId5" Type="http://schemas.openxmlformats.org/officeDocument/2006/relationships/hyperlink" Target="mailto:asherpranaypalle@my.unt.edu" TargetMode="External"/><Relationship Id="rId6" Type="http://schemas.openxmlformats.org/officeDocument/2006/relationships/hyperlink" Target="mailto:sruthibharathkumar@my.unt.edu" TargetMode="External"/><Relationship Id="rId7" Type="http://schemas.openxmlformats.org/officeDocument/2006/relationships/hyperlink" Target="mailto:micahaney@my.unt.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fGY87Rr1PvF-TnsnIHMYPkqDQuMFDgu64fPvZcfQg-Y/edit#slide=id.g18513b550c1_0_126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universe.roboflow.com/yingcai/skin_burn_dete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7950" y="1739400"/>
            <a:ext cx="7688100" cy="1664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a:t>P3: Skin Graft Application. </a:t>
            </a:r>
            <a:endParaRPr/>
          </a:p>
          <a:p>
            <a:pPr indent="0" lvl="0" marL="0" rtl="0" algn="ctr">
              <a:lnSpc>
                <a:spcPct val="115000"/>
              </a:lnSpc>
              <a:spcBef>
                <a:spcPts val="0"/>
              </a:spcBef>
              <a:spcAft>
                <a:spcPts val="0"/>
              </a:spcAft>
              <a:buNone/>
            </a:pPr>
            <a:r>
              <a:rPr b="0" i="1" lang="en" sz="2900">
                <a:solidFill>
                  <a:schemeClr val="accent3"/>
                </a:solidFill>
              </a:rPr>
              <a:t>[</a:t>
            </a:r>
            <a:r>
              <a:rPr b="0" i="1" lang="en" sz="2900">
                <a:solidFill>
                  <a:schemeClr val="accent3"/>
                </a:solidFill>
              </a:rPr>
              <a:t>Project Proposal]</a:t>
            </a:r>
            <a:endParaRPr b="0" i="1" sz="2900">
              <a:solidFill>
                <a:schemeClr val="accent3"/>
              </a:solidFill>
            </a:endParaRPr>
          </a:p>
        </p:txBody>
      </p:sp>
      <p:sp>
        <p:nvSpPr>
          <p:cNvPr id="93" name="Google Shape;93;p14"/>
          <p:cNvSpPr txBox="1"/>
          <p:nvPr>
            <p:ph idx="1" type="subTitle"/>
          </p:nvPr>
        </p:nvSpPr>
        <p:spPr>
          <a:xfrm>
            <a:off x="10128752" y="1131825"/>
            <a:ext cx="6888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sp>
        <p:nvSpPr>
          <p:cNvPr id="149" name="Google Shape;149;p2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Works/Milestones to come.</a:t>
            </a:r>
            <a:endParaRPr/>
          </a:p>
        </p:txBody>
      </p:sp>
      <p:sp>
        <p:nvSpPr>
          <p:cNvPr id="150" name="Google Shape;150;p23"/>
          <p:cNvSpPr txBox="1"/>
          <p:nvPr>
            <p:ph idx="1" type="subTitle"/>
          </p:nvPr>
        </p:nvSpPr>
        <p:spPr>
          <a:xfrm>
            <a:off x="724950" y="3161525"/>
            <a:ext cx="3300900" cy="132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a:t>
            </a:r>
            <a:r>
              <a:rPr i="1" lang="en"/>
              <a:t>If time permits we may attempt to do some integrations, but our focus will be on the burn segmentation tasks as given in the milestones.</a:t>
            </a:r>
            <a:endParaRPr i="1"/>
          </a:p>
        </p:txBody>
      </p:sp>
      <p:sp>
        <p:nvSpPr>
          <p:cNvPr id="151" name="Google Shape;151;p23"/>
          <p:cNvSpPr txBox="1"/>
          <p:nvPr>
            <p:ph idx="2" type="body"/>
          </p:nvPr>
        </p:nvSpPr>
        <p:spPr>
          <a:xfrm>
            <a:off x="5035275" y="1276500"/>
            <a:ext cx="3672000" cy="25905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chemeClr val="lt1"/>
              </a:buClr>
              <a:buSzPts val="1300"/>
              <a:buChar char="●"/>
            </a:pPr>
            <a:r>
              <a:rPr lang="en">
                <a:solidFill>
                  <a:schemeClr val="lt1"/>
                </a:solidFill>
              </a:rPr>
              <a:t>Burn annotations.</a:t>
            </a:r>
            <a:endParaRPr>
              <a:solidFill>
                <a:schemeClr val="lt1"/>
              </a:solidFill>
            </a:endParaRPr>
          </a:p>
          <a:p>
            <a:pPr indent="-311150" lvl="0" marL="457200" rtl="0" algn="just">
              <a:spcBef>
                <a:spcPts val="0"/>
              </a:spcBef>
              <a:spcAft>
                <a:spcPts val="0"/>
              </a:spcAft>
              <a:buClr>
                <a:schemeClr val="lt1"/>
              </a:buClr>
              <a:buSzPts val="1300"/>
              <a:buChar char="●"/>
            </a:pPr>
            <a:r>
              <a:rPr lang="en">
                <a:solidFill>
                  <a:schemeClr val="lt1"/>
                </a:solidFill>
              </a:rPr>
              <a:t>UNet model creation.</a:t>
            </a:r>
            <a:endParaRPr>
              <a:solidFill>
                <a:schemeClr val="lt1"/>
              </a:solidFill>
            </a:endParaRPr>
          </a:p>
          <a:p>
            <a:pPr indent="-311150" lvl="0" marL="457200" rtl="0" algn="just">
              <a:spcBef>
                <a:spcPts val="0"/>
              </a:spcBef>
              <a:spcAft>
                <a:spcPts val="0"/>
              </a:spcAft>
              <a:buClr>
                <a:schemeClr val="lt1"/>
              </a:buClr>
              <a:buSzPts val="1300"/>
              <a:buChar char="●"/>
            </a:pPr>
            <a:r>
              <a:rPr lang="en">
                <a:solidFill>
                  <a:schemeClr val="lt1"/>
                </a:solidFill>
              </a:rPr>
              <a:t>Model training.</a:t>
            </a:r>
            <a:endParaRPr>
              <a:solidFill>
                <a:schemeClr val="lt1"/>
              </a:solidFill>
            </a:endParaRPr>
          </a:p>
          <a:p>
            <a:pPr indent="-311150" lvl="0" marL="457200" rtl="0" algn="just">
              <a:spcBef>
                <a:spcPts val="0"/>
              </a:spcBef>
              <a:spcAft>
                <a:spcPts val="0"/>
              </a:spcAft>
              <a:buClr>
                <a:schemeClr val="lt1"/>
              </a:buClr>
              <a:buSzPts val="1300"/>
              <a:buChar char="●"/>
            </a:pPr>
            <a:r>
              <a:rPr lang="en">
                <a:solidFill>
                  <a:schemeClr val="lt1"/>
                </a:solidFill>
              </a:rPr>
              <a:t>Model testing.</a:t>
            </a:r>
            <a:endParaRPr>
              <a:solidFill>
                <a:schemeClr val="lt1"/>
              </a:solidFill>
            </a:endParaRPr>
          </a:p>
          <a:p>
            <a:pPr indent="-311150" lvl="0" marL="457200" rtl="0" algn="just">
              <a:spcBef>
                <a:spcPts val="0"/>
              </a:spcBef>
              <a:spcAft>
                <a:spcPts val="0"/>
              </a:spcAft>
              <a:buClr>
                <a:schemeClr val="lt1"/>
              </a:buClr>
              <a:buSzPts val="1300"/>
              <a:buChar char="●"/>
            </a:pPr>
            <a:r>
              <a:rPr lang="en">
                <a:solidFill>
                  <a:schemeClr val="lt1"/>
                </a:solidFill>
              </a:rPr>
              <a:t>Report and presentation. (Due 11/30)</a:t>
            </a:r>
            <a:endParaRPr>
              <a:solidFill>
                <a:schemeClr val="lt1"/>
              </a:solidFill>
            </a:endParaRPr>
          </a:p>
          <a:p>
            <a:pPr indent="-311150" lvl="0" marL="457200" rtl="0" algn="just">
              <a:spcBef>
                <a:spcPts val="0"/>
              </a:spcBef>
              <a:spcAft>
                <a:spcPts val="0"/>
              </a:spcAft>
              <a:buClr>
                <a:schemeClr val="lt1"/>
              </a:buClr>
              <a:buSzPts val="1300"/>
              <a:buChar char="●"/>
            </a:pPr>
            <a:r>
              <a:rPr lang="en">
                <a:solidFill>
                  <a:schemeClr val="lt1"/>
                </a:solidFill>
              </a:rPr>
              <a:t>Handover to original team (from summer): Gagan Sai Ram Anvesh Achanta and Abhijit Talluri.</a:t>
            </a:r>
            <a:endParaRPr>
              <a:solidFill>
                <a:schemeClr val="lt1"/>
              </a:solidFill>
            </a:endParaRPr>
          </a:p>
          <a:p>
            <a:pPr indent="0" lvl="0" marL="0" rtl="0" algn="just">
              <a:spcBef>
                <a:spcPts val="1200"/>
              </a:spcBef>
              <a:spcAft>
                <a:spcPts val="1200"/>
              </a:spcAft>
              <a:buNone/>
            </a:pPr>
            <a:r>
              <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5" name="Shape 155"/>
        <p:cNvGrpSpPr/>
        <p:nvPr/>
      </p:nvGrpSpPr>
      <p:grpSpPr>
        <a:xfrm>
          <a:off x="0" y="0"/>
          <a:ext cx="0" cy="0"/>
          <a:chOff x="0" y="0"/>
          <a:chExt cx="0" cy="0"/>
        </a:xfrm>
      </p:grpSpPr>
      <p:sp>
        <p:nvSpPr>
          <p:cNvPr id="156" name="Google Shape;156;p2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157" name="Google Shape;157;p24"/>
          <p:cNvSpPr txBox="1"/>
          <p:nvPr>
            <p:ph idx="1" type="subTitle"/>
          </p:nvPr>
        </p:nvSpPr>
        <p:spPr>
          <a:xfrm>
            <a:off x="730000" y="2787825"/>
            <a:ext cx="3478200" cy="1590300"/>
          </a:xfrm>
          <a:prstGeom prst="rect">
            <a:avLst/>
          </a:prstGeom>
        </p:spPr>
        <p:txBody>
          <a:bodyPr anchorCtr="0" anchor="t" bIns="91425" lIns="91425" spcFirstLastPara="1" rIns="91425" wrap="square" tIns="91425">
            <a:noAutofit/>
          </a:bodyPr>
          <a:lstStyle/>
          <a:p>
            <a:pPr indent="0" lvl="0" marL="0" rtl="0" algn="l">
              <a:lnSpc>
                <a:spcPct val="110000"/>
              </a:lnSpc>
              <a:spcBef>
                <a:spcPts val="800"/>
              </a:spcBef>
              <a:spcAft>
                <a:spcPts val="0"/>
              </a:spcAft>
              <a:buClr>
                <a:srgbClr val="000000"/>
              </a:buClr>
              <a:buSzPts val="1800"/>
              <a:buFont typeface="Arial"/>
              <a:buNone/>
            </a:pPr>
            <a:r>
              <a:rPr lang="en" sz="1500"/>
              <a:t>Related Works: “</a:t>
            </a:r>
            <a:r>
              <a:rPr lang="en" sz="1500"/>
              <a:t>This project is an incremental work done during the summer research program… A drive link for the poster that was submitted over the summer is attached </a:t>
            </a:r>
            <a:r>
              <a:rPr lang="en" sz="1500" u="sng">
                <a:solidFill>
                  <a:schemeClr val="hlink"/>
                </a:solidFill>
                <a:hlinkClick r:id="rId3"/>
              </a:rPr>
              <a:t>here</a:t>
            </a:r>
            <a:r>
              <a:rPr lang="en" sz="1500"/>
              <a:t>.” (From P2 presentation slides.)</a:t>
            </a:r>
            <a:endParaRPr sz="1500"/>
          </a:p>
        </p:txBody>
      </p:sp>
      <p:sp>
        <p:nvSpPr>
          <p:cNvPr id="158" name="Google Shape;158;p24"/>
          <p:cNvSpPr txBox="1"/>
          <p:nvPr>
            <p:ph idx="2" type="body"/>
          </p:nvPr>
        </p:nvSpPr>
        <p:spPr>
          <a:xfrm>
            <a:off x="5174225" y="1352625"/>
            <a:ext cx="3697500" cy="3025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solidFill>
                  <a:schemeClr val="lt1"/>
                </a:solidFill>
                <a:hlinkClick r:id="rId4">
                  <a:extLst>
                    <a:ext uri="{A12FA001-AC4F-418D-AE19-62706E023703}">
                      <ahyp:hlinkClr val="tx"/>
                    </a:ext>
                  </a:extLst>
                </a:hlinkClick>
              </a:rPr>
              <a:t>https://app.labelbox.com</a:t>
            </a:r>
            <a:r>
              <a:rPr lang="en">
                <a:solidFill>
                  <a:schemeClr val="lt1"/>
                </a:solidFill>
              </a:rPr>
              <a:t>: for annotations used for supervised learning.</a:t>
            </a:r>
            <a:endParaRPr>
              <a:solidFill>
                <a:schemeClr val="lt1"/>
              </a:solidFill>
            </a:endParaRPr>
          </a:p>
          <a:p>
            <a:pPr indent="0" lvl="0" marL="0" rtl="0" algn="l">
              <a:spcBef>
                <a:spcPts val="1200"/>
              </a:spcBef>
              <a:spcAft>
                <a:spcPts val="0"/>
              </a:spcAft>
              <a:buNone/>
            </a:pPr>
            <a:r>
              <a:rPr lang="en">
                <a:solidFill>
                  <a:schemeClr val="lt1"/>
                </a:solidFill>
              </a:rPr>
              <a:t>Kivy: for cross-platform app creation.</a:t>
            </a:r>
            <a:endParaRPr>
              <a:solidFill>
                <a:schemeClr val="lt1"/>
              </a:solidFill>
            </a:endParaRPr>
          </a:p>
          <a:p>
            <a:pPr indent="0" lvl="0" marL="0" rtl="0" algn="l">
              <a:spcBef>
                <a:spcPts val="1200"/>
              </a:spcBef>
              <a:spcAft>
                <a:spcPts val="0"/>
              </a:spcAft>
              <a:buNone/>
            </a:pPr>
            <a:r>
              <a:rPr lang="en">
                <a:solidFill>
                  <a:schemeClr val="lt1"/>
                </a:solidFill>
              </a:rPr>
              <a:t>Colab: for initial code implementation, testing, and collaborations.</a:t>
            </a:r>
            <a:endParaRPr>
              <a:solidFill>
                <a:schemeClr val="lt1"/>
              </a:solidFill>
            </a:endParaRPr>
          </a:p>
          <a:p>
            <a:pPr indent="0" lvl="0" marL="0" rtl="0" algn="l">
              <a:spcBef>
                <a:spcPts val="1200"/>
              </a:spcBef>
              <a:spcAft>
                <a:spcPts val="0"/>
              </a:spcAft>
              <a:buNone/>
            </a:pPr>
            <a:r>
              <a:rPr lang="en" u="sng">
                <a:solidFill>
                  <a:schemeClr val="lt1"/>
                </a:solidFill>
                <a:hlinkClick r:id="rId5">
                  <a:extLst>
                    <a:ext uri="{A12FA001-AC4F-418D-AE19-62706E023703}">
                      <ahyp:hlinkClr val="tx"/>
                    </a:ext>
                  </a:extLst>
                </a:hlinkClick>
              </a:rPr>
              <a:t>https://universe.roboflow.com/yingcai/skin_burn_detection</a:t>
            </a:r>
            <a:r>
              <a:rPr lang="en">
                <a:solidFill>
                  <a:schemeClr val="lt1"/>
                </a:solidFill>
              </a:rPr>
              <a:t>: for original dataset.</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rPr lang="en">
                <a:solidFill>
                  <a:schemeClr val="lt1"/>
                </a:solidFill>
              </a:rPr>
              <a:t>&gt; Other resources include standing members from the initial project (from summer) as denoted in the ‘Group Members’ slide.</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Members</a:t>
            </a:r>
            <a:endParaRPr/>
          </a:p>
        </p:txBody>
      </p:sp>
      <p:sp>
        <p:nvSpPr>
          <p:cNvPr id="99" name="Google Shape;99;p15"/>
          <p:cNvSpPr txBox="1"/>
          <p:nvPr>
            <p:ph idx="1" type="body"/>
          </p:nvPr>
        </p:nvSpPr>
        <p:spPr>
          <a:xfrm>
            <a:off x="729450" y="2078875"/>
            <a:ext cx="76365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35"/>
              <a:buNone/>
            </a:pPr>
            <a:r>
              <a:rPr lang="en" sz="1405"/>
              <a:t>Blessy Kuriakose (</a:t>
            </a:r>
            <a:r>
              <a:rPr lang="en" sz="1405" u="sng">
                <a:solidFill>
                  <a:schemeClr val="hlink"/>
                </a:solidFill>
                <a:hlinkClick r:id="rId3"/>
              </a:rPr>
              <a:t>blessykuriakose@my.unt.edu</a:t>
            </a:r>
            <a:r>
              <a:rPr lang="en" sz="1405"/>
              <a:t>)</a:t>
            </a:r>
            <a:endParaRPr sz="1405"/>
          </a:p>
          <a:p>
            <a:pPr indent="0" lvl="0" marL="0" rtl="0" algn="l">
              <a:lnSpc>
                <a:spcPct val="150000"/>
              </a:lnSpc>
              <a:spcBef>
                <a:spcPts val="0"/>
              </a:spcBef>
              <a:spcAft>
                <a:spcPts val="0"/>
              </a:spcAft>
              <a:buSzPts val="935"/>
              <a:buNone/>
            </a:pPr>
            <a:r>
              <a:rPr lang="en" sz="1405"/>
              <a:t>Nick Torres (</a:t>
            </a:r>
            <a:r>
              <a:rPr lang="en" sz="1405" u="sng">
                <a:solidFill>
                  <a:schemeClr val="hlink"/>
                </a:solidFill>
                <a:hlinkClick r:id="rId4"/>
              </a:rPr>
              <a:t>nicholastorres@my.unt.edu</a:t>
            </a:r>
            <a:r>
              <a:rPr lang="en" sz="1405"/>
              <a:t>)</a:t>
            </a:r>
            <a:endParaRPr sz="1405"/>
          </a:p>
          <a:p>
            <a:pPr indent="0" lvl="0" marL="0" rtl="0" algn="l">
              <a:lnSpc>
                <a:spcPct val="150000"/>
              </a:lnSpc>
              <a:spcBef>
                <a:spcPts val="0"/>
              </a:spcBef>
              <a:spcAft>
                <a:spcPts val="0"/>
              </a:spcAft>
              <a:buSzPts val="935"/>
              <a:buNone/>
            </a:pPr>
            <a:r>
              <a:rPr lang="en" sz="1405"/>
              <a:t>Asherpranay Palle (</a:t>
            </a:r>
            <a:r>
              <a:rPr lang="en" sz="1405" u="sng">
                <a:solidFill>
                  <a:schemeClr val="hlink"/>
                </a:solidFill>
                <a:hlinkClick r:id="rId5"/>
              </a:rPr>
              <a:t>asherpranaypalle@my.unt.edu</a:t>
            </a:r>
            <a:r>
              <a:rPr lang="en" sz="1405"/>
              <a:t>)</a:t>
            </a:r>
            <a:endParaRPr sz="1405"/>
          </a:p>
          <a:p>
            <a:pPr indent="0" lvl="0" marL="0" rtl="0" algn="l">
              <a:lnSpc>
                <a:spcPct val="150000"/>
              </a:lnSpc>
              <a:spcBef>
                <a:spcPts val="0"/>
              </a:spcBef>
              <a:spcAft>
                <a:spcPts val="0"/>
              </a:spcAft>
              <a:buSzPts val="935"/>
              <a:buNone/>
            </a:pPr>
            <a:r>
              <a:rPr lang="en" sz="1405"/>
              <a:t>Sruthi Bharath Kumar (</a:t>
            </a:r>
            <a:r>
              <a:rPr lang="en" sz="1405" u="sng">
                <a:solidFill>
                  <a:schemeClr val="hlink"/>
                </a:solidFill>
                <a:hlinkClick r:id="rId6"/>
              </a:rPr>
              <a:t>sruthibharathkumar@my.unt.edu</a:t>
            </a:r>
            <a:r>
              <a:rPr lang="en" sz="1405"/>
              <a:t>)</a:t>
            </a:r>
            <a:endParaRPr sz="1405"/>
          </a:p>
          <a:p>
            <a:pPr indent="0" lvl="0" marL="0" rtl="0" algn="l">
              <a:lnSpc>
                <a:spcPct val="150000"/>
              </a:lnSpc>
              <a:spcBef>
                <a:spcPts val="0"/>
              </a:spcBef>
              <a:spcAft>
                <a:spcPts val="0"/>
              </a:spcAft>
              <a:buSzPts val="935"/>
              <a:buNone/>
            </a:pPr>
            <a:r>
              <a:rPr lang="en" sz="1405"/>
              <a:t>Mica Haney (</a:t>
            </a:r>
            <a:r>
              <a:rPr lang="en" sz="1405" u="sng">
                <a:solidFill>
                  <a:schemeClr val="hlink"/>
                </a:solidFill>
                <a:hlinkClick r:id="rId7"/>
              </a:rPr>
              <a:t>micahaney@my.unt.edu</a:t>
            </a:r>
            <a:r>
              <a:rPr lang="en" sz="1405"/>
              <a:t>)</a:t>
            </a:r>
            <a:endParaRPr sz="1405"/>
          </a:p>
          <a:p>
            <a:pPr indent="0" lvl="0" marL="0" rtl="0" algn="l">
              <a:lnSpc>
                <a:spcPct val="150000"/>
              </a:lnSpc>
              <a:spcBef>
                <a:spcPts val="1000"/>
              </a:spcBef>
              <a:spcAft>
                <a:spcPts val="0"/>
              </a:spcAft>
              <a:buSzPts val="935"/>
              <a:buNone/>
            </a:pPr>
            <a:r>
              <a:rPr i="1" lang="en" sz="1405"/>
              <a:t>W</a:t>
            </a:r>
            <a:r>
              <a:rPr i="1" lang="en" sz="1405"/>
              <a:t>ith assistance from Gagan Sai Ram Anvesh Achanta and Abhijit Talluri for project </a:t>
            </a:r>
            <a:r>
              <a:rPr i="1" lang="en" sz="1405"/>
              <a:t>continuation</a:t>
            </a:r>
            <a:r>
              <a:rPr i="1" lang="en" sz="1405"/>
              <a:t>.</a:t>
            </a:r>
            <a:endParaRPr i="1" sz="1405"/>
          </a:p>
          <a:p>
            <a:pPr indent="0" lvl="0" marL="0" rtl="0" algn="l">
              <a:lnSpc>
                <a:spcPct val="150000"/>
              </a:lnSpc>
              <a:spcBef>
                <a:spcPts val="1000"/>
              </a:spcBef>
              <a:spcAft>
                <a:spcPts val="0"/>
              </a:spcAft>
              <a:buSzPts val="935"/>
              <a:buNone/>
            </a:pPr>
            <a:r>
              <a:rPr b="1" i="1" lang="en" sz="1205"/>
              <a:t>Weekly meetings are scheduled for Mondays at 4pm in the classroom. Members who cannot be physically present can arrange to attend via  Zoom. </a:t>
            </a:r>
            <a:endParaRPr b="1" i="1" sz="1205"/>
          </a:p>
          <a:p>
            <a:pPr indent="0" lvl="0" marL="0" rtl="0" algn="l">
              <a:lnSpc>
                <a:spcPct val="150000"/>
              </a:lnSpc>
              <a:spcBef>
                <a:spcPts val="0"/>
              </a:spcBef>
              <a:spcAft>
                <a:spcPts val="0"/>
              </a:spcAft>
              <a:buSzPts val="935"/>
              <a:buNone/>
            </a:pPr>
            <a:r>
              <a:t/>
            </a:r>
            <a:endParaRPr sz="140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10000"/>
          </a:bodyPr>
          <a:lstStyle/>
          <a:p>
            <a:pPr indent="0" lvl="0" marL="0" rtl="0" algn="l">
              <a:lnSpc>
                <a:spcPct val="110000"/>
              </a:lnSpc>
              <a:spcBef>
                <a:spcPts val="800"/>
              </a:spcBef>
              <a:spcAft>
                <a:spcPts val="0"/>
              </a:spcAft>
              <a:buNone/>
            </a:pPr>
            <a:r>
              <a:rPr lang="en" sz="1800">
                <a:latin typeface="Times New Roman"/>
                <a:ea typeface="Times New Roman"/>
                <a:cs typeface="Times New Roman"/>
                <a:sym typeface="Times New Roman"/>
              </a:rPr>
              <a:t>“</a:t>
            </a:r>
            <a:r>
              <a:rPr lang="en" sz="1800">
                <a:latin typeface="Times New Roman"/>
                <a:ea typeface="Times New Roman"/>
                <a:cs typeface="Times New Roman"/>
                <a:sym typeface="Times New Roman"/>
              </a:rPr>
              <a:t>Burn Injuries are one of the most common and devastating afflictions on the human body. Currently, treatments for burns can be effective but rely on estimations of burn area that take time and can be error prone. By improving this process doctors can give better care to patients. In collaboration with the Department Of Surgery at Loyola University Chicago, we have created an application that tackles these issues. With our application, pictures of burn patients will be taken, one from the front and one from the back, skin and burn segmentation will be performed, and then an accurate percentage of the burn area will be calculated. This application would make burn area estimation, skin graft planning, and burn treatment process more precise and efficient for doctors.”</a:t>
            </a:r>
            <a:endParaRPr sz="1800">
              <a:latin typeface="Times New Roman"/>
              <a:ea typeface="Times New Roman"/>
              <a:cs typeface="Times New Roman"/>
              <a:sym typeface="Times New Roman"/>
            </a:endParaRPr>
          </a:p>
          <a:p>
            <a:pPr indent="0" lvl="0" marL="0" rtl="0" algn="r">
              <a:lnSpc>
                <a:spcPct val="110000"/>
              </a:lnSpc>
              <a:spcBef>
                <a:spcPts val="800"/>
              </a:spcBef>
              <a:spcAft>
                <a:spcPts val="0"/>
              </a:spcAft>
              <a:buClr>
                <a:schemeClr val="dk1"/>
              </a:buClr>
              <a:buSzPct val="105555"/>
              <a:buFont typeface="Arial"/>
              <a:buNone/>
            </a:pPr>
            <a:r>
              <a:rPr lang="en" sz="1800">
                <a:latin typeface="Times New Roman"/>
                <a:ea typeface="Times New Roman"/>
                <a:cs typeface="Times New Roman"/>
                <a:sym typeface="Times New Roman"/>
              </a:rPr>
              <a:t>					(From </a:t>
            </a:r>
            <a:r>
              <a:rPr lang="en" sz="1800" u="sng">
                <a:solidFill>
                  <a:schemeClr val="hlink"/>
                </a:solidFill>
                <a:latin typeface="Times New Roman"/>
                <a:ea typeface="Times New Roman"/>
                <a:cs typeface="Times New Roman"/>
                <a:sym typeface="Times New Roman"/>
                <a:hlinkClick r:id="rId3"/>
              </a:rPr>
              <a:t>P2’s presentation slides</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11" name="Google Shape;111;p17"/>
          <p:cNvSpPr txBox="1"/>
          <p:nvPr>
            <p:ph idx="1" type="body"/>
          </p:nvPr>
        </p:nvSpPr>
        <p:spPr>
          <a:xfrm>
            <a:off x="729450" y="2078875"/>
            <a:ext cx="7688700" cy="27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previous works on this project, a cross-platform app was created using Kivy to take an image of the area of interest on </a:t>
            </a:r>
            <a:r>
              <a:rPr lang="en"/>
              <a:t>which the implemented codes can run.</a:t>
            </a:r>
            <a:r>
              <a:rPr lang="en"/>
              <a:t> Code has currently  been developed to segment out the areas of skin in the image. (This annotation is viewable via the LabelBox platform.)</a:t>
            </a:r>
            <a:endParaRPr/>
          </a:p>
          <a:p>
            <a:pPr indent="0" lvl="0" marL="0" rtl="0" algn="l">
              <a:spcBef>
                <a:spcPts val="1200"/>
              </a:spcBef>
              <a:spcAft>
                <a:spcPts val="0"/>
              </a:spcAft>
              <a:buNone/>
            </a:pPr>
            <a:r>
              <a:rPr lang="en"/>
              <a:t>The dataset used for this iteration task contains web-scraped images of different burn degrees (1, 2, and 3) all annotated using ‘coco format’ to show bounding boxes of the burned area as well as the class/category of the burn degree. (Labels converted from the original yolo format in previous iterations.) [</a:t>
            </a:r>
            <a:r>
              <a:rPr lang="en" u="sng">
                <a:solidFill>
                  <a:schemeClr val="hlink"/>
                </a:solidFill>
                <a:hlinkClick r:id="rId3"/>
              </a:rPr>
              <a:t>LINK</a:t>
            </a:r>
            <a:r>
              <a:rPr lang="en"/>
              <a:t>]</a:t>
            </a:r>
            <a:endParaRPr/>
          </a:p>
          <a:p>
            <a:pPr indent="0" lvl="0" marL="0" rtl="0" algn="l">
              <a:spcBef>
                <a:spcPts val="1200"/>
              </a:spcBef>
              <a:spcAft>
                <a:spcPts val="1200"/>
              </a:spcAft>
              <a:buNone/>
            </a:pPr>
            <a:r>
              <a:rPr lang="en"/>
              <a:t>For this iteration we will be attempting to segment the burn areas using a U-Net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mt="58000"/>
          </a:blip>
          <a:stretch>
            <a:fillRect/>
          </a:stretch>
        </p:blipFill>
        <p:spPr>
          <a:xfrm>
            <a:off x="4830525" y="383450"/>
            <a:ext cx="4132699" cy="3994676"/>
          </a:xfrm>
          <a:prstGeom prst="rect">
            <a:avLst/>
          </a:prstGeom>
          <a:noFill/>
          <a:ln>
            <a:noFill/>
          </a:ln>
        </p:spPr>
      </p:pic>
      <p:sp>
        <p:nvSpPr>
          <p:cNvPr id="117" name="Google Shape;117;p18"/>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Past works in overview.</a:t>
            </a:r>
            <a:endParaRPr/>
          </a:p>
        </p:txBody>
      </p:sp>
      <p:sp>
        <p:nvSpPr>
          <p:cNvPr id="118" name="Google Shape;118;p18"/>
          <p:cNvSpPr txBox="1"/>
          <p:nvPr>
            <p:ph idx="1" type="subTitle"/>
          </p:nvPr>
        </p:nvSpPr>
        <p:spPr>
          <a:xfrm>
            <a:off x="724950" y="3161525"/>
            <a:ext cx="3300900" cy="12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 Not all components are shown. This mainly focuses on the results of several large milestones met throughout.</a:t>
            </a:r>
            <a:endParaRPr/>
          </a:p>
        </p:txBody>
      </p:sp>
      <p:sp>
        <p:nvSpPr>
          <p:cNvPr id="119" name="Google Shape;119;p18"/>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3600">
                <a:solidFill>
                  <a:schemeClr val="lt1"/>
                </a:solidFill>
                <a:latin typeface="Raleway"/>
                <a:ea typeface="Raleway"/>
                <a:cs typeface="Raleway"/>
                <a:sym typeface="Raleway"/>
              </a:rPr>
              <a:t>Warning: Images may be gruesome. Proceed with caution.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summary:</a:t>
            </a:r>
            <a:endParaRPr/>
          </a:p>
        </p:txBody>
      </p:sp>
      <p:sp>
        <p:nvSpPr>
          <p:cNvPr id="125" name="Google Shape;125;p1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Completed</a:t>
            </a:r>
            <a:endParaRPr b="1" u="sng"/>
          </a:p>
          <a:p>
            <a:pPr indent="0" lvl="0" marL="0" rtl="0" algn="l">
              <a:spcBef>
                <a:spcPts val="1200"/>
              </a:spcBef>
              <a:spcAft>
                <a:spcPts val="0"/>
              </a:spcAft>
              <a:buNone/>
            </a:pPr>
            <a:r>
              <a:rPr lang="en"/>
              <a:t>Dataset has been changed to coco-annotations.</a:t>
            </a:r>
            <a:endParaRPr/>
          </a:p>
          <a:p>
            <a:pPr indent="0" lvl="0" marL="0" rtl="0" algn="l">
              <a:spcBef>
                <a:spcPts val="1200"/>
              </a:spcBef>
              <a:spcAft>
                <a:spcPts val="0"/>
              </a:spcAft>
              <a:buNone/>
            </a:pPr>
            <a:r>
              <a:rPr lang="en"/>
              <a:t>LabelBox for segmentation annotations.</a:t>
            </a:r>
            <a:endParaRPr/>
          </a:p>
          <a:p>
            <a:pPr indent="0" lvl="0" marL="0" rtl="0" algn="l">
              <a:spcBef>
                <a:spcPts val="1200"/>
              </a:spcBef>
              <a:spcAft>
                <a:spcPts val="0"/>
              </a:spcAft>
              <a:buNone/>
            </a:pPr>
            <a:r>
              <a:rPr lang="en"/>
              <a:t>Skin segmentation model complete.</a:t>
            </a:r>
            <a:endParaRPr/>
          </a:p>
          <a:p>
            <a:pPr indent="0" lvl="0" marL="0" rtl="0" algn="l">
              <a:spcBef>
                <a:spcPts val="1200"/>
              </a:spcBef>
              <a:spcAft>
                <a:spcPts val="1200"/>
              </a:spcAft>
              <a:buNone/>
            </a:pPr>
            <a:r>
              <a:rPr lang="en"/>
              <a:t>Kivy app deployment for skin segmentation on desktop.</a:t>
            </a:r>
            <a:endParaRPr/>
          </a:p>
        </p:txBody>
      </p:sp>
      <p:sp>
        <p:nvSpPr>
          <p:cNvPr id="126" name="Google Shape;126;p19"/>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t>To be completed/solved</a:t>
            </a:r>
            <a:endParaRPr b="1" u="sng"/>
          </a:p>
          <a:p>
            <a:pPr indent="0" lvl="0" marL="0" rtl="0" algn="l">
              <a:spcBef>
                <a:spcPts val="1200"/>
              </a:spcBef>
              <a:spcAft>
                <a:spcPts val="0"/>
              </a:spcAft>
              <a:buNone/>
            </a:pPr>
            <a:r>
              <a:rPr lang="en"/>
              <a:t>App crashing. (May need to convert model to less expensive one.)</a:t>
            </a:r>
            <a:endParaRPr/>
          </a:p>
          <a:p>
            <a:pPr indent="0" lvl="0" marL="0" rtl="0" algn="l">
              <a:spcBef>
                <a:spcPts val="1200"/>
              </a:spcBef>
              <a:spcAft>
                <a:spcPts val="0"/>
              </a:spcAft>
              <a:buNone/>
            </a:pPr>
            <a:r>
              <a:rPr lang="en"/>
              <a:t>Difficulty in getting app to work on mobile phones.</a:t>
            </a:r>
            <a:endParaRPr/>
          </a:p>
          <a:p>
            <a:pPr indent="0" lvl="0" marL="0" rtl="0" algn="l">
              <a:spcBef>
                <a:spcPts val="1200"/>
              </a:spcBef>
              <a:spcAft>
                <a:spcPts val="0"/>
              </a:spcAft>
              <a:buNone/>
            </a:pPr>
            <a:r>
              <a:rPr lang="en"/>
              <a:t>Burn segmentation annotations.</a:t>
            </a:r>
            <a:endParaRPr/>
          </a:p>
          <a:p>
            <a:pPr indent="0" lvl="0" marL="0" rtl="0" algn="l">
              <a:spcBef>
                <a:spcPts val="1200"/>
              </a:spcBef>
              <a:spcAft>
                <a:spcPts val="1200"/>
              </a:spcAft>
              <a:buNone/>
            </a:pPr>
            <a:r>
              <a:rPr lang="en"/>
              <a:t>Burn segmentation model building.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Dataset sample (</a:t>
            </a:r>
            <a:r>
              <a:rPr b="1" i="1" lang="en"/>
              <a:t>after</a:t>
            </a:r>
            <a:r>
              <a:rPr b="1" lang="en"/>
              <a:t> coco annotations)</a:t>
            </a:r>
            <a:endParaRPr b="1"/>
          </a:p>
        </p:txBody>
      </p:sp>
      <p:pic>
        <p:nvPicPr>
          <p:cNvPr id="132" name="Google Shape;132;p20"/>
          <p:cNvPicPr preferRelativeResize="0"/>
          <p:nvPr/>
        </p:nvPicPr>
        <p:blipFill>
          <a:blip r:embed="rId3">
            <a:alphaModFix/>
          </a:blip>
          <a:stretch>
            <a:fillRect/>
          </a:stretch>
        </p:blipFill>
        <p:spPr>
          <a:xfrm>
            <a:off x="1577265" y="140525"/>
            <a:ext cx="5992773" cy="42320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LabelBox skin segmentation annotations.</a:t>
            </a:r>
            <a:endParaRPr b="1"/>
          </a:p>
        </p:txBody>
      </p:sp>
      <p:pic>
        <p:nvPicPr>
          <p:cNvPr id="138" name="Google Shape;138;p21"/>
          <p:cNvPicPr preferRelativeResize="0"/>
          <p:nvPr/>
        </p:nvPicPr>
        <p:blipFill>
          <a:blip r:embed="rId3">
            <a:alphaModFix/>
          </a:blip>
          <a:stretch>
            <a:fillRect/>
          </a:stretch>
        </p:blipFill>
        <p:spPr>
          <a:xfrm>
            <a:off x="748488" y="304800"/>
            <a:ext cx="7647035" cy="40677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Kivy app implementation.</a:t>
            </a:r>
            <a:r>
              <a:rPr lang="en"/>
              <a:t> </a:t>
            </a:r>
            <a:r>
              <a:rPr i="1" lang="en"/>
              <a:t>(Copied from P2 presentation slides.)</a:t>
            </a:r>
            <a:endParaRPr i="1"/>
          </a:p>
        </p:txBody>
      </p:sp>
      <p:pic>
        <p:nvPicPr>
          <p:cNvPr id="144" name="Google Shape;144;p22"/>
          <p:cNvPicPr preferRelativeResize="0"/>
          <p:nvPr/>
        </p:nvPicPr>
        <p:blipFill>
          <a:blip r:embed="rId3">
            <a:alphaModFix/>
          </a:blip>
          <a:stretch>
            <a:fillRect/>
          </a:stretch>
        </p:blipFill>
        <p:spPr>
          <a:xfrm>
            <a:off x="241713" y="480950"/>
            <a:ext cx="8663875" cy="349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