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6" r:id="rId5"/>
    <p:sldId id="260" r:id="rId6"/>
    <p:sldId id="258" r:id="rId7"/>
    <p:sldId id="261" r:id="rId8"/>
    <p:sldId id="262" r:id="rId9"/>
    <p:sldId id="259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2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DFAC-205B-4064-A38D-7E9A2F5AC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53633-2C3E-40E3-8C6C-384F94AE43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3633-2C3E-40E3-8C6C-384F94AE43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646E-686E-42D1-86BD-1CD1D70633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E04C-0F56-4DF6-B75F-01B4DB162D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143248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作者：陈亮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时</a:t>
            </a:r>
            <a:r>
              <a:rPr lang="zh-CN" altLang="en-US" b="1" dirty="0" smtClean="0">
                <a:solidFill>
                  <a:schemeClr val="tx2"/>
                </a:solidFill>
              </a:rPr>
              <a:t>间：</a:t>
            </a:r>
            <a:r>
              <a:rPr lang="en-US" altLang="zh-CN" b="1" dirty="0" smtClean="0">
                <a:solidFill>
                  <a:schemeClr val="tx2"/>
                </a:solidFill>
              </a:rPr>
              <a:t>2017-9-8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7463" y="1857364"/>
            <a:ext cx="672655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自动化测试框架设计</a:t>
            </a:r>
            <a:endParaRPr lang="zh-CN" altLang="en-US" sz="5400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240" y="2928934"/>
            <a:ext cx="2291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谢谢！</a:t>
            </a:r>
            <a:endParaRPr lang="zh-CN" altLang="en-US" sz="54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描述了自动化测试框架开发的背景及目标</a:t>
            </a:r>
            <a:endParaRPr lang="en-US" altLang="zh-CN" dirty="0" smtClean="0"/>
          </a:p>
          <a:p>
            <a:r>
              <a:rPr lang="zh-CN" altLang="en-US" dirty="0" smtClean="0"/>
              <a:t>介绍了框架的所需的工具及其搭建方法</a:t>
            </a:r>
            <a:endParaRPr lang="en-US" altLang="zh-CN" dirty="0" smtClean="0"/>
          </a:p>
          <a:p>
            <a:r>
              <a:rPr lang="zh-CN" altLang="en-US" dirty="0" smtClean="0"/>
              <a:t>介绍了各个模块的自动化结构、数据调度流程等</a:t>
            </a:r>
            <a:endParaRPr lang="zh-CN" altLang="en-US" dirty="0" smtClean="0"/>
          </a:p>
          <a:p>
            <a:r>
              <a:rPr lang="zh-CN" altLang="en-US" dirty="0"/>
              <a:t>介绍了框架所实现了哪些功能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业务需求逐渐紧凑，迭代的速度越发加快，为了加快迭代测试进度，提高转测冒烟、回归验证、接口测试、基础的性能测试等效率，需开发一个测试框架，可以满足测试需要。</a:t>
            </a:r>
            <a:endParaRPr lang="zh-CN" altLang="en-US"/>
          </a:p>
          <a:p>
            <a:r>
              <a:rPr lang="zh-CN" altLang="en-US"/>
              <a:t>为什么没采用</a:t>
            </a:r>
            <a:r>
              <a:rPr lang="en-US" altLang="zh-CN"/>
              <a:t>RobotFramewok</a:t>
            </a:r>
            <a:r>
              <a:rPr lang="zh-CN" altLang="en-US"/>
              <a:t>、</a:t>
            </a:r>
            <a:r>
              <a:rPr lang="en-US" altLang="zh-CN"/>
              <a:t>rotium</a:t>
            </a:r>
            <a:r>
              <a:rPr lang="zh-CN" altLang="en-US"/>
              <a:t>、</a:t>
            </a:r>
            <a:r>
              <a:rPr lang="en-US" altLang="zh-CN"/>
              <a:t>postman</a:t>
            </a:r>
            <a:r>
              <a:rPr lang="zh-CN" altLang="en-US"/>
              <a:t>这样的开源现成的框架？首要原因是如果用了这些框架，依旧要用源码封装不少业务；然后不利于交互性测试；另外和其他工具语言的扩展就会受到局限；其次它们不能友好的做一些压力性能测试，还是需要用到</a:t>
            </a:r>
            <a:r>
              <a:rPr lang="en-US" altLang="zh-CN"/>
              <a:t>jemeter</a:t>
            </a:r>
            <a:r>
              <a:rPr lang="zh-CN" altLang="en-US"/>
              <a:t>、</a:t>
            </a:r>
            <a:r>
              <a:rPr lang="en-US" altLang="zh-CN"/>
              <a:t>loadrunner</a:t>
            </a:r>
            <a:r>
              <a:rPr lang="zh-CN" altLang="en-US"/>
              <a:t>、</a:t>
            </a:r>
            <a:r>
              <a:rPr lang="en-US" altLang="zh-CN"/>
              <a:t>Monkey</a:t>
            </a:r>
            <a:r>
              <a:rPr lang="zh-CN" altLang="en-US"/>
              <a:t>等；最后是自动化从源码层面学习有利于对其他工具的掌握。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针对系统接口、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平台、</a:t>
            </a:r>
            <a:r>
              <a:rPr lang="en-US" altLang="zh-CN" dirty="0" smtClean="0"/>
              <a:t>C/B/S </a:t>
            </a:r>
            <a:r>
              <a:rPr lang="zh-CN" altLang="en-US" dirty="0" smtClean="0"/>
              <a:t>系统、移动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系统、数据库、接口基础性能等进行测试</a:t>
            </a:r>
            <a:endParaRPr lang="en-US" altLang="zh-CN" dirty="0"/>
          </a:p>
          <a:p>
            <a:r>
              <a:rPr lang="zh-CN" altLang="en-US" dirty="0" smtClean="0"/>
              <a:t>自动化可覆盖测试阶段：冒烟测试、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测试、集成测试、系统测试、回归验证测试。针对项目特性，建议应用于冒烟测试、接口测试、回归验证测试中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箭头连接符 39"/>
          <p:cNvCxnSpPr>
            <a:endCxn id="87" idx="0"/>
          </p:cNvCxnSpPr>
          <p:nvPr/>
        </p:nvCxnSpPr>
        <p:spPr>
          <a:xfrm>
            <a:off x="3636010" y="2421255"/>
            <a:ext cx="1678305" cy="28924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850" y="3651250"/>
            <a:ext cx="1440180" cy="212280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64610" y="3195320"/>
            <a:ext cx="1178560" cy="15957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44950" y="3841115"/>
            <a:ext cx="805180" cy="3041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微信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测试组网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905125" y="1849755"/>
            <a:ext cx="1388745" cy="56959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iTestFrame</a:t>
            </a:r>
            <a:endParaRPr lang="en-US" altLang="zh-CN" dirty="0"/>
          </a:p>
        </p:txBody>
      </p:sp>
      <p:cxnSp>
        <p:nvCxnSpPr>
          <p:cNvPr id="19" name="直接箭头连接符 18"/>
          <p:cNvCxnSpPr>
            <a:stCxn id="28" idx="3"/>
            <a:endCxn id="8" idx="1"/>
          </p:cNvCxnSpPr>
          <p:nvPr/>
        </p:nvCxnSpPr>
        <p:spPr>
          <a:xfrm>
            <a:off x="1911985" y="1879600"/>
            <a:ext cx="993140" cy="2552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77215" y="4369435"/>
            <a:ext cx="933450" cy="387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Mysql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35835" y="5313680"/>
            <a:ext cx="6156960" cy="1060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8" name="圆角矩形 87"/>
          <p:cNvSpPr/>
          <p:nvPr/>
        </p:nvSpPr>
        <p:spPr>
          <a:xfrm>
            <a:off x="4898390" y="5972175"/>
            <a:ext cx="741045" cy="33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Linux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938905" y="5551805"/>
            <a:ext cx="911860" cy="39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Public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303645" y="5579745"/>
            <a:ext cx="704215" cy="3384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apr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226935" y="5569585"/>
            <a:ext cx="819150" cy="3575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mgr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425440" y="2099310"/>
            <a:ext cx="1153795" cy="50038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FTP-Log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044950" y="4297680"/>
            <a:ext cx="805815" cy="2825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1560" y="3194685"/>
            <a:ext cx="1148715" cy="1592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76500" y="3834765"/>
            <a:ext cx="815340" cy="3194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微信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76500" y="4263390"/>
            <a:ext cx="814705" cy="3225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39540" y="3307080"/>
            <a:ext cx="1016635" cy="39941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Android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76500" y="3268345"/>
            <a:ext cx="852170" cy="4292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Apple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9435" y="3195320"/>
            <a:ext cx="2253615" cy="15925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379845" y="3323590"/>
            <a:ext cx="772795" cy="3187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Web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48255" y="5552440"/>
            <a:ext cx="1020445" cy="39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Wechat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27650" y="5551805"/>
            <a:ext cx="744855" cy="3930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sale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760720" y="3634740"/>
            <a:ext cx="1116965" cy="3041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Sale-web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60720" y="4424045"/>
            <a:ext cx="1116965" cy="3041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Mgr-web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682105" y="4010660"/>
            <a:ext cx="1116965" cy="3041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Apr-web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77215" y="4828540"/>
            <a:ext cx="933450" cy="387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Oracle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77215" y="5276215"/>
            <a:ext cx="933450" cy="3873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Redis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57200" y="3858260"/>
            <a:ext cx="1136015" cy="387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DataBase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23240" y="1594485"/>
            <a:ext cx="1388745" cy="56959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Jenkins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endCxn id="15" idx="0"/>
          </p:cNvCxnSpPr>
          <p:nvPr/>
        </p:nvCxnSpPr>
        <p:spPr>
          <a:xfrm>
            <a:off x="3636010" y="2421255"/>
            <a:ext cx="3130550" cy="7740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2"/>
            <a:endCxn id="3" idx="0"/>
          </p:cNvCxnSpPr>
          <p:nvPr/>
        </p:nvCxnSpPr>
        <p:spPr>
          <a:xfrm>
            <a:off x="3599815" y="2419350"/>
            <a:ext cx="854075" cy="7759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 flipH="1">
            <a:off x="2896235" y="2419350"/>
            <a:ext cx="703580" cy="77533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24" idx="0"/>
          </p:cNvCxnSpPr>
          <p:nvPr/>
        </p:nvCxnSpPr>
        <p:spPr>
          <a:xfrm flipH="1">
            <a:off x="1043940" y="2419350"/>
            <a:ext cx="2555875" cy="12319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293870" y="2134870"/>
            <a:ext cx="1131570" cy="2146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879725" y="4791075"/>
            <a:ext cx="36195" cy="510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66560" y="4787900"/>
            <a:ext cx="37465" cy="513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87" idx="1"/>
            <a:endCxn id="24" idx="3"/>
          </p:cNvCxnSpPr>
          <p:nvPr/>
        </p:nvCxnSpPr>
        <p:spPr>
          <a:xfrm flipH="1" flipV="1">
            <a:off x="1764030" y="4712970"/>
            <a:ext cx="471805" cy="11309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434840" y="4786630"/>
            <a:ext cx="65405" cy="5149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425440" y="1349375"/>
            <a:ext cx="1153795" cy="50038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Svn Scripts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1" idx="1"/>
            <a:endCxn id="8" idx="3"/>
          </p:cNvCxnSpPr>
          <p:nvPr/>
        </p:nvCxnSpPr>
        <p:spPr>
          <a:xfrm flipH="1">
            <a:off x="4293870" y="1599565"/>
            <a:ext cx="1131570" cy="53530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iTestFrame</a:t>
            </a:r>
            <a:r>
              <a:rPr lang="zh-CN" altLang="zh-CN" dirty="0" smtClean="0"/>
              <a:t>架构</a:t>
            </a:r>
            <a:endParaRPr lang="zh-CN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672276" y="2788595"/>
            <a:ext cx="2071702" cy="714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MyTestEngine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27307" y="3575680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selenium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58565" y="3727450"/>
            <a:ext cx="2214880" cy="4286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PublicMethods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014197" y="2931160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27307" y="2933372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AutoIt3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27307" y="2290112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appium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758557" y="2933372"/>
            <a:ext cx="2214578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MyTestCase</a:t>
            </a:r>
            <a:endParaRPr lang="en-US" altLang="zh-CN" dirty="0"/>
          </a:p>
        </p:txBody>
      </p:sp>
      <p:sp>
        <p:nvSpPr>
          <p:cNvPr id="30" name="圆角矩形 29"/>
          <p:cNvSpPr/>
          <p:nvPr/>
        </p:nvSpPr>
        <p:spPr>
          <a:xfrm>
            <a:off x="3758557" y="2030725"/>
            <a:ext cx="2214578" cy="4286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LogService</a:t>
            </a:r>
            <a:endParaRPr lang="en-US" altLang="zh-CN" dirty="0"/>
          </a:p>
        </p:txBody>
      </p:sp>
      <p:sp>
        <p:nvSpPr>
          <p:cNvPr id="38" name="圆角矩形 37"/>
          <p:cNvSpPr/>
          <p:nvPr/>
        </p:nvSpPr>
        <p:spPr>
          <a:xfrm>
            <a:off x="1207770" y="4935220"/>
            <a:ext cx="2214245" cy="91249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第三方工具（例如</a:t>
            </a:r>
            <a:r>
              <a:rPr lang="en-US" altLang="zh-CN" dirty="0" smtClean="0"/>
              <a:t>android_SDK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iptables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tdump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9" idx="1"/>
            <a:endCxn id="30" idx="3"/>
          </p:cNvCxnSpPr>
          <p:nvPr/>
        </p:nvCxnSpPr>
        <p:spPr>
          <a:xfrm flipH="1" flipV="1">
            <a:off x="5973445" y="2245360"/>
            <a:ext cx="699135" cy="90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014220" y="2031365"/>
            <a:ext cx="1407795" cy="4286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config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27307" y="1643682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requests</a:t>
            </a:r>
            <a:endParaRPr lang="en-US" altLang="zh-CN" dirty="0"/>
          </a:p>
        </p:txBody>
      </p:sp>
      <p:cxnSp>
        <p:nvCxnSpPr>
          <p:cNvPr id="6" name="肘形连接符 5"/>
          <p:cNvCxnSpPr>
            <a:stCxn id="5" idx="3"/>
          </p:cNvCxnSpPr>
          <p:nvPr/>
        </p:nvCxnSpPr>
        <p:spPr>
          <a:xfrm>
            <a:off x="1584960" y="1929765"/>
            <a:ext cx="178435" cy="631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</p:cNvCxnSpPr>
          <p:nvPr/>
        </p:nvCxnSpPr>
        <p:spPr>
          <a:xfrm>
            <a:off x="1584960" y="2576195"/>
            <a:ext cx="178435" cy="6330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6" idx="3"/>
          </p:cNvCxnSpPr>
          <p:nvPr/>
        </p:nvCxnSpPr>
        <p:spPr>
          <a:xfrm>
            <a:off x="1584960" y="3219450"/>
            <a:ext cx="178435" cy="6375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3"/>
          </p:cNvCxnSpPr>
          <p:nvPr/>
        </p:nvCxnSpPr>
        <p:spPr>
          <a:xfrm flipV="1">
            <a:off x="1584960" y="3856990"/>
            <a:ext cx="17843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3"/>
            <a:endCxn id="26" idx="1"/>
          </p:cNvCxnSpPr>
          <p:nvPr/>
        </p:nvCxnSpPr>
        <p:spPr>
          <a:xfrm flipV="1">
            <a:off x="1584960" y="3217545"/>
            <a:ext cx="4292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28" idx="3"/>
          </p:cNvCxnSpPr>
          <p:nvPr/>
        </p:nvCxnSpPr>
        <p:spPr>
          <a:xfrm flipH="1">
            <a:off x="5973445" y="3145790"/>
            <a:ext cx="6991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1"/>
            <a:endCxn id="12" idx="3"/>
          </p:cNvCxnSpPr>
          <p:nvPr/>
        </p:nvCxnSpPr>
        <p:spPr>
          <a:xfrm flipH="1">
            <a:off x="5973445" y="3145790"/>
            <a:ext cx="699135" cy="796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6" idx="2"/>
            <a:endCxn id="38" idx="0"/>
          </p:cNvCxnSpPr>
          <p:nvPr/>
        </p:nvCxnSpPr>
        <p:spPr>
          <a:xfrm flipH="1">
            <a:off x="2315210" y="3359785"/>
            <a:ext cx="377825" cy="157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6" idx="0"/>
            <a:endCxn id="4" idx="2"/>
          </p:cNvCxnSpPr>
          <p:nvPr/>
        </p:nvCxnSpPr>
        <p:spPr>
          <a:xfrm flipV="1">
            <a:off x="2693035" y="2459990"/>
            <a:ext cx="25400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8" idx="1"/>
            <a:endCxn id="26" idx="3"/>
          </p:cNvCxnSpPr>
          <p:nvPr/>
        </p:nvCxnSpPr>
        <p:spPr>
          <a:xfrm flipH="1" flipV="1">
            <a:off x="3371850" y="3145790"/>
            <a:ext cx="38671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6" idx="0"/>
            <a:endCxn id="30" idx="1"/>
          </p:cNvCxnSpPr>
          <p:nvPr/>
        </p:nvCxnSpPr>
        <p:spPr>
          <a:xfrm flipV="1">
            <a:off x="2693035" y="2245360"/>
            <a:ext cx="106553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02735" y="4511040"/>
            <a:ext cx="4900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MyTestEngine:</a:t>
            </a:r>
            <a:r>
              <a:rPr lang="zh-CN" altLang="zh-CN"/>
              <a:t>测试引擎，调度执行入口</a:t>
            </a:r>
            <a:endParaRPr lang="zh-CN" altLang="zh-CN"/>
          </a:p>
          <a:p>
            <a:r>
              <a:rPr lang="en-US" altLang="zh-CN"/>
              <a:t>LogService</a:t>
            </a:r>
            <a:r>
              <a:rPr lang="zh-CN" altLang="en-US"/>
              <a:t>：日志服务，服务于框架所有模块日志记录、报告输出</a:t>
            </a:r>
            <a:endParaRPr lang="zh-CN" altLang="en-US"/>
          </a:p>
          <a:p>
            <a:r>
              <a:rPr lang="en-US" altLang="zh-CN"/>
              <a:t>MyTestCase</a:t>
            </a:r>
            <a:r>
              <a:rPr lang="zh-CN" altLang="en-US"/>
              <a:t>：用例基类，用于脚本继承</a:t>
            </a:r>
            <a:endParaRPr lang="zh-CN" altLang="en-US"/>
          </a:p>
          <a:p>
            <a:r>
              <a:rPr lang="en-US" altLang="zh-CN"/>
              <a:t>PublicMethods</a:t>
            </a:r>
            <a:r>
              <a:rPr lang="zh-CN" altLang="en-US"/>
              <a:t>：公共方法，可服务于所有模块</a:t>
            </a:r>
            <a:endParaRPr lang="zh-CN" altLang="en-US"/>
          </a:p>
          <a:p>
            <a:r>
              <a:rPr lang="en-US" altLang="zh-CN"/>
              <a:t>Lib</a:t>
            </a:r>
            <a:r>
              <a:rPr lang="zh-CN" altLang="en-US"/>
              <a:t>：封装功能模块、业务模块</a:t>
            </a:r>
            <a:endParaRPr lang="zh-CN" altLang="en-US"/>
          </a:p>
          <a:p>
            <a:r>
              <a:rPr lang="en-US" altLang="zh-CN"/>
              <a:t>config</a:t>
            </a:r>
            <a:r>
              <a:rPr lang="zh-CN" altLang="en-US"/>
              <a:t>：配置文件，引擎、环境配置、页面元素配置等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27307" y="4212585"/>
            <a:ext cx="1357322" cy="428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DatabaseLib</a:t>
            </a:r>
            <a:endParaRPr lang="en-US" altLang="zh-CN" dirty="0"/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 flipV="1">
            <a:off x="1584960" y="3861435"/>
            <a:ext cx="178435" cy="5657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iTestFrame</a:t>
            </a:r>
            <a:r>
              <a:rPr lang="zh-CN" altLang="en-US" dirty="0" smtClean="0"/>
              <a:t>工程结构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70" y="2021840"/>
            <a:ext cx="2314575" cy="4168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06500" y="3117215"/>
            <a:ext cx="1080135" cy="431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Lib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206500" y="3719830"/>
            <a:ext cx="1080135" cy="431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Scirpts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206500" y="5431790"/>
            <a:ext cx="1080135" cy="431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1206500" y="4836795"/>
            <a:ext cx="1080135" cy="4318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28015" y="2107565"/>
            <a:ext cx="200914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MyTestEngine.py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93420" y="2588895"/>
            <a:ext cx="18446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MyTestCase.py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5" idx="3"/>
          </p:cNvCxnSpPr>
          <p:nvPr/>
        </p:nvCxnSpPr>
        <p:spPr>
          <a:xfrm flipV="1">
            <a:off x="2214880" y="3313430"/>
            <a:ext cx="1061720" cy="196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22015" y="1351915"/>
            <a:ext cx="2798445" cy="3098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3835400" y="1501775"/>
            <a:ext cx="17684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LogService.py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409950" y="1866900"/>
            <a:ext cx="259969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ManageDataBase.py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3653790" y="3027045"/>
            <a:ext cx="248475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ParserConfigUnit.py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802380" y="3458845"/>
            <a:ext cx="220662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PublicMethods.py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801745" y="2685415"/>
            <a:ext cx="17684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MyThread.py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802380" y="2287270"/>
            <a:ext cx="17684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MyTelnet.py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3410585" y="3890645"/>
            <a:ext cx="282575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RemoteOperationLinux.py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3422015" y="4747895"/>
            <a:ext cx="2826385" cy="15182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286635" y="5497195"/>
            <a:ext cx="1061720" cy="196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206500" y="4277995"/>
            <a:ext cx="1080135" cy="431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604895" y="4836795"/>
            <a:ext cx="233553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TestBed_BetaE.ini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3604895" y="5291455"/>
            <a:ext cx="233553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TestEngineConfig.ini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3604895" y="5663565"/>
            <a:ext cx="233553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Other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397625" y="2684780"/>
            <a:ext cx="2418080" cy="31788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286635" y="4503420"/>
            <a:ext cx="4014470" cy="44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24320" y="2952115"/>
            <a:ext cx="17684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TestReport.html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6654165" y="3383915"/>
            <a:ext cx="193167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AllCasesTime.csv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6397625" y="3890010"/>
            <a:ext cx="227838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ConcurrentReport.csv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6710045" y="4322445"/>
            <a:ext cx="1768475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temple.db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710045" y="4747895"/>
            <a:ext cx="1768475" cy="431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sripts_log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710680" y="5231765"/>
            <a:ext cx="1783715" cy="4318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pic_dir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环境依赖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3154"/>
            <a:ext cx="8229600" cy="4525963"/>
          </a:xfrm>
        </p:spPr>
        <p:txBody>
          <a:bodyPr>
            <a:normAutofit fontScale="9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Windows 64</a:t>
            </a:r>
            <a:r>
              <a:rPr lang="zh-CN" altLang="en-US" dirty="0" smtClean="0"/>
              <a:t>位或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en-US" altLang="zh-CN" dirty="0" smtClean="0"/>
              <a:t>Python 2.7.9</a:t>
            </a:r>
            <a:endParaRPr lang="en-US" altLang="zh-CN" dirty="0" smtClean="0"/>
          </a:p>
          <a:p>
            <a:r>
              <a:rPr lang="en-US" altLang="zh-CN" dirty="0" smtClean="0"/>
              <a:t>MysqlDB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cx_Oracle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paramiko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telnetlib</a:t>
            </a:r>
            <a:r>
              <a:rPr lang="zh-CN" altLang="en-US" dirty="0" smtClean="0"/>
              <a:t>、</a:t>
            </a:r>
            <a:r>
              <a:rPr lang="en-US" altLang="zh-CN" dirty="0" smtClean="0">
                <a:sym typeface="+mn-ea"/>
              </a:rPr>
              <a:t>requests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appium</a:t>
            </a:r>
            <a:r>
              <a:rPr lang="zh-CN" altLang="en-US" dirty="0" err="1" smtClean="0"/>
              <a:t>、</a:t>
            </a:r>
            <a:r>
              <a:rPr lang="en-US" altLang="zh-CN" dirty="0" smtClean="0"/>
              <a:t>AutoIt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Threading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logging</a:t>
            </a:r>
            <a:r>
              <a:rPr lang="zh-CN" altLang="en-US" dirty="0" smtClean="0"/>
              <a:t>、ConfigParser、</a:t>
            </a:r>
            <a:r>
              <a:rPr lang="en-US" altLang="zh-CN" dirty="0" smtClean="0"/>
              <a:t>HTMLTestRunner</a:t>
            </a:r>
            <a:r>
              <a:rPr lang="zh-CN" altLang="en-US" dirty="0" smtClean="0"/>
              <a:t>、ftplib、</a:t>
            </a:r>
            <a:r>
              <a:rPr lang="en-US" altLang="zh-CN" dirty="0" smtClean="0"/>
              <a:t>csv</a:t>
            </a:r>
            <a:endParaRPr lang="en-US" altLang="zh-CN" dirty="0" smtClean="0"/>
          </a:p>
          <a:p>
            <a:r>
              <a:rPr lang="zh-CN" altLang="en-US" dirty="0">
                <a:sym typeface="+mn-ea"/>
              </a:rPr>
              <a:t>多</a:t>
            </a:r>
            <a:r>
              <a:rPr lang="zh-CN" altLang="en-US" dirty="0" smtClean="0">
                <a:sym typeface="+mn-ea"/>
              </a:rPr>
              <a:t>种浏览器及浏览器驱动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/>
              <a:t>其他依赖工具：</a:t>
            </a:r>
            <a:r>
              <a:rPr lang="en-US" altLang="zh-CN" dirty="0" smtClean="0">
                <a:sym typeface="+mn-ea"/>
              </a:rPr>
              <a:t>Android_SDK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AutoIt3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appium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功能介绍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1310005"/>
            <a:ext cx="6942455" cy="5286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全屏显示(4:3)</PresentationFormat>
  <Paragraphs>165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设计介绍</vt:lpstr>
      <vt:lpstr>背景</vt:lpstr>
      <vt:lpstr>目标</vt:lpstr>
      <vt:lpstr>测试组网</vt:lpstr>
      <vt:lpstr>iTestFrame架构</vt:lpstr>
      <vt:lpstr>iTestFrame工程结构</vt:lpstr>
      <vt:lpstr>环境依赖</vt:lpstr>
      <vt:lpstr>功能介绍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110</cp:revision>
  <dcterms:created xsi:type="dcterms:W3CDTF">2016-04-06T07:03:00Z</dcterms:created>
  <dcterms:modified xsi:type="dcterms:W3CDTF">2017-10-17T01:35:10Z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