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webextensions/webextension1.xml" ContentType="application/vnd.ms-office.webextension+xml"/>
  <Override PartName="/ppt/webextensions/webextension2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37"/>
  </p:notesMasterIdLst>
  <p:sldIdLst>
    <p:sldId id="259" r:id="rId5"/>
    <p:sldId id="271" r:id="rId6"/>
    <p:sldId id="260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2" r:id="rId16"/>
    <p:sldId id="281" r:id="rId17"/>
    <p:sldId id="283" r:id="rId18"/>
    <p:sldId id="284" r:id="rId19"/>
    <p:sldId id="285" r:id="rId20"/>
    <p:sldId id="286" r:id="rId21"/>
    <p:sldId id="287" r:id="rId22"/>
    <p:sldId id="288" r:id="rId23"/>
    <p:sldId id="290" r:id="rId24"/>
    <p:sldId id="291" r:id="rId25"/>
    <p:sldId id="303" r:id="rId26"/>
    <p:sldId id="292" r:id="rId27"/>
    <p:sldId id="293" r:id="rId28"/>
    <p:sldId id="295" r:id="rId29"/>
    <p:sldId id="296" r:id="rId30"/>
    <p:sldId id="297" r:id="rId31"/>
    <p:sldId id="298" r:id="rId32"/>
    <p:sldId id="299" r:id="rId33"/>
    <p:sldId id="300" r:id="rId34"/>
    <p:sldId id="301" r:id="rId35"/>
    <p:sldId id="302" r:id="rId36"/>
  </p:sldIdLst>
  <p:sldSz cx="12192000" cy="6858000"/>
  <p:notesSz cx="6858000" cy="9144000"/>
  <p:custDataLst>
    <p:tags r:id="rId3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99"/>
    <a:srgbClr val="CC3399"/>
    <a:srgbClr val="CC00CC"/>
    <a:srgbClr val="FF66FF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/>
    <p:restoredTop sz="94647"/>
  </p:normalViewPr>
  <p:slideViewPr>
    <p:cSldViewPr snapToGrid="0" snapToObjects="1">
      <p:cViewPr varScale="1">
        <p:scale>
          <a:sx n="102" d="100"/>
          <a:sy n="102" d="100"/>
        </p:scale>
        <p:origin x="912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ags" Target="tags/tag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Top 5 customers by Revenue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Revenue</c:v>
                </c:pt>
              </c:strCache>
            </c:strRef>
          </c:tx>
          <c:spPr>
            <a:solidFill>
              <a:schemeClr val="accent1"/>
            </a:solidFill>
            <a:ln w="0">
              <a:solidFill>
                <a:schemeClr val="bg1">
                  <a:lumMod val="85000"/>
                </a:schemeClr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CC0099"/>
              </a:solidFill>
              <a:ln w="0">
                <a:solidFill>
                  <a:srgbClr val="CC0099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647-45F6-BAAB-23C9A6F73B31}"/>
              </c:ext>
            </c:extLst>
          </c:dPt>
          <c:dPt>
            <c:idx val="1"/>
            <c:invertIfNegative val="0"/>
            <c:bubble3D val="0"/>
            <c:spPr>
              <a:solidFill>
                <a:schemeClr val="bg1">
                  <a:lumMod val="85000"/>
                </a:schemeClr>
              </a:solidFill>
              <a:ln w="0">
                <a:solidFill>
                  <a:schemeClr val="bg1">
                    <a:lumMod val="8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C647-45F6-BAAB-23C9A6F73B31}"/>
              </c:ext>
            </c:extLst>
          </c:dPt>
          <c:dPt>
            <c:idx val="2"/>
            <c:invertIfNegative val="0"/>
            <c:bubble3D val="0"/>
            <c:spPr>
              <a:solidFill>
                <a:schemeClr val="bg1">
                  <a:lumMod val="85000"/>
                </a:schemeClr>
              </a:solidFill>
              <a:ln w="0">
                <a:solidFill>
                  <a:schemeClr val="bg1">
                    <a:lumMod val="8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647-45F6-BAAB-23C9A6F73B31}"/>
              </c:ext>
            </c:extLst>
          </c:dPt>
          <c:dPt>
            <c:idx val="3"/>
            <c:invertIfNegative val="0"/>
            <c:bubble3D val="0"/>
            <c:spPr>
              <a:solidFill>
                <a:schemeClr val="bg1">
                  <a:lumMod val="85000"/>
                </a:schemeClr>
              </a:solidFill>
              <a:ln w="0">
                <a:solidFill>
                  <a:schemeClr val="bg1">
                    <a:lumMod val="8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6-C647-45F6-BAAB-23C9A6F73B31}"/>
              </c:ext>
            </c:extLst>
          </c:dPt>
          <c:dPt>
            <c:idx val="4"/>
            <c:invertIfNegative val="0"/>
            <c:bubble3D val="0"/>
            <c:spPr>
              <a:solidFill>
                <a:schemeClr val="bg1">
                  <a:lumMod val="85000"/>
                </a:schemeClr>
              </a:solidFill>
              <a:ln w="0">
                <a:solidFill>
                  <a:schemeClr val="bg1">
                    <a:lumMod val="8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C647-45F6-BAAB-23C9A6F73B31}"/>
              </c:ext>
            </c:extLst>
          </c:dPt>
          <c:dLbls>
            <c:dLbl>
              <c:idx val="0"/>
              <c:numFmt formatCode="&quot;£&quot;#,&quot;k&quot;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647-45F6-BAAB-23C9A6F73B31}"/>
                </c:ext>
              </c:extLst>
            </c:dLbl>
            <c:numFmt formatCode="&quot;£&quot;#,&quot;k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We Design</c:v>
                </c:pt>
                <c:pt idx="1">
                  <c:v>Ultimate Print</c:v>
                </c:pt>
                <c:pt idx="2">
                  <c:v>One Step</c:v>
                </c:pt>
                <c:pt idx="3">
                  <c:v>Yurong</c:v>
                </c:pt>
                <c:pt idx="4">
                  <c:v>Inspire Print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144202</c:v>
                </c:pt>
                <c:pt idx="1">
                  <c:v>54948.800000000003</c:v>
                </c:pt>
                <c:pt idx="2">
                  <c:v>36434</c:v>
                </c:pt>
                <c:pt idx="3">
                  <c:v>24952.36</c:v>
                </c:pt>
                <c:pt idx="4">
                  <c:v>22749.54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647-45F6-BAAB-23C9A6F73B3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1062078400"/>
        <c:axId val="1062076960"/>
      </c:barChart>
      <c:catAx>
        <c:axId val="1062078400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62076960"/>
        <c:crosses val="autoZero"/>
        <c:auto val="1"/>
        <c:lblAlgn val="ctr"/>
        <c:lblOffset val="100"/>
        <c:noMultiLvlLbl val="0"/>
      </c:catAx>
      <c:valAx>
        <c:axId val="1062076960"/>
        <c:scaling>
          <c:orientation val="minMax"/>
        </c:scaling>
        <c:delete val="1"/>
        <c:axPos val="b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&quot;£&quot;#,&quot;k&quot;" sourceLinked="0"/>
        <c:majorTickMark val="none"/>
        <c:minorTickMark val="none"/>
        <c:tickLblPos val="nextTo"/>
        <c:crossAx val="1062078400"/>
        <c:crosses val="autoZero"/>
        <c:crossBetween val="between"/>
      </c:valAx>
      <c:spPr>
        <a:noFill/>
        <a:ln>
          <a:noFill/>
          <a:prstDash val="dash"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31416145111793375"/>
          <c:y val="2.82918358561148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Total Quantity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CC009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E0D-4D6F-83C8-2BE1D355477D}"/>
              </c:ext>
            </c:extLst>
          </c:dPt>
          <c:dPt>
            <c:idx val="1"/>
            <c:bubble3D val="0"/>
            <c:spPr>
              <a:solidFill>
                <a:srgbClr val="CC0099">
                  <a:alpha val="60000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0E0D-4D6F-83C8-2BE1D355477D}"/>
              </c:ext>
            </c:extLst>
          </c:dPt>
          <c:dPt>
            <c:idx val="2"/>
            <c:bubble3D val="0"/>
            <c:spPr>
              <a:solidFill>
                <a:schemeClr val="bg1">
                  <a:lumMod val="5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0E0D-4D6F-83C8-2BE1D355477D}"/>
              </c:ext>
            </c:extLst>
          </c:dPt>
          <c:dPt>
            <c:idx val="3"/>
            <c:bubble3D val="0"/>
            <c:spPr>
              <a:solidFill>
                <a:schemeClr val="bg1">
                  <a:lumMod val="6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0E0D-4D6F-83C8-2BE1D355477D}"/>
              </c:ext>
            </c:extLst>
          </c:dPt>
          <c:dPt>
            <c:idx val="4"/>
            <c:bubble3D val="0"/>
            <c:spPr>
              <a:solidFill>
                <a:schemeClr val="bg1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0E0D-4D6F-83C8-2BE1D355477D}"/>
              </c:ext>
            </c:extLst>
          </c:dPt>
          <c:dPt>
            <c:idx val="5"/>
            <c:bubble3D val="0"/>
            <c:spPr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8-0E0D-4D6F-83C8-2BE1D355477D}"/>
              </c:ext>
            </c:extLst>
          </c:dPt>
          <c:dPt>
            <c:idx val="6"/>
            <c:bubble3D val="0"/>
            <c:spPr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0E0D-4D6F-83C8-2BE1D355477D}"/>
              </c:ext>
            </c:extLst>
          </c:dPt>
          <c:cat>
            <c:strRef>
              <c:f>Sheet1!$A$2:$A$8</c:f>
              <c:strCache>
                <c:ptCount val="7"/>
                <c:pt idx="0">
                  <c:v>A3</c:v>
                </c:pt>
                <c:pt idx="1">
                  <c:v>A4</c:v>
                </c:pt>
                <c:pt idx="2">
                  <c:v>DL</c:v>
                </c:pt>
                <c:pt idx="3">
                  <c:v>B4</c:v>
                </c:pt>
                <c:pt idx="4">
                  <c:v>A5</c:v>
                </c:pt>
                <c:pt idx="5">
                  <c:v>A6</c:v>
                </c:pt>
                <c:pt idx="6">
                  <c:v>Other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4404772</c:v>
                </c:pt>
                <c:pt idx="1">
                  <c:v>3943646</c:v>
                </c:pt>
                <c:pt idx="2">
                  <c:v>2049057</c:v>
                </c:pt>
                <c:pt idx="3">
                  <c:v>1832009</c:v>
                </c:pt>
                <c:pt idx="4">
                  <c:v>1220497</c:v>
                </c:pt>
                <c:pt idx="5">
                  <c:v>910620</c:v>
                </c:pt>
                <c:pt idx="6">
                  <c:v>1751013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E0D-4D6F-83C8-2BE1D355477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700959720909063"/>
          <c:y val="0.26390992057679702"/>
          <c:w val="0.10693027637278614"/>
          <c:h val="0.5065901042064057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Revenue by Paper type</a:t>
            </a:r>
          </a:p>
        </c:rich>
      </c:tx>
      <c:layout>
        <c:manualLayout>
          <c:xMode val="edge"/>
          <c:yMode val="edge"/>
          <c:x val="0.29978244191314452"/>
          <c:y val="4.162154544684169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 Revenue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CC339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1E2A-4188-A09C-4737AEFA1210}"/>
              </c:ext>
            </c:extLst>
          </c:dPt>
          <c:dLbls>
            <c:dLbl>
              <c:idx val="0"/>
              <c:numFmt formatCode="&quot;£&quot;#,&quot;k&quot;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1E2A-4188-A09C-4737AEFA1210}"/>
                </c:ext>
              </c:extLst>
            </c:dLbl>
            <c:numFmt formatCode="&quot;£&quot;#,&quot;k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130gsm</c:v>
                </c:pt>
                <c:pt idx="1">
                  <c:v>150gsm</c:v>
                </c:pt>
                <c:pt idx="2">
                  <c:v>170gsm</c:v>
                </c:pt>
                <c:pt idx="3">
                  <c:v>300gsm</c:v>
                </c:pt>
                <c:pt idx="4">
                  <c:v>190gsm</c:v>
                </c:pt>
                <c:pt idx="5">
                  <c:v>350gsm</c:v>
                </c:pt>
                <c:pt idx="6">
                  <c:v>NCR Pads</c:v>
                </c:pt>
                <c:pt idx="7">
                  <c:v>Other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450700.94</c:v>
                </c:pt>
                <c:pt idx="1">
                  <c:v>54719.71</c:v>
                </c:pt>
                <c:pt idx="2">
                  <c:v>23464.080000000002</c:v>
                </c:pt>
                <c:pt idx="3">
                  <c:v>17072.599999999999</c:v>
                </c:pt>
                <c:pt idx="4">
                  <c:v>20914.900000000001</c:v>
                </c:pt>
                <c:pt idx="5">
                  <c:v>11252.199999999901</c:v>
                </c:pt>
                <c:pt idx="6">
                  <c:v>19764.599999999999</c:v>
                </c:pt>
                <c:pt idx="7">
                  <c:v>20733.64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E2A-4188-A09C-4737AEFA121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1076385008"/>
        <c:axId val="2090756335"/>
      </c:barChart>
      <c:catAx>
        <c:axId val="107638500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90756335"/>
        <c:crosses val="autoZero"/>
        <c:auto val="1"/>
        <c:lblAlgn val="ctr"/>
        <c:lblOffset val="100"/>
        <c:noMultiLvlLbl val="0"/>
      </c:catAx>
      <c:valAx>
        <c:axId val="2090756335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0763850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2A29D0-3503-423A-BBF2-5D50EA30CB1D}" type="datetimeFigureOut">
              <a:rPr lang="en-GB" smtClean="0"/>
              <a:t>29/07/2025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2EC9BF-9414-40B6-9F35-9F62EE4FC6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5138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8A122F94-0B89-4B50-AD25-407BC35894F4}" type="datetime1">
              <a:rPr lang="en-GB" smtClean="0"/>
              <a:t>29/07/2025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CAC86-111A-4031-870E-76EF0DAA8508}" type="datetime1">
              <a:rPr lang="en-GB" smtClean="0"/>
              <a:t>29/07/2025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B7F5C-9520-4D94-9326-50F7F5E32D47}" type="datetime1">
              <a:rPr lang="en-GB" smtClean="0"/>
              <a:t>29/07/2025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FC6E5-5193-4CAC-9986-53F77D497977}" type="datetime1">
              <a:rPr lang="en-GB" smtClean="0"/>
              <a:t>29/07/2025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9E5C1-CE2C-441B-9442-4117E37B0EBF}" type="datetime1">
              <a:rPr lang="en-GB" smtClean="0"/>
              <a:t>29/07/2025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B888D-A90A-498A-A25C-E777357D75EA}" type="datetime1">
              <a:rPr lang="en-GB" smtClean="0"/>
              <a:t>29/07/2025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C52C7-71AE-4FF5-9867-A6FD57E01BB8}" type="datetime1">
              <a:rPr lang="en-GB" smtClean="0"/>
              <a:t>29/07/2025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545AD-05BE-46FA-94B4-420C9BB633E1}" type="datetime1">
              <a:rPr lang="en-GB" smtClean="0"/>
              <a:t>29/07/2025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D36FC-952F-4604-9DA3-2515CADC3A87}" type="datetime1">
              <a:rPr lang="en-GB" smtClean="0"/>
              <a:t>29/07/2025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45D21-69C7-4B34-BA91-EF9CF3B85233}" type="datetime1">
              <a:rPr lang="en-GB" smtClean="0"/>
              <a:t>29/07/2025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76BC3-C7A1-42D8-AC14-056CEDFF964D}" type="datetime1">
              <a:rPr lang="en-GB" smtClean="0"/>
              <a:t>29/07/2025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17098" y="63508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AA9DFE6-D7DA-46C3-8175-16838567457D}" type="datetime1">
              <a:rPr lang="en-GB" smtClean="0"/>
              <a:t>29/07/2025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57249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A logo with a black background&#10;&#10;AI-generated content may be incorrect.">
            <a:extLst>
              <a:ext uri="{FF2B5EF4-FFF2-40B4-BE49-F238E27FC236}">
                <a16:creationId xmlns:a16="http://schemas.microsoft.com/office/drawing/2014/main" id="{5A7900BC-78C5-A5E9-8DAF-FF74A2FC7F7D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847572" y="136525"/>
            <a:ext cx="1192028" cy="625145"/>
          </a:xfrm>
          <a:prstGeom prst="rect">
            <a:avLst/>
          </a:prstGeom>
        </p:spPr>
      </p:pic>
      <p:pic>
        <p:nvPicPr>
          <p:cNvPr id="9" name="Picture 8" descr="A black background with white text&#10;&#10;AI-generated content may be incorrect.">
            <a:extLst>
              <a:ext uri="{FF2B5EF4-FFF2-40B4-BE49-F238E27FC236}">
                <a16:creationId xmlns:a16="http://schemas.microsoft.com/office/drawing/2014/main" id="{D5B633A9-7E95-ECE9-C61A-4C27756815EB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242186" y="220441"/>
            <a:ext cx="1192028" cy="444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microsoft.com/office/2011/relationships/webextension" Target="../webextensions/webextension2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14B9C-74DF-DED2-9A69-BF4DEC62B9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8698" y="1041400"/>
            <a:ext cx="9144000" cy="2387600"/>
          </a:xfrm>
        </p:spPr>
        <p:txBody>
          <a:bodyPr/>
          <a:lstStyle/>
          <a:p>
            <a:pPr algn="l"/>
            <a:br>
              <a:rPr lang="en-GB" dirty="0">
                <a:latin typeface="Aptos" panose="020B0004020202020204" pitchFamily="34" charset="0"/>
              </a:rPr>
            </a:br>
            <a:r>
              <a:rPr lang="en-GB" sz="6600" dirty="0">
                <a:latin typeface="Aptos" panose="020B0004020202020204" pitchFamily="34" charset="0"/>
              </a:rPr>
              <a:t>Q1 Trend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37F82D-A1C6-66D4-E26D-EF05186451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88980" y="3429000"/>
            <a:ext cx="9144000" cy="1655762"/>
          </a:xfrm>
        </p:spPr>
        <p:txBody>
          <a:bodyPr>
            <a:normAutofit/>
          </a:bodyPr>
          <a:lstStyle/>
          <a:p>
            <a:pPr algn="l"/>
            <a:endParaRPr lang="en-GB" sz="2800" b="1" spc="-150" dirty="0">
              <a:latin typeface="Aptos" panose="020B0004020202020204" pitchFamily="34" charset="0"/>
              <a:cs typeface="Biome" panose="020B0502040204020203" pitchFamily="34" charset="0"/>
            </a:endParaRPr>
          </a:p>
          <a:p>
            <a:pPr algn="l"/>
            <a:r>
              <a:rPr lang="en-GB" sz="2800" b="1" spc="-150" dirty="0">
                <a:latin typeface="Aptos" panose="020B0004020202020204" pitchFamily="34" charset="0"/>
                <a:cs typeface="Biome" panose="020B0502040204020203" pitchFamily="34" charset="0"/>
              </a:rPr>
              <a:t>Presented by: </a:t>
            </a:r>
            <a:r>
              <a:rPr lang="en-GB" sz="2800" dirty="0">
                <a:latin typeface="Aptos" panose="020B0004020202020204" pitchFamily="34" charset="0"/>
                <a:cs typeface="Biome" panose="020B0502040204020203" pitchFamily="34" charset="0"/>
              </a:rPr>
              <a:t>Ruhan Ahmed</a:t>
            </a:r>
          </a:p>
          <a:p>
            <a:pPr algn="l"/>
            <a:r>
              <a:rPr lang="en-GB" sz="2800" b="1" spc="-150" dirty="0">
                <a:latin typeface="Aptos" panose="020B0004020202020204" pitchFamily="34" charset="0"/>
                <a:cs typeface="Biome" panose="020B0502040204020203" pitchFamily="34" charset="0"/>
              </a:rPr>
              <a:t>Last Updated: </a:t>
            </a:r>
            <a:r>
              <a:rPr lang="en-GB" sz="2800" dirty="0">
                <a:latin typeface="Aptos" panose="020B0004020202020204" pitchFamily="34" charset="0"/>
                <a:cs typeface="Biome" panose="020B0502040204020203" pitchFamily="34" charset="0"/>
              </a:rPr>
              <a:t>07 July 2025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6927EA-1A04-3C64-5647-0426D52DA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E7E89-ED24-4243-9B10-49ECC1EC3E9E}" type="datetime1">
              <a:rPr lang="en-GB" smtClean="0"/>
              <a:t>29/07/2025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5AFDFA-E36F-A08C-963B-25B1CEF83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1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C351CDA-7B42-EDBA-699A-C00AD4454308}"/>
              </a:ext>
            </a:extLst>
          </p:cNvPr>
          <p:cNvSpPr/>
          <p:nvPr/>
        </p:nvSpPr>
        <p:spPr>
          <a:xfrm>
            <a:off x="0" y="897903"/>
            <a:ext cx="160256" cy="506219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75849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6E2599-59C3-E53A-C3E1-97F7229962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18E21-C844-D9F9-8941-7E371327B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8698" y="902937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rgbClr val="00B050"/>
                </a:solidFill>
              </a:rPr>
              <a:t>Sales Structure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1825DB-0E61-445D-E007-59094C4D3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BB78C-88A4-432F-8BB5-272D432DED4B}" type="datetime1">
              <a:rPr lang="en-GB" smtClean="0"/>
              <a:t>29/07/2025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BD8014-8DBF-FB71-2B27-DC9F7DFF9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10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4CE8C3-6508-06C8-1BE3-6C5EFBF52AA2}"/>
              </a:ext>
            </a:extLst>
          </p:cNvPr>
          <p:cNvSpPr/>
          <p:nvPr/>
        </p:nvSpPr>
        <p:spPr>
          <a:xfrm>
            <a:off x="0" y="897903"/>
            <a:ext cx="160256" cy="506219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0907495-511E-1937-1114-B69525E068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5632180"/>
              </p:ext>
            </p:extLst>
          </p:nvPr>
        </p:nvGraphicFramePr>
        <p:xfrm>
          <a:off x="1587771" y="2233299"/>
          <a:ext cx="9016458" cy="2396202"/>
        </p:xfrm>
        <a:graphic>
          <a:graphicData uri="http://schemas.openxmlformats.org/drawingml/2006/table">
            <a:tbl>
              <a:tblPr/>
              <a:tblGrid>
                <a:gridCol w="3005486">
                  <a:extLst>
                    <a:ext uri="{9D8B030D-6E8A-4147-A177-3AD203B41FA5}">
                      <a16:colId xmlns:a16="http://schemas.microsoft.com/office/drawing/2014/main" val="1004735569"/>
                    </a:ext>
                  </a:extLst>
                </a:gridCol>
                <a:gridCol w="3005486">
                  <a:extLst>
                    <a:ext uri="{9D8B030D-6E8A-4147-A177-3AD203B41FA5}">
                      <a16:colId xmlns:a16="http://schemas.microsoft.com/office/drawing/2014/main" val="3670958188"/>
                    </a:ext>
                  </a:extLst>
                </a:gridCol>
                <a:gridCol w="3005486">
                  <a:extLst>
                    <a:ext uri="{9D8B030D-6E8A-4147-A177-3AD203B41FA5}">
                      <a16:colId xmlns:a16="http://schemas.microsoft.com/office/drawing/2014/main" val="3801020628"/>
                    </a:ext>
                  </a:extLst>
                </a:gridCol>
              </a:tblGrid>
              <a:tr h="399367">
                <a:tc>
                  <a:txBody>
                    <a:bodyPr/>
                    <a:lstStyle/>
                    <a:p>
                      <a:r>
                        <a:rPr lang="en-GB" b="1" dirty="0"/>
                        <a:t>Column</a:t>
                      </a:r>
                      <a:endParaRPr lang="en-GB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Type</a:t>
                      </a:r>
                      <a:endParaRPr lang="en-GB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Description</a:t>
                      </a:r>
                      <a:endParaRPr lang="en-GB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7505424"/>
                  </a:ext>
                </a:extLst>
              </a:tr>
              <a:tr h="399367">
                <a:tc>
                  <a:txBody>
                    <a:bodyPr/>
                    <a:lstStyle/>
                    <a:p>
                      <a:r>
                        <a:rPr lang="en-GB" dirty="0"/>
                        <a:t>Invoice No.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🟩Numerical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Unique invoice ID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8848309"/>
                  </a:ext>
                </a:extLst>
              </a:tr>
              <a:tr h="399367">
                <a:tc>
                  <a:txBody>
                    <a:bodyPr/>
                    <a:lstStyle/>
                    <a:p>
                      <a:r>
                        <a:rPr lang="en-GB" dirty="0"/>
                        <a:t>Date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🟨Datetime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Date of invoice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9682501"/>
                  </a:ext>
                </a:extLst>
              </a:tr>
              <a:tr h="399367">
                <a:tc>
                  <a:txBody>
                    <a:bodyPr/>
                    <a:lstStyle/>
                    <a:p>
                      <a:r>
                        <a:rPr lang="en-GB" dirty="0"/>
                        <a:t>Name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🟦Categorical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Company name (payer)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3290169"/>
                  </a:ext>
                </a:extLst>
              </a:tr>
              <a:tr h="399367">
                <a:tc>
                  <a:txBody>
                    <a:bodyPr/>
                    <a:lstStyle/>
                    <a:p>
                      <a:r>
                        <a:rPr lang="en-GB" dirty="0"/>
                        <a:t>Amount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🟩Numerical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Total transaction revenue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199346"/>
                  </a:ext>
                </a:extLst>
              </a:tr>
              <a:tr h="399367">
                <a:tc>
                  <a:txBody>
                    <a:bodyPr/>
                    <a:lstStyle/>
                    <a:p>
                      <a:r>
                        <a:rPr lang="en-GB" dirty="0"/>
                        <a:t>Sales Order No.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🟦Categorical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Order booking number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17654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9707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911287-9683-4016-7E73-17847CAF66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3FFCB-CE1D-F51A-DDF8-AAF16F113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8698" y="902937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rgbClr val="00B050"/>
                </a:solidFill>
              </a:rPr>
              <a:t>Identifiable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CF5FC-1A6C-E214-A82A-72648E64D0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8698" y="2643749"/>
            <a:ext cx="9120150" cy="3134882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Data compilation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Missing values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Mixed formats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Duplicate entries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Outlier values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F6A674-313F-81C0-407C-A8833FBB0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BB78C-88A4-432F-8BB5-272D432DED4B}" type="datetime1">
              <a:rPr lang="en-GB" smtClean="0"/>
              <a:t>29/07/2025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65404B-9538-B2FD-6412-8CCD7735E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11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E71E586-8E7F-A73D-FE59-F7F994BFA2B0}"/>
              </a:ext>
            </a:extLst>
          </p:cNvPr>
          <p:cNvSpPr/>
          <p:nvPr/>
        </p:nvSpPr>
        <p:spPr>
          <a:xfrm>
            <a:off x="0" y="897903"/>
            <a:ext cx="160256" cy="506219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4A99AB6-808C-4653-B6A1-DF1E400E85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3675" y="2457414"/>
            <a:ext cx="5009627" cy="3507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4112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DB00DF-FB0B-8133-ACBF-F98331DB75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3882DD-4D93-172B-7EEA-957AF4889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FC6E5-5193-4CAC-9986-53F77D497977}" type="datetime1">
              <a:rPr lang="en-GB" smtClean="0"/>
              <a:t>29/07/2025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AD17A4-6B13-BC99-A9E5-AC2A55DF6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12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FAE5C4E-8EF2-9E53-8A74-C04669659AF4}"/>
              </a:ext>
            </a:extLst>
          </p:cNvPr>
          <p:cNvSpPr/>
          <p:nvPr/>
        </p:nvSpPr>
        <p:spPr>
          <a:xfrm>
            <a:off x="0" y="897903"/>
            <a:ext cx="12192000" cy="506219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FECAF5-CB0F-7888-C89E-22576ADBB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8698" y="1641360"/>
            <a:ext cx="10515600" cy="3575279"/>
          </a:xfrm>
        </p:spPr>
        <p:txBody>
          <a:bodyPr>
            <a:normAutofit/>
          </a:bodyPr>
          <a:lstStyle/>
          <a:p>
            <a:r>
              <a:rPr lang="en-GB" sz="6600" b="1" spc="-150" dirty="0">
                <a:solidFill>
                  <a:schemeClr val="bg1"/>
                </a:solidFill>
              </a:rPr>
              <a:t>ETL Process using</a:t>
            </a:r>
            <a:br>
              <a:rPr lang="en-GB" sz="6600" b="1" spc="-150" dirty="0">
                <a:solidFill>
                  <a:schemeClr val="bg1"/>
                </a:solidFill>
              </a:rPr>
            </a:br>
            <a:r>
              <a:rPr lang="en-GB" sz="6600" b="1" spc="-150" dirty="0">
                <a:solidFill>
                  <a:schemeClr val="bg1"/>
                </a:solidFill>
              </a:rPr>
              <a:t>Pandas</a:t>
            </a:r>
          </a:p>
        </p:txBody>
      </p:sp>
    </p:spTree>
    <p:extLst>
      <p:ext uri="{BB962C8B-B14F-4D97-AF65-F5344CB8AC3E}">
        <p14:creationId xmlns:p14="http://schemas.microsoft.com/office/powerpoint/2010/main" val="1921322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cover dir="r"/>
      </p:transition>
    </mc:Choice>
    <mc:Fallback xmlns="">
      <p:transition>
        <p:cover dir="r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471223-589B-9107-F795-C874C2ABC2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9E94C-8C87-F56B-D472-82B6C8495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8698" y="902937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chemeClr val="accent4">
                    <a:lumMod val="75000"/>
                  </a:schemeClr>
                </a:solidFill>
              </a:rPr>
              <a:t>Data Cleaning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69FA50-EFE8-7F4C-2F65-1A8A3C2A7B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8698" y="2643749"/>
            <a:ext cx="9120150" cy="3134882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Column Management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Handling Missing Values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Standardising Text Entries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Cleaning Numerical Values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Normalisation (3NF)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66B761-2209-82E6-C68D-83D61F266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BB78C-88A4-432F-8BB5-272D432DED4B}" type="datetime1">
              <a:rPr lang="en-GB" smtClean="0"/>
              <a:t>29/07/2025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289E74-089B-2E74-D4C9-46C77D2F1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13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80BC404-BD8D-57BB-0F20-FB520FE0CA2A}"/>
              </a:ext>
            </a:extLst>
          </p:cNvPr>
          <p:cNvSpPr/>
          <p:nvPr/>
        </p:nvSpPr>
        <p:spPr>
          <a:xfrm>
            <a:off x="0" y="897903"/>
            <a:ext cx="160256" cy="506219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8980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ll/>
      </p:transition>
    </mc:Choice>
    <mc:Fallback xmlns="">
      <p:transition>
        <p:pull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E52FF2-5398-326E-9CC3-5D9191A485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ACC8E-D5D7-936F-EF09-2AF3D967D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8698" y="902937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chemeClr val="accent4">
                    <a:lumMod val="75000"/>
                  </a:schemeClr>
                </a:solidFill>
              </a:rPr>
              <a:t>Column Management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75DE0-915E-CB79-F7A4-0F7F67EA3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BB78C-88A4-432F-8BB5-272D432DED4B}" type="datetime1">
              <a:rPr lang="en-GB" smtClean="0"/>
              <a:t>29/07/2025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04C2AD-3ABD-579F-228C-EBEB89A3F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14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7489488-2DD8-6D12-BAB6-C54DD0D2FAB6}"/>
              </a:ext>
            </a:extLst>
          </p:cNvPr>
          <p:cNvSpPr/>
          <p:nvPr/>
        </p:nvSpPr>
        <p:spPr>
          <a:xfrm>
            <a:off x="0" y="897903"/>
            <a:ext cx="160256" cy="506219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FFC000"/>
              </a:soli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0E9A1BE-439B-DE17-8ADF-2D995A3023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8698" y="2684760"/>
            <a:ext cx="4507302" cy="313488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dirty="0"/>
              <a:t>Before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B6038A9-502F-E492-2E99-48268CDF6F70}"/>
              </a:ext>
            </a:extLst>
          </p:cNvPr>
          <p:cNvSpPr txBox="1">
            <a:spLocks/>
          </p:cNvSpPr>
          <p:nvPr/>
        </p:nvSpPr>
        <p:spPr>
          <a:xfrm>
            <a:off x="6096000" y="2684760"/>
            <a:ext cx="4507302" cy="31348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988591E2-D09D-BD44-90A0-94405CEDCD9A}"/>
              </a:ext>
            </a:extLst>
          </p:cNvPr>
          <p:cNvSpPr txBox="1">
            <a:spLocks/>
          </p:cNvSpPr>
          <p:nvPr/>
        </p:nvSpPr>
        <p:spPr>
          <a:xfrm>
            <a:off x="6096000" y="2684760"/>
            <a:ext cx="4507302" cy="31348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GB" b="1" spc="-150" dirty="0"/>
              <a:t>After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BDAF97F-1747-D069-7636-FA9971F87C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4348" y="3118723"/>
            <a:ext cx="2836003" cy="320818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C1752AF-61DC-6760-4FD5-27CB8CC8A2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1649" y="3152931"/>
            <a:ext cx="2836004" cy="3173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2091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12D2EA-1296-5982-7B07-60535D7AD0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EAA96-3121-CD48-2D00-E07FA1918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8698" y="902937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chemeClr val="accent4">
                    <a:lumMod val="75000"/>
                  </a:schemeClr>
                </a:solidFill>
              </a:rPr>
              <a:t>Handling Missing Values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56DD88-71A2-90D1-4383-0E8A26D2F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BB78C-88A4-432F-8BB5-272D432DED4B}" type="datetime1">
              <a:rPr lang="en-GB" smtClean="0"/>
              <a:t>29/07/2025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152FB2-8AFA-929D-CA53-F79B43385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15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9CC00F8-3A42-90CE-F767-005871CA520A}"/>
              </a:ext>
            </a:extLst>
          </p:cNvPr>
          <p:cNvSpPr/>
          <p:nvPr/>
        </p:nvSpPr>
        <p:spPr>
          <a:xfrm>
            <a:off x="0" y="897903"/>
            <a:ext cx="160256" cy="506219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FFC000"/>
              </a:soli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71458C3-87E4-7557-640B-24AC3979A8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8698" y="2684760"/>
            <a:ext cx="4507302" cy="313488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dirty="0"/>
              <a:t>Problem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7B2B80A-F231-F365-8FC1-2D80D4DB1CB6}"/>
              </a:ext>
            </a:extLst>
          </p:cNvPr>
          <p:cNvSpPr txBox="1">
            <a:spLocks/>
          </p:cNvSpPr>
          <p:nvPr/>
        </p:nvSpPr>
        <p:spPr>
          <a:xfrm>
            <a:off x="6096000" y="2684760"/>
            <a:ext cx="4507302" cy="31348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64BFA6B-6D1C-FB29-B0F7-3FEF6137B440}"/>
              </a:ext>
            </a:extLst>
          </p:cNvPr>
          <p:cNvSpPr txBox="1">
            <a:spLocks/>
          </p:cNvSpPr>
          <p:nvPr/>
        </p:nvSpPr>
        <p:spPr>
          <a:xfrm>
            <a:off x="6096000" y="2684760"/>
            <a:ext cx="4507302" cy="31348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GB" b="1" spc="-150" dirty="0"/>
              <a:t>Solution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0D7B82-69B5-6517-13CB-642B8DE72D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9005" y="3283198"/>
            <a:ext cx="3686689" cy="26768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5A88742-9B98-FA27-A5A0-8AABB2625C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6306" y="3288232"/>
            <a:ext cx="3928826" cy="2671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3928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1D86D6-CAD0-DF63-73CB-FF3EC999AE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7881A-4990-BA51-F20D-142645713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8698" y="902937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chemeClr val="accent4">
                    <a:lumMod val="75000"/>
                  </a:schemeClr>
                </a:solidFill>
              </a:rPr>
              <a:t>Standardising Text Entries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73C073-4ADC-847C-33F5-A7B7ECE59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BB78C-88A4-432F-8BB5-272D432DED4B}" type="datetime1">
              <a:rPr lang="en-GB" smtClean="0"/>
              <a:t>29/07/2025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6421B9-08B4-0050-C154-95DCA75F4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16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27AAB0-4A42-F12A-8D0C-DB24DC3F6C6B}"/>
              </a:ext>
            </a:extLst>
          </p:cNvPr>
          <p:cNvSpPr/>
          <p:nvPr/>
        </p:nvSpPr>
        <p:spPr>
          <a:xfrm>
            <a:off x="0" y="897903"/>
            <a:ext cx="160256" cy="506219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FFC000"/>
              </a:soli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8240373-5378-61FB-A11C-6CF592682A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8698" y="2825215"/>
            <a:ext cx="1643968" cy="313488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dirty="0"/>
              <a:t>Before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1D911D89-1657-C0D5-F661-8FFB00723525}"/>
              </a:ext>
            </a:extLst>
          </p:cNvPr>
          <p:cNvSpPr txBox="1">
            <a:spLocks/>
          </p:cNvSpPr>
          <p:nvPr/>
        </p:nvSpPr>
        <p:spPr>
          <a:xfrm>
            <a:off x="5862143" y="2825215"/>
            <a:ext cx="1968710" cy="35256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GB" b="1" spc="-150" dirty="0"/>
              <a:t>After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195169-E27D-D701-3D12-46659F42FD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0945" y="1998595"/>
            <a:ext cx="2324424" cy="446784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AD1B4A4-EB8A-B0BC-B00E-509A1FA728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7335" y="1998595"/>
            <a:ext cx="2335247" cy="4467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4256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43D14A-0F73-9D4C-2DBA-21E99B6344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33B26-7C61-1FFC-A7BC-4581C3637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8698" y="902937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chemeClr val="accent4">
                    <a:lumMod val="75000"/>
                  </a:schemeClr>
                </a:solidFill>
              </a:rPr>
              <a:t>Cleaning Numerical Values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473AA2-C099-CD91-1FB6-4A5B88C47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BB78C-88A4-432F-8BB5-272D432DED4B}" type="datetime1">
              <a:rPr lang="en-GB" smtClean="0"/>
              <a:t>29/07/2025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6EDE71-A506-A2D2-1050-81FFA67B8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17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E6E9903-9E52-0B8A-B8A6-9FE9E6BC9484}"/>
              </a:ext>
            </a:extLst>
          </p:cNvPr>
          <p:cNvSpPr/>
          <p:nvPr/>
        </p:nvSpPr>
        <p:spPr>
          <a:xfrm>
            <a:off x="0" y="897903"/>
            <a:ext cx="160256" cy="506219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FFC000"/>
              </a:soli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FC07DC2-10B1-134C-1958-63266EFFD7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8698" y="2684760"/>
            <a:ext cx="4507302" cy="313488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dirty="0"/>
              <a:t>Solution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430E897-6F33-80C5-7C66-095A3F9E81A5}"/>
              </a:ext>
            </a:extLst>
          </p:cNvPr>
          <p:cNvSpPr txBox="1">
            <a:spLocks/>
          </p:cNvSpPr>
          <p:nvPr/>
        </p:nvSpPr>
        <p:spPr>
          <a:xfrm>
            <a:off x="6096000" y="2684760"/>
            <a:ext cx="4507302" cy="31348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535FB9B5-D827-900D-C81C-FE74DB16A28E}"/>
              </a:ext>
            </a:extLst>
          </p:cNvPr>
          <p:cNvSpPr txBox="1">
            <a:spLocks/>
          </p:cNvSpPr>
          <p:nvPr/>
        </p:nvSpPr>
        <p:spPr>
          <a:xfrm>
            <a:off x="6096000" y="2684760"/>
            <a:ext cx="4507302" cy="31348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GB" b="1" spc="-150" dirty="0"/>
              <a:t>Result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37E5AF-48FC-0F3B-FA1C-9EB85B4C06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1094" y="3329796"/>
            <a:ext cx="3696790" cy="27987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3A82D24-674F-990E-80B5-8810630AD5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6937" y="3191774"/>
            <a:ext cx="958513" cy="2936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020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07D3C1-D547-BA8D-74F5-0B0FEB07A2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8C27E-EA2B-2EF3-0FF3-23D30B43D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8698" y="902937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chemeClr val="accent4">
                    <a:lumMod val="75000"/>
                  </a:schemeClr>
                </a:solidFill>
              </a:rPr>
              <a:t>Normalisation (3NF)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8F87F-10E1-F9A5-5FF5-6B3117993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BB78C-88A4-432F-8BB5-272D432DED4B}" type="datetime1">
              <a:rPr lang="en-GB" smtClean="0"/>
              <a:t>29/07/2025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F97006-49ED-A2DD-D30F-42A8D4A85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18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2DC01B6-8646-0799-D4B5-83E9C4285891}"/>
              </a:ext>
            </a:extLst>
          </p:cNvPr>
          <p:cNvSpPr/>
          <p:nvPr/>
        </p:nvSpPr>
        <p:spPr>
          <a:xfrm>
            <a:off x="0" y="897903"/>
            <a:ext cx="160256" cy="506219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FFC000"/>
              </a:solidFill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5745D92-8316-23F9-1134-B452DEB4CF56}"/>
              </a:ext>
            </a:extLst>
          </p:cNvPr>
          <p:cNvSpPr txBox="1">
            <a:spLocks/>
          </p:cNvSpPr>
          <p:nvPr/>
        </p:nvSpPr>
        <p:spPr>
          <a:xfrm>
            <a:off x="6096000" y="2684760"/>
            <a:ext cx="4507302" cy="31348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353B2EE-8D3E-098F-F40B-5C35D8AE4685}"/>
              </a:ext>
            </a:extLst>
          </p:cNvPr>
          <p:cNvSpPr txBox="1">
            <a:spLocks/>
          </p:cNvSpPr>
          <p:nvPr/>
        </p:nvSpPr>
        <p:spPr>
          <a:xfrm>
            <a:off x="1588698" y="2643748"/>
            <a:ext cx="9120150" cy="26528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Bookings</a:t>
            </a:r>
          </a:p>
          <a:p>
            <a:r>
              <a:rPr lang="en-GB" dirty="0"/>
              <a:t>Items</a:t>
            </a:r>
          </a:p>
          <a:p>
            <a:r>
              <a:rPr lang="en-GB" dirty="0"/>
              <a:t>Customers</a:t>
            </a:r>
          </a:p>
          <a:p>
            <a:r>
              <a:rPr lang="en-GB" dirty="0"/>
              <a:t>Sales</a:t>
            </a:r>
          </a:p>
          <a:p>
            <a:endParaRPr lang="en-GB" dirty="0"/>
          </a:p>
        </p:txBody>
      </p:sp>
      <p:pic>
        <p:nvPicPr>
          <p:cNvPr id="20" name="Picture 19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B91FA63-EF2E-037E-8F16-C5D0BB034B3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722" t="26526" r="36745" b="10280"/>
          <a:stretch>
            <a:fillRect/>
          </a:stretch>
        </p:blipFill>
        <p:spPr>
          <a:xfrm>
            <a:off x="4148280" y="2302497"/>
            <a:ext cx="6455021" cy="3425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0399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FD4DF5-C37A-026D-46A7-58DC72BE76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1B3137-F993-EF8B-551A-70B16E565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FC6E5-5193-4CAC-9986-53F77D497977}" type="datetime1">
              <a:rPr lang="en-GB" smtClean="0"/>
              <a:t>29/07/2025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0EFBE2-C147-55D2-EC5B-65727FD38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19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7EADF9A-5725-FD68-674A-7B7F657728B2}"/>
              </a:ext>
            </a:extLst>
          </p:cNvPr>
          <p:cNvSpPr/>
          <p:nvPr/>
        </p:nvSpPr>
        <p:spPr>
          <a:xfrm>
            <a:off x="0" y="897903"/>
            <a:ext cx="12192000" cy="5062194"/>
          </a:xfrm>
          <a:prstGeom prst="rect">
            <a:avLst/>
          </a:prstGeom>
          <a:solidFill>
            <a:srgbClr val="CC3399"/>
          </a:solidFill>
          <a:ln>
            <a:solidFill>
              <a:srgbClr val="CC3399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EB5B7B-EFB9-F2D5-6EC1-1763B68E8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8698" y="1641360"/>
            <a:ext cx="10515600" cy="3575279"/>
          </a:xfrm>
        </p:spPr>
        <p:txBody>
          <a:bodyPr>
            <a:normAutofit/>
          </a:bodyPr>
          <a:lstStyle/>
          <a:p>
            <a:r>
              <a:rPr lang="en-GB" sz="6600" b="1" spc="-150" dirty="0">
                <a:solidFill>
                  <a:schemeClr val="bg1"/>
                </a:solidFill>
              </a:rPr>
              <a:t>EDA using </a:t>
            </a:r>
            <a:br>
              <a:rPr lang="en-GB" sz="6600" b="1" spc="-150" dirty="0">
                <a:solidFill>
                  <a:schemeClr val="bg1"/>
                </a:solidFill>
              </a:rPr>
            </a:br>
            <a:r>
              <a:rPr lang="en-GB" sz="6600" b="1" spc="-150" dirty="0">
                <a:solidFill>
                  <a:schemeClr val="bg1"/>
                </a:solidFill>
              </a:rPr>
              <a:t>SQL Queries</a:t>
            </a:r>
          </a:p>
        </p:txBody>
      </p:sp>
    </p:spTree>
    <p:extLst>
      <p:ext uri="{BB962C8B-B14F-4D97-AF65-F5344CB8AC3E}">
        <p14:creationId xmlns:p14="http://schemas.microsoft.com/office/powerpoint/2010/main" val="2921359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cover dir="r"/>
      </p:transition>
    </mc:Choice>
    <mc:Fallback xmlns="">
      <p:transition>
        <p:cover dir="r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97D2B-97A8-F475-F6F2-F6701FCD3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FC6E5-5193-4CAC-9986-53F77D497977}" type="datetime1">
              <a:rPr lang="en-GB" smtClean="0"/>
              <a:t>29/07/2025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987444-204B-1C10-B570-A4FC72160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2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526D0F6-3F1D-C521-8356-60DDDF24D91B}"/>
              </a:ext>
            </a:extLst>
          </p:cNvPr>
          <p:cNvSpPr/>
          <p:nvPr/>
        </p:nvSpPr>
        <p:spPr>
          <a:xfrm>
            <a:off x="0" y="897903"/>
            <a:ext cx="12192000" cy="506219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975B78-3CDF-74BD-20D7-8B54456A4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8698" y="1641360"/>
            <a:ext cx="10515600" cy="3575279"/>
          </a:xfrm>
        </p:spPr>
        <p:txBody>
          <a:bodyPr>
            <a:normAutofit/>
          </a:bodyPr>
          <a:lstStyle/>
          <a:p>
            <a:r>
              <a:rPr lang="en-GB" sz="6600" b="1" spc="-150" dirty="0">
                <a:solidFill>
                  <a:schemeClr val="bg1"/>
                </a:solidFill>
              </a:rPr>
              <a:t>What are we talking</a:t>
            </a:r>
            <a:br>
              <a:rPr lang="en-GB" sz="6600" b="1" spc="-150" dirty="0">
                <a:solidFill>
                  <a:schemeClr val="bg1"/>
                </a:solidFill>
              </a:rPr>
            </a:br>
            <a:r>
              <a:rPr lang="en-GB" sz="6600" b="1" spc="-150" dirty="0">
                <a:solidFill>
                  <a:schemeClr val="bg1"/>
                </a:solidFill>
              </a:rPr>
              <a:t>about?</a:t>
            </a:r>
          </a:p>
        </p:txBody>
      </p:sp>
    </p:spTree>
    <p:extLst>
      <p:ext uri="{BB962C8B-B14F-4D97-AF65-F5344CB8AC3E}">
        <p14:creationId xmlns:p14="http://schemas.microsoft.com/office/powerpoint/2010/main" val="850282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cover dir="r"/>
      </p:transition>
    </mc:Choice>
    <mc:Fallback xmlns="">
      <p:transition>
        <p:cover dir="r"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0E57EB-2DBA-D54D-6911-6F7A4B5EAB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A3C1E-C4EA-3DC9-2246-C27DC6332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8698" y="902937"/>
            <a:ext cx="9082443" cy="1325563"/>
          </a:xfrm>
        </p:spPr>
        <p:txBody>
          <a:bodyPr/>
          <a:lstStyle/>
          <a:p>
            <a:r>
              <a:rPr lang="en-GB" dirty="0">
                <a:solidFill>
                  <a:srgbClr val="CC0099"/>
                </a:solidFill>
              </a:rPr>
              <a:t>We Design generate </a:t>
            </a:r>
            <a:r>
              <a:rPr lang="en-GB" b="1" spc="-300" dirty="0"/>
              <a:t>162 percent</a:t>
            </a:r>
            <a:br>
              <a:rPr lang="en-GB" b="1" u="sng" dirty="0">
                <a:solidFill>
                  <a:srgbClr val="CC0099"/>
                </a:solidFill>
              </a:rPr>
            </a:br>
            <a:r>
              <a:rPr lang="en-GB" dirty="0">
                <a:solidFill>
                  <a:srgbClr val="CC0099"/>
                </a:solidFill>
              </a:rPr>
              <a:t>more revenue than Ultimate Print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17D1F9-4E77-7684-C118-C5E8BCBA0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BB78C-88A4-432F-8BB5-272D432DED4B}" type="datetime1">
              <a:rPr lang="en-GB" smtClean="0"/>
              <a:t>29/07/2025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FE413A-F4B2-0E48-6938-99F4AE580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20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2E52DAF-6C0D-4DA4-3E40-80CD14B0CD5E}"/>
              </a:ext>
            </a:extLst>
          </p:cNvPr>
          <p:cNvSpPr/>
          <p:nvPr/>
        </p:nvSpPr>
        <p:spPr>
          <a:xfrm>
            <a:off x="0" y="897903"/>
            <a:ext cx="160256" cy="5062194"/>
          </a:xfrm>
          <a:prstGeom prst="rect">
            <a:avLst/>
          </a:prstGeom>
          <a:solidFill>
            <a:srgbClr val="CC3399"/>
          </a:solidFill>
          <a:ln>
            <a:solidFill>
              <a:srgbClr val="CC3399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FFC000"/>
              </a:solidFill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305E138-9D99-FFB1-8C8B-263C6AD1164B}"/>
              </a:ext>
            </a:extLst>
          </p:cNvPr>
          <p:cNvSpPr txBox="1">
            <a:spLocks/>
          </p:cNvSpPr>
          <p:nvPr/>
        </p:nvSpPr>
        <p:spPr>
          <a:xfrm>
            <a:off x="6096000" y="2684760"/>
            <a:ext cx="4507302" cy="31348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545A64F-7967-8FBF-3810-A5EE357F04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8698" y="2894699"/>
            <a:ext cx="4315427" cy="2715004"/>
          </a:xfrm>
          <a:prstGeom prst="rect">
            <a:avLst/>
          </a:prstGeom>
        </p:spPr>
      </p:pic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8BA9C10E-A6C4-194B-572C-86807657854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8185734"/>
              </p:ext>
            </p:extLst>
          </p:nvPr>
        </p:nvGraphicFramePr>
        <p:xfrm>
          <a:off x="5908778" y="2197202"/>
          <a:ext cx="4762363" cy="38453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243526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ll/>
      </p:transition>
    </mc:Choice>
    <mc:Fallback xmlns="">
      <p:transition>
        <p:pull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62F9D8-A1E1-1C6D-BF93-46AE7D4F03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FD0AD-FADA-185D-9BBF-9940FF37D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8698" y="902937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rgbClr val="CC0099"/>
                </a:solidFill>
              </a:rPr>
              <a:t>A3 and A4 make </a:t>
            </a:r>
            <a:r>
              <a:rPr lang="en-GB" b="1" spc="-300" dirty="0"/>
              <a:t>51 percent  </a:t>
            </a:r>
            <a:r>
              <a:rPr lang="en-GB" dirty="0">
                <a:solidFill>
                  <a:srgbClr val="CC0099"/>
                </a:solidFill>
              </a:rPr>
              <a:t>of all orders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F91F06-A632-5F6F-0F2C-2F7B62531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BB78C-88A4-432F-8BB5-272D432DED4B}" type="datetime1">
              <a:rPr lang="en-GB" smtClean="0"/>
              <a:t>29/07/2025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5649E5-F50C-1C53-C236-FBD4BCF9E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21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C6EDDE-69BF-EB8E-71FB-7CFEC2B2FA05}"/>
              </a:ext>
            </a:extLst>
          </p:cNvPr>
          <p:cNvSpPr/>
          <p:nvPr/>
        </p:nvSpPr>
        <p:spPr>
          <a:xfrm>
            <a:off x="0" y="897903"/>
            <a:ext cx="160256" cy="5062194"/>
          </a:xfrm>
          <a:prstGeom prst="rect">
            <a:avLst/>
          </a:prstGeom>
          <a:solidFill>
            <a:srgbClr val="CC0099"/>
          </a:solidFill>
          <a:ln>
            <a:solidFill>
              <a:srgbClr val="CC0099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FFC000"/>
              </a:solidFill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C37D2B3-2BD7-7D87-67CD-3AC2694D30FB}"/>
              </a:ext>
            </a:extLst>
          </p:cNvPr>
          <p:cNvSpPr txBox="1">
            <a:spLocks/>
          </p:cNvSpPr>
          <p:nvPr/>
        </p:nvSpPr>
        <p:spPr>
          <a:xfrm>
            <a:off x="6096000" y="2684760"/>
            <a:ext cx="4507302" cy="31348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442E609-E00E-2949-9B68-24D894E4B7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792" y="2945333"/>
            <a:ext cx="2953162" cy="1457528"/>
          </a:xfrm>
          <a:prstGeom prst="rect">
            <a:avLst/>
          </a:prstGeom>
        </p:spPr>
      </p:pic>
      <p:graphicFrame>
        <p:nvGraphicFramePr>
          <p:cNvPr id="17" name="Chart 16">
            <a:extLst>
              <a:ext uri="{FF2B5EF4-FFF2-40B4-BE49-F238E27FC236}">
                <a16:creationId xmlns:a16="http://schemas.microsoft.com/office/drawing/2014/main" id="{F5DBB8BF-2B98-2776-B2A8-D38C83A022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81252251"/>
              </p:ext>
            </p:extLst>
          </p:nvPr>
        </p:nvGraphicFramePr>
        <p:xfrm>
          <a:off x="4819954" y="2228500"/>
          <a:ext cx="5783348" cy="35911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3358167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87CD75-E200-B58F-E7E0-2638713F61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98737-8AEE-86DB-34FC-BE9B4AF74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8698" y="902937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rgbClr val="CC0099"/>
                </a:solidFill>
              </a:rPr>
              <a:t>130gsm is the most popular Paper type</a:t>
            </a:r>
            <a:br>
              <a:rPr lang="en-GB" dirty="0">
                <a:solidFill>
                  <a:srgbClr val="CC0099"/>
                </a:solidFill>
              </a:rPr>
            </a:br>
            <a:r>
              <a:rPr lang="en-GB" dirty="0">
                <a:solidFill>
                  <a:srgbClr val="CC0099"/>
                </a:solidFill>
              </a:rPr>
              <a:t>generating </a:t>
            </a:r>
            <a:r>
              <a:rPr lang="en-GB" b="1" spc="-300" dirty="0">
                <a:uFill>
                  <a:solidFill>
                    <a:srgbClr val="CC3399"/>
                  </a:solidFill>
                </a:uFill>
              </a:rPr>
              <a:t>£ 451 thousand  </a:t>
            </a:r>
            <a:r>
              <a:rPr lang="en-GB" dirty="0">
                <a:solidFill>
                  <a:srgbClr val="CC0099"/>
                </a:solidFill>
              </a:rPr>
              <a:t>in Q1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BF9711-3D7E-B977-AF8E-4E4F6BCAC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BB78C-88A4-432F-8BB5-272D432DED4B}" type="datetime1">
              <a:rPr lang="en-GB" smtClean="0"/>
              <a:t>29/07/2025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2D16B2-2030-79E7-799C-6468CE354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22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93AEF6F-E118-3ADD-A796-C2B063B9763C}"/>
              </a:ext>
            </a:extLst>
          </p:cNvPr>
          <p:cNvSpPr/>
          <p:nvPr/>
        </p:nvSpPr>
        <p:spPr>
          <a:xfrm>
            <a:off x="0" y="897903"/>
            <a:ext cx="160256" cy="5062194"/>
          </a:xfrm>
          <a:prstGeom prst="rect">
            <a:avLst/>
          </a:prstGeom>
          <a:solidFill>
            <a:srgbClr val="CC0099"/>
          </a:solidFill>
          <a:ln>
            <a:solidFill>
              <a:srgbClr val="CC0099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FFC000"/>
              </a:solidFill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8B5200A-2F28-AFB5-F306-9D6408945E53}"/>
              </a:ext>
            </a:extLst>
          </p:cNvPr>
          <p:cNvSpPr txBox="1">
            <a:spLocks/>
          </p:cNvSpPr>
          <p:nvPr/>
        </p:nvSpPr>
        <p:spPr>
          <a:xfrm>
            <a:off x="6096000" y="2684760"/>
            <a:ext cx="4507302" cy="31348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C0D05FD5-23F1-146B-41A7-DA5549F33FD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4792101"/>
              </p:ext>
            </p:extLst>
          </p:nvPr>
        </p:nvGraphicFramePr>
        <p:xfrm>
          <a:off x="5808862" y="2116288"/>
          <a:ext cx="4507302" cy="42718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A833096C-D89C-CC5E-929C-9E883F39AF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8698" y="3258271"/>
            <a:ext cx="4220164" cy="1695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6411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2F5F5E-348B-E162-5D2A-F01808CCE0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71FEA-EF56-D878-156D-35A71816D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8698" y="902937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rgbClr val="CC0099"/>
                </a:solidFill>
              </a:rPr>
              <a:t>We Design and Ultimate Print have</a:t>
            </a:r>
            <a:br>
              <a:rPr lang="en-GB" dirty="0">
                <a:solidFill>
                  <a:srgbClr val="CC0099"/>
                </a:solidFill>
              </a:rPr>
            </a:br>
            <a:r>
              <a:rPr lang="en-GB" b="1" spc="-150" dirty="0"/>
              <a:t>expected</a:t>
            </a:r>
            <a:r>
              <a:rPr lang="en-GB" dirty="0">
                <a:solidFill>
                  <a:srgbClr val="CC0099"/>
                </a:solidFill>
              </a:rPr>
              <a:t> unbilled orders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B542BD-1D38-EA9D-62EE-1E7888145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BB78C-88A4-432F-8BB5-272D432DED4B}" type="datetime1">
              <a:rPr lang="en-GB" smtClean="0"/>
              <a:t>29/07/2025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E7C5C-D2C0-DEE2-299F-D4CFFD663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23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DB20F1D-4462-EE06-AB8B-B992FE59788B}"/>
              </a:ext>
            </a:extLst>
          </p:cNvPr>
          <p:cNvSpPr/>
          <p:nvPr/>
        </p:nvSpPr>
        <p:spPr>
          <a:xfrm>
            <a:off x="0" y="897903"/>
            <a:ext cx="160256" cy="5062194"/>
          </a:xfrm>
          <a:prstGeom prst="rect">
            <a:avLst/>
          </a:prstGeom>
          <a:solidFill>
            <a:srgbClr val="CC0099"/>
          </a:solidFill>
          <a:ln>
            <a:solidFill>
              <a:srgbClr val="CC0099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FFC000"/>
              </a:solidFill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6FBEEC22-7442-ED74-A55D-309CC8E871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8698" y="2684760"/>
            <a:ext cx="4507302" cy="313488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dirty="0"/>
              <a:t>Query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9674D0D-DEB7-F441-FC56-BC482428BA8E}"/>
              </a:ext>
            </a:extLst>
          </p:cNvPr>
          <p:cNvSpPr txBox="1">
            <a:spLocks/>
          </p:cNvSpPr>
          <p:nvPr/>
        </p:nvSpPr>
        <p:spPr>
          <a:xfrm>
            <a:off x="6096000" y="2684760"/>
            <a:ext cx="4507302" cy="31348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D3959BB-132A-1C14-6DFC-78E97546302E}"/>
              </a:ext>
            </a:extLst>
          </p:cNvPr>
          <p:cNvSpPr txBox="1">
            <a:spLocks/>
          </p:cNvSpPr>
          <p:nvPr/>
        </p:nvSpPr>
        <p:spPr>
          <a:xfrm>
            <a:off x="6096000" y="2684760"/>
            <a:ext cx="4507302" cy="31348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GB" b="1" spc="-150" dirty="0"/>
              <a:t>Output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91D6C1F-113E-EF11-D88F-5FA8AC4764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0346" y="3390068"/>
            <a:ext cx="4344006" cy="172426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46CA3AC-84BC-7E07-83BF-DAD3A513C4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7648" y="3390068"/>
            <a:ext cx="4391638" cy="2676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749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C8CFBA-AE5A-5B70-DD90-613A6B4CCF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F97CC-E428-9863-FEDA-95A5F38AB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FC6E5-5193-4CAC-9986-53F77D497977}" type="datetime1">
              <a:rPr lang="en-GB" smtClean="0"/>
              <a:t>29/07/2025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367CBE-4C04-6515-F16A-9763A5DEF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24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FA2D5D-0442-855E-5F41-44D048A85AC1}"/>
              </a:ext>
            </a:extLst>
          </p:cNvPr>
          <p:cNvSpPr/>
          <p:nvPr/>
        </p:nvSpPr>
        <p:spPr>
          <a:xfrm>
            <a:off x="0" y="897903"/>
            <a:ext cx="12192000" cy="5062194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14D94E-8573-E66C-0F07-D1D7A823D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8698" y="1641360"/>
            <a:ext cx="10515600" cy="3575279"/>
          </a:xfrm>
        </p:spPr>
        <p:txBody>
          <a:bodyPr>
            <a:normAutofit/>
          </a:bodyPr>
          <a:lstStyle/>
          <a:p>
            <a:r>
              <a:rPr lang="en-GB" sz="6600" b="1" spc="-150" dirty="0">
                <a:solidFill>
                  <a:schemeClr val="bg1"/>
                </a:solidFill>
              </a:rPr>
              <a:t>Visual Analysis using</a:t>
            </a:r>
            <a:br>
              <a:rPr lang="en-GB" sz="6600" b="1" spc="-150" dirty="0">
                <a:solidFill>
                  <a:schemeClr val="bg1"/>
                </a:solidFill>
              </a:rPr>
            </a:br>
            <a:r>
              <a:rPr lang="en-GB" sz="6600" b="1" spc="-150" dirty="0">
                <a:solidFill>
                  <a:schemeClr val="bg1"/>
                </a:solidFill>
              </a:rPr>
              <a:t>Power BI</a:t>
            </a:r>
          </a:p>
        </p:txBody>
      </p:sp>
    </p:spTree>
    <p:extLst>
      <p:ext uri="{BB962C8B-B14F-4D97-AF65-F5344CB8AC3E}">
        <p14:creationId xmlns:p14="http://schemas.microsoft.com/office/powerpoint/2010/main" val="1272247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cover dir="r"/>
      </p:transition>
    </mc:Choice>
    <mc:Fallback xmlns="">
      <p:transition>
        <p:cover dir="r"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9385078"/>
                  </p:ext>
                </p:extLst>
              </p:nvPr>
            </p:nvGraphicFramePr>
            <p:xfrm>
              <a:off x="721012" y="101512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1012" y="1015129"/>
                <a:ext cx="10749976" cy="5335725"/>
              </a:xfrm>
              <a:prstGeom prst="rect">
                <a:avLst/>
              </a:prstGeom>
            </p:spPr>
          </p:pic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6B7D75A6-199C-BFB0-2F0C-5DB1D84C151D}"/>
              </a:ext>
            </a:extLst>
          </p:cNvPr>
          <p:cNvSpPr/>
          <p:nvPr/>
        </p:nvSpPr>
        <p:spPr>
          <a:xfrm>
            <a:off x="0" y="897903"/>
            <a:ext cx="160256" cy="5062194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FFC000"/>
              </a:solidFill>
            </a:endParaRP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B04AC123-C0FF-D979-397C-A3DD7D6FC01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17098" y="6350854"/>
            <a:ext cx="2743200" cy="365125"/>
          </a:xfrm>
        </p:spPr>
        <p:txBody>
          <a:bodyPr/>
          <a:lstStyle/>
          <a:p>
            <a:fld id="{BB84F609-2801-49CC-B7D4-0277127E82D0}" type="datetime1">
              <a:rPr lang="en-GB" smtClean="0"/>
              <a:t>29/07/2025</a:t>
            </a:fld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253EC27-6B23-E5E5-3CC5-7977B6333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57249" y="6356350"/>
            <a:ext cx="2743200" cy="365125"/>
          </a:xfrm>
        </p:spPr>
        <p:txBody>
          <a:bodyPr/>
          <a:lstStyle/>
          <a:p>
            <a:fld id="{8E05DC9C-C50D-D242-B083-59CEE07163F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872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ll/>
      </p:transition>
    </mc:Choice>
    <mc:Fallback xmlns="">
      <p:transition>
        <p:pull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43043526"/>
                  </p:ext>
                </p:extLst>
              </p:nvPr>
            </p:nvGraphicFramePr>
            <p:xfrm>
              <a:off x="721012" y="101512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1012" y="1015129"/>
                <a:ext cx="10749976" cy="5335725"/>
              </a:xfrm>
              <a:prstGeom prst="rect">
                <a:avLst/>
              </a:prstGeom>
            </p:spPr>
          </p:pic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C0613130-D83A-1202-2AAF-625ED5D4C960}"/>
              </a:ext>
            </a:extLst>
          </p:cNvPr>
          <p:cNvSpPr/>
          <p:nvPr/>
        </p:nvSpPr>
        <p:spPr>
          <a:xfrm>
            <a:off x="0" y="897903"/>
            <a:ext cx="160256" cy="5062194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FFC0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EE4B08-4415-9A8C-794F-CB6C0EE00E5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17098" y="6350854"/>
            <a:ext cx="2743200" cy="365125"/>
          </a:xfrm>
        </p:spPr>
        <p:txBody>
          <a:bodyPr/>
          <a:lstStyle/>
          <a:p>
            <a:fld id="{BB84F609-2801-49CC-B7D4-0277127E82D0}" type="datetime1">
              <a:rPr lang="en-GB" smtClean="0"/>
              <a:t>29/07/2025</a:t>
            </a:fld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8027FC7E-04C5-2D30-3643-53DD08A8A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57249" y="6356350"/>
            <a:ext cx="2743200" cy="365125"/>
          </a:xfrm>
        </p:spPr>
        <p:txBody>
          <a:bodyPr/>
          <a:lstStyle/>
          <a:p>
            <a:fld id="{8E05DC9C-C50D-D242-B083-59CEE07163F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8127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B48EE8-2B68-87BF-9B87-F89E7EC3F9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2E251-565A-7117-A0EB-1D3C76BD8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8698" y="902937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rgbClr val="C00000"/>
                </a:solidFill>
              </a:rPr>
              <a:t>KPI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2A0008-5407-CB9D-3D79-C82F7DBDF9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8697" y="2643749"/>
            <a:ext cx="9729160" cy="2201628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Total Revenue </a:t>
            </a:r>
            <a:r>
              <a:rPr lang="en-GB" b="1" dirty="0"/>
              <a:t>			</a:t>
            </a:r>
            <a:r>
              <a:rPr lang="en-GB" b="1" spc="-150" dirty="0">
                <a:solidFill>
                  <a:srgbClr val="C00000"/>
                </a:solidFill>
              </a:rPr>
              <a:t>£ 724  thousand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Top Customers</a:t>
            </a:r>
            <a:r>
              <a:rPr lang="en-GB" b="1" dirty="0"/>
              <a:t>		</a:t>
            </a:r>
            <a:r>
              <a:rPr lang="en-GB" b="1" spc="-150" dirty="0">
                <a:solidFill>
                  <a:srgbClr val="C00000"/>
                </a:solidFill>
              </a:rPr>
              <a:t>We Design,  Ultimate,  One Step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Most ordered Product</a:t>
            </a:r>
            <a:r>
              <a:rPr lang="en-GB" b="1" dirty="0"/>
              <a:t>	</a:t>
            </a:r>
            <a:r>
              <a:rPr lang="en-GB" b="1" spc="-150" dirty="0">
                <a:solidFill>
                  <a:srgbClr val="C00000"/>
                </a:solidFill>
              </a:rPr>
              <a:t>A4  130gsm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Average order value</a:t>
            </a:r>
            <a:r>
              <a:rPr lang="en-GB" b="1" dirty="0"/>
              <a:t>		</a:t>
            </a:r>
            <a:r>
              <a:rPr lang="en-GB" b="1" spc="-150" dirty="0">
                <a:solidFill>
                  <a:srgbClr val="C00000"/>
                </a:solidFill>
              </a:rPr>
              <a:t>£ 574  per  order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D39A82-CA4E-F91B-6FCF-AA0B190E2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BB78C-88A4-432F-8BB5-272D432DED4B}" type="datetime1">
              <a:rPr lang="en-GB" smtClean="0"/>
              <a:t>29/07/2025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67A62F-D586-AEE7-FF20-BC385BD7F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27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3E31D90-D5E0-3AC7-36B9-B06D84F33BB9}"/>
              </a:ext>
            </a:extLst>
          </p:cNvPr>
          <p:cNvSpPr/>
          <p:nvPr/>
        </p:nvSpPr>
        <p:spPr>
          <a:xfrm>
            <a:off x="0" y="897903"/>
            <a:ext cx="160256" cy="5062194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489565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8CE354-5108-8935-A4FB-962818AA5F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DE678-BF92-1278-0A67-9FB558D17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8698" y="902937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rgbClr val="C00000"/>
                </a:solidFill>
              </a:rPr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59D62-03C7-838D-9917-67618D37D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8698" y="2643748"/>
            <a:ext cx="9120150" cy="2626991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Improve </a:t>
            </a:r>
            <a:r>
              <a:rPr lang="en-GB" b="1" spc="-150" dirty="0"/>
              <a:t>Invoicing accuracy </a:t>
            </a:r>
            <a:r>
              <a:rPr lang="en-GB" dirty="0"/>
              <a:t>&amp; completion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Focus on </a:t>
            </a:r>
            <a:r>
              <a:rPr lang="en-GB" b="1" spc="-150" dirty="0"/>
              <a:t>High-value customers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Streamline </a:t>
            </a:r>
            <a:r>
              <a:rPr lang="en-GB" b="1" spc="-150" dirty="0"/>
              <a:t>Customer ordering</a:t>
            </a:r>
            <a:r>
              <a:rPr lang="en-GB" dirty="0"/>
              <a:t> process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Optimise </a:t>
            </a:r>
            <a:r>
              <a:rPr lang="en-GB" b="1" spc="-150" dirty="0"/>
              <a:t>Production planning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Product line Insights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5A7D89-F965-66C8-ED36-1A19501C7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BB78C-88A4-432F-8BB5-272D432DED4B}" type="datetime1">
              <a:rPr lang="en-GB" smtClean="0"/>
              <a:t>29/07/2025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6EADE1-E1C0-2791-1D32-939950026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28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CB6789-0F76-5546-5EF4-E1CF9B70D62B}"/>
              </a:ext>
            </a:extLst>
          </p:cNvPr>
          <p:cNvSpPr/>
          <p:nvPr/>
        </p:nvSpPr>
        <p:spPr>
          <a:xfrm>
            <a:off x="0" y="897903"/>
            <a:ext cx="160256" cy="5062194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88099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FCE709-BEC8-AE30-1D12-BB8FC9F337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CC5A8-D361-1BB4-BE2D-7B9AEBBFD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8698" y="902937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rgbClr val="C00000"/>
                </a:solidFill>
              </a:rPr>
              <a:t>Analysis 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FC0110-33E1-228A-2043-4ABB545BFF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8698" y="2643748"/>
            <a:ext cx="9120150" cy="2626991"/>
          </a:xfrm>
        </p:spPr>
        <p:txBody>
          <a:bodyPr>
            <a:noAutofit/>
          </a:bodyPr>
          <a:lstStyle/>
          <a:p>
            <a:r>
              <a:rPr lang="en-GB" dirty="0"/>
              <a:t>Limited Time Scope</a:t>
            </a:r>
          </a:p>
          <a:p>
            <a:r>
              <a:rPr lang="en-GB" dirty="0"/>
              <a:t>Selective data (pdf forms only)</a:t>
            </a:r>
          </a:p>
          <a:p>
            <a:r>
              <a:rPr lang="en-GB" dirty="0"/>
              <a:t>Incomplete data (some orders not invoiced)</a:t>
            </a:r>
          </a:p>
          <a:p>
            <a:r>
              <a:rPr lang="en-GB" dirty="0"/>
              <a:t>Lack of price dataset</a:t>
            </a:r>
          </a:p>
          <a:p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58B978-BC05-9CAB-6416-201238E61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BB78C-88A4-432F-8BB5-272D432DED4B}" type="datetime1">
              <a:rPr lang="en-GB" smtClean="0"/>
              <a:t>29/07/2025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CB2B22-0420-F060-EA57-18FB8F40A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29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A9676B-3DE1-E941-05F2-134EDB6CCF75}"/>
              </a:ext>
            </a:extLst>
          </p:cNvPr>
          <p:cNvSpPr/>
          <p:nvPr/>
        </p:nvSpPr>
        <p:spPr>
          <a:xfrm>
            <a:off x="0" y="897903"/>
            <a:ext cx="160256" cy="5062194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14070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995FC-3E6E-E087-3A96-E4CFA2ECE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8698" y="897903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rgbClr val="0070C0"/>
                </a:solidFill>
              </a:rPr>
              <a:t>Purpose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22AA92-384B-82D4-FC0E-2E13D8DD6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BB78C-88A4-432F-8BB5-272D432DED4B}" type="datetime1">
              <a:rPr lang="en-GB" smtClean="0"/>
              <a:t>29/07/2025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429EE2-7A07-A598-745B-1FEC0843E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3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DBC418A-0841-9E2C-CDEA-575C6EB67DEB}"/>
              </a:ext>
            </a:extLst>
          </p:cNvPr>
          <p:cNvSpPr/>
          <p:nvPr/>
        </p:nvSpPr>
        <p:spPr>
          <a:xfrm>
            <a:off x="0" y="897903"/>
            <a:ext cx="160256" cy="506219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EBD9C6D-4798-78C1-67A5-710DB762A21A}"/>
              </a:ext>
            </a:extLst>
          </p:cNvPr>
          <p:cNvSpPr txBox="1">
            <a:spLocks/>
          </p:cNvSpPr>
          <p:nvPr/>
        </p:nvSpPr>
        <p:spPr>
          <a:xfrm>
            <a:off x="1588698" y="2643749"/>
            <a:ext cx="9120150" cy="15705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Conduct exploratory data analysis on Q1 2025 bookings and sales data to </a:t>
            </a:r>
            <a:r>
              <a:rPr lang="en-GB" b="1" spc="-150" dirty="0">
                <a:solidFill>
                  <a:schemeClr val="accent4">
                    <a:lumMod val="75000"/>
                  </a:schemeClr>
                </a:solidFill>
              </a:rPr>
              <a:t>generate insights</a:t>
            </a:r>
            <a:r>
              <a:rPr lang="en-GB" b="1" spc="-150" dirty="0"/>
              <a:t> </a:t>
            </a:r>
            <a:r>
              <a:rPr lang="en-GB" dirty="0"/>
              <a:t>about </a:t>
            </a:r>
            <a:r>
              <a:rPr lang="en-GB" b="1" spc="-150" dirty="0">
                <a:solidFill>
                  <a:srgbClr val="FF0000"/>
                </a:solidFill>
              </a:rPr>
              <a:t>customer behaviour</a:t>
            </a:r>
            <a:r>
              <a:rPr lang="en-GB" dirty="0">
                <a:solidFill>
                  <a:srgbClr val="FFC000"/>
                </a:solidFill>
              </a:rPr>
              <a:t> </a:t>
            </a:r>
            <a:r>
              <a:rPr lang="en-GB" dirty="0"/>
              <a:t>and </a:t>
            </a:r>
            <a:r>
              <a:rPr lang="en-GB" b="1" spc="-150" dirty="0">
                <a:solidFill>
                  <a:srgbClr val="FF0000"/>
                </a:solidFill>
              </a:rPr>
              <a:t>sales performance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67991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ll/>
      </p:transition>
    </mc:Choice>
    <mc:Fallback xmlns="">
      <p:transition>
        <p:pull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E414A0-CEC2-8508-6AFF-BD22867C70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B9704-0A51-7E72-BDD8-91F6B84F1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8698" y="902937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rgbClr val="C00000"/>
                </a:solidFill>
              </a:rPr>
              <a:t>Analysis Potential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4D4E7A-0F4C-CA1E-F975-1B655B6588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8698" y="2643748"/>
            <a:ext cx="9120150" cy="2626991"/>
          </a:xfrm>
        </p:spPr>
        <p:txBody>
          <a:bodyPr>
            <a:noAutofit/>
          </a:bodyPr>
          <a:lstStyle/>
          <a:p>
            <a:r>
              <a:rPr lang="en-GB" dirty="0"/>
              <a:t>Real-time KPI Dashboarding</a:t>
            </a:r>
          </a:p>
          <a:p>
            <a:r>
              <a:rPr lang="en-GB" dirty="0"/>
              <a:t>Targeted Marketing</a:t>
            </a:r>
          </a:p>
          <a:p>
            <a:r>
              <a:rPr lang="en-GB" dirty="0"/>
              <a:t>Predictive Analysis (forecast orders / spot churn risks)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26E318-BEF2-E51A-E4C8-04A62DA45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BB78C-88A4-432F-8BB5-272D432DED4B}" type="datetime1">
              <a:rPr lang="en-GB" smtClean="0"/>
              <a:t>29/07/2025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E926B8-0EF4-0606-8AC8-C6AEF22C3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30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2263B2-74C9-0079-8F62-3E8250D73A30}"/>
              </a:ext>
            </a:extLst>
          </p:cNvPr>
          <p:cNvSpPr/>
          <p:nvPr/>
        </p:nvSpPr>
        <p:spPr>
          <a:xfrm>
            <a:off x="0" y="897903"/>
            <a:ext cx="160256" cy="5062194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637240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DD7F77-11B0-D296-E03F-730812C7C3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DB9E28-7311-6A6D-736E-495955973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FC6E5-5193-4CAC-9986-53F77D497977}" type="datetime1">
              <a:rPr lang="en-GB" smtClean="0"/>
              <a:t>29/07/2025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5669EF-DC4E-279D-ED5A-A8F15EDC7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31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BBFB17-67C8-12FB-5812-03CFC3E39F60}"/>
              </a:ext>
            </a:extLst>
          </p:cNvPr>
          <p:cNvSpPr/>
          <p:nvPr/>
        </p:nvSpPr>
        <p:spPr>
          <a:xfrm>
            <a:off x="0" y="897903"/>
            <a:ext cx="12192000" cy="506219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E2A8BF-8B7D-A3DD-E5B7-BFD4128A5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8698" y="1641360"/>
            <a:ext cx="10515600" cy="3575279"/>
          </a:xfrm>
        </p:spPr>
        <p:txBody>
          <a:bodyPr>
            <a:normAutofit/>
          </a:bodyPr>
          <a:lstStyle/>
          <a:p>
            <a:r>
              <a:rPr lang="en-GB" sz="6600" b="1" spc="-150" dirty="0">
                <a:solidFill>
                  <a:schemeClr val="bg1"/>
                </a:solidFill>
              </a:rPr>
              <a:t>Machine Learning using</a:t>
            </a:r>
            <a:br>
              <a:rPr lang="en-GB" sz="6600" b="1" spc="-150" dirty="0">
                <a:solidFill>
                  <a:schemeClr val="bg1"/>
                </a:solidFill>
              </a:rPr>
            </a:br>
            <a:r>
              <a:rPr lang="en-GB" sz="6600" b="1" spc="-150" dirty="0">
                <a:solidFill>
                  <a:schemeClr val="bg1"/>
                </a:solidFill>
              </a:rPr>
              <a:t>PyTorch and TensorFlow</a:t>
            </a:r>
          </a:p>
        </p:txBody>
      </p:sp>
    </p:spTree>
    <p:extLst>
      <p:ext uri="{BB962C8B-B14F-4D97-AF65-F5344CB8AC3E}">
        <p14:creationId xmlns:p14="http://schemas.microsoft.com/office/powerpoint/2010/main" val="2711839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cover dir="r"/>
      </p:transition>
    </mc:Choice>
    <mc:Fallback xmlns="">
      <p:transition>
        <p:cover dir="r"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F27726-1C88-FE37-3B58-D39186D53A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3C643-EAE0-E998-693A-080F24292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8698" y="902937"/>
            <a:ext cx="10515600" cy="1325563"/>
          </a:xfrm>
        </p:spPr>
        <p:txBody>
          <a:bodyPr/>
          <a:lstStyle/>
          <a:p>
            <a:r>
              <a:rPr lang="en-GB" dirty="0"/>
              <a:t>Thank you for listening!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28D7C3-D629-E3A6-1113-4E6EC9819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BB78C-88A4-432F-8BB5-272D432DED4B}" type="datetime1">
              <a:rPr lang="en-GB" smtClean="0"/>
              <a:t>29/07/2025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9A914D-1A61-79C6-5F33-13B70D241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32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0A8F03-7B58-C781-10D5-BFF7277DD7C8}"/>
              </a:ext>
            </a:extLst>
          </p:cNvPr>
          <p:cNvSpPr/>
          <p:nvPr/>
        </p:nvSpPr>
        <p:spPr>
          <a:xfrm>
            <a:off x="0" y="897903"/>
            <a:ext cx="160256" cy="506219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9C9D2EA-A6E2-733F-B88E-152CB0FCC8C1}"/>
              </a:ext>
            </a:extLst>
          </p:cNvPr>
          <p:cNvSpPr txBox="1">
            <a:spLocks/>
          </p:cNvSpPr>
          <p:nvPr/>
        </p:nvSpPr>
        <p:spPr>
          <a:xfrm>
            <a:off x="1588698" y="2643748"/>
            <a:ext cx="9120150" cy="26269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spc="-150" dirty="0"/>
              <a:t>Email:</a:t>
            </a:r>
            <a:r>
              <a:rPr lang="en-GB" b="1" dirty="0"/>
              <a:t> </a:t>
            </a:r>
            <a:r>
              <a:rPr lang="en-GB" dirty="0"/>
              <a:t>mruhan.ahmed@outlook.com</a:t>
            </a:r>
          </a:p>
          <a:p>
            <a:pPr marL="0" indent="0">
              <a:buNone/>
            </a:pPr>
            <a:r>
              <a:rPr lang="en-GB" b="1" spc="-150" dirty="0"/>
              <a:t>LinkedIn:</a:t>
            </a:r>
            <a:r>
              <a:rPr lang="en-GB" b="1" dirty="0"/>
              <a:t> </a:t>
            </a:r>
            <a:r>
              <a:rPr lang="en-GB" dirty="0"/>
              <a:t>linkedin.com/in/mruhan-ahmed/</a:t>
            </a:r>
            <a:endParaRPr lang="en-GB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96860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cover/>
      </p:transition>
    </mc:Choice>
    <mc:Fallback xmlns="">
      <p:transition>
        <p:cover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682768-2EFE-4E6D-F99D-BFF186FE1B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53CB8-32B3-0A29-F37A-707237337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8698" y="902937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rgbClr val="0070C0"/>
                </a:solidFill>
              </a:rPr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29B82-209A-CC83-F689-9644FF0578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8698" y="2643749"/>
            <a:ext cx="9120150" cy="1570502"/>
          </a:xfrm>
        </p:spPr>
        <p:txBody>
          <a:bodyPr>
            <a:noAutofit/>
          </a:bodyPr>
          <a:lstStyle/>
          <a:p>
            <a:r>
              <a:rPr lang="en-GB" dirty="0"/>
              <a:t>Identify </a:t>
            </a:r>
            <a:r>
              <a:rPr lang="en-GB" b="1" spc="-150" dirty="0">
                <a:solidFill>
                  <a:srgbClr val="CC3399"/>
                </a:solidFill>
              </a:rPr>
              <a:t>top revenue</a:t>
            </a:r>
            <a:r>
              <a:rPr lang="en-GB" dirty="0"/>
              <a:t>-contributing customers</a:t>
            </a:r>
          </a:p>
          <a:p>
            <a:r>
              <a:rPr lang="en-GB" dirty="0"/>
              <a:t>Understand </a:t>
            </a:r>
            <a:r>
              <a:rPr lang="en-GB" b="1" spc="-150" dirty="0">
                <a:solidFill>
                  <a:srgbClr val="FF0000"/>
                </a:solidFill>
              </a:rPr>
              <a:t>booking patterns</a:t>
            </a:r>
            <a:r>
              <a:rPr lang="en-GB" dirty="0"/>
              <a:t> and </a:t>
            </a:r>
            <a:r>
              <a:rPr lang="en-GB" b="1" spc="-150" dirty="0">
                <a:solidFill>
                  <a:srgbClr val="FF0000"/>
                </a:solidFill>
              </a:rPr>
              <a:t>product preferences</a:t>
            </a:r>
          </a:p>
          <a:p>
            <a:r>
              <a:rPr lang="en-GB" dirty="0"/>
              <a:t>Highlight </a:t>
            </a:r>
            <a:r>
              <a:rPr lang="en-GB" b="1" spc="-150" dirty="0">
                <a:solidFill>
                  <a:schemeClr val="accent4">
                    <a:lumMod val="75000"/>
                  </a:schemeClr>
                </a:solidFill>
              </a:rPr>
              <a:t>errors</a:t>
            </a:r>
            <a:r>
              <a:rPr lang="en-GB" dirty="0"/>
              <a:t> in booking and invoicing data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64375-E586-A0D5-0E05-D071D5D8A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BB78C-88A4-432F-8BB5-272D432DED4B}" type="datetime1">
              <a:rPr lang="en-GB" smtClean="0"/>
              <a:t>29/07/2025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CA4DC3-EB6D-3647-9A0F-DCD62BB0A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4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2E0A115-2216-2805-B194-0BB288446E81}"/>
              </a:ext>
            </a:extLst>
          </p:cNvPr>
          <p:cNvSpPr/>
          <p:nvPr/>
        </p:nvSpPr>
        <p:spPr>
          <a:xfrm>
            <a:off x="0" y="897903"/>
            <a:ext cx="160256" cy="506219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4332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5796A9-FEB5-7E71-2993-C9E16006EE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ED332-2547-89AA-0968-885EA9565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8698" y="902937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rgbClr val="0070C0"/>
                </a:solidFill>
              </a:rPr>
              <a:t>Tracked KPIs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42206F-5C48-F68C-7775-14B77C458E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8698" y="2643749"/>
            <a:ext cx="9120150" cy="2201628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Total Revenue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Top Customers</a:t>
            </a:r>
            <a:endParaRPr lang="en-GB" dirty="0">
              <a:solidFill>
                <a:srgbClr val="FF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Most ordered Product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Average order value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22C661-3D8D-690B-52DE-F8D99AA09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BB78C-88A4-432F-8BB5-272D432DED4B}" type="datetime1">
              <a:rPr lang="en-GB" smtClean="0"/>
              <a:t>29/07/2025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64329-0930-6C52-FBBF-4229F9C63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5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64F150-6828-978D-D674-A8C061351B12}"/>
              </a:ext>
            </a:extLst>
          </p:cNvPr>
          <p:cNvSpPr/>
          <p:nvPr/>
        </p:nvSpPr>
        <p:spPr>
          <a:xfrm>
            <a:off x="0" y="897903"/>
            <a:ext cx="160256" cy="5062194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84168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BBCBD7-DB32-EBB9-34C1-291938EDF3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7F5BE8-54C0-13E9-4FE0-588535123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FC6E5-5193-4CAC-9986-53F77D497977}" type="datetime1">
              <a:rPr lang="en-GB" smtClean="0"/>
              <a:t>29/07/2025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DD8B50-09EF-7EF8-D6C5-F4F1AD219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6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B2080E-EAB4-09D8-734E-0ED6203740E5}"/>
              </a:ext>
            </a:extLst>
          </p:cNvPr>
          <p:cNvSpPr/>
          <p:nvPr/>
        </p:nvSpPr>
        <p:spPr>
          <a:xfrm>
            <a:off x="0" y="897903"/>
            <a:ext cx="12192000" cy="506219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D4B2CF-F4AE-1CDF-3B9C-24D66CB1C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8698" y="1641360"/>
            <a:ext cx="10515600" cy="3575279"/>
          </a:xfrm>
        </p:spPr>
        <p:txBody>
          <a:bodyPr>
            <a:normAutofit/>
          </a:bodyPr>
          <a:lstStyle/>
          <a:p>
            <a:r>
              <a:rPr lang="en-GB" sz="6600" b="1" spc="-150" dirty="0">
                <a:solidFill>
                  <a:schemeClr val="bg1"/>
                </a:solidFill>
              </a:rPr>
              <a:t>Dataset Overview using</a:t>
            </a:r>
            <a:br>
              <a:rPr lang="en-GB" sz="6600" b="1" spc="-150" dirty="0">
                <a:solidFill>
                  <a:schemeClr val="bg1"/>
                </a:solidFill>
              </a:rPr>
            </a:br>
            <a:r>
              <a:rPr lang="en-GB" sz="6600" b="1" spc="-150" dirty="0">
                <a:solidFill>
                  <a:schemeClr val="bg1"/>
                </a:solidFill>
              </a:rPr>
              <a:t>Fabric</a:t>
            </a:r>
          </a:p>
        </p:txBody>
      </p:sp>
    </p:spTree>
    <p:extLst>
      <p:ext uri="{BB962C8B-B14F-4D97-AF65-F5344CB8AC3E}">
        <p14:creationId xmlns:p14="http://schemas.microsoft.com/office/powerpoint/2010/main" val="175427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cover dir="r"/>
      </p:transition>
    </mc:Choice>
    <mc:Fallback xmlns="">
      <p:transition>
        <p:cover dir="r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48C64C-7AEE-24AE-1EB9-F103012024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FA981-888C-6250-FD41-86F255077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8698" y="902937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rgbClr val="00B050"/>
                </a:solidFill>
              </a:rPr>
              <a:t>Dataset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D5E610-37CB-53DD-6652-6BF3022B64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8698" y="2643748"/>
            <a:ext cx="9120150" cy="2652871"/>
          </a:xfrm>
        </p:spPr>
        <p:txBody>
          <a:bodyPr>
            <a:noAutofit/>
          </a:bodyPr>
          <a:lstStyle/>
          <a:p>
            <a:r>
              <a:rPr lang="en-GB" dirty="0"/>
              <a:t>Extracted from </a:t>
            </a:r>
            <a:r>
              <a:rPr lang="en-GB" b="1" spc="-150" dirty="0">
                <a:solidFill>
                  <a:schemeClr val="accent4">
                    <a:lumMod val="75000"/>
                  </a:schemeClr>
                </a:solidFill>
              </a:rPr>
              <a:t>pdf forms</a:t>
            </a:r>
            <a:r>
              <a:rPr lang="en-GB" dirty="0"/>
              <a:t> and </a:t>
            </a:r>
            <a:r>
              <a:rPr lang="en-GB" b="1" spc="-150" dirty="0">
                <a:solidFill>
                  <a:schemeClr val="accent4">
                    <a:lumMod val="75000"/>
                  </a:schemeClr>
                </a:solidFill>
              </a:rPr>
              <a:t>Sage database</a:t>
            </a:r>
          </a:p>
          <a:p>
            <a:r>
              <a:rPr lang="en-GB" dirty="0"/>
              <a:t>Stored in a       Microsoft Fabric Lakehouse</a:t>
            </a:r>
          </a:p>
          <a:p>
            <a:r>
              <a:rPr lang="en-GB" dirty="0"/>
              <a:t>Over </a:t>
            </a:r>
            <a:r>
              <a:rPr lang="en-GB" b="1" spc="-150" dirty="0">
                <a:solidFill>
                  <a:srgbClr val="0070C0"/>
                </a:solidFill>
              </a:rPr>
              <a:t>1’700</a:t>
            </a:r>
            <a:r>
              <a:rPr lang="en-GB" dirty="0"/>
              <a:t> booking records</a:t>
            </a:r>
          </a:p>
          <a:p>
            <a:r>
              <a:rPr lang="en-GB" dirty="0"/>
              <a:t>Over </a:t>
            </a:r>
            <a:r>
              <a:rPr lang="en-GB" b="1" spc="-150" dirty="0">
                <a:solidFill>
                  <a:srgbClr val="0070C0"/>
                </a:solidFill>
              </a:rPr>
              <a:t>40</a:t>
            </a:r>
            <a:r>
              <a:rPr lang="en-GB" dirty="0"/>
              <a:t> columns including:</a:t>
            </a:r>
            <a:r>
              <a:rPr lang="en-GB" b="1" dirty="0">
                <a:solidFill>
                  <a:srgbClr val="0070C0"/>
                </a:solidFill>
              </a:rPr>
              <a:t> </a:t>
            </a:r>
            <a:r>
              <a:rPr lang="en-GB" b="1" spc="-150" dirty="0">
                <a:solidFill>
                  <a:srgbClr val="0070C0"/>
                </a:solidFill>
              </a:rPr>
              <a:t>Paper size, Quantity, Cost</a:t>
            </a:r>
          </a:p>
          <a:p>
            <a:r>
              <a:rPr lang="en-GB" dirty="0"/>
              <a:t>Covers Q1 of 2025 (January, February, March)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5B9036-A6BC-4463-5BBD-AFB7C1B08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BB78C-88A4-432F-8BB5-272D432DED4B}" type="datetime1">
              <a:rPr lang="en-GB" smtClean="0"/>
              <a:t>29/07/2025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951BE5-1F48-0108-1C8A-39FB8C57A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7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41B049-F482-5F21-B1E1-C49695ED3E4C}"/>
              </a:ext>
            </a:extLst>
          </p:cNvPr>
          <p:cNvSpPr/>
          <p:nvPr/>
        </p:nvSpPr>
        <p:spPr>
          <a:xfrm>
            <a:off x="0" y="897903"/>
            <a:ext cx="160256" cy="506219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0" name="Picture 9" descr="A blue logo with a black background&#10;&#10;AI-generated content may be incorrect.">
            <a:extLst>
              <a:ext uri="{FF2B5EF4-FFF2-40B4-BE49-F238E27FC236}">
                <a16:creationId xmlns:a16="http://schemas.microsoft.com/office/drawing/2014/main" id="{01CFEDCD-8360-DC8E-F54E-2BF105A5AC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2877" y="3185258"/>
            <a:ext cx="316738" cy="317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860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pull/>
      </p:transition>
    </mc:Choice>
    <mc:Fallback xmlns="">
      <p:transition>
        <p:pull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481DFB-332A-681B-5322-4FA1E56F6A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5ADFD-72F8-0D10-8E8F-65A3ADBC8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8698" y="902937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rgbClr val="00B050"/>
                </a:solidFill>
              </a:rPr>
              <a:t>Project Relevance of the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876F7D-D8C2-7431-A692-C7F15B018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8697" y="2643749"/>
            <a:ext cx="9911752" cy="1570502"/>
          </a:xfrm>
        </p:spPr>
        <p:txBody>
          <a:bodyPr>
            <a:noAutofit/>
          </a:bodyPr>
          <a:lstStyle/>
          <a:p>
            <a:r>
              <a:rPr lang="en-GB" dirty="0"/>
              <a:t>Enables exploration of </a:t>
            </a:r>
            <a:r>
              <a:rPr lang="en-GB" b="1" spc="-150" dirty="0">
                <a:solidFill>
                  <a:srgbClr val="FF0000"/>
                </a:solidFill>
              </a:rPr>
              <a:t>order patterns</a:t>
            </a:r>
            <a:r>
              <a:rPr lang="en-GB" dirty="0"/>
              <a:t> and </a:t>
            </a:r>
            <a:r>
              <a:rPr lang="en-GB" b="1" spc="-150" dirty="0">
                <a:solidFill>
                  <a:srgbClr val="FF0000"/>
                </a:solidFill>
              </a:rPr>
              <a:t>sales revenue</a:t>
            </a:r>
          </a:p>
          <a:p>
            <a:r>
              <a:rPr lang="en-GB" dirty="0"/>
              <a:t>Allows for </a:t>
            </a:r>
            <a:r>
              <a:rPr lang="en-GB" b="1" spc="-150" dirty="0">
                <a:solidFill>
                  <a:srgbClr val="CC0099"/>
                </a:solidFill>
              </a:rPr>
              <a:t>product trend </a:t>
            </a:r>
            <a:r>
              <a:rPr lang="en-GB" dirty="0"/>
              <a:t>and </a:t>
            </a:r>
            <a:r>
              <a:rPr lang="en-GB" b="1" spc="-150" dirty="0">
                <a:solidFill>
                  <a:srgbClr val="CC0099"/>
                </a:solidFill>
              </a:rPr>
              <a:t>preference analysis</a:t>
            </a:r>
          </a:p>
          <a:p>
            <a:r>
              <a:rPr lang="en-GB" dirty="0"/>
              <a:t>Essential for </a:t>
            </a:r>
            <a:r>
              <a:rPr lang="en-GB" b="1" spc="-150" dirty="0">
                <a:solidFill>
                  <a:srgbClr val="FF0000"/>
                </a:solidFill>
              </a:rPr>
              <a:t>building KPIs</a:t>
            </a:r>
            <a:r>
              <a:rPr lang="en-GB" spc="-150" dirty="0"/>
              <a:t> </a:t>
            </a:r>
            <a:r>
              <a:rPr lang="en-GB" dirty="0"/>
              <a:t>and identifying </a:t>
            </a:r>
            <a:r>
              <a:rPr lang="en-GB" b="1" spc="-150" dirty="0">
                <a:solidFill>
                  <a:srgbClr val="FF0000"/>
                </a:solidFill>
              </a:rPr>
              <a:t>high-value clients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BCAF7-6376-FB15-7B8D-A036EE5E6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BB78C-88A4-432F-8BB5-272D432DED4B}" type="datetime1">
              <a:rPr lang="en-GB" smtClean="0"/>
              <a:t>29/07/2025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A3786-93A9-C280-D194-E894DBBCB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8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DA1666-9882-DB5C-4660-7A7F1CDDE075}"/>
              </a:ext>
            </a:extLst>
          </p:cNvPr>
          <p:cNvSpPr/>
          <p:nvPr/>
        </p:nvSpPr>
        <p:spPr>
          <a:xfrm>
            <a:off x="0" y="897903"/>
            <a:ext cx="160256" cy="506219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26859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349A1A-4FCC-4BD5-CA08-EA8FDC7756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51078-2852-B2A4-0604-DFAB34F20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8698" y="902937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rgbClr val="00B050"/>
                </a:solidFill>
              </a:rPr>
              <a:t>Bookings Structure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CBE2FC-EB56-3D33-DB5C-7E15E526A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BB78C-88A4-432F-8BB5-272D432DED4B}" type="datetime1">
              <a:rPr lang="en-GB" smtClean="0"/>
              <a:t>29/07/2025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DA56F4-2444-E9C6-531A-2CD9F498B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9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06EFEE-581F-642A-E51B-E0F83DB0ECA8}"/>
              </a:ext>
            </a:extLst>
          </p:cNvPr>
          <p:cNvSpPr/>
          <p:nvPr/>
        </p:nvSpPr>
        <p:spPr>
          <a:xfrm>
            <a:off x="0" y="897903"/>
            <a:ext cx="160256" cy="506219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93194BB1-B84A-04E3-006E-5501A8C123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6314406"/>
              </p:ext>
            </p:extLst>
          </p:nvPr>
        </p:nvGraphicFramePr>
        <p:xfrm>
          <a:off x="1588698" y="2228500"/>
          <a:ext cx="9014604" cy="3731598"/>
        </p:xfrm>
        <a:graphic>
          <a:graphicData uri="http://schemas.openxmlformats.org/drawingml/2006/table">
            <a:tbl>
              <a:tblPr/>
              <a:tblGrid>
                <a:gridCol w="3004868">
                  <a:extLst>
                    <a:ext uri="{9D8B030D-6E8A-4147-A177-3AD203B41FA5}">
                      <a16:colId xmlns:a16="http://schemas.microsoft.com/office/drawing/2014/main" val="2567253831"/>
                    </a:ext>
                  </a:extLst>
                </a:gridCol>
                <a:gridCol w="3004868">
                  <a:extLst>
                    <a:ext uri="{9D8B030D-6E8A-4147-A177-3AD203B41FA5}">
                      <a16:colId xmlns:a16="http://schemas.microsoft.com/office/drawing/2014/main" val="1619267015"/>
                    </a:ext>
                  </a:extLst>
                </a:gridCol>
                <a:gridCol w="3004868">
                  <a:extLst>
                    <a:ext uri="{9D8B030D-6E8A-4147-A177-3AD203B41FA5}">
                      <a16:colId xmlns:a16="http://schemas.microsoft.com/office/drawing/2014/main" val="1865291515"/>
                    </a:ext>
                  </a:extLst>
                </a:gridCol>
              </a:tblGrid>
              <a:tr h="414622">
                <a:tc>
                  <a:txBody>
                    <a:bodyPr/>
                    <a:lstStyle/>
                    <a:p>
                      <a:r>
                        <a:rPr lang="en-GB" b="1" dirty="0"/>
                        <a:t>Column</a:t>
                      </a:r>
                      <a:endParaRPr lang="en-GB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Type</a:t>
                      </a:r>
                      <a:endParaRPr lang="en-GB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Description</a:t>
                      </a:r>
                      <a:endParaRPr lang="en-GB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8805955"/>
                  </a:ext>
                </a:extLst>
              </a:tr>
              <a:tr h="414622">
                <a:tc>
                  <a:txBody>
                    <a:bodyPr/>
                    <a:lstStyle/>
                    <a:p>
                      <a:r>
                        <a:rPr lang="en-GB" dirty="0"/>
                        <a:t>Booking number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🟩Numerical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Unique ID per booking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502310"/>
                  </a:ext>
                </a:extLst>
              </a:tr>
              <a:tr h="414622">
                <a:tc>
                  <a:txBody>
                    <a:bodyPr/>
                    <a:lstStyle/>
                    <a:p>
                      <a:r>
                        <a:rPr lang="en-GB" dirty="0"/>
                        <a:t>Company name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🟦Categorical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Customer's company name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0774834"/>
                  </a:ext>
                </a:extLst>
              </a:tr>
              <a:tr h="414622">
                <a:tc>
                  <a:txBody>
                    <a:bodyPr/>
                    <a:lstStyle/>
                    <a:p>
                      <a:r>
                        <a:rPr lang="en-GB" dirty="0"/>
                        <a:t>Job name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🟦Categorical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Description of the print job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3534446"/>
                  </a:ext>
                </a:extLst>
              </a:tr>
              <a:tr h="414622">
                <a:tc>
                  <a:txBody>
                    <a:bodyPr/>
                    <a:lstStyle/>
                    <a:p>
                      <a:r>
                        <a:rPr lang="en-GB" dirty="0"/>
                        <a:t>Order date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🟨Datetime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When the job was ordered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7215913"/>
                  </a:ext>
                </a:extLst>
              </a:tr>
              <a:tr h="414622">
                <a:tc>
                  <a:txBody>
                    <a:bodyPr/>
                    <a:lstStyle/>
                    <a:p>
                      <a:r>
                        <a:rPr lang="en-GB" dirty="0"/>
                        <a:t>Date required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🟨Datetime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When the job is needed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1532161"/>
                  </a:ext>
                </a:extLst>
              </a:tr>
              <a:tr h="414622">
                <a:tc>
                  <a:txBody>
                    <a:bodyPr/>
                    <a:lstStyle/>
                    <a:p>
                      <a:r>
                        <a:rPr lang="en-GB" dirty="0"/>
                        <a:t>Quantity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🟩Numerical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Number of items requested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7911497"/>
                  </a:ext>
                </a:extLst>
              </a:tr>
              <a:tr h="414622">
                <a:tc>
                  <a:txBody>
                    <a:bodyPr/>
                    <a:lstStyle/>
                    <a:p>
                      <a:r>
                        <a:rPr lang="en-GB" dirty="0"/>
                        <a:t>Size, Paper, Description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🟦Categorical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Product attributes per item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2453877"/>
                  </a:ext>
                </a:extLst>
              </a:tr>
              <a:tr h="414622">
                <a:tc>
                  <a:txBody>
                    <a:bodyPr/>
                    <a:lstStyle/>
                    <a:p>
                      <a:r>
                        <a:rPr lang="en-GB" dirty="0"/>
                        <a:t>Delivery address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🟦Categorical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Where the item is to be sent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66265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9552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webextension1.xml><?xml version="1.0" encoding="utf-8"?>
<we:webextension xmlns:we="http://schemas.microsoft.com/office/webextensions/webextension/2010/11" id="{061c48e5-e411-4551-98e2-c59bf209d9a5}">
  <we:reference id="WA200003233" version="2.0.0.3" store="en-GB" storeType="OMEX"/>
  <we:alternateReferences/>
  <we:properties>
    <we:property name="Microsoft.Office.CampaignId" value="&quot;none&quot;"/>
    <we:property name="artifactViewState" value="&quot;live&quot;"/>
    <we:property name="backgroundColor" value="&quot;#FFFFFF&quot;"/>
    <we:property name="bookmark" value="&quot;H4sIAAAAAAAAA81YTW/bOBD9K4EuuTgLkfqwlFviNkCx2SJrZ9tDERQjamyzkSUtRWXrFv7vO6TkxnYd1Umc1IYBiZzR8M3jvBHt704qqzKD+XuYoXPqnBfF7QzU7RFzek7ezAV9nkSx57s89HjquswNErIWpZZFXjmn3x0NaoL6g6xqyEwgmvzkjAPP9/wwjvw+Q1f0I+Cuc9NzIMuuYGJ8xpBV2HNKVFWRQya/YROCTFrVuOg5+LXMCgVmoZEGjWaxO3KnMQFjf3iEA4SWdzhCoZvZIZaF0stxz6maOwt03WaC2QUHRa5B5hTYzDHGAx4GPHBj5saxcPvCLjyWmW5dkvnbr6WiLCn3eWlIOkvvIBeY0oKNn3H7sITKe86FKmb2gZbpijzf5lrquRlAhmbi2gZzF0TTxykqtA8QulQuAZ/lqblc4lib66CYlaBk1RjvR39K40fL3jtm9cw6GeRYVW28UVErgUMc3w8suAWxf6UK2hsLUOZ3hRT4OTWbYGxDOZnawG9oZlTCltCXkmiAzBIBWW3imse1nOExd3lw4rITN7x23VP7PbZxr8n6Ty4pdLBYrC3Unap34Kl6Jx7rTpU+N03JrwTeKZeNMvpVPtPiv4FCGqWm1HrbSngdxF8IVa3wWSiuCw3Z0RDvMK+3wTCpVzKfZG0PuBdnowlHWCYGU1DaNJ/kC4nYaJGeK1SK6nxuxfJGqqW6WW8D7v7JNEJt+g/5fFlpNAOyTwo1bwW873VvrDS2dti9N6pktVEl9H6gXdqtV3Ur1n+qYpNNcj4i3tLrgQpjTa5bRMn4pbMXpf3goRPKo5V2NpkonMCSwOeULyU/+wleC/tzXs8S2nljvajzVi/Bq6iSb6ryd+f8EhrepTwaDSciGmMYJqk5bQQpRlHUcdhoT2QX1hh6AfQFRz8KfDeOKAaYU1tbYy16KWjXdpW6XJV6Q+YuOn9f6J+JebdBVrU7jT+ULjf5q+iM6Ngds4o2MT9tFXpeZ5l13G4+PrPv4IfNrNvMu83BUViW3S79TvN5Taojdo4GoNKq03U0PPOsw81eGttWCbW0H2BD+7eGxr4ua/cJrSwBddB97OFUX6KDddVB07lizryEeZ7ocxf8WESxgMecPp51xnyowZ6vzj+yAGZ1puWQniHNPbUI9p+GYbvnCC9KwIsRADAOojTh+Hpkv8yB/jfQvVMiDeHxWCR9BuAzQS9mBhjE4asRLupKFzOzzAbWwZrh8AnfKZGG8H7CqcSZLwIMXPQY5yx5NcK3drumMP5ebbuHz/humTSUB4mfUuPuI4cQo1AIFnETrDOnagp0XUtm0fxTcz/j0M5OLOSi1lUJAq8gbw6OZYNKovWjTYM8xbS9Vw/8bLN/FC5/uNHnf0xQEXe2FAAA&quot;"/>
    <we:property name="creatorSessionId" value="&quot;6888510e-d6f5-4669-a132-8ba06f9f0d2d&quot;"/>
    <we:property name="creatorTenantId" value="&quot;3ea7c128-c601-4479-a003-e14d00c0b5cb&quot;"/>
    <we:property name="creatorUserId" value="&quot;10032004B92A282D&quot;"/>
    <we:property name="datasetId" value="&quot;a7e33efd-97a4-4015-bd02-d2cbfaaa63fb&quot;"/>
    <we:property name="embedUrl" value="&quot;/reportEmbed?reportId=1626fab6-e386-4e39-a1f4-bd534658e170&amp;config=eyJjbHVzdGVyVXJsIjoiaHR0cHM6Ly9XQUJJLVVLLVNPVVRILUItUFJJTUFSWS1yZWRpcmVjdC5hbmFseXNpcy53aW5kb3dzLm5ldCIsImVtYmVkRmVhdHVyZXMiOnsidXNhZ2VNZXRyaWNzVk5leHQiOnRydWV9fQ%3D%3D&amp;disableSensitivityBanner=true&amp;storytellingChangeViewModeShortcutKeys=true&quot;"/>
    <we:property name="initialStateBookmark" value="&quot;H4sIAAAAAAAAA81YWW/bOBD+K4Fe8uIsdNpS3hw3ARY5mrWz7UMRBCNqbLPRtRTlrVv4v++QkuujjlZJnNSGAYmc4Rwf5xvS/mFEvMhjmN9AgsapcZZljwmIxyPL6BhpPffx4+V1f3j5cNO/PqfpLJc8Swvj9IchQUxQfuJFCbGyQJNf7jsGxPEtTNRoDHGBHSNHUWQpxPw7VsokkqLERcfAb3mcCVAmRxIkKrMzUqcx+bb+cMgjMMlnOEImq9kh5pmQy3HHKKo3HdKmTBnTDgdZKoGnZFjNWZbt2V3P9szAMoOAmT2mHY95LGuVcH7+LReUD2U5zxUO/WgGKcOIHFZ6Su3TMlS7Y1yILNELajAL0jxPJZdzNYAY1cSdNmYuCKbPUxSoF1B0EV8G3E8j9bjCsVTPQZbkIHhRCVejS670yO1KMS4TraQix6Ko7Y2yUjAc4ng10MEtCP1bkdHe6AB5Oss4w4dIbYKSDflkqg1/oJlRDjtMX3GCAWINBMSlsquWS57gsW3a3olpnZjdO9M81d9jbfeOpH+nnEx7i8WGo+ZUnQNP1TlxrOZU6XNflfya4Va5bJXR/+Uzzf4dCKRRpEqts6uEN4O4RihKga+K4i6TEB8NcYZpuSsMlXrB00lc94AVOStOGEwjMZiCkKrNhF+JxIqLtC4TEYqzuSbLBy6W7LY6W+HuH0xF1Kr/kM7XtUYzIPkkE/OawPv2e6+pMfYc13G7ge/2LDRZzwfb3H+jCtcbVUhHAO1Su17VzFj3pYwNt8H5jPhIxwMVxgZdd5DSsq+MvTDtJw6NoTybaf3JROAElgC+pnwp+eSX8OqwH9IyCWnnlfSiTGu+eO/CSnublb8757fgcJvyqDgcMn+M3W4YqduGF6Hv+w2XjfrSdaGFXceDHrPR9T3XDHyyAepiVtdYHT1ntGttqc7XqV6B2YbnN5n8FZg/t8Aq2sP4k+l8G7+C7oiG3jHNaGXzy06ip2Uca8Xd4uO+PoOfFlvNYrtZ7B1187xZpdcoPiuJdYTO0QBEVDSqjoZ9Ryvc76Wx7aRQDfsBNrR/Sqjkm7Q2X9DKQhAH3ceeTvUtOlhTHVSdK7AtJ7Qch/VsE9yA+QGD59w+XnXHfKrBnq3PP7MAkjKWfEhriHMvLYL9p6HQ7hjM8UNwAgQADDw/Cm18P7Df5kL/G+BulUgFeDBmYc8CcC1GB7MF6AXddwOclYXMEuVmK9bBhuDwAW+VSAV4L7SpxC2XeeiZ6Fi2bYXvBvjOblcVxl/rbffwEW+XSQW5F7oRNe4e2tBFv8uY5dvKWGNOxRTouZHMovqnZjVj0M5OdMhZKYscGN5CWl0c8yoqjlqPNg3SCKP6XTzxs039G2hoHxQKD2NsqV8dVYv/APoWTWnIFAAA&quot;"/>
    <we:property name="isFiltersActionButtonVisible" value="true"/>
    <we:property name="isVisualContainerHeaderHidden" value="false"/>
    <we:property name="pageDisplayName" value="&quot;Weekly Bucket Trend&quot;"/>
    <we:property name="reportEmbeddedTime" value="&quot;2025-07-06T19:18:54.717Z&quot;"/>
    <we:property name="reportName" value="&quot;G10_Q1_Dashboard&quot;"/>
    <we:property name="reportState" value="&quot;CONNECTED&quot;"/>
    <we:property name="reportUrl" value="&quot;/links/cfQCzae8c2?ctid=3ea7c128-c601-4479-a003-e14d00c0b5cb&amp;pbi_source=linkShare&amp;bookmarkGuid=006acd56-fef7-4c63-af2d-35625d62fca0&amp;fromEntryPoint=share&quot;"/>
  </we:properties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31bb00c5-5e0c-404b-ad32-1f1e589099db}">
  <we:reference id="WA200003233" version="2.0.0.3" store="en-GB" storeType="OMEX"/>
  <we:alternateReferences/>
  <we:properties>
    <we:property name="Microsoft.Office.CampaignId" value="&quot;none&quot;"/>
    <we:property name="artifactViewState" value="&quot;live&quot;"/>
    <we:property name="backgroundColor" value="&quot;#FFFFFF&quot;"/>
    <we:property name="bookmark" value="&quot;H4sIAAAAAAAAA+1Y30/jRhD+VyI/lBerWv+27+0IIJ3UnlKg9KFC1Xg9MXvYXne95i5F+d87u3aOAIFEKRyn6vKSeDw7+83MN5+9uXUK0bUVLD5Cjc4751DK6xrU9cRzXKcZbBjHmHssTkIGnMUYgs/prmy1kE3nvLt1NKgS9YXoeqhMIDL+eek6UFUzKM3VHKoOXadF1ckGKvEPDs50S6sel66DX9pKKjAhzzRoNGFvyJ2uCYL3c0A7AtfiBs+Q68F6iq1UerzmHsyReX4IPGNFkQQhM2u64a6Fud3fbGqBTWWjQTQEwNiyyMfUS5iXY8gLVkCKibHPRaVHl3xx/KVVlPftqmwn9maczVkRJtz3k8LzWBawPCVYetEanyllWkolOFRkHMKZaBerzH3XOVGytnHHFpnaHzda6IW56Dsta4PBdc5tTLakyv9xhQrtIkqkEEO9KILU5ssgxa4bjR+a+7ZuXFf1dfPY+0z2iuMpzu8uLKYl9XCmJHV4wCXrFprFX7YWSwPpAqreEoOC/yIoT0rZZGrMtKDpq8o4Xi7N53JgxNq+O+HZUJbncbnOlfw8VUhtKGzpyNKJpqxGft4RYiiu01WCU4uI/fkn4pFtPe1TWr6W2AxpUYrtsKfA7o4o93+9Uo+/j3Ye/F5pUVNZJzMlGj35aXKEnSibg1WPbZ8pTgEaNhSsloUtKdqh2rzFEa0o5Gcbc4i4kghC/mlt7r9ifS0amWRcJ8d8HuZRUmQsDjgPgjwNn1aJUQHeFzfQcGLfQ8L/itD1CneFSvWpH8E8lxqqyW89DF578J2DKu6xnRZIVaA6XNgsjoRayTHR+Pj1MxjazHLG/TBJ0yxkLE94HgX5joKcZTxLvRh4EPvIOMQs9P6bIIv1YR2yeFMxFg+L2NHz9g1EeGNDRywPieh+m4H40E3OZTuZARn2Q/G+LBWWsGri8UvX5+/1YT3pm3G4oj1mNwc1vQKl953ft0vVUHWjko/judhDy59j46Df6GEUpDwm/aZPHoUeKcNuouIVcxYx5if0lpx5cQb0nvc/F5V2nKEd3gX8sOxq++R3n/AItjlEbJtHut1jm0O2LcRKH58K8HF6evDK+tn+kK4f0nVv/qx2pRAXfpSlLAnoeMowZ/DMCfWFH7W5lNfUzUcQD9ft3++L5w7wh7dOD7IkIp1PIj/3ARiPMty/yC/I0d2Pu3dcDb5xU9443Wh15lxuPrvLXnctcJxBgxvOo9Q6aApTpmfPpPZ/rq/H0eXyXy18KK5fEwAA&quot;"/>
    <we:property name="creatorSessionId" value="&quot;307dbc4c-e2c4-4576-897d-ef4304f704c5&quot;"/>
    <we:property name="creatorTenantId" value="&quot;3ea7c128-c601-4479-a003-e14d00c0b5cb&quot;"/>
    <we:property name="creatorUserId" value="&quot;10032004B92A282D&quot;"/>
    <we:property name="datasetId" value="&quot;a7e33efd-97a4-4015-bd02-d2cbfaaa63fb&quot;"/>
    <we:property name="embedUrl" value="&quot;/reportEmbed?reportId=1626fab6-e386-4e39-a1f4-bd534658e170&amp;config=eyJjbHVzdGVyVXJsIjoiaHR0cHM6Ly9XQUJJLVVLLVNPVVRILUItUFJJTUFSWS1yZWRpcmVjdC5hbmFseXNpcy53aW5kb3dzLm5ldCIsImVtYmVkRmVhdHVyZXMiOnsidXNhZ2VNZXRyaWNzVk5leHQiOnRydWV9fQ%3D%3D&amp;disableSensitivityBanner=true&amp;storytellingChangeViewModeShortcutKeys=true&quot;"/>
    <we:property name="initialStateBookmark" value="&quot;H4sIAAAAAAAAA+1Y30/jOBD+V6o8HC/RyfnVJPsGpUirPdgecNzDCa0mjhu8JHHOdtjtov7vN3aSo0ChVQ+W1Wn70mYyHn8z882XuLdOzlVTwuIEKua8cw6EuK5AXo88x3Xq3vbx44fj/dMPn072j6doFo3molbOu1tHgyyYvuCqhdJEQONfl64DZTmDwlzNoVTMdRomlaih5N9Y54y3tGzZ0nXY16YUEkzIMw2ambA36I7XuLf3a4A7AtX8hp0xqjvrKWuE1P019WDOiOeHQFOS53EQErNGdXctzM3+ZlMLbCJqDbxGAMaWRj5LvJh4GQtpTnJIWGzsc17q3iVbTL82EvO+Hep1ZG+O0znJw5j6fpx7HkkDkiUISy8a4zPBTAshOYUSjV04E+1iyNx3nSMpKhu37w1Fz2mtuV6Yi1ZpURkMrnNuY5IlVv7PKyaZXYSJ5LyrF0YQ2nwZpEyp3vi+vm9T/bqyrerH3meilZSdsvndhcW0xB7OpMAOd7hE1UC9+GRrsTSQLqBsLTEw+G8c88SUTabGjAvqtiyN4+XSfC47RqzsuxWeNWV5HpfrXIkvE8mwDbktHVoUr4uy5+cdIbriOqrkFFuE7M8+I49s63GfwvK1YHWXFqbYdHtypu6Icv/XK/X4x2jn3h+l5hWWdTSTvNajX0aHTPGi3ht6bPuMcXLQsKZglchtSZkdqvVbHOKKXHyxMbuIg0Qg8s8rc/8v1teikUnGdTKWzcMsivOUjANKgyBLwqdVoleA/fwGaorse0j4YwaqlWxbqFif6hHMc6GhHP3eQue1A98pyPwe23GBkDmTBwubxSGXgxwjjaevn0HXZpIR6odxkqQhIVlMsyjIthTkNKVp4o2BBmOfEQpjEnr/TZD56rB2WbypGPOHRVT4vH0DEV7b0B7LQyK632cg3qvRuWhGM0DDbij2i0KyAoYmTl+6Pn+vDutRW/fDFe0wuxnIyRVIvev8vl2qhqprlbwfz8UOWv4cGzv9Zh6LgoSOUb/xk0Whh8qwnah4+ZxEhPgxGcepN04B3/P+56LS9DO0xbuAHxaqsk9+9wmPYJNDRDZ5JJs9Njmkm0IM+vhUgJPJ6d4r62fzU7p+Ste9+bPalcA496M0IXGAx1PCMgLPnFBf+FGbCXGN3XwE8WDV/uO+eG4Bv3vr9CCNI9T5OPIzH4DQKGW7F/kFObr9cfeOq8F3bsobpxsNZ87l+rO7aLVqgLIZ1GzNeRRbB3VuyvTsmdT8meXYPbBuPCs3nWEH/x7bPzVFIa2HEwAA&quot;"/>
    <we:property name="isFiltersActionButtonVisible" value="true"/>
    <we:property name="isVisualContainerHeaderHidden" value="false"/>
    <we:property name="pageDisplayName" value="&quot;Company Insights&quot;"/>
    <we:property name="reportEmbeddedTime" value="&quot;2025-07-06T19:33:37.066Z&quot;"/>
    <we:property name="reportName" value="&quot;G10_Q1_Dashboard&quot;"/>
    <we:property name="reportState" value="&quot;CONNECTED&quot;"/>
    <we:property name="reportUrl" value="&quot;/links/cfQCzae8c2?ctid=3ea7c128-c601-4479-a003-e14d00c0b5cb&amp;pbi_source=linkShare&amp;fromEntryPoint=share&quot;"/>
  </we:properties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2418</TotalTime>
  <Words>590</Words>
  <Application>Microsoft Office PowerPoint</Application>
  <PresentationFormat>Widescreen</PresentationFormat>
  <Paragraphs>208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Aptos</vt:lpstr>
      <vt:lpstr>Aptos Display</vt:lpstr>
      <vt:lpstr>Arial</vt:lpstr>
      <vt:lpstr>Office Theme</vt:lpstr>
      <vt:lpstr> Q1 Trend Analysis</vt:lpstr>
      <vt:lpstr>What are we talking about?</vt:lpstr>
      <vt:lpstr>Purpose</vt:lpstr>
      <vt:lpstr>Objectives</vt:lpstr>
      <vt:lpstr>Tracked KPIs</vt:lpstr>
      <vt:lpstr>Dataset Overview using Fabric</vt:lpstr>
      <vt:lpstr>Dataset Overview</vt:lpstr>
      <vt:lpstr>Project Relevance of the Dataset</vt:lpstr>
      <vt:lpstr>Bookings Structure</vt:lpstr>
      <vt:lpstr>Sales Structure</vt:lpstr>
      <vt:lpstr>Identifiable Challenges</vt:lpstr>
      <vt:lpstr>ETL Process using Pandas</vt:lpstr>
      <vt:lpstr>Data Cleaning Process</vt:lpstr>
      <vt:lpstr>Column Management</vt:lpstr>
      <vt:lpstr>Handling Missing Values</vt:lpstr>
      <vt:lpstr>Standardising Text Entries</vt:lpstr>
      <vt:lpstr>Cleaning Numerical Values</vt:lpstr>
      <vt:lpstr>Normalisation (3NF)</vt:lpstr>
      <vt:lpstr>EDA using  SQL Queries</vt:lpstr>
      <vt:lpstr>We Design generate 162 percent more revenue than Ultimate Print </vt:lpstr>
      <vt:lpstr>A3 and A4 make 51 percent  of all orders</vt:lpstr>
      <vt:lpstr>130gsm is the most popular Paper type generating £ 451 thousand  in Q1</vt:lpstr>
      <vt:lpstr>We Design and Ultimate Print have expected unbilled orders</vt:lpstr>
      <vt:lpstr>Visual Analysis using Power BI</vt:lpstr>
      <vt:lpstr>PowerPoint Presentation</vt:lpstr>
      <vt:lpstr>PowerPoint Presentation</vt:lpstr>
      <vt:lpstr>KPI Insights</vt:lpstr>
      <vt:lpstr>Recommendations</vt:lpstr>
      <vt:lpstr>Analysis Limitations</vt:lpstr>
      <vt:lpstr>Analysis Potential</vt:lpstr>
      <vt:lpstr>Machine Learning using PyTorch and TensorFlow</vt:lpstr>
      <vt:lpstr>Thank you for listening!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Mohammad Ruhan Ahmed</cp:lastModifiedBy>
  <cp:revision>51</cp:revision>
  <dcterms:created xsi:type="dcterms:W3CDTF">2018-06-07T21:39:02Z</dcterms:created>
  <dcterms:modified xsi:type="dcterms:W3CDTF">2025-07-29T22:01:12Z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