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9" r:id="rId5"/>
    <p:sldId id="271" r:id="rId6"/>
    <p:sldId id="26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303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3399"/>
    <a:srgbClr val="CC00CC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2" d="100"/>
          <a:sy n="102" d="100"/>
        </p:scale>
        <p:origin x="9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customers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99"/>
              </a:solidFill>
              <a:ln w="0">
                <a:solidFill>
                  <a:srgbClr val="CC009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47-45F6-BAAB-23C9A6F73B31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647-45F6-BAAB-23C9A6F73B31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47-45F6-BAAB-23C9A6F73B31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647-45F6-BAAB-23C9A6F73B31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47-45F6-BAAB-23C9A6F73B31}"/>
              </c:ext>
            </c:extLst>
          </c:dPt>
          <c:dLbls>
            <c:dLbl>
              <c:idx val="0"/>
              <c:numFmt formatCode="&quot;£&quot;#,&quot;k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47-45F6-BAAB-23C9A6F73B31}"/>
                </c:ext>
              </c:extLst>
            </c:dLbl>
            <c:numFmt formatCode="&quot;£&quot;#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We Design</c:v>
                </c:pt>
                <c:pt idx="1">
                  <c:v>Ultimate Print</c:v>
                </c:pt>
                <c:pt idx="2">
                  <c:v>One Step</c:v>
                </c:pt>
                <c:pt idx="3">
                  <c:v>Yurong</c:v>
                </c:pt>
                <c:pt idx="4">
                  <c:v>Inspire Print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144202</c:v>
                </c:pt>
                <c:pt idx="1">
                  <c:v>54948.800000000003</c:v>
                </c:pt>
                <c:pt idx="2">
                  <c:v>36434</c:v>
                </c:pt>
                <c:pt idx="3">
                  <c:v>24952.36</c:v>
                </c:pt>
                <c:pt idx="4">
                  <c:v>22749.54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7-45F6-BAAB-23C9A6F73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62078400"/>
        <c:axId val="1062076960"/>
      </c:barChart>
      <c:catAx>
        <c:axId val="10620784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076960"/>
        <c:crosses val="autoZero"/>
        <c:auto val="1"/>
        <c:lblAlgn val="ctr"/>
        <c:lblOffset val="100"/>
        <c:noMultiLvlLbl val="0"/>
      </c:catAx>
      <c:valAx>
        <c:axId val="1062076960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£&quot;#,&quot;k&quot;" sourceLinked="0"/>
        <c:majorTickMark val="none"/>
        <c:minorTickMark val="none"/>
        <c:tickLblPos val="nextTo"/>
        <c:crossAx val="1062078400"/>
        <c:crosses val="autoZero"/>
        <c:crossBetween val="between"/>
      </c:valAx>
      <c:spPr>
        <a:noFill/>
        <a:ln>
          <a:noFill/>
          <a:prstDash val="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416145111793375"/>
          <c:y val="2.829183585611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Quantity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C00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D-4D6F-83C8-2BE1D355477D}"/>
              </c:ext>
            </c:extLst>
          </c:dPt>
          <c:dPt>
            <c:idx val="1"/>
            <c:bubble3D val="0"/>
            <c:spPr>
              <a:solidFill>
                <a:srgbClr val="CC009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E0D-4D6F-83C8-2BE1D355477D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D-4D6F-83C8-2BE1D355477D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D-4D6F-83C8-2BE1D355477D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0D-4D6F-83C8-2BE1D355477D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E0D-4D6F-83C8-2BE1D355477D}"/>
              </c:ext>
            </c:extLst>
          </c:dPt>
          <c:dPt>
            <c:idx val="6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D-4D6F-83C8-2BE1D355477D}"/>
              </c:ext>
            </c:extLst>
          </c:dPt>
          <c:cat>
            <c:strRef>
              <c:f>Sheet1!$A$2:$A$8</c:f>
              <c:strCache>
                <c:ptCount val="7"/>
                <c:pt idx="0">
                  <c:v>A3</c:v>
                </c:pt>
                <c:pt idx="1">
                  <c:v>A4</c:v>
                </c:pt>
                <c:pt idx="2">
                  <c:v>DL</c:v>
                </c:pt>
                <c:pt idx="3">
                  <c:v>B4</c:v>
                </c:pt>
                <c:pt idx="4">
                  <c:v>A5</c:v>
                </c:pt>
                <c:pt idx="5">
                  <c:v>A6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4404772</c:v>
                </c:pt>
                <c:pt idx="1">
                  <c:v>3943646</c:v>
                </c:pt>
                <c:pt idx="2">
                  <c:v>2049057</c:v>
                </c:pt>
                <c:pt idx="3">
                  <c:v>1832009</c:v>
                </c:pt>
                <c:pt idx="4">
                  <c:v>1220497</c:v>
                </c:pt>
                <c:pt idx="5">
                  <c:v>910620</c:v>
                </c:pt>
                <c:pt idx="6">
                  <c:v>1751013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D-4D6F-83C8-2BE1D3554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0959720909063"/>
          <c:y val="0.26390992057679702"/>
          <c:w val="0.10693027637278614"/>
          <c:h val="0.50659010420640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by Paper type</a:t>
            </a:r>
          </a:p>
        </c:rich>
      </c:tx>
      <c:layout>
        <c:manualLayout>
          <c:xMode val="edge"/>
          <c:yMode val="edge"/>
          <c:x val="0.29978244191314452"/>
          <c:y val="4.1621545446841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33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2A-4188-A09C-4737AEFA1210}"/>
              </c:ext>
            </c:extLst>
          </c:dPt>
          <c:dLbls>
            <c:dLbl>
              <c:idx val="0"/>
              <c:numFmt formatCode="&quot;£&quot;#,&quot;k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2A-4188-A09C-4737AEFA1210}"/>
                </c:ext>
              </c:extLst>
            </c:dLbl>
            <c:numFmt formatCode="&quot;£&quot;#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130gsm</c:v>
                </c:pt>
                <c:pt idx="1">
                  <c:v>150gsm</c:v>
                </c:pt>
                <c:pt idx="2">
                  <c:v>170gsm</c:v>
                </c:pt>
                <c:pt idx="3">
                  <c:v>300gsm</c:v>
                </c:pt>
                <c:pt idx="4">
                  <c:v>190gsm</c:v>
                </c:pt>
                <c:pt idx="5">
                  <c:v>350gsm</c:v>
                </c:pt>
                <c:pt idx="6">
                  <c:v>NCR Pads</c:v>
                </c:pt>
                <c:pt idx="7">
                  <c:v>Other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450700.94</c:v>
                </c:pt>
                <c:pt idx="1">
                  <c:v>54719.71</c:v>
                </c:pt>
                <c:pt idx="2">
                  <c:v>23464.080000000002</c:v>
                </c:pt>
                <c:pt idx="3">
                  <c:v>17072.599999999999</c:v>
                </c:pt>
                <c:pt idx="4">
                  <c:v>20914.900000000001</c:v>
                </c:pt>
                <c:pt idx="5">
                  <c:v>11252.199999999901</c:v>
                </c:pt>
                <c:pt idx="6">
                  <c:v>19764.599999999999</c:v>
                </c:pt>
                <c:pt idx="7">
                  <c:v>20733.64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A-4188-A09C-4737AEFA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76385008"/>
        <c:axId val="2090756335"/>
      </c:barChart>
      <c:catAx>
        <c:axId val="107638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56335"/>
        <c:crosses val="autoZero"/>
        <c:auto val="1"/>
        <c:lblAlgn val="ctr"/>
        <c:lblOffset val="100"/>
        <c:noMultiLvlLbl val="0"/>
      </c:catAx>
      <c:valAx>
        <c:axId val="20907563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638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A29D0-3503-423A-BBF2-5D50EA30CB1D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9BF-9414-40B6-9F35-9F62EE4FC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A122F94-0B89-4B50-AD25-407BC35894F4}" type="datetime1">
              <a:rPr lang="en-GB" smtClean="0"/>
              <a:t>07/07/2025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C86-111A-4031-870E-76EF0DAA8508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F5C-9520-4D94-9326-50F7F5E32D4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5C1-CE2C-441B-9442-4117E37B0EBF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888D-A90A-498A-A25C-E777357D75EA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52C7-71AE-4FF5-9867-A6FD57E01BB8}" type="datetime1">
              <a:rPr lang="en-GB" smtClean="0"/>
              <a:t>07/07/2025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45AD-05BE-46FA-94B4-420C9BB633E1}" type="datetime1">
              <a:rPr lang="en-GB" smtClean="0"/>
              <a:t>07/07/2025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36FC-952F-4604-9DA3-2515CADC3A87}" type="datetime1">
              <a:rPr lang="en-GB" smtClean="0"/>
              <a:t>07/07/2025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D21-69C7-4B34-BA91-EF9CF3B85233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6BC3-C7A1-42D8-AC14-056CEDFF964D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7098" y="6350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AA9DFE6-D7DA-46C3-8175-16838567457D}" type="datetime1">
              <a:rPr lang="en-GB" smtClean="0"/>
              <a:t>07/07/2025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2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A7900BC-78C5-A5E9-8DAF-FF74A2FC7F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47572" y="136525"/>
            <a:ext cx="1192028" cy="625145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5B633A9-7E95-ECE9-C61A-4C27756815E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2186" y="220441"/>
            <a:ext cx="1192028" cy="4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B9C-74DF-DED2-9A69-BF4DEC62B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698" y="1041400"/>
            <a:ext cx="9144000" cy="2387600"/>
          </a:xfrm>
        </p:spPr>
        <p:txBody>
          <a:bodyPr/>
          <a:lstStyle/>
          <a:p>
            <a:pPr algn="l"/>
            <a:br>
              <a:rPr lang="en-GB" dirty="0">
                <a:latin typeface="Aptos" panose="020B0004020202020204" pitchFamily="34" charset="0"/>
              </a:rPr>
            </a:br>
            <a:r>
              <a:rPr lang="en-GB" sz="6600" dirty="0">
                <a:latin typeface="Aptos" panose="020B0004020202020204" pitchFamily="34" charset="0"/>
              </a:rPr>
              <a:t>Q1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7F82D-A1C6-66D4-E26D-EF0518645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980" y="3429000"/>
            <a:ext cx="9144000" cy="1655762"/>
          </a:xfrm>
        </p:spPr>
        <p:txBody>
          <a:bodyPr/>
          <a:lstStyle/>
          <a:p>
            <a:pPr algn="l"/>
            <a:r>
              <a:rPr lang="en-GB" b="1" spc="-150" dirty="0">
                <a:latin typeface="Aptos" panose="020B0004020202020204" pitchFamily="34" charset="0"/>
                <a:cs typeface="Biome" panose="020B0502040204020203" pitchFamily="34" charset="0"/>
              </a:rPr>
              <a:t>Presented by: </a:t>
            </a:r>
            <a:r>
              <a:rPr lang="en-GB" dirty="0">
                <a:latin typeface="Aptos" panose="020B0004020202020204" pitchFamily="34" charset="0"/>
                <a:cs typeface="Biome" panose="020B0502040204020203" pitchFamily="34" charset="0"/>
              </a:rPr>
              <a:t>Ruhan Ahmed</a:t>
            </a:r>
          </a:p>
          <a:p>
            <a:pPr algn="l"/>
            <a:r>
              <a:rPr lang="en-GB" b="1" spc="-150" dirty="0">
                <a:latin typeface="Aptos" panose="020B0004020202020204" pitchFamily="34" charset="0"/>
                <a:cs typeface="Biome" panose="020B0502040204020203" pitchFamily="34" charset="0"/>
              </a:rPr>
              <a:t>Last Updated: </a:t>
            </a:r>
            <a:r>
              <a:rPr lang="en-GB" dirty="0">
                <a:latin typeface="Aptos" panose="020B0004020202020204" pitchFamily="34" charset="0"/>
                <a:cs typeface="Biome" panose="020B0502040204020203" pitchFamily="34" charset="0"/>
              </a:rPr>
              <a:t>07 July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27EA-1A04-3C64-5647-0426D52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7E89-ED24-4243-9B10-49ECC1EC3E9E}" type="datetime1">
              <a:rPr lang="en-GB" smtClean="0"/>
              <a:t>07/07/2025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FDFA-E36F-A08C-963B-25B1CEF8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51CDA-7B42-EDBA-699A-C00AD4454308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8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2599-59C3-E53A-C3E1-97F72299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8E21-C844-D9F9-8941-7E371327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Sales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25DB-0E61-445D-E007-59094C4D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8014-8DBF-FB71-2B27-DC9F7DFF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CE8C3-6508-06C8-1BE3-6C5EFBF52AA2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907495-511E-1937-1114-B69525E0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32180"/>
              </p:ext>
            </p:extLst>
          </p:nvPr>
        </p:nvGraphicFramePr>
        <p:xfrm>
          <a:off x="1587771" y="2233299"/>
          <a:ext cx="9016458" cy="2396202"/>
        </p:xfrm>
        <a:graphic>
          <a:graphicData uri="http://schemas.openxmlformats.org/drawingml/2006/table">
            <a:tbl>
              <a:tblPr/>
              <a:tblGrid>
                <a:gridCol w="3005486">
                  <a:extLst>
                    <a:ext uri="{9D8B030D-6E8A-4147-A177-3AD203B41FA5}">
                      <a16:colId xmlns:a16="http://schemas.microsoft.com/office/drawing/2014/main" val="1004735569"/>
                    </a:ext>
                  </a:extLst>
                </a:gridCol>
                <a:gridCol w="3005486">
                  <a:extLst>
                    <a:ext uri="{9D8B030D-6E8A-4147-A177-3AD203B41FA5}">
                      <a16:colId xmlns:a16="http://schemas.microsoft.com/office/drawing/2014/main" val="3670958188"/>
                    </a:ext>
                  </a:extLst>
                </a:gridCol>
                <a:gridCol w="3005486">
                  <a:extLst>
                    <a:ext uri="{9D8B030D-6E8A-4147-A177-3AD203B41FA5}">
                      <a16:colId xmlns:a16="http://schemas.microsoft.com/office/drawing/2014/main" val="3801020628"/>
                    </a:ext>
                  </a:extLst>
                </a:gridCol>
              </a:tblGrid>
              <a:tr h="399367">
                <a:tc>
                  <a:txBody>
                    <a:bodyPr/>
                    <a:lstStyle/>
                    <a:p>
                      <a:r>
                        <a:rPr lang="en-GB" b="1" dirty="0"/>
                        <a:t>Column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Type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Description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505424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Invoice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Unique invoice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848309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🟨Datetime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 of invoice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82501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Company name (payer)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290169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transaction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9346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Sales Order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Order booking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76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1287-9683-4016-7E73-17847CAF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FCB-CE1D-F51A-DDF8-AAF16F1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Identifiable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F5FC-1A6C-E214-A82A-72648E64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31348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Mixed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Duplicate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Outlier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A674-313F-81C0-407C-A8833FBB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404B-9538-B2FD-6412-8CCD7735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1E586-8E7F-A73D-FE59-F7F994BFA2B0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99AB6-808C-4653-B6A1-DF1E400E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75" y="2457414"/>
            <a:ext cx="5009627" cy="35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00DF-FB0B-8133-ACBF-F98331DB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82DD-4D93-172B-7EEA-957AF488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D17A4-6B13-BC99-A9E5-AC2A55DF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E5C4E-8EF2-9E53-8A74-C04669659AF4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CAF5-CB0F-7888-C89E-22576ADB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ETL Process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2132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1223-589B-9107-F795-C874C2AB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E94C-8C87-F56B-D472-82B6C849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FA50-EFE8-7F4C-2F65-1A8A3C2A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31348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Column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Standardising Text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Cleaning Numerical Values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Normalisation (3NF)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B761-2209-82E6-C68D-83D61F26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9E74-089B-2E74-D4C9-46C77D2F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BC404-BD8D-57BB-0F20-FB520FE0CA2A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52FF2-5398-326E-9CC3-5D9191A48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CC8E-D5D7-936F-EF09-2AF3D96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Column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5DE0-915E-CB79-F7A4-0F7F67E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C2AD-3ABD-579F-228C-EBEB89A3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9488-2DD8-6D12-BAB6-C54DD0D2FAB6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E9A1BE-439B-DE17-8ADF-2D995A30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Before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6038A9-502F-E492-2E99-48268CDF6F70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8591E2-D09D-BD44-90A0-94405CEDCD9A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DAF97F-1747-D069-7636-FA9971F8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48" y="3118723"/>
            <a:ext cx="2836003" cy="32081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1752AF-61DC-6760-4FD5-27CB8CC8A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49" y="3152931"/>
            <a:ext cx="2836004" cy="31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2D2EA-1296-5982-7B07-60535D7A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AA96-3121-CD48-2D00-E07FA191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Handling Missing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DD88-71A2-90D1-4383-0E8A26D2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2FB2-8AFA-929D-CA53-F79B4338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C00F8-3A42-90CE-F767-005871CA520A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1458C3-87E4-7557-640B-24AC3979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B2B80A-F231-F365-8FC1-2D80D4DB1CB6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4BFA6B-6D1C-FB29-B0F7-3FEF6137B440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7B82-69B5-6517-13CB-642B8DE7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05" y="3283198"/>
            <a:ext cx="3686689" cy="2676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88742-9B98-FA27-A5A0-8AABB262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6" y="3288232"/>
            <a:ext cx="3928826" cy="26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86D6-CAD0-DF63-73CB-FF3EC999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81A-4990-BA51-F20D-14264571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Standardising Text Entries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C073-4ADC-847C-33F5-A7B7ECE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21B9-08B4-0050-C154-95DCA75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AAB0-4A42-F12A-8D0C-DB24DC3F6C6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240373-5378-61FB-A11C-6CF59268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825215"/>
            <a:ext cx="1643968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Before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911D89-1657-C0D5-F661-8FFB00723525}"/>
              </a:ext>
            </a:extLst>
          </p:cNvPr>
          <p:cNvSpPr txBox="1">
            <a:spLocks/>
          </p:cNvSpPr>
          <p:nvPr/>
        </p:nvSpPr>
        <p:spPr>
          <a:xfrm>
            <a:off x="5862143" y="2825215"/>
            <a:ext cx="1968710" cy="3525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95169-E27D-D701-3D12-46659F42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5" y="1998595"/>
            <a:ext cx="2324424" cy="446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1B4A4-EB8A-B0BC-B00E-509A1FA7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5" y="1998595"/>
            <a:ext cx="233524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3D14A-0F73-9D4C-2DBA-21E99B63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3B26-7C61-1FFC-A7BC-4581C363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Cleaning Numerical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3AA2-C099-CD91-1FB6-4A5B88C4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DE71-A506-A2D2-1050-81FFA67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6E9903-9E52-0B8A-B8A6-9FE9E6BC9484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C07DC2-10B1-134C-1958-63266EFF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Solution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30E897-6F33-80C5-7C66-095A3F9E81A5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5FB9B5-D827-900D-C81C-FE74DB16A28E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7E5AF-48FC-0F3B-FA1C-9EB85B4C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94" y="3329796"/>
            <a:ext cx="3696790" cy="27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82D24-674F-990E-80B5-8810630A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37" y="3191774"/>
            <a:ext cx="958513" cy="29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7D3C1-D547-BA8D-74F5-0B0FEB07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C27E-EA2B-2EF3-0FF3-23D30B43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Normalisation (3NF)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F87F-10E1-F9A5-5FF5-6B311799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7006-49ED-A2DD-D30F-42A8D4A8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C01B6-8646-0799-D4B5-83E9C4285891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745D92-8316-23F9-1134-B452DEB4CF56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53B2EE-8D3E-098F-F40B-5C35D8AE4685}"/>
              </a:ext>
            </a:extLst>
          </p:cNvPr>
          <p:cNvSpPr txBox="1">
            <a:spLocks/>
          </p:cNvSpPr>
          <p:nvPr/>
        </p:nvSpPr>
        <p:spPr>
          <a:xfrm>
            <a:off x="1588698" y="2643748"/>
            <a:ext cx="9120150" cy="265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Bookings</a:t>
            </a:r>
          </a:p>
          <a:p>
            <a:r>
              <a:rPr lang="en-GB" dirty="0"/>
              <a:t>Items</a:t>
            </a:r>
          </a:p>
          <a:p>
            <a:r>
              <a:rPr lang="en-GB" dirty="0"/>
              <a:t>Customers</a:t>
            </a:r>
          </a:p>
          <a:p>
            <a:r>
              <a:rPr lang="en-GB" dirty="0"/>
              <a:t>Sales</a:t>
            </a:r>
          </a:p>
          <a:p>
            <a:endParaRPr lang="en-GB" dirty="0"/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91FA63-EF2E-037E-8F16-C5D0BB03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22" t="26526" r="36745" b="10280"/>
          <a:stretch>
            <a:fillRect/>
          </a:stretch>
        </p:blipFill>
        <p:spPr>
          <a:xfrm>
            <a:off x="4148280" y="2302497"/>
            <a:ext cx="6455021" cy="3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4DF5-C37A-026D-46A7-58DC72BE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3137-F993-EF8B-551A-70B16E56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EFBE2-C147-55D2-EC5B-65727FD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ADF9A-5725-FD68-674A-7B7F657728B2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B5B7B-EFB9-F2D5-6EC1-1763B68E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EDA using 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9213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7D2B-97A8-F475-F6F2-F6701FC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87444-204B-1C10-B570-A4FC7216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6D0F6-3F1D-C521-8356-60DDDF24D91B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5B78-3CDF-74BD-20D7-8B54456A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What are we talking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about?</a:t>
            </a:r>
          </a:p>
        </p:txBody>
      </p:sp>
    </p:spTree>
    <p:extLst>
      <p:ext uri="{BB962C8B-B14F-4D97-AF65-F5344CB8AC3E}">
        <p14:creationId xmlns:p14="http://schemas.microsoft.com/office/powerpoint/2010/main" val="8502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E57EB-2DBA-D54D-6911-6F7A4B5E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3C1E-C4EA-3DC9-2246-C27DC633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9082443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We Design generate </a:t>
            </a:r>
            <a:r>
              <a:rPr lang="en-GB" b="1" spc="-300" dirty="0"/>
              <a:t>162 percent</a:t>
            </a:r>
            <a:br>
              <a:rPr lang="en-GB" b="1" u="sng" dirty="0">
                <a:solidFill>
                  <a:srgbClr val="CC0099"/>
                </a:solidFill>
              </a:rPr>
            </a:br>
            <a:r>
              <a:rPr lang="en-GB" dirty="0">
                <a:solidFill>
                  <a:srgbClr val="CC0099"/>
                </a:solidFill>
              </a:rPr>
              <a:t>more revenue than Ultimate Print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D1F9-4E77-7684-C118-C5E8BCBA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413A-F4B2-0E48-6938-99F4AE58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52DAF-6C0D-4DA4-3E40-80CD14B0CD5E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05E138-9D99-FFB1-8C8B-263C6AD1164B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5A64F-7967-8FBF-3810-A5EE357F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2894699"/>
            <a:ext cx="4315427" cy="2715004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A9C10E-A6C4-194B-572C-868076578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85734"/>
              </p:ext>
            </p:extLst>
          </p:nvPr>
        </p:nvGraphicFramePr>
        <p:xfrm>
          <a:off x="5908778" y="2197202"/>
          <a:ext cx="4762363" cy="384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35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F9D8-A1E1-1C6D-BF93-46AE7D4F0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D0AD-FADA-185D-9BBF-9940FF37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A3 and A4 make </a:t>
            </a:r>
            <a:r>
              <a:rPr lang="en-GB" b="1" spc="-300" dirty="0"/>
              <a:t>51 percent  </a:t>
            </a:r>
            <a:r>
              <a:rPr lang="en-GB" dirty="0">
                <a:solidFill>
                  <a:srgbClr val="CC0099"/>
                </a:solidFill>
              </a:rPr>
              <a:t>of all orders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F06-A632-5F6F-0F2C-2F7B6253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49E5-F50C-1C53-C236-FBD4BCF9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6EDDE-69BF-EB8E-71FB-7CFEC2B2FA05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37D2B3-2BD7-7D87-67CD-3AC2694D30FB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42E609-E00E-2949-9B68-24D894E4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92" y="2945333"/>
            <a:ext cx="2953162" cy="1457528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5DBB8BF-2B98-2776-B2A8-D38C83A02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52251"/>
              </p:ext>
            </p:extLst>
          </p:nvPr>
        </p:nvGraphicFramePr>
        <p:xfrm>
          <a:off x="4819954" y="2228500"/>
          <a:ext cx="5783348" cy="359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581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CD75-E200-B58F-E7E0-2638713F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8737-8AEE-86DB-34FC-BE9B4AF7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130gsm is the most popular Paper type</a:t>
            </a:r>
            <a:br>
              <a:rPr lang="en-GB" dirty="0">
                <a:solidFill>
                  <a:srgbClr val="CC0099"/>
                </a:solidFill>
              </a:rPr>
            </a:br>
            <a:r>
              <a:rPr lang="en-GB" dirty="0">
                <a:solidFill>
                  <a:srgbClr val="CC0099"/>
                </a:solidFill>
              </a:rPr>
              <a:t>generating </a:t>
            </a:r>
            <a:r>
              <a:rPr lang="en-GB" b="1" spc="-300" dirty="0">
                <a:uFill>
                  <a:solidFill>
                    <a:srgbClr val="CC3399"/>
                  </a:solidFill>
                </a:uFill>
              </a:rPr>
              <a:t>£ 451 thousand  </a:t>
            </a:r>
            <a:r>
              <a:rPr lang="en-GB" dirty="0">
                <a:solidFill>
                  <a:srgbClr val="CC0099"/>
                </a:solidFill>
              </a:rPr>
              <a:t>in Q1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9711-3D7E-B977-AF8E-4E4F6BCA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16B2-2030-79E7-799C-6468CE35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AEF6F-E118-3ADD-A796-C2B063B9763C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B5200A-2F28-AFB5-F306-9D6408945E53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D05FD5-23F1-146B-41A7-DA5549F33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92101"/>
              </p:ext>
            </p:extLst>
          </p:nvPr>
        </p:nvGraphicFramePr>
        <p:xfrm>
          <a:off x="5808862" y="2116288"/>
          <a:ext cx="4507302" cy="427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833096C-D89C-CC5E-929C-9E883F39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3258271"/>
            <a:ext cx="422016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4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F5F5E-348B-E162-5D2A-F01808CCE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1FEA-EF56-D878-156D-35A71816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We Design and Ultimate Print have</a:t>
            </a:r>
            <a:br>
              <a:rPr lang="en-GB" dirty="0">
                <a:solidFill>
                  <a:srgbClr val="CC0099"/>
                </a:solidFill>
              </a:rPr>
            </a:br>
            <a:r>
              <a:rPr lang="en-GB" b="1" spc="-150" dirty="0"/>
              <a:t>expected</a:t>
            </a:r>
            <a:r>
              <a:rPr lang="en-GB" dirty="0">
                <a:solidFill>
                  <a:srgbClr val="CC0099"/>
                </a:solidFill>
              </a:rPr>
              <a:t> unbilled orders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42BD-1D38-EA9D-62EE-1E78881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7C5C-D2C0-DEE2-299F-D4CFFD6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20F1D-4462-EE06-AB8B-B992FE59788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EEC22-7442-ED74-A55D-309CC8E8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Query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674D0D-DEB7-F441-FC56-BC482428BA8E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3959BB-132A-1C14-6DFC-78E97546302E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1D6C1F-113E-EF11-D88F-5FA8AC47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46" y="3390068"/>
            <a:ext cx="4344006" cy="1724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CA3AC-84BC-7E07-83BF-DAD3A513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48" y="3390068"/>
            <a:ext cx="439163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CFBA-AE5A-5B70-DD90-613A6B4C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97CC-E428-9863-FEDA-95A5F38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67CBE-4C04-6515-F16A-9763A5DE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A2D5D-0442-855E-5F41-44D048A85AC1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4D94E-8573-E66C-0F07-D1D7A823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Visual Analysis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2722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85078"/>
                  </p:ext>
                </p:extLst>
              </p:nvPr>
            </p:nvGraphicFramePr>
            <p:xfrm>
              <a:off x="721012" y="101512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01512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B7D75A6-199C-BFB0-2F0C-5DB1D84C151D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04AC123-C0FF-D979-397C-A3DD7D6F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98" y="6350854"/>
            <a:ext cx="2743200" cy="365125"/>
          </a:xfrm>
        </p:spPr>
        <p:txBody>
          <a:bodyPr/>
          <a:lstStyle/>
          <a:p>
            <a:fld id="{BB84F609-2801-49CC-B7D4-0277127E82D0}" type="datetime1">
              <a:rPr lang="en-GB" smtClean="0"/>
              <a:t>07/07/2025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53EC27-6B23-E5E5-3CC5-7977B633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249" y="6356350"/>
            <a:ext cx="2743200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3043526"/>
                  </p:ext>
                </p:extLst>
              </p:nvPr>
            </p:nvGraphicFramePr>
            <p:xfrm>
              <a:off x="721012" y="101512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01512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0613130-D83A-1202-2AAF-625ED5D4C960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4B08-4415-9A8C-794F-CB6C0EE0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98" y="6350854"/>
            <a:ext cx="2743200" cy="365125"/>
          </a:xfrm>
        </p:spPr>
        <p:txBody>
          <a:bodyPr/>
          <a:lstStyle/>
          <a:p>
            <a:fld id="{BB84F609-2801-49CC-B7D4-0277127E82D0}" type="datetime1">
              <a:rPr lang="en-GB" smtClean="0"/>
              <a:t>07/07/2025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27FC7E-04C5-2D30-3643-53DD08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249" y="6356350"/>
            <a:ext cx="2743200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8EE8-2B68-87BF-9B87-F89E7EC3F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E251-565A-7117-A0EB-1D3C76BD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KPI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0008-5407-CB9D-3D79-C82F7DBD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7" y="2643749"/>
            <a:ext cx="9729160" cy="220162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Total Revenue </a:t>
            </a:r>
            <a:r>
              <a:rPr lang="en-GB" b="1" dirty="0"/>
              <a:t>			</a:t>
            </a:r>
            <a:r>
              <a:rPr lang="en-GB" b="1" spc="-150" dirty="0">
                <a:solidFill>
                  <a:srgbClr val="C00000"/>
                </a:solidFill>
              </a:rPr>
              <a:t>£ 724  thousand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Top Customers</a:t>
            </a:r>
            <a:r>
              <a:rPr lang="en-GB" b="1" dirty="0"/>
              <a:t>		</a:t>
            </a:r>
            <a:r>
              <a:rPr lang="en-GB" b="1" spc="-150" dirty="0">
                <a:solidFill>
                  <a:srgbClr val="C00000"/>
                </a:solidFill>
              </a:rPr>
              <a:t>We Design,  Ultimate,  One Step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Most ordered Product</a:t>
            </a:r>
            <a:r>
              <a:rPr lang="en-GB" b="1" dirty="0"/>
              <a:t>	</a:t>
            </a:r>
            <a:r>
              <a:rPr lang="en-GB" b="1" spc="-150" dirty="0">
                <a:solidFill>
                  <a:srgbClr val="C00000"/>
                </a:solidFill>
              </a:rPr>
              <a:t>A4  130gsm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Average order value</a:t>
            </a:r>
            <a:r>
              <a:rPr lang="en-GB" b="1" dirty="0"/>
              <a:t>		</a:t>
            </a:r>
            <a:r>
              <a:rPr lang="en-GB" b="1" spc="-150" dirty="0">
                <a:solidFill>
                  <a:srgbClr val="C00000"/>
                </a:solidFill>
              </a:rPr>
              <a:t>£ 574  per 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9A82-CA4E-F91B-6FCF-AA0B190E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A62F-D586-AEE7-FF20-BC385BD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31D90-D5E0-3AC7-36B9-B06D84F33BB9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95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E354-5108-8935-A4FB-962818AA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678-BF92-1278-0A67-9FB558D1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9D62-03C7-838D-9917-67618D37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269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Improve </a:t>
            </a:r>
            <a:r>
              <a:rPr lang="en-GB" b="1" spc="-150" dirty="0"/>
              <a:t>Invoicing accuracy </a:t>
            </a:r>
            <a:r>
              <a:rPr lang="en-GB" dirty="0"/>
              <a:t>&amp; completion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Focus on </a:t>
            </a:r>
            <a:r>
              <a:rPr lang="en-GB" b="1" spc="-150" dirty="0"/>
              <a:t>High-value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Streamline </a:t>
            </a:r>
            <a:r>
              <a:rPr lang="en-GB" b="1" spc="-150" dirty="0"/>
              <a:t>Customer ordering</a:t>
            </a:r>
            <a:r>
              <a:rPr lang="en-GB" dirty="0"/>
              <a:t>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Optimise </a:t>
            </a:r>
            <a:r>
              <a:rPr lang="en-GB" b="1" spc="-150" dirty="0"/>
              <a:t>Production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Product line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7D89-F965-66C8-ED36-1A19501C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ADE1-E1C0-2791-1D32-9399500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B6789-0F76-5546-5EF4-E1CF9B70D62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09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E709-BEC8-AE30-1D12-BB8FC9F33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C5A8-D361-1BB4-BE2D-7B9AEBBF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Analysis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0110-33E1-228A-2043-4ABB545BF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26991"/>
          </a:xfrm>
        </p:spPr>
        <p:txBody>
          <a:bodyPr>
            <a:noAutofit/>
          </a:bodyPr>
          <a:lstStyle/>
          <a:p>
            <a:r>
              <a:rPr lang="en-GB" dirty="0"/>
              <a:t>Limited Time Scope</a:t>
            </a:r>
          </a:p>
          <a:p>
            <a:r>
              <a:rPr lang="en-GB" dirty="0"/>
              <a:t>Selective data (pdf forms only)</a:t>
            </a:r>
          </a:p>
          <a:p>
            <a:r>
              <a:rPr lang="en-GB" dirty="0"/>
              <a:t>Incomplete data (some orders not invoiced)</a:t>
            </a:r>
          </a:p>
          <a:p>
            <a:r>
              <a:rPr lang="en-GB" dirty="0"/>
              <a:t>Lack of price dataset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B978-BC05-9CAB-6416-201238E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2B22-0420-F060-EA57-18FB8F40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9676B-3DE1-E941-05F2-134EDB6CCF75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07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95FC-3E6E-E087-3A96-E4CFA2EC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8979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EB95-5EDA-295D-2165-6D24C1B1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766218"/>
            <a:ext cx="9014604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Conduct exploratory data analysis on Q1 2025 bookings and sales data to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generate insights</a:t>
            </a:r>
            <a:r>
              <a:rPr lang="en-GB" b="1" spc="-150" dirty="0"/>
              <a:t> </a:t>
            </a:r>
            <a:r>
              <a:rPr lang="en-GB" dirty="0"/>
              <a:t>about </a:t>
            </a:r>
            <a:r>
              <a:rPr lang="en-GB" b="1" spc="-150" dirty="0">
                <a:solidFill>
                  <a:srgbClr val="FF0000"/>
                </a:solidFill>
              </a:rPr>
              <a:t>customer behaviour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and </a:t>
            </a:r>
            <a:r>
              <a:rPr lang="en-GB" b="1" spc="-150" dirty="0">
                <a:solidFill>
                  <a:srgbClr val="FF0000"/>
                </a:solidFill>
              </a:rPr>
              <a:t>sales performance</a:t>
            </a:r>
            <a:r>
              <a:rPr lang="en-GB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AA92-384B-82D4-FC0E-2E13D8DD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9EE2-7A07-A598-745B-1FEC0843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C418A-0841-9E2C-CDEA-575C6EB67DE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14A0-CEC2-8508-6AFF-BD22867C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9704-0A51-7E72-BDD8-91F6B84F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Analysis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4E7A-0F4C-CA1E-F975-1B655B65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26991"/>
          </a:xfrm>
        </p:spPr>
        <p:txBody>
          <a:bodyPr>
            <a:noAutofit/>
          </a:bodyPr>
          <a:lstStyle/>
          <a:p>
            <a:r>
              <a:rPr lang="en-GB" dirty="0"/>
              <a:t>Real-time KPI Dashboarding</a:t>
            </a:r>
          </a:p>
          <a:p>
            <a:r>
              <a:rPr lang="en-GB" dirty="0"/>
              <a:t>Targeted Marketing</a:t>
            </a:r>
          </a:p>
          <a:p>
            <a:r>
              <a:rPr lang="en-GB" dirty="0"/>
              <a:t>Predictive Analysis (forecast orders / spot churn risks)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E318-BEF2-E51A-E4C8-04A62DA4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26B8-0EF4-0606-8AC8-C6AEF22C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263B2-74C9-0079-8F62-3E8250D73A30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72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7F77-11B0-D296-E03F-730812C7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9E28-7311-6A6D-736E-495955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69EF-DC4E-279D-ED5A-A8F15ED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BFB17-67C8-12FB-5812-03CFC3E39F60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2A8BF-8B7D-A3DD-E5B7-BFD4128A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Machine Learning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PyTorch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27118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7726-1C88-FE37-3B58-D39186D53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C643-EAE0-E998-693A-080F2429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D7C3-D629-E3A6-1113-4E6EC98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914D-1A61-79C6-5F33-13B70D24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8F03-7B58-C781-10D5-BFF7277DD7C8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C9D2EA-A6E2-733F-B88E-152CB0FCC8C1}"/>
              </a:ext>
            </a:extLst>
          </p:cNvPr>
          <p:cNvSpPr txBox="1">
            <a:spLocks/>
          </p:cNvSpPr>
          <p:nvPr/>
        </p:nvSpPr>
        <p:spPr>
          <a:xfrm>
            <a:off x="1588698" y="2643748"/>
            <a:ext cx="9120150" cy="2626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 am looking for a </a:t>
            </a:r>
            <a:r>
              <a:rPr lang="en-GB" b="1" spc="-150" dirty="0"/>
              <a:t>Data Analyst Apprenticeship</a:t>
            </a:r>
            <a:endParaRPr lang="en-GB" spc="-150" dirty="0"/>
          </a:p>
          <a:p>
            <a:pPr marL="0" indent="0">
              <a:buNone/>
            </a:pPr>
            <a:r>
              <a:rPr lang="en-GB" dirty="0"/>
              <a:t>or a </a:t>
            </a:r>
            <a:r>
              <a:rPr lang="en-GB" b="1" spc="-150" dirty="0"/>
              <a:t>Junior / Entry-level Data Analyst role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spc="-150" dirty="0"/>
              <a:t>Email:</a:t>
            </a:r>
            <a:r>
              <a:rPr lang="en-GB" b="1" dirty="0"/>
              <a:t> </a:t>
            </a:r>
            <a:r>
              <a:rPr lang="en-GB" dirty="0"/>
              <a:t>mruhan.ahmed@outlook.com</a:t>
            </a:r>
          </a:p>
          <a:p>
            <a:pPr marL="0" indent="0">
              <a:buNone/>
            </a:pPr>
            <a:r>
              <a:rPr lang="en-GB" b="1" spc="-150" dirty="0"/>
              <a:t>LinkedIn:</a:t>
            </a:r>
            <a:r>
              <a:rPr lang="en-GB" b="1" dirty="0"/>
              <a:t> </a:t>
            </a:r>
            <a:r>
              <a:rPr lang="en-GB" dirty="0"/>
              <a:t>linkedin.com/in/mruhan-ahmed/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68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2768-2EFE-4E6D-F99D-BFF186FE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3CB8-32B3-0A29-F37A-70723733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9B82-209A-CC83-F689-9644FF05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1570502"/>
          </a:xfrm>
        </p:spPr>
        <p:txBody>
          <a:bodyPr>
            <a:noAutofit/>
          </a:bodyPr>
          <a:lstStyle/>
          <a:p>
            <a:r>
              <a:rPr lang="en-GB" dirty="0"/>
              <a:t>Identify </a:t>
            </a:r>
            <a:r>
              <a:rPr lang="en-GB" b="1" spc="-150" dirty="0">
                <a:solidFill>
                  <a:srgbClr val="CC3399"/>
                </a:solidFill>
              </a:rPr>
              <a:t>top revenue</a:t>
            </a:r>
            <a:r>
              <a:rPr lang="en-GB" dirty="0"/>
              <a:t>-contributing customers</a:t>
            </a:r>
          </a:p>
          <a:p>
            <a:r>
              <a:rPr lang="en-GB" dirty="0"/>
              <a:t>Understand </a:t>
            </a:r>
            <a:r>
              <a:rPr lang="en-GB" b="1" spc="-150" dirty="0">
                <a:solidFill>
                  <a:srgbClr val="FF0000"/>
                </a:solidFill>
              </a:rPr>
              <a:t>booking patterns</a:t>
            </a:r>
            <a:r>
              <a:rPr lang="en-GB" dirty="0"/>
              <a:t> and </a:t>
            </a:r>
            <a:r>
              <a:rPr lang="en-GB" b="1" spc="-150" dirty="0">
                <a:solidFill>
                  <a:srgbClr val="FF0000"/>
                </a:solidFill>
              </a:rPr>
              <a:t>product preferences</a:t>
            </a:r>
          </a:p>
          <a:p>
            <a:r>
              <a:rPr lang="en-GB" dirty="0"/>
              <a:t>Highlight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errors</a:t>
            </a:r>
            <a:r>
              <a:rPr lang="en-GB" dirty="0"/>
              <a:t> in booking and invoicing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4375-E586-A0D5-0E05-D071D5D8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4DC3-EB6D-3647-9A0F-DCD62BB0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0A115-2216-2805-B194-0BB288446E81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33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96A9-FEB5-7E71-2993-C9E16006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D332-2547-89AA-0968-885EA956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Tracked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206F-5C48-F68C-7775-14B77C45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220162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Total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Top Customers</a:t>
            </a:r>
            <a:endParaRPr lang="en-GB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Most ordered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Average order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C661-3D8D-690B-52DE-F8D99AA0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4329-0930-6C52-FBBF-4229F9C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4F150-6828-978D-D674-A8C061351B12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16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CBD7-DB32-EBB9-34C1-291938ED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5BE8-54C0-13E9-4FE0-58853512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07/07/2025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D8B50-09EF-7EF8-D6C5-F4F1AD21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2080E-EAB4-09D8-734E-0ED6203740E5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4B2CF-F4AE-1CDF-3B9C-24D66CB1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Dataset Overview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Fabric</a:t>
            </a:r>
          </a:p>
        </p:txBody>
      </p:sp>
    </p:spTree>
    <p:extLst>
      <p:ext uri="{BB962C8B-B14F-4D97-AF65-F5344CB8AC3E}">
        <p14:creationId xmlns:p14="http://schemas.microsoft.com/office/powerpoint/2010/main" val="1754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C64C-7AEE-24AE-1EB9-F1030120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A981-888C-6250-FD41-86F25507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E610-37CB-53DD-6652-6BF3022B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52871"/>
          </a:xfrm>
        </p:spPr>
        <p:txBody>
          <a:bodyPr>
            <a:noAutofit/>
          </a:bodyPr>
          <a:lstStyle/>
          <a:p>
            <a:r>
              <a:rPr lang="en-GB" dirty="0"/>
              <a:t>Extracted from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pdf forms</a:t>
            </a:r>
            <a:r>
              <a:rPr lang="en-GB" dirty="0"/>
              <a:t> and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Sage database</a:t>
            </a:r>
          </a:p>
          <a:p>
            <a:r>
              <a:rPr lang="en-GB" dirty="0"/>
              <a:t>Stored in a       Microsoft Fabric Lakehouse</a:t>
            </a:r>
          </a:p>
          <a:p>
            <a:r>
              <a:rPr lang="en-GB" dirty="0"/>
              <a:t>Over </a:t>
            </a:r>
            <a:r>
              <a:rPr lang="en-GB" b="1" spc="-150" dirty="0">
                <a:solidFill>
                  <a:srgbClr val="0070C0"/>
                </a:solidFill>
              </a:rPr>
              <a:t>1’700</a:t>
            </a:r>
            <a:r>
              <a:rPr lang="en-GB" dirty="0"/>
              <a:t> booking records</a:t>
            </a:r>
          </a:p>
          <a:p>
            <a:r>
              <a:rPr lang="en-GB" dirty="0"/>
              <a:t>Over </a:t>
            </a:r>
            <a:r>
              <a:rPr lang="en-GB" b="1" spc="-150" dirty="0">
                <a:solidFill>
                  <a:srgbClr val="0070C0"/>
                </a:solidFill>
              </a:rPr>
              <a:t>40</a:t>
            </a:r>
            <a:r>
              <a:rPr lang="en-GB" dirty="0"/>
              <a:t> columns including: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spc="-150" dirty="0">
                <a:solidFill>
                  <a:srgbClr val="0070C0"/>
                </a:solidFill>
              </a:rPr>
              <a:t>Paper size, Quantity, Cost</a:t>
            </a:r>
          </a:p>
          <a:p>
            <a:r>
              <a:rPr lang="en-GB" dirty="0"/>
              <a:t>Covers Q1 of 2025 (January, February, March)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9036-A6BC-4463-5BBD-AFB7C1B0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1BE5-1F48-0108-1C8A-39FB8C57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41B049-F482-5F21-B1E1-C49695ED3E4C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01CFEDCD-8360-DC8E-F54E-2BF105A5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77" y="3185258"/>
            <a:ext cx="316738" cy="3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1DFB-332A-681B-5322-4FA1E56F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ADFD-72F8-0D10-8E8F-65A3ADBC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Project Relevance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6F7D-D8C2-7431-A692-C7F15B01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7" y="2643749"/>
            <a:ext cx="9911752" cy="1570502"/>
          </a:xfrm>
        </p:spPr>
        <p:txBody>
          <a:bodyPr>
            <a:noAutofit/>
          </a:bodyPr>
          <a:lstStyle/>
          <a:p>
            <a:r>
              <a:rPr lang="en-GB" dirty="0"/>
              <a:t>Enables exploration of </a:t>
            </a:r>
            <a:r>
              <a:rPr lang="en-GB" b="1" spc="-150" dirty="0">
                <a:solidFill>
                  <a:srgbClr val="FF0000"/>
                </a:solidFill>
              </a:rPr>
              <a:t>order patterns</a:t>
            </a:r>
            <a:r>
              <a:rPr lang="en-GB" dirty="0"/>
              <a:t> and </a:t>
            </a:r>
            <a:r>
              <a:rPr lang="en-GB" b="1" spc="-150" dirty="0">
                <a:solidFill>
                  <a:srgbClr val="FF0000"/>
                </a:solidFill>
              </a:rPr>
              <a:t>sales revenue</a:t>
            </a:r>
          </a:p>
          <a:p>
            <a:r>
              <a:rPr lang="en-GB" dirty="0"/>
              <a:t>Allows for </a:t>
            </a:r>
            <a:r>
              <a:rPr lang="en-GB" b="1" spc="-150" dirty="0">
                <a:solidFill>
                  <a:srgbClr val="CC0099"/>
                </a:solidFill>
              </a:rPr>
              <a:t>product trend </a:t>
            </a:r>
            <a:r>
              <a:rPr lang="en-GB" dirty="0"/>
              <a:t>and </a:t>
            </a:r>
            <a:r>
              <a:rPr lang="en-GB" b="1" spc="-150" dirty="0">
                <a:solidFill>
                  <a:srgbClr val="CC0099"/>
                </a:solidFill>
              </a:rPr>
              <a:t>preference analysis</a:t>
            </a:r>
          </a:p>
          <a:p>
            <a:r>
              <a:rPr lang="en-GB" dirty="0"/>
              <a:t>Essential for </a:t>
            </a:r>
            <a:r>
              <a:rPr lang="en-GB" b="1" spc="-150" dirty="0">
                <a:solidFill>
                  <a:srgbClr val="FF0000"/>
                </a:solidFill>
              </a:rPr>
              <a:t>building KPIs</a:t>
            </a:r>
            <a:r>
              <a:rPr lang="en-GB" spc="-150" dirty="0"/>
              <a:t> </a:t>
            </a:r>
            <a:r>
              <a:rPr lang="en-GB" dirty="0"/>
              <a:t>and identifying </a:t>
            </a:r>
            <a:r>
              <a:rPr lang="en-GB" b="1" spc="-150" dirty="0">
                <a:solidFill>
                  <a:srgbClr val="FF0000"/>
                </a:solidFill>
              </a:rPr>
              <a:t>high-value clients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CAF7-6376-FB15-7B8D-A036EE5E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3786-93A9-C280-D194-E894DBBC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A1666-9882-DB5C-4660-7A7F1CDDE075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68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9A1A-4FCC-4BD5-CA08-EA8FDC77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1078-2852-B2A4-0604-DFAB34F2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Bookings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E2FC-EB56-3D33-DB5C-7E15E526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07/07/2025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56F4-2444-E9C6-531A-2CD9F49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6EFEE-581F-642A-E51B-E0F83DB0ECA8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194BB1-B84A-04E3-006E-5501A8C12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14406"/>
              </p:ext>
            </p:extLst>
          </p:nvPr>
        </p:nvGraphicFramePr>
        <p:xfrm>
          <a:off x="1588698" y="2228500"/>
          <a:ext cx="9014604" cy="3731598"/>
        </p:xfrm>
        <a:graphic>
          <a:graphicData uri="http://schemas.openxmlformats.org/drawingml/2006/table">
            <a:tbl>
              <a:tblPr/>
              <a:tblGrid>
                <a:gridCol w="3004868">
                  <a:extLst>
                    <a:ext uri="{9D8B030D-6E8A-4147-A177-3AD203B41FA5}">
                      <a16:colId xmlns:a16="http://schemas.microsoft.com/office/drawing/2014/main" val="2567253831"/>
                    </a:ext>
                  </a:extLst>
                </a:gridCol>
                <a:gridCol w="3004868">
                  <a:extLst>
                    <a:ext uri="{9D8B030D-6E8A-4147-A177-3AD203B41FA5}">
                      <a16:colId xmlns:a16="http://schemas.microsoft.com/office/drawing/2014/main" val="1619267015"/>
                    </a:ext>
                  </a:extLst>
                </a:gridCol>
                <a:gridCol w="3004868">
                  <a:extLst>
                    <a:ext uri="{9D8B030D-6E8A-4147-A177-3AD203B41FA5}">
                      <a16:colId xmlns:a16="http://schemas.microsoft.com/office/drawing/2014/main" val="1865291515"/>
                    </a:ext>
                  </a:extLst>
                </a:gridCol>
              </a:tblGrid>
              <a:tr h="414622">
                <a:tc>
                  <a:txBody>
                    <a:bodyPr/>
                    <a:lstStyle/>
                    <a:p>
                      <a:r>
                        <a:rPr lang="en-GB" b="1" dirty="0"/>
                        <a:t>Column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Type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Description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805955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Booking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Unique ID per booking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02310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Company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Customer's company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74834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Job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of the print job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534446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Order 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🟨Datetime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the job was ordered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215913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Date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🟨Datetime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the job is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532161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Number of items requested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11497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Size, Paper, 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Product attributes per item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53877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Delivery 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the item is to be 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62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61c48e5-e411-4551-98e2-c59bf209d9a5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81YTW/bOBD9K4EuuTgLkfqwlFviNkCx2SJrZ9tDERQjamyzkSUtRWXrFv7vO6TkxnYd1Umc1IYBiZzR8M3jvBHt704qqzKD+XuYoXPqnBfF7QzU7RFzek7ezAV9nkSx57s89HjquswNErIWpZZFXjmn3x0NaoL6g6xqyEwgmvzkjAPP9/wwjvw+Q1f0I+Cuc9NzIMuuYGJ8xpBV2HNKVFWRQya/YROCTFrVuOg5+LXMCgVmoZEGjWaxO3KnMQFjf3iEA4SWdzhCoZvZIZaF0stxz6maOwt03WaC2QUHRa5B5hTYzDHGAx4GPHBj5saxcPvCLjyWmW5dkvnbr6WiLCn3eWlIOkvvIBeY0oKNn3H7sITKe86FKmb2gZbpijzf5lrquRlAhmbi2gZzF0TTxykqtA8QulQuAZ/lqblc4lib66CYlaBk1RjvR39K40fL3jtm9cw6GeRYVW28UVErgUMc3w8suAWxf6UK2hsLUOZ3hRT4OTWbYGxDOZnawG9oZlTCltCXkmiAzBIBWW3imse1nOExd3lw4rITN7x23VP7PbZxr8n6Ty4pdLBYrC3Unap34Kl6Jx7rTpU+N03JrwTeKZeNMvpVPtPiv4FCGqWm1HrbSngdxF8IVa3wWSiuCw3Z0RDvMK+3wTCpVzKfZG0PuBdnowlHWCYGU1DaNJ/kC4nYaJGeK1SK6nxuxfJGqqW6WW8D7v7JNEJt+g/5fFlpNAOyTwo1bwW873VvrDS2dti9N6pktVEl9H6gXdqtV3Ur1n+qYpNNcj4i3tLrgQpjTa5bRMn4pbMXpf3goRPKo5V2NpkonMCSwOeULyU/+wleC/tzXs8S2nljvajzVi/Bq6iSb6ryd+f8EhrepTwaDSciGmMYJqk5bQQpRlHUcdhoT2QX1hh6AfQFRz8KfDeOKAaYU1tbYy16KWjXdpW6XJV6Q+YuOn9f6J+JebdBVrU7jT+ULjf5q+iM6Ngds4o2MT9tFXpeZ5l13G4+PrPv4IfNrNvMu83BUViW3S79TvN5Taojdo4GoNKq03U0PPOsw81eGttWCbW0H2BD+7eGxr4ua/cJrSwBddB97OFUX6KDddVB07lizryEeZ7ocxf8WESxgMecPp51xnyowZ6vzj+yAGZ1puWQniHNPbUI9p+GYbvnCC9KwIsRADAOojTh+Hpkv8yB/jfQvVMiDeHxWCR9BuAzQS9mBhjE4asRLupKFzOzzAbWwZrh8AnfKZGG8H7CqcSZLwIMXPQY5yx5NcK3drumMP5ebbuHz/humTSUB4mfUuPuI4cQo1AIFnETrDOnagp0XUtm0fxTcz/j0M5OLOSi1lUJAq8gbw6OZYNKovWjTYM8xbS9Vw/8bLN/FC5/uNHnf0xQEXe2FAAA&quot;"/>
    <we:property name="creatorSessionId" value="&quot;6888510e-d6f5-4669-a132-8ba06f9f0d2d&quot;"/>
    <we:property name="creatorTenantId" value="&quot;3ea7c128-c601-4479-a003-e14d00c0b5cb&quot;"/>
    <we:property name="creatorUserId" value="&quot;10032004B92A282D&quot;"/>
    <we:property name="datasetId" value="&quot;a7e33efd-97a4-4015-bd02-d2cbfaaa63fb&quot;"/>
    <we:property name="embedUrl" value="&quot;/reportEmbed?reportId=1626fab6-e386-4e39-a1f4-bd534658e170&amp;config=eyJjbHVzdGVyVXJsIjoiaHR0cHM6Ly9XQUJJLVVLLVNPVVRI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81YWW/bOBD+K4Fe8uIsdNpS3hw3ARY5mrWz7UMRBCNqbLPRtRTlrVv4v++QkuujjlZJnNSGAYmc4Rwf5xvS/mFEvMhjmN9AgsapcZZljwmIxyPL6BhpPffx4+V1f3j5cNO/PqfpLJc8Swvj9IchQUxQfuJFCbGyQJNf7jsGxPEtTNRoDHGBHSNHUWQpxPw7VsokkqLERcfAb3mcCVAmRxIkKrMzUqcx+bb+cMgjMMlnOEImq9kh5pmQy3HHKKo3HdKmTBnTDgdZKoGnZFjNWZbt2V3P9szAMoOAmT2mHY95LGuVcH7+LReUD2U5zxUO/WgGKcOIHFZ6Su3TMlS7Y1yILNELajAL0jxPJZdzNYAY1cSdNmYuCKbPUxSoF1B0EV8G3E8j9bjCsVTPQZbkIHhRCVejS670yO1KMS4TraQix6Ko7Y2yUjAc4ng10MEtCP1bkdHe6AB5Oss4w4dIbYKSDflkqg1/oJlRDjtMX3GCAWINBMSlsquWS57gsW3a3olpnZjdO9M81d9jbfeOpH+nnEx7i8WGo+ZUnQNP1TlxrOZU6XNflfya4Va5bJXR/+Uzzf4dCKRRpEqts6uEN4O4RihKga+K4i6TEB8NcYZpuSsMlXrB00lc94AVOStOGEwjMZiCkKrNhF+JxIqLtC4TEYqzuSbLBy6W7LY6W+HuH0xF1Kr/kM7XtUYzIPkkE/OawPv2e6+pMfYc13G7ge/2LDRZzwfb3H+jCtcbVUhHAO1Su17VzFj3pYwNt8H5jPhIxwMVxgZdd5DSsq+MvTDtJw6NoTybaf3JROAElgC+pnwp+eSX8OqwH9IyCWnnlfSiTGu+eO/CSnublb8757fgcJvyqDgcMn+M3W4YqduGF6Hv+w2XjfrSdaGFXceDHrPR9T3XDHyyAepiVtdYHT1ntGttqc7XqV6B2YbnN5n8FZg/t8Aq2sP4k+l8G7+C7oiG3jHNaGXzy06ip2Uca8Xd4uO+PoOfFlvNYrtZ7B1187xZpdcoPiuJdYTO0QBEVDSqjoZ9Ryvc76Wx7aRQDfsBNrR/Sqjkm7Q2X9DKQhAH3ceeTvUtOlhTHVSdK7AtJ7Qch/VsE9yA+QGD59w+XnXHfKrBnq3PP7MAkjKWfEhriHMvLYL9p6HQ7hjM8UNwAgQADDw/Cm18P7Df5kL/G+BulUgFeDBmYc8CcC1GB7MF6AXddwOclYXMEuVmK9bBhuDwAW+VSAV4L7SpxC2XeeiZ6Fi2bYXvBvjOblcVxl/rbffwEW+XSQW5F7oRNe4e2tBFv8uY5dvKWGNOxRTouZHMovqnZjVj0M5OdMhZKYscGN5CWl0c8yoqjlqPNg3SCKP6XTzxs039G2hoHxQKD2NsqV8dVYv/APoWTWnIFAAA&quot;"/>
    <we:property name="isFiltersActionButtonVisible" value="true"/>
    <we:property name="isVisualContainerHeaderHidden" value="false"/>
    <we:property name="pageDisplayName" value="&quot;Weekly Bucket Trend&quot;"/>
    <we:property name="reportEmbeddedTime" value="&quot;2025-07-06T19:18:54.717Z&quot;"/>
    <we:property name="reportName" value="&quot;G10_Q1_Dashboard&quot;"/>
    <we:property name="reportState" value="&quot;CONNECTED&quot;"/>
    <we:property name="reportUrl" value="&quot;/links/cfQCzae8c2?ctid=3ea7c128-c601-4479-a003-e14d00c0b5cb&amp;pbi_source=linkShare&amp;bookmarkGuid=006acd56-fef7-4c63-af2d-35625d62fca0&amp;fromEntryPoint=shar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1bb00c5-5e0c-404b-ad32-1f1e589099db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30/jRhD+VyI/lBerWv+27+0IIJ3UnlKg9KFC1Xg9MXvYXne95i5F+d87u3aOAIFEKRyn6vKSeDw7+83MN5+9uXUK0bUVLD5Cjc4751DK6xrU9cRzXKcZbBjHmHssTkIGnMUYgs/prmy1kE3nvLt1NKgS9YXoeqhMIDL+eek6UFUzKM3VHKoOXadF1ckGKvEPDs50S6sel66DX9pKKjAhzzRoNGFvyJ2uCYL3c0A7AtfiBs+Q68F6iq1UerzmHsyReX4IPGNFkQQhM2u64a6Fud3fbGqBTWWjQTQEwNiyyMfUS5iXY8gLVkCKibHPRaVHl3xx/KVVlPftqmwn9maczVkRJtz3k8LzWBawPCVYetEanyllWkolOFRkHMKZaBerzH3XOVGytnHHFpnaHzda6IW56Dsta4PBdc5tTLakyv9xhQrtIkqkEEO9KILU5ssgxa4bjR+a+7ZuXFf1dfPY+0z2iuMpzu8uLKYl9XCmJHV4wCXrFprFX7YWSwPpAqreEoOC/yIoT0rZZGrMtKDpq8o4Xi7N53JgxNq+O+HZUJbncbnOlfw8VUhtKGzpyNKJpqxGft4RYiiu01WCU4uI/fkn4pFtPe1TWr6W2AxpUYrtsKfA7o4o93+9Uo+/j3Ye/F5pUVNZJzMlGj35aXKEnSibg1WPbZ8pTgEaNhSsloUtKdqh2rzFEa0o5Gcbc4i4kghC/mlt7r9ifS0amWRcJ8d8HuZRUmQsDjgPgjwNn1aJUQHeFzfQcGLfQ8L/itD1CneFSvWpH8E8lxqqyW89DF578J2DKu6xnRZIVaA6XNgsjoRayTHR+Pj1MxjazHLG/TBJ0yxkLE94HgX5joKcZTxLvRh4EPvIOMQs9P6bIIv1YR2yeFMxFg+L2NHz9g1EeGNDRywPieh+m4H40E3OZTuZARn2Q/G+LBWWsGri8UvX5+/1YT3pm3G4oj1mNwc1vQKl953ft0vVUHWjko/judhDy59j46Df6GEUpDwm/aZPHoUeKcNuouIVcxYx5if0lpx5cQb0nvc/F5V2nKEd3gX8sOxq++R3n/AItjlEbJtHut1jm0O2LcRKH58K8HF6evDK+tn+kK4f0nVv/qx2pRAXfpSlLAnoeMowZ/DMCfWFH7W5lNfUzUcQD9ft3++L5w7wh7dOD7IkIp1PIj/3ARiPMty/yC/I0d2Pu3dcDb5xU9443Wh15lxuPrvLXnctcJxBgxvOo9Q6aApTpmfPpPZ/rq/H0eXyXy18KK5fEwAA&quot;"/>
    <we:property name="creatorSessionId" value="&quot;307dbc4c-e2c4-4576-897d-ef4304f704c5&quot;"/>
    <we:property name="creatorTenantId" value="&quot;3ea7c128-c601-4479-a003-e14d00c0b5cb&quot;"/>
    <we:property name="creatorUserId" value="&quot;10032004B92A282D&quot;"/>
    <we:property name="datasetId" value="&quot;a7e33efd-97a4-4015-bd02-d2cbfaaa63fb&quot;"/>
    <we:property name="embedUrl" value="&quot;/reportEmbed?reportId=1626fab6-e386-4e39-a1f4-bd534658e170&amp;config=eyJjbHVzdGVyVXJsIjoiaHR0cHM6Ly9XQUJJLVVLLVNPVVRI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Y30/jOBD+V6o8HC/RyfnVJPsGpUirPdgecNzDCa0mjhu8JHHOdtjtov7vN3aSo0ChVQ+W1Wn70mYyHn8z882XuLdOzlVTwuIEKua8cw6EuK5AXo88x3Xq3vbx44fj/dMPn072j6doFo3molbOu1tHgyyYvuCqhdJEQONfl64DZTmDwlzNoVTMdRomlaih5N9Y54y3tGzZ0nXY16YUEkzIMw2ambA36I7XuLf3a4A7AtX8hp0xqjvrKWuE1P019WDOiOeHQFOS53EQErNGdXctzM3+ZlMLbCJqDbxGAMaWRj5LvJh4GQtpTnJIWGzsc17q3iVbTL82EvO+Hep1ZG+O0znJw5j6fpx7HkkDkiUISy8a4zPBTAshOYUSjV04E+1iyNx3nSMpKhu37w1Fz2mtuV6Yi1ZpURkMrnNuY5IlVv7PKyaZXYSJ5LyrF0YQ2nwZpEyp3vi+vm9T/bqyrerH3meilZSdsvndhcW0xB7OpMAOd7hE1UC9+GRrsTSQLqBsLTEw+G8c88SUTabGjAvqtiyN4+XSfC47RqzsuxWeNWV5HpfrXIkvE8mwDbktHVoUr4uy5+cdIbriOqrkFFuE7M8+I49s63GfwvK1YHWXFqbYdHtypu6Icv/XK/X4x2jn3h+l5hWWdTSTvNajX0aHTPGi3ht6bPuMcXLQsKZglchtSZkdqvVbHOKKXHyxMbuIg0Qg8s8rc/8v1teikUnGdTKWzcMsivOUjANKgyBLwqdVoleA/fwGaorse0j4YwaqlWxbqFif6hHMc6GhHP3eQue1A98pyPwe23GBkDmTBwubxSGXgxwjjaevn0HXZpIR6odxkqQhIVlMsyjIthTkNKVp4o2BBmOfEQpjEnr/TZD56rB2WbypGPOHRVT4vH0DEV7b0B7LQyK632cg3qvRuWhGM0DDbij2i0KyAoYmTl+6Pn+vDutRW/fDFe0wuxnIyRVIvev8vl2qhqprlbwfz8UOWv4cGzv9Zh6LgoSOUb/xk0Whh8qwnah4+ZxEhPgxGcepN04B3/P+56LS9DO0xbuAHxaqsk9+9wmPYJNDRDZ5JJs9Njmkm0IM+vhUgJPJ6d4r62fzU7p+Ste9+bPalcA496M0IXGAx1PCMgLPnFBf+FGbCXGN3XwE8WDV/uO+eG4Bv3vr9CCNI9T5OPIzH4DQKGW7F/kFObr9cfeOq8F3bsobpxsNZ87l+rO7aLVqgLIZ1GzNeRRbB3VuyvTsmdT8meXYPbBuPCs3nWEH/x7bPzVFIa2HEwAA&quot;"/>
    <we:property name="isFiltersActionButtonVisible" value="true"/>
    <we:property name="isVisualContainerHeaderHidden" value="false"/>
    <we:property name="pageDisplayName" value="&quot;Company Insights&quot;"/>
    <we:property name="reportEmbeddedTime" value="&quot;2025-07-06T19:33:37.066Z&quot;"/>
    <we:property name="reportName" value="&quot;G10_Q1_Dashboard&quot;"/>
    <we:property name="reportState" value="&quot;CONNECTED&quot;"/>
    <we:property name="reportUrl" value="&quot;/links/cfQCzae8c2?ctid=3ea7c128-c601-4479-a003-e14d00c0b5cb&amp;pbi_source=linkShare&amp;fromEntryPoint=shar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606</Words>
  <Application>Microsoft Office PowerPoint</Application>
  <PresentationFormat>Widescreen</PresentationFormat>
  <Paragraphs>207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 Q1 Trend Analysis</vt:lpstr>
      <vt:lpstr>What are we talking about?</vt:lpstr>
      <vt:lpstr>Purpose</vt:lpstr>
      <vt:lpstr>Objectives</vt:lpstr>
      <vt:lpstr>Tracked KPIs</vt:lpstr>
      <vt:lpstr>Dataset Overview using Fabric</vt:lpstr>
      <vt:lpstr>Dataset Overview</vt:lpstr>
      <vt:lpstr>Project Relevance of the Dataset</vt:lpstr>
      <vt:lpstr>Bookings Structure</vt:lpstr>
      <vt:lpstr>Sales Structure</vt:lpstr>
      <vt:lpstr>Identifiable Challenges</vt:lpstr>
      <vt:lpstr>ETL Process using Pandas</vt:lpstr>
      <vt:lpstr>Data Cleaning Process</vt:lpstr>
      <vt:lpstr>Column Management</vt:lpstr>
      <vt:lpstr>Handling Missing Values</vt:lpstr>
      <vt:lpstr>Standardising Text Entries</vt:lpstr>
      <vt:lpstr>Cleaning Numerical Values</vt:lpstr>
      <vt:lpstr>Normalisation (3NF)</vt:lpstr>
      <vt:lpstr>EDA using  SQL Queries</vt:lpstr>
      <vt:lpstr>We Design generate 162 percent more revenue than Ultimate Print </vt:lpstr>
      <vt:lpstr>A3 and A4 make 51 percent  of all orders</vt:lpstr>
      <vt:lpstr>130gsm is the most popular Paper type generating £ 451 thousand  in Q1</vt:lpstr>
      <vt:lpstr>We Design and Ultimate Print have expected unbilled orders</vt:lpstr>
      <vt:lpstr>Visual Analysis using Power BI</vt:lpstr>
      <vt:lpstr>PowerPoint Presentation</vt:lpstr>
      <vt:lpstr>PowerPoint Presentation</vt:lpstr>
      <vt:lpstr>KPI Insights</vt:lpstr>
      <vt:lpstr>Recommendations</vt:lpstr>
      <vt:lpstr>Analysis Limitations</vt:lpstr>
      <vt:lpstr>Analysis Potential</vt:lpstr>
      <vt:lpstr>Machine Learning using PyTorch and TensorFlow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Mohammad Ruhan Ahmed</cp:lastModifiedBy>
  <cp:revision>47</cp:revision>
  <dcterms:created xsi:type="dcterms:W3CDTF">2018-06-07T21:39:02Z</dcterms:created>
  <dcterms:modified xsi:type="dcterms:W3CDTF">2025-07-07T13:11:03Z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