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6"/>
  </p:notesMasterIdLst>
  <p:sldIdLst>
    <p:sldId id="256" r:id="rId2"/>
    <p:sldId id="260" r:id="rId3"/>
    <p:sldId id="262" r:id="rId4"/>
    <p:sldId id="264" r:id="rId5"/>
    <p:sldId id="265" r:id="rId6"/>
    <p:sldId id="263" r:id="rId7"/>
    <p:sldId id="267" r:id="rId8"/>
    <p:sldId id="266" r:id="rId9"/>
    <p:sldId id="268" r:id="rId10"/>
    <p:sldId id="269" r:id="rId11"/>
    <p:sldId id="270" r:id="rId12"/>
    <p:sldId id="271" r:id="rId13"/>
    <p:sldId id="272" r:id="rId14"/>
    <p:sldId id="273" r:id="rId15"/>
    <p:sldId id="274" r:id="rId16"/>
    <p:sldId id="275" r:id="rId17"/>
    <p:sldId id="276" r:id="rId18"/>
    <p:sldId id="279" r:id="rId19"/>
    <p:sldId id="277" r:id="rId20"/>
    <p:sldId id="278" r:id="rId21"/>
    <p:sldId id="281" r:id="rId22"/>
    <p:sldId id="282" r:id="rId23"/>
    <p:sldId id="283" r:id="rId24"/>
    <p:sldId id="284" r:id="rId25"/>
    <p:sldId id="285" r:id="rId26"/>
    <p:sldId id="286" r:id="rId27"/>
    <p:sldId id="287" r:id="rId28"/>
    <p:sldId id="288" r:id="rId29"/>
    <p:sldId id="290" r:id="rId30"/>
    <p:sldId id="289" r:id="rId31"/>
    <p:sldId id="291" r:id="rId32"/>
    <p:sldId id="292" r:id="rId33"/>
    <p:sldId id="293" r:id="rId34"/>
    <p:sldId id="294"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3" autoAdjust="0"/>
    <p:restoredTop sz="94660"/>
  </p:normalViewPr>
  <p:slideViewPr>
    <p:cSldViewPr snapToGrid="0">
      <p:cViewPr varScale="1">
        <p:scale>
          <a:sx n="65" d="100"/>
          <a:sy n="65" d="100"/>
        </p:scale>
        <p:origin x="68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8A4854-CCCF-45DE-BCA9-FD05E13E9B74}" type="datetimeFigureOut">
              <a:rPr lang="en-US" smtClean="0"/>
              <a:t>6/14/2017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AD682B-8FDC-456D-923D-4F5C5286C95C}" type="slidenum">
              <a:rPr lang="en-US" smtClean="0"/>
              <a:t>‹#›</a:t>
            </a:fld>
            <a:endParaRPr lang="en-US"/>
          </a:p>
        </p:txBody>
      </p:sp>
    </p:spTree>
    <p:extLst>
      <p:ext uri="{BB962C8B-B14F-4D97-AF65-F5344CB8AC3E}">
        <p14:creationId xmlns:p14="http://schemas.microsoft.com/office/powerpoint/2010/main" val="9911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AD682B-8FDC-456D-923D-4F5C5286C95C}" type="slidenum">
              <a:rPr lang="en-US" smtClean="0"/>
              <a:t>27</a:t>
            </a:fld>
            <a:endParaRPr lang="en-US"/>
          </a:p>
        </p:txBody>
      </p:sp>
    </p:spTree>
    <p:extLst>
      <p:ext uri="{BB962C8B-B14F-4D97-AF65-F5344CB8AC3E}">
        <p14:creationId xmlns:p14="http://schemas.microsoft.com/office/powerpoint/2010/main" val="503148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a:effectLst>
            <a:softEdge rad="112500"/>
          </a:effectLst>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dirty="0"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41996" cy="103632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6/14/2017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6/14/2017</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678737"/>
            <a:ext cx="10326624" cy="2509213"/>
          </a:xfrm>
        </p:spPr>
        <p:txBody>
          <a:bodyPr>
            <a:normAutofit/>
          </a:bodyPr>
          <a:lstStyle/>
          <a:p>
            <a:r>
              <a:rPr lang="en-US" sz="5400"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Computer </a:t>
            </a:r>
            <a:r>
              <a:rPr lang="en-US" sz="5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ARCHITECTURE</a:t>
            </a:r>
            <a:r>
              <a:rPr lang="en-US" sz="5400"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(CA)</a:t>
            </a:r>
            <a:endParaRPr lang="en-US" sz="5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848818" y="5540152"/>
            <a:ext cx="2174812" cy="1011935"/>
          </a:xfrm>
        </p:spPr>
        <p:txBody>
          <a:bodyPr>
            <a:noAutofit/>
          </a:bodyPr>
          <a:lstStyle/>
          <a:p>
            <a:r>
              <a:rPr lang="en-US" sz="2000" b="1" u="sng"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C</a:t>
            </a:r>
            <a:r>
              <a:rPr lang="en-US" sz="2000" b="1" u="sng" cap="none"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ourse </a:t>
            </a:r>
            <a:r>
              <a:rPr lang="en-US" sz="2000" b="1" u="sng"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I</a:t>
            </a:r>
            <a:r>
              <a:rPr lang="en-US" sz="2000" b="1" u="sng" cap="none"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nstructor </a:t>
            </a:r>
          </a:p>
          <a:p>
            <a:r>
              <a:rPr lang="en-US" sz="2000" b="1" u="sng"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H</a:t>
            </a:r>
            <a:r>
              <a:rPr lang="en-US" sz="2000" b="1" u="sng" cap="none"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ira</a:t>
            </a:r>
            <a:r>
              <a:rPr lang="en-US" sz="2000" b="1" u="sng"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 b</a:t>
            </a:r>
            <a:r>
              <a:rPr lang="en-US" sz="2000" b="1" u="sng" cap="none" dirty="0" smtClean="0">
                <a:solidFill>
                  <a:schemeClr val="tx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eenish</a:t>
            </a:r>
            <a:endParaRPr lang="en-US" sz="2000" b="1" u="sng" cap="none" dirty="0">
              <a:solidFill>
                <a:schemeClr val="tx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endParaRPr>
          </a:p>
        </p:txBody>
      </p:sp>
      <p:sp>
        <p:nvSpPr>
          <p:cNvPr id="4" name="TextBox 3"/>
          <p:cNvSpPr txBox="1"/>
          <p:nvPr/>
        </p:nvSpPr>
        <p:spPr>
          <a:xfrm>
            <a:off x="147484" y="6151977"/>
            <a:ext cx="4364736" cy="400110"/>
          </a:xfrm>
          <a:prstGeom prst="rect">
            <a:avLst/>
          </a:prstGeom>
          <a:noFill/>
        </p:spPr>
        <p:txBody>
          <a:bodyPr wrap="square" rtlCol="0">
            <a:spAutoFit/>
          </a:bodyPr>
          <a:lstStyle/>
          <a:p>
            <a:r>
              <a:rPr lang="en-US" sz="2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of Computer Science</a:t>
            </a:r>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72155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117586"/>
            <a:ext cx="10364451" cy="446958"/>
          </a:xfrm>
        </p:spPr>
        <p:txBody>
          <a:bodyPr>
            <a:noAutofit/>
          </a:bodyPr>
          <a:lstStyle/>
          <a:p>
            <a:r>
              <a:rPr lang="en-US" sz="2800"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The 4-Bit Decoder</a:t>
            </a:r>
          </a:p>
        </p:txBody>
      </p:sp>
      <p:pic>
        <p:nvPicPr>
          <p:cNvPr id="4" name="Content Placeholder 3"/>
          <p:cNvPicPr>
            <a:picLocks noGrp="1" noChangeAspect="1"/>
          </p:cNvPicPr>
          <p:nvPr>
            <p:ph sz="quarter" idx="13"/>
          </p:nvPr>
        </p:nvPicPr>
        <p:blipFill>
          <a:blip r:embed="rId2"/>
          <a:stretch>
            <a:fillRect/>
          </a:stretch>
        </p:blipFill>
        <p:spPr>
          <a:xfrm>
            <a:off x="383458" y="652256"/>
            <a:ext cx="11523407" cy="5905860"/>
          </a:xfrm>
          <a:prstGeom prst="rect">
            <a:avLst/>
          </a:prstGeom>
        </p:spPr>
      </p:pic>
    </p:spTree>
    <p:extLst>
      <p:ext uri="{BB962C8B-B14F-4D97-AF65-F5344CB8AC3E}">
        <p14:creationId xmlns:p14="http://schemas.microsoft.com/office/powerpoint/2010/main" val="2732243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135172"/>
            <a:ext cx="10364451" cy="513115"/>
          </a:xfrm>
        </p:spPr>
        <p:txBody>
          <a:bodyPr>
            <a:normAutofit fontScale="90000"/>
          </a:bodyPr>
          <a:lstStyle/>
          <a:p>
            <a:r>
              <a:rPr lang="en-US" sz="3200"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The BCD-to-7-Segment Decoder</a:t>
            </a:r>
          </a:p>
        </p:txBody>
      </p:sp>
      <p:sp>
        <p:nvSpPr>
          <p:cNvPr id="3" name="Content Placeholder 2"/>
          <p:cNvSpPr>
            <a:spLocks noGrp="1"/>
          </p:cNvSpPr>
          <p:nvPr>
            <p:ph sz="quarter" idx="13"/>
          </p:nvPr>
        </p:nvSpPr>
        <p:spPr>
          <a:xfrm>
            <a:off x="0" y="648287"/>
            <a:ext cx="11792410" cy="4638007"/>
          </a:xfrm>
        </p:spPr>
        <p:txBody>
          <a:bodyPr/>
          <a:lstStyle/>
          <a:p>
            <a:pPr marL="384048" lvl="0" indent="-384048" algn="just">
              <a:lnSpc>
                <a:spcPct val="94000"/>
              </a:lnSpc>
              <a:spcAft>
                <a:spcPts val="200"/>
              </a:spcAft>
              <a:buClrTx/>
              <a:buFont typeface="Wingdings" panose="05000000000000000000" pitchFamily="2" charset="2"/>
              <a:buChar char="q"/>
            </a:pPr>
            <a:r>
              <a:rPr lang="en-US" cap="none" dirty="0" smtClean="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The BCD-to-7-segment decoder accepts the BCD code on its inputs and provides outputs to drive 7-segment display devices to produce a decimal readout. </a:t>
            </a:r>
          </a:p>
          <a:p>
            <a:pPr marL="384048" lvl="0" indent="-384048" algn="just">
              <a:lnSpc>
                <a:spcPct val="94000"/>
              </a:lnSpc>
              <a:spcAft>
                <a:spcPts val="200"/>
              </a:spcAft>
              <a:buClrTx/>
              <a:buFont typeface="Wingdings" panose="05000000000000000000" pitchFamily="2" charset="2"/>
              <a:buChar char="q"/>
            </a:pPr>
            <a:r>
              <a:rPr lang="en-US" cap="none" dirty="0" smtClean="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The logic diagram for a basic 7-segment decoder is shown in Figure</a:t>
            </a:r>
          </a:p>
          <a:p>
            <a:endParaRPr lang="en-US" sz="1800" b="1" dirty="0"/>
          </a:p>
        </p:txBody>
      </p:sp>
      <p:pic>
        <p:nvPicPr>
          <p:cNvPr id="4" name="Picture 3"/>
          <p:cNvPicPr>
            <a:picLocks noChangeAspect="1"/>
          </p:cNvPicPr>
          <p:nvPr/>
        </p:nvPicPr>
        <p:blipFill>
          <a:blip r:embed="rId2"/>
          <a:stretch>
            <a:fillRect/>
          </a:stretch>
        </p:blipFill>
        <p:spPr>
          <a:xfrm>
            <a:off x="3323645" y="1769806"/>
            <a:ext cx="5328742" cy="3644307"/>
          </a:xfrm>
          <a:prstGeom prst="rect">
            <a:avLst/>
          </a:prstGeom>
        </p:spPr>
      </p:pic>
      <p:sp>
        <p:nvSpPr>
          <p:cNvPr id="5" name="Rectangle 4"/>
          <p:cNvSpPr/>
          <p:nvPr/>
        </p:nvSpPr>
        <p:spPr>
          <a:xfrm>
            <a:off x="3237533" y="5414113"/>
            <a:ext cx="4571251" cy="369332"/>
          </a:xfrm>
          <a:prstGeom prst="rect">
            <a:avLst/>
          </a:prstGeom>
        </p:spPr>
        <p:txBody>
          <a:bodyPr wrap="none">
            <a:spAutoFit/>
          </a:bodyPr>
          <a:lstStyle/>
          <a:p>
            <a:r>
              <a:rPr lang="en-US" b="1" dirty="0"/>
              <a:t>Logic symbol for a BCD-to-7-segment decoder</a:t>
            </a:r>
          </a:p>
        </p:txBody>
      </p:sp>
    </p:spTree>
    <p:extLst>
      <p:ext uri="{BB962C8B-B14F-4D97-AF65-F5344CB8AC3E}">
        <p14:creationId xmlns:p14="http://schemas.microsoft.com/office/powerpoint/2010/main" val="2199229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9826" y="223960"/>
            <a:ext cx="10364451" cy="576725"/>
          </a:xfrm>
        </p:spPr>
        <p:txBody>
          <a:bodyPr>
            <a:noAutofit/>
          </a:bodyPr>
          <a:lstStyle/>
          <a:p>
            <a:r>
              <a:rPr lang="en-US" u="sng" cap="none" dirty="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Encoders</a:t>
            </a:r>
            <a:endParaRPr lang="en-US" dirty="0"/>
          </a:p>
        </p:txBody>
      </p:sp>
      <p:sp>
        <p:nvSpPr>
          <p:cNvPr id="3" name="Content Placeholder 2"/>
          <p:cNvSpPr>
            <a:spLocks noGrp="1"/>
          </p:cNvSpPr>
          <p:nvPr>
            <p:ph sz="quarter" idx="13"/>
          </p:nvPr>
        </p:nvSpPr>
        <p:spPr>
          <a:xfrm>
            <a:off x="190205" y="800685"/>
            <a:ext cx="11911680" cy="4614153"/>
          </a:xfrm>
        </p:spPr>
        <p:txBody>
          <a:bodyPr/>
          <a:lstStyle/>
          <a:p>
            <a:pPr algn="just">
              <a:buFont typeface="Wingdings" panose="05000000000000000000" pitchFamily="2" charset="2"/>
              <a:buChar char="q"/>
            </a:pPr>
            <a:r>
              <a:rPr lang="en-US" sz="2400" cap="none"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A</a:t>
            </a:r>
            <a:r>
              <a:rPr lang="en-US" sz="2400" cap="none" dirty="0" smtClean="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n encoder</a:t>
            </a:r>
            <a:r>
              <a:rPr lang="en-US" sz="2400" b="1" cap="none" dirty="0" smtClean="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 </a:t>
            </a:r>
            <a:r>
              <a:rPr lang="en-US" sz="2400" cap="none" dirty="0" smtClean="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is a combinational logic circuit that essentially performs a “reverse” decoder function. </a:t>
            </a:r>
          </a:p>
          <a:p>
            <a:pPr algn="just">
              <a:buFont typeface="Wingdings" panose="05000000000000000000" pitchFamily="2" charset="2"/>
              <a:buChar char="q"/>
            </a:pPr>
            <a:r>
              <a:rPr lang="en-US" sz="2400" cap="none"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A</a:t>
            </a:r>
            <a:r>
              <a:rPr lang="en-US" sz="2400" cap="none" dirty="0" smtClean="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n encoder accepts an inputs representing a digit, such as a decimal or octal digit, and converts it to a coded output, such as BCD or binary.</a:t>
            </a:r>
          </a:p>
          <a:p>
            <a:pPr algn="just">
              <a:buFont typeface="Wingdings" panose="05000000000000000000" pitchFamily="2" charset="2"/>
              <a:buChar char="q"/>
            </a:pPr>
            <a:r>
              <a:rPr lang="en-US" sz="2400" cap="none"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T</a:t>
            </a:r>
            <a:r>
              <a:rPr lang="en-US" sz="2400" cap="none" dirty="0" smtClean="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he process of converting from familiar symbols or numbers to a coded format is called encoding</a:t>
            </a:r>
          </a:p>
          <a:p>
            <a:pPr algn="just">
              <a:buFont typeface="Wingdings" panose="05000000000000000000" pitchFamily="2" charset="2"/>
              <a:buChar char="q"/>
            </a:pPr>
            <a:r>
              <a:rPr lang="en-US" sz="2400" cap="none" dirty="0" smtClean="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Encoders can also be devised to encode various symbols and alphabetic characters</a:t>
            </a:r>
            <a:r>
              <a:rPr lang="en-US" sz="2400" dirty="0" smtClean="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a:t>
            </a:r>
            <a:endParaRPr lang="en-US" sz="24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a:p>
            <a:endParaRPr lang="en-US" dirty="0"/>
          </a:p>
        </p:txBody>
      </p:sp>
    </p:spTree>
    <p:extLst>
      <p:ext uri="{BB962C8B-B14F-4D97-AF65-F5344CB8AC3E}">
        <p14:creationId xmlns:p14="http://schemas.microsoft.com/office/powerpoint/2010/main" val="1903255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8857" y="595176"/>
            <a:ext cx="10364451" cy="780913"/>
          </a:xfrm>
        </p:spPr>
        <p:txBody>
          <a:bodyPr>
            <a:normAutofit/>
          </a:bodyPr>
          <a:lstStyle/>
          <a:p>
            <a:r>
              <a:rPr lang="en-US" sz="3200" u="sng" cap="none" dirty="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The Decimal-to-BCD Encoder</a:t>
            </a:r>
            <a:endParaRPr lang="en-US" sz="3200" dirty="0"/>
          </a:p>
        </p:txBody>
      </p:sp>
      <p:sp>
        <p:nvSpPr>
          <p:cNvPr id="3" name="Content Placeholder 2"/>
          <p:cNvSpPr>
            <a:spLocks noGrp="1"/>
          </p:cNvSpPr>
          <p:nvPr>
            <p:ph sz="quarter" idx="13"/>
          </p:nvPr>
        </p:nvSpPr>
        <p:spPr>
          <a:xfrm>
            <a:off x="344129" y="2367092"/>
            <a:ext cx="11493909" cy="3424107"/>
          </a:xfrm>
        </p:spPr>
        <p:txBody>
          <a:bodyPr>
            <a:normAutofit/>
          </a:bodyPr>
          <a:lstStyle/>
          <a:p>
            <a:pPr marL="384048" lvl="0" indent="-384048">
              <a:lnSpc>
                <a:spcPct val="94000"/>
              </a:lnSpc>
              <a:spcAft>
                <a:spcPts val="200"/>
              </a:spcAft>
              <a:buClrTx/>
              <a:buFont typeface="Wingdings" panose="05000000000000000000" pitchFamily="2" charset="2"/>
              <a:buChar char="q"/>
            </a:pPr>
            <a:r>
              <a:rPr lang="en-US" sz="2400" cap="none" dirty="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This type of encoder has ten inputs—one for each decimal digit—and four outputs corresponding to the BCD code, as shown in Figure</a:t>
            </a:r>
          </a:p>
          <a:p>
            <a:endParaRPr lang="en-US" sz="2400" dirty="0"/>
          </a:p>
        </p:txBody>
      </p:sp>
    </p:spTree>
    <p:extLst>
      <p:ext uri="{BB962C8B-B14F-4D97-AF65-F5344CB8AC3E}">
        <p14:creationId xmlns:p14="http://schemas.microsoft.com/office/powerpoint/2010/main" val="560806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9434" y="443588"/>
            <a:ext cx="10364451" cy="637789"/>
          </a:xfrm>
        </p:spPr>
        <p:txBody>
          <a:bodyPr/>
          <a:lstStyle/>
          <a:p>
            <a:r>
              <a:rPr lang="en-US" u="sng" cap="none" dirty="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The Decimal-to-BCD Encoder</a:t>
            </a:r>
            <a:endParaRPr lang="en-US" dirty="0"/>
          </a:p>
        </p:txBody>
      </p:sp>
      <p:pic>
        <p:nvPicPr>
          <p:cNvPr id="4" name="Content Placeholder 3"/>
          <p:cNvPicPr>
            <a:picLocks noGrp="1" noChangeAspect="1"/>
          </p:cNvPicPr>
          <p:nvPr>
            <p:ph sz="quarter" idx="13"/>
          </p:nvPr>
        </p:nvPicPr>
        <p:blipFill>
          <a:blip r:embed="rId2"/>
          <a:stretch>
            <a:fillRect/>
          </a:stretch>
        </p:blipFill>
        <p:spPr>
          <a:xfrm>
            <a:off x="2075291" y="1190170"/>
            <a:ext cx="8301162" cy="4169009"/>
          </a:xfrm>
          <a:prstGeom prst="rect">
            <a:avLst/>
          </a:prstGeom>
        </p:spPr>
      </p:pic>
    </p:spTree>
    <p:extLst>
      <p:ext uri="{BB962C8B-B14F-4D97-AF65-F5344CB8AC3E}">
        <p14:creationId xmlns:p14="http://schemas.microsoft.com/office/powerpoint/2010/main" val="3981291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608" y="157317"/>
            <a:ext cx="10364451" cy="512132"/>
          </a:xfrm>
        </p:spPr>
        <p:txBody>
          <a:bodyPr>
            <a:normAutofit fontScale="90000"/>
          </a:bodyPr>
          <a:lstStyle/>
          <a:p>
            <a:r>
              <a:rPr lang="en-US" u="sng" cap="none" dirty="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The Decimal-to-BCD Encoder</a:t>
            </a:r>
            <a:endParaRPr lang="en-US" dirty="0"/>
          </a:p>
        </p:txBody>
      </p:sp>
      <p:sp>
        <p:nvSpPr>
          <p:cNvPr id="3" name="Content Placeholder 2"/>
          <p:cNvSpPr>
            <a:spLocks noGrp="1"/>
          </p:cNvSpPr>
          <p:nvPr>
            <p:ph sz="quarter" idx="13"/>
          </p:nvPr>
        </p:nvSpPr>
        <p:spPr>
          <a:xfrm>
            <a:off x="143123" y="1081548"/>
            <a:ext cx="11759980" cy="5604387"/>
          </a:xfrm>
        </p:spPr>
        <p:txBody>
          <a:bodyPr>
            <a:normAutofit fontScale="92500" lnSpcReduction="20000"/>
          </a:bodyPr>
          <a:lstStyle/>
          <a:p>
            <a:pPr marL="384048" lvl="0" indent="-384048" algn="just">
              <a:lnSpc>
                <a:spcPct val="94000"/>
              </a:lnSpc>
              <a:spcAft>
                <a:spcPts val="200"/>
              </a:spcAft>
              <a:buClrTx/>
              <a:buFont typeface="Wingdings" panose="05000000000000000000" pitchFamily="2" charset="2"/>
              <a:buChar char="q"/>
            </a:pPr>
            <a:r>
              <a:rPr lang="en-US" sz="2900" cap="none" dirty="0">
                <a:solidFill>
                  <a:srgbClr val="191B0E"/>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From table A3, is always a 1 for decimal digit 8 or 9.</a:t>
            </a:r>
          </a:p>
          <a:p>
            <a:pPr marL="384048" lvl="0" indent="-384048" algn="ctr">
              <a:lnSpc>
                <a:spcPct val="94000"/>
              </a:lnSpc>
              <a:spcAft>
                <a:spcPts val="200"/>
              </a:spcAft>
              <a:buClrTx/>
              <a:buFont typeface="Wingdings" panose="05000000000000000000" pitchFamily="2" charset="2"/>
              <a:buChar char="q"/>
            </a:pPr>
            <a:r>
              <a:rPr lang="en-US" sz="2900" cap="none" dirty="0">
                <a:solidFill>
                  <a:srgbClr val="191B0E"/>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An OR expression for bit A3 in terms of the decimal digits can therefore be written </a:t>
            </a:r>
            <a:r>
              <a:rPr lang="en-US" sz="2900" b="1" cap="none" dirty="0">
                <a:solidFill>
                  <a:srgbClr val="191B0E"/>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A3 = 8 + 9</a:t>
            </a:r>
          </a:p>
          <a:p>
            <a:pPr marL="384048" lvl="0" indent="-384048" algn="just">
              <a:lnSpc>
                <a:spcPct val="94000"/>
              </a:lnSpc>
              <a:spcAft>
                <a:spcPts val="200"/>
              </a:spcAft>
              <a:buClrTx/>
              <a:buFont typeface="Wingdings" panose="05000000000000000000" pitchFamily="2" charset="2"/>
              <a:buChar char="q"/>
            </a:pPr>
            <a:r>
              <a:rPr lang="en-US" sz="2900" cap="none" dirty="0">
                <a:solidFill>
                  <a:srgbClr val="191B0E"/>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Bit </a:t>
            </a:r>
            <a:r>
              <a:rPr lang="en-US" sz="2900" i="1" cap="none" dirty="0">
                <a:solidFill>
                  <a:srgbClr val="191B0E"/>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A</a:t>
            </a:r>
            <a:r>
              <a:rPr lang="en-US" sz="2900" cap="none" dirty="0">
                <a:solidFill>
                  <a:srgbClr val="191B0E"/>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2 is always a 1 for decimal digit 4, 5, 6 or 7 and can be expressed as an OR function as follows:</a:t>
            </a:r>
          </a:p>
          <a:p>
            <a:pPr marL="384048" lvl="0" indent="-384048" algn="ctr">
              <a:lnSpc>
                <a:spcPct val="94000"/>
              </a:lnSpc>
              <a:spcAft>
                <a:spcPts val="200"/>
              </a:spcAft>
              <a:buClrTx/>
              <a:buFont typeface="Wingdings" panose="05000000000000000000" pitchFamily="2" charset="2"/>
              <a:buChar char="q"/>
            </a:pPr>
            <a:r>
              <a:rPr lang="pt-BR" sz="2900" b="1" i="1" cap="none" dirty="0">
                <a:solidFill>
                  <a:srgbClr val="191B0E"/>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A</a:t>
            </a:r>
            <a:r>
              <a:rPr lang="pt-BR" sz="2900" b="1" cap="none" dirty="0">
                <a:solidFill>
                  <a:srgbClr val="191B0E"/>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2 = 4 + 5 + 6 + 7</a:t>
            </a:r>
          </a:p>
          <a:p>
            <a:pPr marL="384048" lvl="0" indent="-384048" algn="just">
              <a:lnSpc>
                <a:spcPct val="94000"/>
              </a:lnSpc>
              <a:spcAft>
                <a:spcPts val="200"/>
              </a:spcAft>
              <a:buClrTx/>
              <a:buFont typeface="Wingdings" panose="05000000000000000000" pitchFamily="2" charset="2"/>
              <a:buChar char="q"/>
            </a:pPr>
            <a:r>
              <a:rPr lang="en-US" sz="2900" cap="none" dirty="0">
                <a:solidFill>
                  <a:srgbClr val="191B0E"/>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Bit </a:t>
            </a:r>
            <a:r>
              <a:rPr lang="en-US" sz="2900" i="1" cap="none" dirty="0">
                <a:solidFill>
                  <a:srgbClr val="191B0E"/>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A</a:t>
            </a:r>
            <a:r>
              <a:rPr lang="en-US" sz="2900" cap="none" dirty="0">
                <a:solidFill>
                  <a:srgbClr val="191B0E"/>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1 is always a 1 for decimal digit 2, 3, 6, or 7 and can be expressed as</a:t>
            </a:r>
          </a:p>
          <a:p>
            <a:pPr marL="384048" lvl="0" indent="-384048" algn="ctr">
              <a:lnSpc>
                <a:spcPct val="94000"/>
              </a:lnSpc>
              <a:spcAft>
                <a:spcPts val="200"/>
              </a:spcAft>
              <a:buClrTx/>
              <a:buFont typeface="Wingdings" panose="05000000000000000000" pitchFamily="2" charset="2"/>
              <a:buChar char="q"/>
            </a:pPr>
            <a:r>
              <a:rPr lang="pt-BR" sz="2900" b="1" i="1" cap="none" dirty="0">
                <a:solidFill>
                  <a:srgbClr val="191B0E"/>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A</a:t>
            </a:r>
            <a:r>
              <a:rPr lang="pt-BR" sz="2900" b="1" cap="none" dirty="0">
                <a:solidFill>
                  <a:srgbClr val="191B0E"/>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1 = 2 + 3 + 6 + 7</a:t>
            </a:r>
          </a:p>
          <a:p>
            <a:pPr marL="384048" lvl="0" indent="-384048" algn="just">
              <a:lnSpc>
                <a:spcPct val="94000"/>
              </a:lnSpc>
              <a:spcAft>
                <a:spcPts val="200"/>
              </a:spcAft>
              <a:buClrTx/>
              <a:buFont typeface="Wingdings" panose="05000000000000000000" pitchFamily="2" charset="2"/>
              <a:buChar char="q"/>
            </a:pPr>
            <a:r>
              <a:rPr lang="en-US" sz="2900" cap="none" dirty="0">
                <a:solidFill>
                  <a:srgbClr val="191B0E"/>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Finally, </a:t>
            </a:r>
            <a:r>
              <a:rPr lang="en-US" sz="2900" i="1" cap="none" dirty="0">
                <a:solidFill>
                  <a:srgbClr val="191B0E"/>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A</a:t>
            </a:r>
            <a:r>
              <a:rPr lang="en-US" sz="2900" cap="none" dirty="0">
                <a:solidFill>
                  <a:srgbClr val="191B0E"/>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0 is always a 1 for decimal digit 1, 3, 5, 7, or 9. The expression for </a:t>
            </a:r>
            <a:r>
              <a:rPr lang="en-US" sz="2900" i="1" cap="none" dirty="0">
                <a:solidFill>
                  <a:srgbClr val="191B0E"/>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A</a:t>
            </a:r>
            <a:r>
              <a:rPr lang="en-US" sz="2900" cap="none" dirty="0">
                <a:solidFill>
                  <a:srgbClr val="191B0E"/>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0 is</a:t>
            </a:r>
          </a:p>
          <a:p>
            <a:pPr marL="384048" lvl="0" indent="-384048" algn="ctr">
              <a:lnSpc>
                <a:spcPct val="94000"/>
              </a:lnSpc>
              <a:spcAft>
                <a:spcPts val="200"/>
              </a:spcAft>
              <a:buClrTx/>
              <a:buFont typeface="Wingdings" panose="05000000000000000000" pitchFamily="2" charset="2"/>
              <a:buChar char="q"/>
            </a:pPr>
            <a:r>
              <a:rPr lang="pt-BR" sz="2900" b="1" i="1" cap="none" dirty="0">
                <a:solidFill>
                  <a:srgbClr val="191B0E"/>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A</a:t>
            </a:r>
            <a:r>
              <a:rPr lang="pt-BR" sz="2900" b="1" cap="none" dirty="0">
                <a:solidFill>
                  <a:srgbClr val="191B0E"/>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0 = 1 + 3 + 5 + 7 + 9</a:t>
            </a:r>
          </a:p>
          <a:p>
            <a:pPr marL="384048" lvl="0" indent="-384048" algn="just">
              <a:lnSpc>
                <a:spcPct val="94000"/>
              </a:lnSpc>
              <a:spcAft>
                <a:spcPts val="200"/>
              </a:spcAft>
              <a:buClrTx/>
              <a:buFont typeface="Wingdings" panose="05000000000000000000" pitchFamily="2" charset="2"/>
              <a:buChar char="q"/>
            </a:pPr>
            <a:r>
              <a:rPr lang="en-US" sz="2900" cap="none" dirty="0">
                <a:solidFill>
                  <a:srgbClr val="191B0E"/>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Now let’s implement the logic circuitry required for encoding each decimal digit to a BCD code by using the logic expressions just developed</a:t>
            </a:r>
          </a:p>
          <a:p>
            <a:endParaRPr lang="en-US" dirty="0"/>
          </a:p>
        </p:txBody>
      </p:sp>
    </p:spTree>
    <p:extLst>
      <p:ext uri="{BB962C8B-B14F-4D97-AF65-F5344CB8AC3E}">
        <p14:creationId xmlns:p14="http://schemas.microsoft.com/office/powerpoint/2010/main" val="1142243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418" y="539774"/>
            <a:ext cx="10364451" cy="931987"/>
          </a:xfrm>
        </p:spPr>
        <p:txBody>
          <a:bodyPr/>
          <a:lstStyle/>
          <a:p>
            <a:r>
              <a:rPr lang="en-US" u="sng" cap="none" dirty="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The Decimal-to-BCD Encoder</a:t>
            </a:r>
            <a:endParaRPr lang="en-US" dirty="0"/>
          </a:p>
        </p:txBody>
      </p:sp>
      <p:pic>
        <p:nvPicPr>
          <p:cNvPr id="4" name="Content Placeholder 3"/>
          <p:cNvPicPr>
            <a:picLocks noGrp="1" noChangeAspect="1"/>
          </p:cNvPicPr>
          <p:nvPr>
            <p:ph sz="quarter" idx="13"/>
          </p:nvPr>
        </p:nvPicPr>
        <p:blipFill>
          <a:blip r:embed="rId2"/>
          <a:stretch>
            <a:fillRect/>
          </a:stretch>
        </p:blipFill>
        <p:spPr>
          <a:xfrm>
            <a:off x="2481747" y="1659383"/>
            <a:ext cx="7394713" cy="4200815"/>
          </a:xfrm>
          <a:prstGeom prst="rect">
            <a:avLst/>
          </a:prstGeom>
        </p:spPr>
      </p:pic>
    </p:spTree>
    <p:extLst>
      <p:ext uri="{BB962C8B-B14F-4D97-AF65-F5344CB8AC3E}">
        <p14:creationId xmlns:p14="http://schemas.microsoft.com/office/powerpoint/2010/main" val="1025008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8805" y="228904"/>
            <a:ext cx="10364451" cy="780912"/>
          </a:xfrm>
        </p:spPr>
        <p:txBody>
          <a:bodyPr/>
          <a:lstStyle/>
          <a:p>
            <a:r>
              <a:rPr lang="en-US" u="sng" cap="none" dirty="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Multiplexers (Data Selectors)</a:t>
            </a:r>
            <a:endParaRPr lang="en-US" dirty="0"/>
          </a:p>
        </p:txBody>
      </p:sp>
      <p:sp>
        <p:nvSpPr>
          <p:cNvPr id="3" name="Content Placeholder 2"/>
          <p:cNvSpPr>
            <a:spLocks noGrp="1"/>
          </p:cNvSpPr>
          <p:nvPr>
            <p:ph sz="quarter" idx="13"/>
          </p:nvPr>
        </p:nvSpPr>
        <p:spPr>
          <a:xfrm>
            <a:off x="0" y="1152939"/>
            <a:ext cx="11855394" cy="4397071"/>
          </a:xfrm>
        </p:spPr>
        <p:txBody>
          <a:bodyPr/>
          <a:lstStyle/>
          <a:p>
            <a:pPr marL="384048" lvl="0" indent="-384048" algn="just">
              <a:lnSpc>
                <a:spcPct val="94000"/>
              </a:lnSpc>
              <a:spcAft>
                <a:spcPts val="200"/>
              </a:spcAft>
              <a:buClrTx/>
              <a:buFont typeface="Wingdings" panose="05000000000000000000" pitchFamily="2" charset="2"/>
              <a:buChar char="q"/>
            </a:pPr>
            <a:r>
              <a:rPr lang="en-US" cap="none" dirty="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A Multiplexer (MUX)</a:t>
            </a:r>
            <a:r>
              <a:rPr lang="en-US" b="1" cap="none" dirty="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 </a:t>
            </a:r>
            <a:r>
              <a:rPr lang="en-US" cap="none" dirty="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is a device that allows digital information from several sources to be routed onto a single line for transmission over that line to a common destination. </a:t>
            </a:r>
          </a:p>
          <a:p>
            <a:pPr marL="384048" lvl="0" indent="-384048" algn="just">
              <a:lnSpc>
                <a:spcPct val="94000"/>
              </a:lnSpc>
              <a:spcAft>
                <a:spcPts val="200"/>
              </a:spcAft>
              <a:buClrTx/>
              <a:buFont typeface="Wingdings" panose="05000000000000000000" pitchFamily="2" charset="2"/>
              <a:buChar char="q"/>
            </a:pPr>
            <a:r>
              <a:rPr lang="en-US" cap="none" dirty="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The basic multiplexer has several data-input lines and a single output line. </a:t>
            </a:r>
          </a:p>
          <a:p>
            <a:pPr marL="384048" lvl="0" indent="-384048" algn="just">
              <a:lnSpc>
                <a:spcPct val="94000"/>
              </a:lnSpc>
              <a:spcAft>
                <a:spcPts val="200"/>
              </a:spcAft>
              <a:buClrTx/>
              <a:buFont typeface="Wingdings" panose="05000000000000000000" pitchFamily="2" charset="2"/>
              <a:buChar char="q"/>
            </a:pPr>
            <a:r>
              <a:rPr lang="en-US" cap="none" dirty="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It also has data-select inputs, which permit digital data on any one of the inputs to be switched to the output line.</a:t>
            </a:r>
          </a:p>
          <a:p>
            <a:pPr marL="384048" lvl="0" indent="-384048" algn="just">
              <a:lnSpc>
                <a:spcPct val="94000"/>
              </a:lnSpc>
              <a:spcAft>
                <a:spcPts val="200"/>
              </a:spcAft>
              <a:buClrTx/>
              <a:buFont typeface="Wingdings" panose="05000000000000000000" pitchFamily="2" charset="2"/>
              <a:buChar char="q"/>
            </a:pPr>
            <a:r>
              <a:rPr lang="en-US" cap="none" dirty="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Multiplexers are also known as data selectors</a:t>
            </a:r>
          </a:p>
          <a:p>
            <a:endParaRPr lang="en-US" dirty="0"/>
          </a:p>
        </p:txBody>
      </p:sp>
    </p:spTree>
    <p:extLst>
      <p:ext uri="{BB962C8B-B14F-4D97-AF65-F5344CB8AC3E}">
        <p14:creationId xmlns:p14="http://schemas.microsoft.com/office/powerpoint/2010/main" val="2501327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stretch>
            <a:fillRect/>
          </a:stretch>
        </p:blipFill>
        <p:spPr>
          <a:xfrm>
            <a:off x="1638546" y="1008692"/>
            <a:ext cx="3776548" cy="416032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715" y="1008692"/>
            <a:ext cx="4070488" cy="4223459"/>
          </a:xfrm>
          <a:prstGeom prst="rect">
            <a:avLst/>
          </a:prstGeom>
        </p:spPr>
      </p:pic>
    </p:spTree>
    <p:extLst>
      <p:ext uri="{BB962C8B-B14F-4D97-AF65-F5344CB8AC3E}">
        <p14:creationId xmlns:p14="http://schemas.microsoft.com/office/powerpoint/2010/main" val="331365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803" y="293112"/>
            <a:ext cx="10364451" cy="637789"/>
          </a:xfrm>
        </p:spPr>
        <p:txBody>
          <a:bodyPr/>
          <a:lstStyle/>
          <a:p>
            <a:r>
              <a:rPr lang="en-US" u="sng" cap="none" dirty="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Multiplexers (Data Selectors)</a:t>
            </a:r>
            <a:endParaRPr lang="en-US" dirty="0"/>
          </a:p>
        </p:txBody>
      </p:sp>
      <p:pic>
        <p:nvPicPr>
          <p:cNvPr id="4" name="Content Placeholder 3"/>
          <p:cNvPicPr>
            <a:picLocks noGrp="1" noChangeAspect="1"/>
          </p:cNvPicPr>
          <p:nvPr>
            <p:ph sz="quarter" idx="13"/>
          </p:nvPr>
        </p:nvPicPr>
        <p:blipFill>
          <a:blip r:embed="rId2"/>
          <a:stretch>
            <a:fillRect/>
          </a:stretch>
        </p:blipFill>
        <p:spPr>
          <a:xfrm>
            <a:off x="2181393" y="1098049"/>
            <a:ext cx="7903595" cy="5253590"/>
          </a:xfrm>
          <a:prstGeom prst="rect">
            <a:avLst/>
          </a:prstGeom>
        </p:spPr>
      </p:pic>
    </p:spTree>
    <p:extLst>
      <p:ext uri="{BB962C8B-B14F-4D97-AF65-F5344CB8AC3E}">
        <p14:creationId xmlns:p14="http://schemas.microsoft.com/office/powerpoint/2010/main" val="1603647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1871" y="143029"/>
            <a:ext cx="7805729" cy="663655"/>
          </a:xfrm>
        </p:spPr>
        <p:txBody>
          <a:bodyPr>
            <a:normAutofit/>
          </a:bodyPr>
          <a:lstStyle/>
          <a:p>
            <a:r>
              <a:rPr lang="en-US" sz="3200"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Recommended Books</a:t>
            </a:r>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51149" y="136876"/>
            <a:ext cx="2985751" cy="2873024"/>
          </a:xfrm>
        </p:spPr>
      </p:pic>
      <p:sp>
        <p:nvSpPr>
          <p:cNvPr id="6" name="Rectangle 5"/>
          <p:cNvSpPr/>
          <p:nvPr/>
        </p:nvSpPr>
        <p:spPr>
          <a:xfrm>
            <a:off x="3893224" y="4054348"/>
            <a:ext cx="6852165" cy="1200329"/>
          </a:xfrm>
          <a:prstGeom prst="rect">
            <a:avLst/>
          </a:prstGeom>
        </p:spPr>
        <p:txBody>
          <a:bodyPr wrap="square">
            <a:spAutoFit/>
          </a:bodyPr>
          <a:lstStyle/>
          <a:p>
            <a:pPr algn="just"/>
            <a:r>
              <a:rPr lang="en-US" sz="2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Computer Organization and Architecture Designing For Performance By William Stallings</a:t>
            </a:r>
          </a:p>
          <a:p>
            <a:pPr algn="just"/>
            <a:endParaRPr lang="en-US" sz="2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7" name="Rectangle 6"/>
          <p:cNvSpPr/>
          <p:nvPr/>
        </p:nvSpPr>
        <p:spPr>
          <a:xfrm>
            <a:off x="3893224" y="1220596"/>
            <a:ext cx="6635150" cy="830997"/>
          </a:xfrm>
          <a:prstGeom prst="rect">
            <a:avLst/>
          </a:prstGeom>
        </p:spPr>
        <p:txBody>
          <a:bodyPr wrap="none">
            <a:spAutoFit/>
          </a:bodyPr>
          <a:lstStyle/>
          <a:p>
            <a:pPr algn="just"/>
            <a:r>
              <a:rPr lang="en-US" sz="2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Computer Systems Architecture, 3rd </a:t>
            </a:r>
            <a:r>
              <a:rPr lang="en-US" sz="24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Edition</a:t>
            </a:r>
          </a:p>
          <a:p>
            <a:pPr algn="just"/>
            <a:r>
              <a:rPr lang="en-US" sz="24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By </a:t>
            </a:r>
            <a:r>
              <a:rPr lang="en-US" sz="2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M.Morris Mano; Prentice Hall International   </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149" y="3219333"/>
            <a:ext cx="2985751" cy="3359150"/>
          </a:xfrm>
          <a:prstGeom prst="rect">
            <a:avLst/>
          </a:prstGeom>
        </p:spPr>
      </p:pic>
    </p:spTree>
    <p:extLst>
      <p:ext uri="{BB962C8B-B14F-4D97-AF65-F5344CB8AC3E}">
        <p14:creationId xmlns:p14="http://schemas.microsoft.com/office/powerpoint/2010/main" val="14547530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555" y="420933"/>
            <a:ext cx="10364451" cy="558276"/>
          </a:xfrm>
        </p:spPr>
        <p:txBody>
          <a:bodyPr>
            <a:noAutofit/>
          </a:bodyPr>
          <a:lstStyle/>
          <a:p>
            <a:r>
              <a:rPr lang="en-US" sz="3200" u="sng" kern="0" cap="none" dirty="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Registers</a:t>
            </a:r>
            <a:br>
              <a:rPr lang="en-US" sz="3200" u="sng" kern="0" cap="none" dirty="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br>
            <a:endParaRPr lang="en-US" sz="2800" dirty="0"/>
          </a:p>
        </p:txBody>
      </p:sp>
      <p:sp>
        <p:nvSpPr>
          <p:cNvPr id="3" name="Content Placeholder 2"/>
          <p:cNvSpPr>
            <a:spLocks noGrp="1"/>
          </p:cNvSpPr>
          <p:nvPr>
            <p:ph sz="quarter" idx="13"/>
          </p:nvPr>
        </p:nvSpPr>
        <p:spPr>
          <a:xfrm>
            <a:off x="174930" y="872246"/>
            <a:ext cx="11831540" cy="4582349"/>
          </a:xfrm>
        </p:spPr>
        <p:txBody>
          <a:bodyPr>
            <a:normAutofit fontScale="92500" lnSpcReduction="20000"/>
          </a:bodyPr>
          <a:lstStyle/>
          <a:p>
            <a:pPr>
              <a:buFont typeface="Wingdings" panose="05000000000000000000" pitchFamily="2" charset="2"/>
              <a:buChar char="q"/>
            </a:pPr>
            <a:r>
              <a:rPr lang="en-US" sz="26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a:t>
            </a:r>
            <a:r>
              <a:rPr lang="en-US" sz="2600"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register is a group of flip-flops with each flip-flop capable of storing one bit of information.</a:t>
            </a:r>
          </a:p>
          <a:p>
            <a:pPr>
              <a:buFont typeface="Wingdings" panose="05000000000000000000" pitchFamily="2" charset="2"/>
              <a:buChar char="q"/>
            </a:pPr>
            <a:r>
              <a:rPr lang="en-US" sz="26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They important in applications involving the storage and transfer of data in a digital system</a:t>
            </a:r>
          </a:p>
          <a:p>
            <a:pPr>
              <a:buFont typeface="Wingdings" panose="05000000000000000000" pitchFamily="2" charset="2"/>
              <a:buChar char="q"/>
            </a:pPr>
            <a:r>
              <a:rPr lang="en-US" sz="26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The storage capability of a register makes it an important type of memory device</a:t>
            </a:r>
            <a:r>
              <a:rPr lang="en-US" sz="2600"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p>
          <a:p>
            <a:pPr>
              <a:buFont typeface="Wingdings" panose="05000000000000000000" pitchFamily="2" charset="2"/>
              <a:buChar char="q"/>
            </a:pPr>
            <a:r>
              <a:rPr lang="en-US" sz="26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 CPU consists of registers. Registers on modern CPUs usually store 32 bit or 64 bits. </a:t>
            </a:r>
          </a:p>
          <a:p>
            <a:pPr>
              <a:buFont typeface="Wingdings" panose="05000000000000000000" pitchFamily="2" charset="2"/>
              <a:buChar char="q"/>
            </a:pPr>
            <a:r>
              <a:rPr lang="en-US" sz="26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 register is a digital circuit with two basic functions</a:t>
            </a:r>
          </a:p>
          <a:p>
            <a:pPr>
              <a:buFont typeface="Wingdings" panose="05000000000000000000" pitchFamily="2" charset="2"/>
              <a:buChar char="q"/>
            </a:pPr>
            <a:r>
              <a:rPr lang="en-US" sz="26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Data storage</a:t>
            </a:r>
          </a:p>
          <a:p>
            <a:pPr>
              <a:buFont typeface="Wingdings" panose="05000000000000000000" pitchFamily="2" charset="2"/>
              <a:buChar char="q"/>
            </a:pPr>
            <a:r>
              <a:rPr lang="en-US" sz="26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Data movement</a:t>
            </a:r>
          </a:p>
          <a:p>
            <a:pPr>
              <a:buFont typeface="Wingdings" panose="05000000000000000000" pitchFamily="2" charset="2"/>
              <a:buChar char="q"/>
            </a:pPr>
            <a:endParaRPr lang="en-US"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endParaRPr lang="en-US"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96855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8947" y="157341"/>
            <a:ext cx="10364451" cy="550325"/>
          </a:xfrm>
        </p:spPr>
        <p:txBody>
          <a:bodyPr>
            <a:normAutofit/>
          </a:bodyPr>
          <a:lstStyle/>
          <a:p>
            <a:r>
              <a:rPr lang="en-US" sz="3200"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Shift Register </a:t>
            </a:r>
          </a:p>
        </p:txBody>
      </p:sp>
      <p:sp>
        <p:nvSpPr>
          <p:cNvPr id="3" name="Content Placeholder 2"/>
          <p:cNvSpPr>
            <a:spLocks noGrp="1"/>
          </p:cNvSpPr>
          <p:nvPr>
            <p:ph sz="quarter" idx="13"/>
          </p:nvPr>
        </p:nvSpPr>
        <p:spPr>
          <a:xfrm>
            <a:off x="182881" y="912003"/>
            <a:ext cx="11855394" cy="4598251"/>
          </a:xfrm>
        </p:spPr>
        <p:txBody>
          <a:bodyPr/>
          <a:lstStyle/>
          <a:p>
            <a:pPr>
              <a:buFont typeface="Wingdings" panose="05000000000000000000" pitchFamily="2" charset="2"/>
              <a:buChar char="q"/>
            </a:pPr>
            <a:r>
              <a:rPr lang="en-US"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A  register capable of shifting its binary information in  one or both directions is called a shift register</a:t>
            </a:r>
          </a:p>
          <a:p>
            <a:pPr marL="342900" lvl="0" indent="-342900" algn="just">
              <a:lnSpc>
                <a:spcPct val="100000"/>
              </a:lnSpc>
              <a:spcBef>
                <a:spcPts val="0"/>
              </a:spcBef>
              <a:buClrTx/>
              <a:buFont typeface="Wingdings" panose="05000000000000000000" pitchFamily="2" charset="2"/>
              <a:buChar char="q"/>
            </a:pPr>
            <a:r>
              <a:rPr lang="en-US" sz="24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Four types of shift registers based on data input and output (inputs/outputs)</a:t>
            </a:r>
          </a:p>
          <a:p>
            <a:pPr marL="342900" lvl="0" indent="-342900" algn="just">
              <a:lnSpc>
                <a:spcPct val="100000"/>
              </a:lnSpc>
              <a:spcBef>
                <a:spcPts val="0"/>
              </a:spcBef>
              <a:buClrTx/>
              <a:buFont typeface="Wingdings" panose="05000000000000000000" pitchFamily="2" charset="2"/>
              <a:buChar char="q"/>
            </a:pPr>
            <a:r>
              <a:rPr lang="en-US" sz="24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Serial In/Serial Out Shift Registers </a:t>
            </a:r>
          </a:p>
          <a:p>
            <a:pPr marL="342900" lvl="0" indent="-342900" algn="just">
              <a:lnSpc>
                <a:spcPct val="100000"/>
              </a:lnSpc>
              <a:spcBef>
                <a:spcPts val="0"/>
              </a:spcBef>
              <a:buClrTx/>
              <a:buFont typeface="Wingdings" panose="05000000000000000000" pitchFamily="2" charset="2"/>
              <a:buChar char="q"/>
            </a:pPr>
            <a:r>
              <a:rPr lang="en-US" sz="24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Serial In/Parallel Out Shift Registers</a:t>
            </a:r>
          </a:p>
          <a:p>
            <a:pPr marL="342900" lvl="0" indent="-342900" algn="just">
              <a:lnSpc>
                <a:spcPct val="100000"/>
              </a:lnSpc>
              <a:spcBef>
                <a:spcPts val="0"/>
              </a:spcBef>
              <a:buClrTx/>
              <a:buFont typeface="Wingdings" panose="05000000000000000000" pitchFamily="2" charset="2"/>
              <a:buChar char="q"/>
            </a:pPr>
            <a:r>
              <a:rPr lang="en-US" sz="24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Parallel In/Serial Out Shift Registers</a:t>
            </a:r>
          </a:p>
          <a:p>
            <a:pPr marL="342900" lvl="0" indent="-342900" algn="just">
              <a:lnSpc>
                <a:spcPct val="100000"/>
              </a:lnSpc>
              <a:spcBef>
                <a:spcPts val="0"/>
              </a:spcBef>
              <a:buClrTx/>
              <a:buFont typeface="Wingdings" panose="05000000000000000000" pitchFamily="2" charset="2"/>
              <a:buChar char="q"/>
            </a:pPr>
            <a:r>
              <a:rPr lang="en-US" sz="24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Parallel In/Parallel Out Shift Registers</a:t>
            </a:r>
          </a:p>
          <a:p>
            <a:pPr>
              <a:buFont typeface="Wingdings" panose="05000000000000000000" pitchFamily="2" charset="2"/>
              <a:buChar char="q"/>
            </a:pPr>
            <a:endParaRPr lang="en-US"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0590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9434" y="213000"/>
            <a:ext cx="10364451" cy="629838"/>
          </a:xfrm>
        </p:spPr>
        <p:txBody>
          <a:bodyPr>
            <a:normAutofit/>
          </a:bodyPr>
          <a:lstStyle/>
          <a:p>
            <a:r>
              <a:rPr lang="en-US" sz="3200" u="sng" kern="0" cap="none" dirty="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Serial In/Serial Out Shift Registers</a:t>
            </a:r>
            <a:endParaRPr lang="en-US" sz="3200" dirty="0"/>
          </a:p>
        </p:txBody>
      </p:sp>
      <p:sp>
        <p:nvSpPr>
          <p:cNvPr id="3" name="Content Placeholder 2"/>
          <p:cNvSpPr>
            <a:spLocks noGrp="1"/>
          </p:cNvSpPr>
          <p:nvPr>
            <p:ph sz="quarter" idx="13"/>
          </p:nvPr>
        </p:nvSpPr>
        <p:spPr>
          <a:xfrm>
            <a:off x="143123" y="842838"/>
            <a:ext cx="11942860" cy="4675367"/>
          </a:xfrm>
        </p:spPr>
        <p:txBody>
          <a:bodyPr/>
          <a:lstStyle/>
          <a:p>
            <a:pPr marL="342900" lvl="0" indent="-342900" algn="just">
              <a:lnSpc>
                <a:spcPct val="100000"/>
              </a:lnSpc>
              <a:spcBef>
                <a:spcPts val="0"/>
              </a:spcBef>
              <a:buClrTx/>
              <a:buFont typeface="Wingdings" panose="05000000000000000000" pitchFamily="2" charset="2"/>
              <a:buChar char="q"/>
            </a:pPr>
            <a:r>
              <a:rPr lang="en-US" sz="2400" kern="0" cap="none" dirty="0">
                <a:solidFill>
                  <a:srgbClr val="191B0E"/>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The serial in/serial out shift register accepts data serially</a:t>
            </a:r>
          </a:p>
          <a:p>
            <a:pPr marL="342900" lvl="0" indent="-342900" algn="just">
              <a:lnSpc>
                <a:spcPct val="100000"/>
              </a:lnSpc>
              <a:spcBef>
                <a:spcPts val="0"/>
              </a:spcBef>
              <a:buClrTx/>
              <a:buFont typeface="Wingdings" panose="05000000000000000000" pitchFamily="2" charset="2"/>
              <a:buChar char="q"/>
            </a:pPr>
            <a:r>
              <a:rPr lang="en-US" sz="2400" kern="0" cap="none" dirty="0">
                <a:solidFill>
                  <a:srgbClr val="191B0E"/>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one bit at a time on a single line.</a:t>
            </a:r>
          </a:p>
          <a:p>
            <a:pPr marL="342900" lvl="0" indent="-342900" algn="just">
              <a:lnSpc>
                <a:spcPct val="100000"/>
              </a:lnSpc>
              <a:spcBef>
                <a:spcPts val="0"/>
              </a:spcBef>
              <a:buClrTx/>
              <a:buFont typeface="Wingdings" panose="05000000000000000000" pitchFamily="2" charset="2"/>
              <a:buChar char="q"/>
            </a:pPr>
            <a:r>
              <a:rPr lang="en-US" sz="2400" kern="0" cap="none" dirty="0">
                <a:solidFill>
                  <a:srgbClr val="191B0E"/>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It produces the stored information on its output </a:t>
            </a:r>
          </a:p>
          <a:p>
            <a:pPr marL="342900" lvl="0" indent="-342900" algn="just">
              <a:lnSpc>
                <a:spcPct val="100000"/>
              </a:lnSpc>
              <a:spcBef>
                <a:spcPts val="0"/>
              </a:spcBef>
              <a:buClrTx/>
              <a:buFont typeface="Wingdings" panose="05000000000000000000" pitchFamily="2" charset="2"/>
              <a:buChar char="q"/>
            </a:pPr>
            <a:r>
              <a:rPr lang="en-US" sz="2400" kern="0" cap="none" dirty="0">
                <a:solidFill>
                  <a:srgbClr val="191B0E"/>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Figure shows a 4-bit device implemented with D flip-flops. With four stages, this register can store up to four bits of data.</a:t>
            </a:r>
          </a:p>
          <a:p>
            <a:pPr marL="0" lvl="0" indent="0" algn="just">
              <a:lnSpc>
                <a:spcPct val="100000"/>
              </a:lnSpc>
              <a:spcBef>
                <a:spcPts val="0"/>
              </a:spcBef>
              <a:buClrTx/>
              <a:buNone/>
            </a:pPr>
            <a:endParaRPr lang="en-US" sz="2400" kern="0" cap="none" dirty="0">
              <a:solidFill>
                <a:srgbClr val="191B0E"/>
              </a:solidFill>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045816" y="2814761"/>
            <a:ext cx="10211685" cy="2759103"/>
          </a:xfrm>
          <a:prstGeom prst="rect">
            <a:avLst/>
          </a:prstGeom>
        </p:spPr>
      </p:pic>
    </p:spTree>
    <p:extLst>
      <p:ext uri="{BB962C8B-B14F-4D97-AF65-F5344CB8AC3E}">
        <p14:creationId xmlns:p14="http://schemas.microsoft.com/office/powerpoint/2010/main" val="3100490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197098"/>
            <a:ext cx="10364451" cy="598033"/>
          </a:xfrm>
        </p:spPr>
        <p:txBody>
          <a:bodyPr/>
          <a:lstStyle/>
          <a:p>
            <a:r>
              <a:rPr lang="en-US" u="sng" kern="0" cap="none" dirty="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Serial In/Parallel Out Shift Registers</a:t>
            </a:r>
            <a:endParaRPr lang="en-US" dirty="0"/>
          </a:p>
        </p:txBody>
      </p:sp>
      <p:sp>
        <p:nvSpPr>
          <p:cNvPr id="3" name="Content Placeholder 2"/>
          <p:cNvSpPr>
            <a:spLocks noGrp="1"/>
          </p:cNvSpPr>
          <p:nvPr>
            <p:ph sz="quarter" idx="13"/>
          </p:nvPr>
        </p:nvSpPr>
        <p:spPr>
          <a:xfrm>
            <a:off x="60959" y="856343"/>
            <a:ext cx="12070079" cy="4733423"/>
          </a:xfrm>
        </p:spPr>
        <p:txBody>
          <a:bodyPr>
            <a:normAutofit/>
          </a:bodyPr>
          <a:lstStyle/>
          <a:p>
            <a:pPr marL="342900" lvl="0" indent="-342900" algn="just">
              <a:lnSpc>
                <a:spcPct val="100000"/>
              </a:lnSpc>
              <a:spcBef>
                <a:spcPts val="0"/>
              </a:spcBef>
              <a:buClrTx/>
              <a:buFont typeface="Wingdings" panose="05000000000000000000" pitchFamily="2" charset="2"/>
              <a:buChar char="q"/>
            </a:pPr>
            <a:r>
              <a:rPr lang="en-US" sz="2400" kern="0" cap="none" dirty="0">
                <a:solidFill>
                  <a:srgbClr val="191B0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Data bits are entered serially (least-significant bit first) into a serial in/parallel out shift register in the same manner as in serial in/serial out registers</a:t>
            </a:r>
          </a:p>
          <a:p>
            <a:pPr marL="342900" lvl="0" indent="-342900" algn="just">
              <a:lnSpc>
                <a:spcPct val="100000"/>
              </a:lnSpc>
              <a:spcBef>
                <a:spcPts val="0"/>
              </a:spcBef>
              <a:buClrTx/>
              <a:buFont typeface="Wingdings" panose="05000000000000000000" pitchFamily="2" charset="2"/>
              <a:buChar char="q"/>
            </a:pPr>
            <a:r>
              <a:rPr lang="en-US" sz="2400" kern="0" cap="none" dirty="0">
                <a:solidFill>
                  <a:srgbClr val="191B0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The difference is the way in which the data bits are taken out of the register in the parallel output register, the output of each stage is available</a:t>
            </a:r>
          </a:p>
          <a:p>
            <a:pPr marL="342900" lvl="0" indent="-342900" algn="just">
              <a:lnSpc>
                <a:spcPct val="100000"/>
              </a:lnSpc>
              <a:spcBef>
                <a:spcPts val="0"/>
              </a:spcBef>
              <a:buClrTx/>
              <a:buFont typeface="Wingdings" panose="05000000000000000000" pitchFamily="2" charset="2"/>
              <a:buChar char="q"/>
            </a:pPr>
            <a:r>
              <a:rPr lang="en-US" sz="2400" kern="0" cap="none" dirty="0">
                <a:solidFill>
                  <a:srgbClr val="191B0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Once the data are stored, each bit appears on its respective output line, and all bits are available simultaneously, rather than on a bit-by-bit basis as with the serial output.</a:t>
            </a:r>
          </a:p>
          <a:p>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646712" y="3224313"/>
            <a:ext cx="9248434" cy="2365453"/>
          </a:xfrm>
          <a:prstGeom prst="rect">
            <a:avLst/>
          </a:prstGeom>
        </p:spPr>
      </p:pic>
    </p:spTree>
    <p:extLst>
      <p:ext uri="{BB962C8B-B14F-4D97-AF65-F5344CB8AC3E}">
        <p14:creationId xmlns:p14="http://schemas.microsoft.com/office/powerpoint/2010/main" val="868704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655" y="173245"/>
            <a:ext cx="10364451" cy="558276"/>
          </a:xfrm>
        </p:spPr>
        <p:txBody>
          <a:bodyPr>
            <a:normAutofit fontScale="90000"/>
          </a:bodyPr>
          <a:lstStyle/>
          <a:p>
            <a:r>
              <a:rPr lang="en-US" u="sng" kern="0" cap="none" dirty="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Parallel In/Serial Out Shift Registers</a:t>
            </a:r>
            <a:endParaRPr lang="en-US" dirty="0"/>
          </a:p>
        </p:txBody>
      </p:sp>
      <p:sp>
        <p:nvSpPr>
          <p:cNvPr id="3" name="Content Placeholder 2"/>
          <p:cNvSpPr>
            <a:spLocks noGrp="1"/>
          </p:cNvSpPr>
          <p:nvPr>
            <p:ph sz="quarter" idx="13"/>
          </p:nvPr>
        </p:nvSpPr>
        <p:spPr>
          <a:xfrm>
            <a:off x="87464" y="983565"/>
            <a:ext cx="11982616" cy="4661861"/>
          </a:xfrm>
        </p:spPr>
        <p:txBody>
          <a:bodyPr/>
          <a:lstStyle/>
          <a:p>
            <a:pPr marL="342900" lvl="0" indent="-342900" algn="just">
              <a:lnSpc>
                <a:spcPct val="100000"/>
              </a:lnSpc>
              <a:spcBef>
                <a:spcPts val="0"/>
              </a:spcBef>
              <a:buClrTx/>
              <a:buFont typeface="Wingdings" panose="05000000000000000000" pitchFamily="2" charset="2"/>
              <a:buChar char="q"/>
            </a:pPr>
            <a:r>
              <a:rPr lang="en-US" sz="2400" kern="0" cap="none" dirty="0">
                <a:solidFill>
                  <a:srgbClr val="191B0E"/>
                </a:solidFill>
                <a:effectLst>
                  <a:outerShdw blurRad="38100" dist="38100" dir="2700000" algn="tl">
                    <a:srgbClr val="000000">
                      <a:alpha val="43137"/>
                    </a:srgbClr>
                  </a:outerShdw>
                </a:effectLst>
                <a:latin typeface="Trebuchet MS"/>
              </a:rPr>
              <a:t>For a register with parallel data inputs, the bits are entered simultaneously into their respective stages on parallel lines rather than on a bit-by-bit basis on one line as with serial data inputs</a:t>
            </a:r>
            <a:r>
              <a:rPr lang="en-US" sz="2400" kern="0" cap="none" dirty="0">
                <a:solidFill>
                  <a:srgbClr val="191B0E"/>
                </a:solidFill>
                <a:latin typeface="Trebuchet MS"/>
              </a:rPr>
              <a:t>.</a:t>
            </a:r>
          </a:p>
          <a:p>
            <a:pPr marL="342900" lvl="0" indent="-342900" algn="just">
              <a:lnSpc>
                <a:spcPct val="100000"/>
              </a:lnSpc>
              <a:spcBef>
                <a:spcPts val="0"/>
              </a:spcBef>
              <a:buClrTx/>
              <a:buFont typeface="Wingdings" panose="05000000000000000000" pitchFamily="2" charset="2"/>
              <a:buChar char="q"/>
            </a:pPr>
            <a:r>
              <a:rPr lang="en-US" sz="2400" kern="0" cap="none" dirty="0">
                <a:solidFill>
                  <a:srgbClr val="191B0E"/>
                </a:solidFill>
                <a:effectLst>
                  <a:outerShdw blurRad="38100" dist="38100" dir="2700000" algn="tl">
                    <a:srgbClr val="000000">
                      <a:alpha val="43137"/>
                    </a:srgbClr>
                  </a:outerShdw>
                </a:effectLst>
                <a:latin typeface="Trebuchet MS"/>
              </a:rPr>
              <a:t>The serial output is the same as in serial in/serial out shift registers, once the data are completely stored in the register.</a:t>
            </a:r>
          </a:p>
          <a:p>
            <a:pPr marL="342900" lvl="0" indent="-342900" algn="just">
              <a:lnSpc>
                <a:spcPct val="100000"/>
              </a:lnSpc>
              <a:spcBef>
                <a:spcPts val="0"/>
              </a:spcBef>
              <a:buClrTx/>
              <a:buFont typeface="Wingdings" panose="05000000000000000000" pitchFamily="2" charset="2"/>
              <a:buChar char="q"/>
            </a:pPr>
            <a:r>
              <a:rPr lang="en-US" sz="2400" kern="0" cap="none" dirty="0">
                <a:solidFill>
                  <a:srgbClr val="191B0E"/>
                </a:solidFill>
                <a:effectLst>
                  <a:outerShdw blurRad="38100" dist="38100" dir="2700000" algn="tl">
                    <a:srgbClr val="000000">
                      <a:alpha val="43137"/>
                    </a:srgbClr>
                  </a:outerShdw>
                </a:effectLst>
                <a:latin typeface="Trebuchet MS"/>
              </a:rPr>
              <a:t>Figure illustrates a 4-bit parallel in/serial out shift register and a typical logic symbol</a:t>
            </a:r>
            <a:r>
              <a:rPr lang="en-US" sz="2400" kern="0" cap="none" dirty="0">
                <a:solidFill>
                  <a:srgbClr val="191B0E"/>
                </a:solidFill>
                <a:latin typeface="Trebuchet MS"/>
              </a:rPr>
              <a:t>.</a:t>
            </a:r>
            <a:endParaRPr lang="en-US" sz="2400" kern="0" cap="none" dirty="0">
              <a:solidFill>
                <a:srgbClr val="191B0E"/>
              </a:solidFill>
              <a:effectLst>
                <a:outerShdw blurRad="38100" dist="38100" dir="2700000" algn="tl">
                  <a:srgbClr val="000000">
                    <a:alpha val="43137"/>
                  </a:srgbClr>
                </a:outerShdw>
              </a:effectLst>
              <a:latin typeface="Trebuchet MS"/>
            </a:endParaRPr>
          </a:p>
          <a:p>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649644" y="3252082"/>
            <a:ext cx="8858256" cy="2393343"/>
          </a:xfrm>
          <a:prstGeom prst="rect">
            <a:avLst/>
          </a:prstGeom>
        </p:spPr>
      </p:pic>
    </p:spTree>
    <p:extLst>
      <p:ext uri="{BB962C8B-B14F-4D97-AF65-F5344CB8AC3E}">
        <p14:creationId xmlns:p14="http://schemas.microsoft.com/office/powerpoint/2010/main" val="33058260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8703" y="77829"/>
            <a:ext cx="10364451" cy="733205"/>
          </a:xfrm>
        </p:spPr>
        <p:txBody>
          <a:bodyPr/>
          <a:lstStyle/>
          <a:p>
            <a:r>
              <a:rPr lang="en-US" u="sng" kern="0" cap="none" dirty="0">
                <a:solidFill>
                  <a:srgbClr val="191B0E"/>
                </a:solidFill>
                <a:effectLst>
                  <a:outerShdw blurRad="38100" dist="38100" dir="2700000" algn="tl">
                    <a:srgbClr val="000000">
                      <a:alpha val="43137"/>
                    </a:srgbClr>
                  </a:outerShdw>
                </a:effectLst>
                <a:latin typeface="Trebuchet MS"/>
              </a:rPr>
              <a:t>Parallel In/Parallel Out Shift Registers</a:t>
            </a:r>
            <a:endParaRPr lang="en-US" dirty="0"/>
          </a:p>
        </p:txBody>
      </p:sp>
      <p:sp>
        <p:nvSpPr>
          <p:cNvPr id="3" name="Content Placeholder 2"/>
          <p:cNvSpPr>
            <a:spLocks noGrp="1"/>
          </p:cNvSpPr>
          <p:nvPr>
            <p:ph sz="quarter" idx="13"/>
          </p:nvPr>
        </p:nvSpPr>
        <p:spPr>
          <a:xfrm>
            <a:off x="151076" y="951760"/>
            <a:ext cx="11895150" cy="4542591"/>
          </a:xfrm>
        </p:spPr>
        <p:txBody>
          <a:bodyPr/>
          <a:lstStyle/>
          <a:p>
            <a:pPr marL="342900" lvl="0" indent="-342900" algn="just">
              <a:lnSpc>
                <a:spcPct val="100000"/>
              </a:lnSpc>
              <a:spcBef>
                <a:spcPts val="0"/>
              </a:spcBef>
              <a:buClrTx/>
              <a:buFont typeface="Wingdings" panose="05000000000000000000" pitchFamily="2" charset="2"/>
              <a:buChar char="q"/>
            </a:pPr>
            <a:r>
              <a:rPr lang="en-US" sz="2400" kern="0" cap="none" dirty="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The parallel in/parallel out register employs both methods. Immediately following the simultaneous entry of all data bits, the bits appear on the parallel outputs</a:t>
            </a:r>
          </a:p>
          <a:p>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4038795" y="1880433"/>
            <a:ext cx="7724301" cy="3613917"/>
          </a:xfrm>
          <a:prstGeom prst="rect">
            <a:avLst/>
          </a:prstGeom>
        </p:spPr>
      </p:pic>
    </p:spTree>
    <p:extLst>
      <p:ext uri="{BB962C8B-B14F-4D97-AF65-F5344CB8AC3E}">
        <p14:creationId xmlns:p14="http://schemas.microsoft.com/office/powerpoint/2010/main" val="3626256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03674" y="2939585"/>
            <a:ext cx="10363826" cy="1036067"/>
          </a:xfrm>
        </p:spPr>
        <p:txBody>
          <a:bodyPr>
            <a:normAutofit/>
          </a:bodyPr>
          <a:lstStyle/>
          <a:p>
            <a:pPr marL="0" lvl="0" indent="0" algn="ctr">
              <a:lnSpc>
                <a:spcPct val="100000"/>
              </a:lnSpc>
              <a:spcBef>
                <a:spcPts val="0"/>
              </a:spcBef>
              <a:buClrTx/>
              <a:buNone/>
            </a:pPr>
            <a:r>
              <a:rPr lang="en-US" sz="4400" u="sng" kern="0" cap="none" dirty="0">
                <a:solidFill>
                  <a:srgbClr val="191B0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Counters</a:t>
            </a:r>
          </a:p>
          <a:p>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459058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236" y="165292"/>
            <a:ext cx="10364451" cy="892231"/>
          </a:xfrm>
        </p:spPr>
        <p:txBody>
          <a:bodyPr>
            <a:normAutofit fontScale="90000"/>
          </a:bodyPr>
          <a:lstStyle/>
          <a:p>
            <a:pPr lvl="0">
              <a:lnSpc>
                <a:spcPct val="100000"/>
              </a:lnSpc>
              <a:spcBef>
                <a:spcPts val="0"/>
              </a:spcBef>
            </a:pPr>
            <a:r>
              <a:rPr lang="en-US" sz="4000" u="sng" kern="0" cap="none" dirty="0">
                <a:solidFill>
                  <a:srgbClr val="191B0E"/>
                </a:solidFill>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rPr>
              <a:t>Counters</a:t>
            </a:r>
            <a:br>
              <a:rPr lang="en-US" sz="4000" u="sng" kern="0" cap="none" dirty="0">
                <a:solidFill>
                  <a:srgbClr val="191B0E"/>
                </a:solidFill>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rPr>
            </a:br>
            <a:r>
              <a:rPr lang="en-US" sz="1400" dirty="0">
                <a:solidFill>
                  <a:prstClr val="black"/>
                </a:solidFill>
                <a:latin typeface="Arial" panose="020B0604020202020204" pitchFamily="34" charset="0"/>
                <a:ea typeface="+mn-ea"/>
                <a:cs typeface="Arial" panose="020B0604020202020204" pitchFamily="34" charset="0"/>
              </a:rPr>
              <a:t/>
            </a:r>
            <a:br>
              <a:rPr lang="en-US" sz="1400" dirty="0">
                <a:solidFill>
                  <a:prstClr val="black"/>
                </a:solidFill>
                <a:latin typeface="Arial" panose="020B0604020202020204" pitchFamily="34" charset="0"/>
                <a:ea typeface="+mn-ea"/>
                <a:cs typeface="Arial" panose="020B0604020202020204" pitchFamily="34" charset="0"/>
              </a:rPr>
            </a:br>
            <a:endParaRPr lang="en-US" dirty="0"/>
          </a:p>
        </p:txBody>
      </p:sp>
      <p:sp>
        <p:nvSpPr>
          <p:cNvPr id="3" name="Content Placeholder 2"/>
          <p:cNvSpPr>
            <a:spLocks noGrp="1"/>
          </p:cNvSpPr>
          <p:nvPr>
            <p:ph sz="quarter" idx="13"/>
          </p:nvPr>
        </p:nvSpPr>
        <p:spPr>
          <a:xfrm>
            <a:off x="79513" y="1166445"/>
            <a:ext cx="11990566" cy="4200685"/>
          </a:xfrm>
        </p:spPr>
        <p:txBody>
          <a:bodyPr>
            <a:normAutofit/>
          </a:bodyPr>
          <a:lstStyle/>
          <a:p>
            <a:pPr marL="342900" lvl="0" indent="-342900" algn="just">
              <a:lnSpc>
                <a:spcPct val="100000"/>
              </a:lnSpc>
              <a:spcBef>
                <a:spcPts val="0"/>
              </a:spcBef>
              <a:buClrTx/>
              <a:buFont typeface="Wingdings" panose="05000000000000000000" pitchFamily="2" charset="2"/>
              <a:buChar char="q"/>
            </a:pPr>
            <a:r>
              <a:rPr lang="en-US" sz="2400" kern="0" cap="none" dirty="0">
                <a:solidFill>
                  <a:srgbClr val="191B0E"/>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A counter is a digital sequential logic device that will go through a certain predefined states (for example counting up or down) based on the application of the input pulses.</a:t>
            </a:r>
          </a:p>
          <a:p>
            <a:pPr marL="342900" lvl="0" indent="-342900" algn="just">
              <a:lnSpc>
                <a:spcPct val="100000"/>
              </a:lnSpc>
              <a:spcBef>
                <a:spcPts val="0"/>
              </a:spcBef>
              <a:buClrTx/>
              <a:buFont typeface="Wingdings" panose="05000000000000000000" pitchFamily="2" charset="2"/>
              <a:buChar char="q"/>
            </a:pPr>
            <a:r>
              <a:rPr lang="en-US" sz="2400" kern="0" cap="none" dirty="0">
                <a:solidFill>
                  <a:srgbClr val="191B0E"/>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 They are utilized in almost all computers and digital electronics systems </a:t>
            </a:r>
            <a:endParaRPr lang="en-US" sz="2400" kern="0" cap="none" dirty="0" smtClean="0">
              <a:solidFill>
                <a:srgbClr val="191B0E"/>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endParaRPr>
          </a:p>
          <a:p>
            <a:pPr marL="342900" lvl="0" indent="-342900" algn="just">
              <a:lnSpc>
                <a:spcPct val="100000"/>
              </a:lnSpc>
              <a:spcBef>
                <a:spcPts val="0"/>
              </a:spcBef>
              <a:buClrTx/>
              <a:buFont typeface="Wingdings" panose="05000000000000000000" pitchFamily="2" charset="2"/>
              <a:buChar char="q"/>
            </a:pPr>
            <a:endParaRPr lang="en-US" sz="2400" kern="0" cap="none" dirty="0">
              <a:solidFill>
                <a:srgbClr val="191B0E"/>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endParaRPr>
          </a:p>
          <a:p>
            <a:pPr marL="342900" lvl="0" indent="-342900" algn="just">
              <a:lnSpc>
                <a:spcPct val="100000"/>
              </a:lnSpc>
              <a:spcBef>
                <a:spcPts val="0"/>
              </a:spcBef>
              <a:buClrTx/>
              <a:buFont typeface="Wingdings" panose="05000000000000000000" pitchFamily="2" charset="2"/>
              <a:buChar char="q"/>
            </a:pPr>
            <a:r>
              <a:rPr lang="en-US" sz="2400" kern="0" cap="none" dirty="0" smtClean="0">
                <a:solidFill>
                  <a:srgbClr val="191B0E"/>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They </a:t>
            </a:r>
            <a:r>
              <a:rPr lang="en-US" sz="2400" kern="0" cap="none" dirty="0">
                <a:solidFill>
                  <a:srgbClr val="191B0E"/>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are used for counting the number of occurrences of an event and are useful for generating timing signals to control the sequence of operations in digital </a:t>
            </a:r>
            <a:r>
              <a:rPr lang="en-US" sz="2400" kern="0" cap="none" dirty="0" smtClean="0">
                <a:solidFill>
                  <a:srgbClr val="191B0E"/>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computers two </a:t>
            </a:r>
            <a:r>
              <a:rPr lang="en-US" sz="2400" kern="0" cap="none" dirty="0">
                <a:solidFill>
                  <a:srgbClr val="191B0E"/>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main types of counters: </a:t>
            </a:r>
          </a:p>
          <a:p>
            <a:pPr marL="342900" lvl="0" indent="-342900" algn="just">
              <a:lnSpc>
                <a:spcPct val="100000"/>
              </a:lnSpc>
              <a:spcBef>
                <a:spcPts val="0"/>
              </a:spcBef>
              <a:buClrTx/>
              <a:buFont typeface="Wingdings" panose="05000000000000000000" pitchFamily="2" charset="2"/>
              <a:buChar char="q"/>
            </a:pPr>
            <a:r>
              <a:rPr lang="en-US" sz="2400" kern="0" cap="none" dirty="0">
                <a:solidFill>
                  <a:srgbClr val="191B0E"/>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Asynchronous counters</a:t>
            </a:r>
          </a:p>
          <a:p>
            <a:pPr marL="342900" lvl="0" indent="-342900" algn="just">
              <a:lnSpc>
                <a:spcPct val="100000"/>
              </a:lnSpc>
              <a:spcBef>
                <a:spcPts val="0"/>
              </a:spcBef>
              <a:buClrTx/>
              <a:buFont typeface="Wingdings" panose="05000000000000000000" pitchFamily="2" charset="2"/>
              <a:buChar char="q"/>
            </a:pPr>
            <a:r>
              <a:rPr lang="en-US" sz="2400" kern="0" cap="none" dirty="0">
                <a:solidFill>
                  <a:srgbClr val="191B0E"/>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Synchronous counters.</a:t>
            </a:r>
          </a:p>
          <a:p>
            <a:endParaRPr lang="en-US" dirty="0"/>
          </a:p>
        </p:txBody>
      </p:sp>
    </p:spTree>
    <p:extLst>
      <p:ext uri="{BB962C8B-B14F-4D97-AF65-F5344CB8AC3E}">
        <p14:creationId xmlns:p14="http://schemas.microsoft.com/office/powerpoint/2010/main" val="4214072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214" y="341905"/>
            <a:ext cx="10364451" cy="560823"/>
          </a:xfrm>
        </p:spPr>
        <p:txBody>
          <a:bodyPr>
            <a:normAutofit fontScale="90000"/>
          </a:bodyPr>
          <a:lstStyle/>
          <a:p>
            <a:r>
              <a:rPr lang="en-US" sz="4400" u="sng" kern="0" cap="none" dirty="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Asynchronous counters</a:t>
            </a:r>
            <a:endParaRPr lang="en-US" dirty="0"/>
          </a:p>
        </p:txBody>
      </p:sp>
      <p:sp>
        <p:nvSpPr>
          <p:cNvPr id="3" name="Content Placeholder 2"/>
          <p:cNvSpPr>
            <a:spLocks noGrp="1"/>
          </p:cNvSpPr>
          <p:nvPr>
            <p:ph sz="quarter" idx="13"/>
          </p:nvPr>
        </p:nvSpPr>
        <p:spPr>
          <a:xfrm>
            <a:off x="174302" y="1126689"/>
            <a:ext cx="11848069" cy="4351760"/>
          </a:xfrm>
        </p:spPr>
        <p:txBody>
          <a:bodyPr/>
          <a:lstStyle/>
          <a:p>
            <a:pPr algn="just"/>
            <a:r>
              <a:rPr lang="en-US"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The term asynchronous refers to events that do not have a fixed time relationship with each other and, generally, do not occur at the same time</a:t>
            </a:r>
          </a:p>
          <a:p>
            <a:pPr algn="just"/>
            <a:r>
              <a:rPr lang="en-US"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a:t>
            </a:r>
            <a:r>
              <a:rPr lang="en-US"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n asynchronous counter is one in which the flip-flops (</a:t>
            </a:r>
            <a:r>
              <a:rPr lang="en-US" cap="none"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ff</a:t>
            </a:r>
            <a:r>
              <a:rPr lang="en-US"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within the counter do not change states at exactly the same time because they do not have a common clock pulse.</a:t>
            </a:r>
          </a:p>
          <a:p>
            <a:pPr algn="just"/>
            <a:endParaRPr lang="en-US"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78071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9191" y="190831"/>
            <a:ext cx="10364451" cy="1113183"/>
          </a:xfrm>
        </p:spPr>
        <p:txBody>
          <a:bodyPr>
            <a:noAutofit/>
          </a:bodyPr>
          <a:lstStyle/>
          <a:p>
            <a:pPr marL="93980">
              <a:spcAft>
                <a:spcPts val="0"/>
              </a:spcAft>
            </a:pPr>
            <a:r>
              <a:rPr lang="en-US" sz="3200" b="1" u="sng" dirty="0">
                <a:solidFill>
                  <a:srgbClr val="3F3D3B"/>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Arial" panose="020B0604020202020204" pitchFamily="34" charset="0"/>
              </a:rPr>
              <a:t>Memory</a:t>
            </a:r>
            <a:r>
              <a:rPr lang="en-US" sz="3200" b="1" u="sng" spc="435" dirty="0">
                <a:solidFill>
                  <a:srgbClr val="3F3D3B"/>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Arial" panose="020B0604020202020204" pitchFamily="34" charset="0"/>
              </a:rPr>
              <a:t> </a:t>
            </a:r>
            <a:r>
              <a:rPr lang="en-US" sz="3200" b="1" u="sng" dirty="0">
                <a:solidFill>
                  <a:srgbClr val="3F3D3B"/>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Arial" panose="020B0604020202020204" pitchFamily="34" charset="0"/>
              </a:rPr>
              <a:t>Unit</a:t>
            </a:r>
            <a:r>
              <a:rPr lang="en-US" sz="3200" u="sng" dirty="0">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Arial" panose="020B0604020202020204" pitchFamily="34" charset="0"/>
              </a:rPr>
              <a:t/>
            </a:r>
            <a:br>
              <a:rPr lang="en-US" sz="3200" u="sng" dirty="0">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Arial" panose="020B0604020202020204" pitchFamily="34" charset="0"/>
              </a:rPr>
            </a:br>
            <a:endParaRPr lang="en-US" sz="3200"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166351" y="1094883"/>
            <a:ext cx="11935533" cy="5571388"/>
          </a:xfrm>
        </p:spPr>
        <p:txBody>
          <a:bodyPr>
            <a:normAutofit lnSpcReduction="10000"/>
          </a:bodyPr>
          <a:lstStyle/>
          <a:p>
            <a:pPr>
              <a:buFont typeface="Wingdings" panose="05000000000000000000" pitchFamily="2" charset="2"/>
              <a:buChar char="q"/>
            </a:pPr>
            <a:r>
              <a:rPr lang="en-US" sz="2400" cap="none" dirty="0" smtClean="0">
                <a:latin typeface="Arial" panose="020B0604020202020204" pitchFamily="34" charset="0"/>
                <a:cs typeface="Arial" panose="020B0604020202020204" pitchFamily="34" charset="0"/>
              </a:rPr>
              <a:t>A memory unit is a collection of storage cells together with associated circuits needed to transfer information in and  out of storage.</a:t>
            </a:r>
          </a:p>
          <a:p>
            <a:pPr>
              <a:buFont typeface="Wingdings" panose="05000000000000000000" pitchFamily="2" charset="2"/>
              <a:buChar char="q"/>
            </a:pPr>
            <a:r>
              <a:rPr lang="en-US" sz="2400" cap="none" dirty="0">
                <a:latin typeface="Arial" panose="020B0604020202020204" pitchFamily="34" charset="0"/>
                <a:cs typeface="Arial" panose="020B0604020202020204" pitchFamily="34" charset="0"/>
              </a:rPr>
              <a:t> Memory is the part of the computer that holds data and instructions for processing.</a:t>
            </a:r>
            <a:endParaRPr lang="en-US" sz="2400" cap="none" dirty="0" smtClean="0">
              <a:latin typeface="Arial" panose="020B0604020202020204" pitchFamily="34" charset="0"/>
              <a:cs typeface="Arial" panose="020B0604020202020204" pitchFamily="34" charset="0"/>
            </a:endParaRPr>
          </a:p>
          <a:p>
            <a:pPr>
              <a:buFont typeface="Wingdings" panose="05000000000000000000" pitchFamily="2" charset="2"/>
              <a:buChar char="q"/>
            </a:pPr>
            <a:r>
              <a:rPr lang="en-US" sz="2400" cap="none" dirty="0">
                <a:latin typeface="Arial" panose="020B0604020202020204" pitchFamily="34" charset="0"/>
                <a:cs typeface="Arial" panose="020B0604020202020204" pitchFamily="34" charset="0"/>
              </a:rPr>
              <a:t> </a:t>
            </a:r>
            <a:r>
              <a:rPr lang="en-US" sz="2400" b="1" cap="none" dirty="0">
                <a:latin typeface="Arial" panose="020B0604020202020204" pitchFamily="34" charset="0"/>
                <a:cs typeface="Arial" panose="020B0604020202020204" pitchFamily="34" charset="0"/>
              </a:rPr>
              <a:t>Bit (Binary Digit)</a:t>
            </a:r>
          </a:p>
          <a:p>
            <a:pPr>
              <a:buFont typeface="Wingdings" panose="05000000000000000000" pitchFamily="2" charset="2"/>
              <a:buChar char="q"/>
            </a:pPr>
            <a:r>
              <a:rPr lang="en-US" sz="2400" cap="none" dirty="0">
                <a:latin typeface="Arial" panose="020B0604020202020204" pitchFamily="34" charset="0"/>
                <a:cs typeface="Arial" panose="020B0604020202020204" pitchFamily="34" charset="0"/>
              </a:rPr>
              <a:t>A binary digit is logical 0 and 1 representing a passive or an active state of a component in an electric circuit.</a:t>
            </a:r>
          </a:p>
          <a:p>
            <a:pPr>
              <a:buFont typeface="Wingdings" panose="05000000000000000000" pitchFamily="2" charset="2"/>
              <a:buChar char="q"/>
            </a:pPr>
            <a:r>
              <a:rPr lang="en-US" sz="2400" b="1" cap="none" dirty="0">
                <a:latin typeface="Arial" panose="020B0604020202020204" pitchFamily="34" charset="0"/>
                <a:cs typeface="Arial" panose="020B0604020202020204" pitchFamily="34" charset="0"/>
              </a:rPr>
              <a:t>Nibble</a:t>
            </a:r>
          </a:p>
          <a:p>
            <a:pPr>
              <a:buFont typeface="Wingdings" panose="05000000000000000000" pitchFamily="2" charset="2"/>
              <a:buChar char="q"/>
            </a:pPr>
            <a:r>
              <a:rPr lang="en-US" sz="2400" cap="none" dirty="0">
                <a:latin typeface="Arial" panose="020B0604020202020204" pitchFamily="34" charset="0"/>
                <a:cs typeface="Arial" panose="020B0604020202020204" pitchFamily="34" charset="0"/>
              </a:rPr>
              <a:t>A group of 4 bits is called nibble.</a:t>
            </a:r>
          </a:p>
          <a:p>
            <a:pPr>
              <a:buFont typeface="Wingdings" panose="05000000000000000000" pitchFamily="2" charset="2"/>
              <a:buChar char="q"/>
            </a:pPr>
            <a:r>
              <a:rPr lang="en-US" sz="2400" b="1" cap="none" dirty="0">
                <a:latin typeface="Arial" panose="020B0604020202020204" pitchFamily="34" charset="0"/>
                <a:cs typeface="Arial" panose="020B0604020202020204" pitchFamily="34" charset="0"/>
              </a:rPr>
              <a:t>Byte</a:t>
            </a:r>
          </a:p>
          <a:p>
            <a:pPr>
              <a:buFont typeface="Wingdings" panose="05000000000000000000" pitchFamily="2" charset="2"/>
              <a:buChar char="q"/>
            </a:pPr>
            <a:r>
              <a:rPr lang="en-US" sz="2400" cap="none" dirty="0">
                <a:latin typeface="Arial" panose="020B0604020202020204" pitchFamily="34" charset="0"/>
                <a:cs typeface="Arial" panose="020B0604020202020204" pitchFamily="34" charset="0"/>
              </a:rPr>
              <a:t>A group of 8 bits is called byte. A byte is the smallest unit, which can represent a data item or a character.</a:t>
            </a:r>
          </a:p>
          <a:p>
            <a:pPr>
              <a:buFont typeface="Wingdings" panose="05000000000000000000" pitchFamily="2" charset="2"/>
              <a:buChar char="q"/>
            </a:pPr>
            <a:endParaRPr lang="en-US" sz="2400" cap="none"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US" sz="2400" cap="none"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US" sz="2400" cap="none" dirty="0" smtClean="0">
              <a:latin typeface="Arial" panose="020B0604020202020204" pitchFamily="34" charset="0"/>
              <a:cs typeface="Arial" panose="020B0604020202020204" pitchFamily="34" charset="0"/>
            </a:endParaRPr>
          </a:p>
          <a:p>
            <a:pPr>
              <a:buFont typeface="Wingdings" panose="05000000000000000000" pitchFamily="2" charset="2"/>
              <a:buChar char="q"/>
            </a:pPr>
            <a:endParaRPr lang="en-US" sz="2400" cap="none"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US" sz="2400" cap="none"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US" sz="2400" cap="none"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US" sz="2400" cap="none" dirty="0" smtClean="0">
              <a:latin typeface="Arial" panose="020B0604020202020204" pitchFamily="34" charset="0"/>
              <a:cs typeface="Arial" panose="020B0604020202020204" pitchFamily="34" charset="0"/>
            </a:endParaRPr>
          </a:p>
          <a:p>
            <a:pPr>
              <a:buFont typeface="Wingdings" panose="05000000000000000000" pitchFamily="2" charset="2"/>
              <a:buChar char="q"/>
            </a:pPr>
            <a:endParaRPr lang="en-US" sz="2400" cap="none" dirty="0" smtClean="0">
              <a:latin typeface="Arial" panose="020B0604020202020204" pitchFamily="34" charset="0"/>
              <a:cs typeface="Arial" panose="020B0604020202020204" pitchFamily="34" charset="0"/>
            </a:endParaRPr>
          </a:p>
          <a:p>
            <a:endParaRPr lang="en-US" sz="2400"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2178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655" y="106453"/>
            <a:ext cx="10364451" cy="673835"/>
          </a:xfrm>
        </p:spPr>
        <p:txBody>
          <a:bodyPr>
            <a:normAutofit/>
          </a:bodyPr>
          <a:lstStyle/>
          <a:p>
            <a:r>
              <a:rPr lang="en-US" sz="3200" u="sng" dirty="0" smtClean="0">
                <a:effectLst>
                  <a:outerShdw blurRad="38100" dist="38100" dir="2700000" algn="tl">
                    <a:srgbClr val="000000">
                      <a:alpha val="43137"/>
                    </a:srgbClr>
                  </a:outerShdw>
                </a:effectLst>
              </a:rPr>
              <a:t>Chapters Included</a:t>
            </a:r>
            <a:endParaRPr lang="en-US" sz="3200" u="sng" dirty="0">
              <a:effectLst>
                <a:outerShdw blurRad="38100" dist="38100" dir="2700000" algn="tl">
                  <a:srgbClr val="000000">
                    <a:alpha val="43137"/>
                  </a:srgbClr>
                </a:outerShdw>
              </a:effectLst>
            </a:endParaRPr>
          </a:p>
        </p:txBody>
      </p:sp>
      <p:sp>
        <p:nvSpPr>
          <p:cNvPr id="3" name="Content Placeholder 2"/>
          <p:cNvSpPr>
            <a:spLocks noGrp="1"/>
          </p:cNvSpPr>
          <p:nvPr>
            <p:ph sz="quarter" idx="13"/>
          </p:nvPr>
        </p:nvSpPr>
        <p:spPr>
          <a:xfrm>
            <a:off x="97536" y="780288"/>
            <a:ext cx="11814048" cy="5913120"/>
          </a:xfrm>
        </p:spPr>
        <p:txBody>
          <a:bodyPr>
            <a:normAutofit lnSpcReduction="10000"/>
          </a:bodyPr>
          <a:lstStyle/>
          <a:p>
            <a:pPr>
              <a:buFont typeface="Wingdings" panose="05000000000000000000" pitchFamily="2" charset="2"/>
              <a:buChar char="q"/>
            </a:pPr>
            <a:r>
              <a:rPr lang="en-US" sz="2400" dirty="0" smtClean="0">
                <a:latin typeface="Arial" panose="020B0604020202020204" pitchFamily="34" charset="0"/>
                <a:cs typeface="Arial" panose="020B0604020202020204" pitchFamily="34" charset="0"/>
              </a:rPr>
              <a:t>1. D</a:t>
            </a:r>
            <a:r>
              <a:rPr lang="en-US" sz="2400" cap="none" dirty="0" smtClean="0">
                <a:latin typeface="Arial" panose="020B0604020202020204" pitchFamily="34" charset="0"/>
                <a:cs typeface="Arial" panose="020B0604020202020204" pitchFamily="34" charset="0"/>
              </a:rPr>
              <a:t>igital</a:t>
            </a:r>
            <a:r>
              <a:rPr lang="en-US" sz="2400" dirty="0" smtClean="0">
                <a:latin typeface="Arial" panose="020B0604020202020204" pitchFamily="34" charset="0"/>
                <a:cs typeface="Arial" panose="020B0604020202020204" pitchFamily="34" charset="0"/>
              </a:rPr>
              <a:t> l</a:t>
            </a:r>
            <a:r>
              <a:rPr lang="en-US" sz="2400" cap="none" dirty="0" smtClean="0">
                <a:latin typeface="Arial" panose="020B0604020202020204" pitchFamily="34" charset="0"/>
                <a:cs typeface="Arial" panose="020B0604020202020204" pitchFamily="34" charset="0"/>
              </a:rPr>
              <a:t>ogic</a:t>
            </a:r>
            <a:r>
              <a:rPr lang="en-US" sz="2400" dirty="0" smtClean="0">
                <a:latin typeface="Arial" panose="020B0604020202020204" pitchFamily="34" charset="0"/>
                <a:cs typeface="Arial" panose="020B0604020202020204" pitchFamily="34" charset="0"/>
              </a:rPr>
              <a:t> </a:t>
            </a:r>
            <a:r>
              <a:rPr lang="en-US" sz="2400" cap="none" dirty="0" smtClean="0">
                <a:latin typeface="Arial" panose="020B0604020202020204" pitchFamily="34" charset="0"/>
                <a:cs typeface="Arial" panose="020B0604020202020204" pitchFamily="34" charset="0"/>
              </a:rPr>
              <a:t>circuits</a:t>
            </a:r>
          </a:p>
          <a:p>
            <a:pPr>
              <a:buFont typeface="Wingdings" panose="05000000000000000000" pitchFamily="2" charset="2"/>
              <a:buChar char="q"/>
            </a:pPr>
            <a:r>
              <a:rPr lang="en-US" sz="2400" dirty="0" smtClean="0">
                <a:latin typeface="Arial" panose="020B0604020202020204" pitchFamily="34" charset="0"/>
                <a:cs typeface="Arial" panose="020B0604020202020204" pitchFamily="34" charset="0"/>
              </a:rPr>
              <a:t>2. </a:t>
            </a:r>
            <a:r>
              <a:rPr lang="en-US" sz="2400" b="1" dirty="0" smtClean="0">
                <a:latin typeface="Arial" panose="020B0604020202020204" pitchFamily="34" charset="0"/>
                <a:cs typeface="Arial" panose="020B0604020202020204" pitchFamily="34" charset="0"/>
              </a:rPr>
              <a:t>D</a:t>
            </a:r>
            <a:r>
              <a:rPr lang="en-US" sz="2400" b="1" cap="none" dirty="0" smtClean="0">
                <a:latin typeface="Arial" panose="020B0604020202020204" pitchFamily="34" charset="0"/>
                <a:cs typeface="Arial" panose="020B0604020202020204" pitchFamily="34" charset="0"/>
              </a:rPr>
              <a:t>igital</a:t>
            </a:r>
            <a:r>
              <a:rPr lang="en-US" sz="2400" b="1" dirty="0" smtClean="0">
                <a:latin typeface="Arial" panose="020B0604020202020204" pitchFamily="34" charset="0"/>
                <a:cs typeface="Arial" panose="020B0604020202020204" pitchFamily="34" charset="0"/>
              </a:rPr>
              <a:t> c</a:t>
            </a:r>
            <a:r>
              <a:rPr lang="en-US" sz="2400" b="1" cap="none" dirty="0" smtClean="0">
                <a:latin typeface="Arial" panose="020B0604020202020204" pitchFamily="34" charset="0"/>
                <a:cs typeface="Arial" panose="020B0604020202020204" pitchFamily="34" charset="0"/>
              </a:rPr>
              <a:t>omponents</a:t>
            </a:r>
          </a:p>
          <a:p>
            <a:pPr>
              <a:buFont typeface="Wingdings" panose="05000000000000000000" pitchFamily="2" charset="2"/>
              <a:buChar char="q"/>
            </a:pPr>
            <a:r>
              <a:rPr lang="en-US" sz="2400" cap="none" dirty="0" smtClean="0">
                <a:latin typeface="Arial" panose="020B0604020202020204" pitchFamily="34" charset="0"/>
                <a:cs typeface="Arial" panose="020B0604020202020204" pitchFamily="34" charset="0"/>
              </a:rPr>
              <a:t>3. </a:t>
            </a:r>
            <a:r>
              <a:rPr lang="en-US" sz="2400" dirty="0" smtClean="0">
                <a:latin typeface="Arial" panose="020B0604020202020204" pitchFamily="34" charset="0"/>
                <a:cs typeface="Arial" panose="020B0604020202020204" pitchFamily="34" charset="0"/>
              </a:rPr>
              <a:t>D</a:t>
            </a:r>
            <a:r>
              <a:rPr lang="en-US" sz="2400" cap="none" dirty="0" smtClean="0">
                <a:latin typeface="Arial" panose="020B0604020202020204" pitchFamily="34" charset="0"/>
                <a:cs typeface="Arial" panose="020B0604020202020204" pitchFamily="34" charset="0"/>
              </a:rPr>
              <a:t>ata</a:t>
            </a:r>
            <a:r>
              <a:rPr lang="en-US" sz="2400" dirty="0" smtClean="0">
                <a:latin typeface="Arial" panose="020B0604020202020204" pitchFamily="34" charset="0"/>
                <a:cs typeface="Arial" panose="020B0604020202020204" pitchFamily="34" charset="0"/>
              </a:rPr>
              <a:t> </a:t>
            </a:r>
            <a:r>
              <a:rPr lang="en-US" sz="2400" cap="none" dirty="0" smtClean="0">
                <a:latin typeface="Arial" panose="020B0604020202020204" pitchFamily="34" charset="0"/>
                <a:cs typeface="Arial" panose="020B0604020202020204" pitchFamily="34" charset="0"/>
              </a:rPr>
              <a:t>Representation</a:t>
            </a:r>
          </a:p>
          <a:p>
            <a:pPr>
              <a:buFont typeface="Wingdings" panose="05000000000000000000" pitchFamily="2" charset="2"/>
              <a:buChar char="q"/>
            </a:pPr>
            <a:r>
              <a:rPr lang="en-US" sz="2400" dirty="0" smtClean="0">
                <a:latin typeface="Arial" panose="020B0604020202020204" pitchFamily="34" charset="0"/>
                <a:cs typeface="Arial" panose="020B0604020202020204" pitchFamily="34" charset="0"/>
              </a:rPr>
              <a:t>4. R</a:t>
            </a:r>
            <a:r>
              <a:rPr lang="en-US" sz="2400" cap="none" dirty="0" smtClean="0">
                <a:latin typeface="Arial" panose="020B0604020202020204" pitchFamily="34" charset="0"/>
                <a:cs typeface="Arial" panose="020B0604020202020204" pitchFamily="34" charset="0"/>
              </a:rPr>
              <a:t>egister</a:t>
            </a:r>
            <a:r>
              <a:rPr lang="en-US" sz="2400" dirty="0" smtClean="0">
                <a:latin typeface="Arial" panose="020B0604020202020204" pitchFamily="34" charset="0"/>
                <a:cs typeface="Arial" panose="020B0604020202020204" pitchFamily="34" charset="0"/>
              </a:rPr>
              <a:t> t</a:t>
            </a:r>
            <a:r>
              <a:rPr lang="en-US" sz="2400" cap="none" dirty="0" smtClean="0">
                <a:latin typeface="Arial" panose="020B0604020202020204" pitchFamily="34" charset="0"/>
                <a:cs typeface="Arial" panose="020B0604020202020204" pitchFamily="34" charset="0"/>
              </a:rPr>
              <a:t>ransfer</a:t>
            </a:r>
            <a:r>
              <a:rPr lang="en-US" sz="2400" dirty="0" smtClean="0">
                <a:latin typeface="Arial" panose="020B0604020202020204" pitchFamily="34" charset="0"/>
                <a:cs typeface="Arial" panose="020B0604020202020204" pitchFamily="34" charset="0"/>
              </a:rPr>
              <a:t> </a:t>
            </a:r>
          </a:p>
          <a:p>
            <a:pPr>
              <a:buFont typeface="Wingdings" panose="05000000000000000000" pitchFamily="2" charset="2"/>
              <a:buChar char="q"/>
            </a:pPr>
            <a:r>
              <a:rPr lang="en-US" sz="2400" cap="none" dirty="0" smtClean="0">
                <a:latin typeface="Arial" panose="020B0604020202020204" pitchFamily="34" charset="0"/>
                <a:cs typeface="Arial" panose="020B0604020202020204" pitchFamily="34" charset="0"/>
              </a:rPr>
              <a:t>5. Basic Computer Organization &amp; Design </a:t>
            </a:r>
            <a:r>
              <a:rPr lang="en-US" sz="2400" b="1" dirty="0">
                <a:latin typeface="Arial" panose="020B0604020202020204" pitchFamily="34" charset="0"/>
                <a:cs typeface="Arial" panose="020B0604020202020204" pitchFamily="34" charset="0"/>
              </a:rPr>
              <a:t>→→</a:t>
            </a:r>
            <a:r>
              <a:rPr lang="en-US" sz="2400" b="1" cap="none" dirty="0">
                <a:latin typeface="Arial" panose="020B0604020202020204" pitchFamily="34" charset="0"/>
                <a:cs typeface="Arial" panose="020B0604020202020204" pitchFamily="34" charset="0"/>
              </a:rPr>
              <a:t>Mid </a:t>
            </a:r>
            <a:r>
              <a:rPr lang="en-US" sz="2400" b="1" cap="none" dirty="0" smtClean="0">
                <a:latin typeface="Arial" panose="020B0604020202020204" pitchFamily="34" charset="0"/>
                <a:cs typeface="Arial" panose="020B0604020202020204" pitchFamily="34" charset="0"/>
              </a:rPr>
              <a:t>Term</a:t>
            </a:r>
            <a:endParaRPr lang="en-US" sz="2400" cap="none" dirty="0">
              <a:latin typeface="Arial" panose="020B0604020202020204" pitchFamily="34" charset="0"/>
              <a:cs typeface="Arial" panose="020B0604020202020204" pitchFamily="34" charset="0"/>
            </a:endParaRPr>
          </a:p>
          <a:p>
            <a:pPr>
              <a:buFont typeface="Wingdings" panose="05000000000000000000" pitchFamily="2" charset="2"/>
              <a:buChar char="q"/>
            </a:pPr>
            <a:r>
              <a:rPr lang="en-US" sz="2400" cap="none" dirty="0" smtClean="0">
                <a:latin typeface="Arial" panose="020B0604020202020204" pitchFamily="34" charset="0"/>
                <a:cs typeface="Arial" panose="020B0604020202020204" pitchFamily="34" charset="0"/>
              </a:rPr>
              <a:t>6. Central processing unit</a:t>
            </a:r>
          </a:p>
          <a:p>
            <a:pPr>
              <a:buFont typeface="Wingdings" panose="05000000000000000000" pitchFamily="2" charset="2"/>
              <a:buChar char="q"/>
            </a:pPr>
            <a:r>
              <a:rPr lang="en-US" sz="2400" cap="none" dirty="0" smtClean="0">
                <a:latin typeface="Arial" panose="020B0604020202020204" pitchFamily="34" charset="0"/>
                <a:cs typeface="Arial" panose="020B0604020202020204" pitchFamily="34" charset="0"/>
              </a:rPr>
              <a:t>7.Pilpeline &amp; vector processing</a:t>
            </a:r>
          </a:p>
          <a:p>
            <a:pPr>
              <a:buFont typeface="Wingdings" panose="05000000000000000000" pitchFamily="2" charset="2"/>
              <a:buChar char="q"/>
            </a:pPr>
            <a:r>
              <a:rPr lang="en-US" sz="2400" cap="none" dirty="0" smtClean="0">
                <a:latin typeface="Arial" panose="020B0604020202020204" pitchFamily="34" charset="0"/>
                <a:cs typeface="Arial" panose="020B0604020202020204" pitchFamily="34" charset="0"/>
              </a:rPr>
              <a:t>8. Computer arithmetic</a:t>
            </a:r>
          </a:p>
          <a:p>
            <a:pPr>
              <a:buFont typeface="Wingdings" panose="05000000000000000000" pitchFamily="2" charset="2"/>
              <a:buChar char="q"/>
            </a:pPr>
            <a:r>
              <a:rPr lang="en-US" sz="2400" cap="none" dirty="0" smtClean="0">
                <a:latin typeface="Arial" panose="020B0604020202020204" pitchFamily="34" charset="0"/>
                <a:cs typeface="Arial" panose="020B0604020202020204" pitchFamily="34" charset="0"/>
              </a:rPr>
              <a:t>9. I/O &amp; O/P organization </a:t>
            </a:r>
          </a:p>
          <a:p>
            <a:pPr>
              <a:buFont typeface="Wingdings" panose="05000000000000000000" pitchFamily="2" charset="2"/>
              <a:buChar char="q"/>
            </a:pPr>
            <a:r>
              <a:rPr lang="en-US" sz="2400" cap="none" dirty="0" smtClean="0">
                <a:latin typeface="Arial" panose="020B0604020202020204" pitchFamily="34" charset="0"/>
                <a:cs typeface="Arial" panose="020B0604020202020204" pitchFamily="34" charset="0"/>
              </a:rPr>
              <a:t>10. Memory organization</a:t>
            </a:r>
          </a:p>
          <a:p>
            <a:pPr>
              <a:buFont typeface="Wingdings" panose="05000000000000000000" pitchFamily="2" charset="2"/>
              <a:buChar char="q"/>
            </a:pPr>
            <a:r>
              <a:rPr lang="en-US" sz="2400" cap="none" dirty="0" smtClean="0">
                <a:latin typeface="Arial" panose="020B0604020202020204" pitchFamily="34" charset="0"/>
                <a:cs typeface="Arial" panose="020B0604020202020204" pitchFamily="34" charset="0"/>
              </a:rPr>
              <a:t>11. Multiprocessors </a:t>
            </a:r>
            <a:endParaRPr lang="en-US" sz="2400"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31867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094271" y="341209"/>
            <a:ext cx="7746208" cy="6256235"/>
          </a:xfrm>
        </p:spPr>
      </p:pic>
    </p:spTree>
    <p:extLst>
      <p:ext uri="{BB962C8B-B14F-4D97-AF65-F5344CB8AC3E}">
        <p14:creationId xmlns:p14="http://schemas.microsoft.com/office/powerpoint/2010/main" val="6103734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794" y="176981"/>
            <a:ext cx="10364451" cy="848010"/>
          </a:xfrm>
        </p:spPr>
        <p:txBody>
          <a:bodyPr>
            <a:normAutofit/>
          </a:bodyPr>
          <a:lstStyle/>
          <a:p>
            <a:r>
              <a:rPr lang="en-US" u="sng"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RAM Random Access memory</a:t>
            </a:r>
            <a:endParaRPr lang="en-US"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235973" y="1024991"/>
            <a:ext cx="11316929" cy="5444635"/>
          </a:xfrm>
        </p:spPr>
        <p:txBody>
          <a:bodyPr/>
          <a:lstStyle/>
          <a:p>
            <a:pPr algn="just">
              <a:buFont typeface="Wingdings" panose="05000000000000000000" pitchFamily="2" charset="2"/>
              <a:buChar char="q"/>
            </a:pPr>
            <a:r>
              <a:rPr lang="en-US" sz="2400" cap="none" dirty="0">
                <a:latin typeface="Arial" panose="020B0604020202020204" pitchFamily="34" charset="0"/>
                <a:cs typeface="Arial" panose="020B0604020202020204" pitchFamily="34" charset="0"/>
              </a:rPr>
              <a:t>A</a:t>
            </a:r>
            <a:r>
              <a:rPr lang="en-US" sz="2400" cap="none" dirty="0" smtClean="0">
                <a:latin typeface="Arial" panose="020B0604020202020204" pitchFamily="34" charset="0"/>
                <a:cs typeface="Arial" panose="020B0604020202020204" pitchFamily="34" charset="0"/>
              </a:rPr>
              <a:t>lternatively referred to as main memory, primary memory, or system memory</a:t>
            </a:r>
          </a:p>
          <a:p>
            <a:pPr algn="just">
              <a:buFont typeface="Wingdings" panose="05000000000000000000" pitchFamily="2" charset="2"/>
              <a:buChar char="q"/>
            </a:pPr>
            <a:r>
              <a:rPr lang="en-US" sz="2400" cap="none" dirty="0">
                <a:latin typeface="Arial" panose="020B0604020202020204" pitchFamily="34" charset="0"/>
                <a:cs typeface="Arial" panose="020B0604020202020204" pitchFamily="34" charset="0"/>
              </a:rPr>
              <a:t>T</a:t>
            </a:r>
            <a:r>
              <a:rPr lang="en-US" sz="2400" cap="none" dirty="0" smtClean="0">
                <a:latin typeface="Arial" panose="020B0604020202020204" pitchFamily="34" charset="0"/>
                <a:cs typeface="Arial" panose="020B0604020202020204" pitchFamily="34" charset="0"/>
              </a:rPr>
              <a:t>he other distinguishing characteristic of RAM is that it is volatile. a RAM must be provided with a constant power supply. if the power is interrupted, then the data are lost. thus, RAM can be used only as temporary storage. the two traditional forms of RAMS used in computers are SRAM and DRAM.</a:t>
            </a:r>
          </a:p>
          <a:p>
            <a:pPr algn="just">
              <a:buFont typeface="Wingdings" panose="05000000000000000000" pitchFamily="2" charset="2"/>
              <a:buChar char="q"/>
            </a:pPr>
            <a:endParaRPr lang="en-US" sz="2400" cap="none" dirty="0" smtClean="0">
              <a:latin typeface="Arial" panose="020B0604020202020204" pitchFamily="34" charset="0"/>
              <a:cs typeface="Arial" panose="020B0604020202020204" pitchFamily="34" charset="0"/>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5150" y="3539613"/>
            <a:ext cx="6056670" cy="2861187"/>
          </a:xfrm>
          <a:prstGeom prst="rect">
            <a:avLst/>
          </a:prstGeom>
        </p:spPr>
      </p:pic>
    </p:spTree>
    <p:extLst>
      <p:ext uri="{BB962C8B-B14F-4D97-AF65-F5344CB8AC3E}">
        <p14:creationId xmlns:p14="http://schemas.microsoft.com/office/powerpoint/2010/main" val="36105401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205563"/>
            <a:ext cx="10364451" cy="699006"/>
          </a:xfrm>
        </p:spPr>
        <p:txBody>
          <a:bodyPr/>
          <a:lstStyle/>
          <a:p>
            <a:r>
              <a:rPr lang="en-US" u="sng" dirty="0">
                <a:effectLst>
                  <a:outerShdw blurRad="38100" dist="38100" dir="2700000" algn="tl">
                    <a:srgbClr val="000000">
                      <a:alpha val="43137"/>
                    </a:srgbClr>
                  </a:outerShdw>
                </a:effectLst>
              </a:rPr>
              <a:t>DRAM and SRAM</a:t>
            </a:r>
          </a:p>
        </p:txBody>
      </p:sp>
      <p:sp>
        <p:nvSpPr>
          <p:cNvPr id="3" name="Content Placeholder 2"/>
          <p:cNvSpPr>
            <a:spLocks noGrp="1"/>
          </p:cNvSpPr>
          <p:nvPr>
            <p:ph sz="quarter" idx="13"/>
          </p:nvPr>
        </p:nvSpPr>
        <p:spPr>
          <a:xfrm>
            <a:off x="167148" y="1098730"/>
            <a:ext cx="11779046" cy="5547876"/>
          </a:xfrm>
        </p:spPr>
        <p:txBody>
          <a:bodyPr/>
          <a:lstStyle/>
          <a:p>
            <a:r>
              <a:rPr lang="en-US" sz="2800" b="1" u="sng" dirty="0">
                <a:effectLst>
                  <a:outerShdw blurRad="38100" dist="38100" dir="2700000" algn="tl">
                    <a:srgbClr val="000000">
                      <a:alpha val="43137"/>
                    </a:srgbClr>
                  </a:outerShdw>
                </a:effectLst>
              </a:rPr>
              <a:t>DRAM</a:t>
            </a:r>
            <a:endParaRPr lang="en-US" sz="2800" b="1" u="sng" dirty="0" smtClean="0">
              <a:effectLst>
                <a:outerShdw blurRad="38100" dist="38100" dir="2700000" algn="tl">
                  <a:srgbClr val="000000">
                    <a:alpha val="43137"/>
                  </a:srgbClr>
                </a:outerShdw>
              </a:effectLst>
            </a:endParaRPr>
          </a:p>
          <a:p>
            <a:pPr algn="just"/>
            <a:r>
              <a:rPr lang="en-US" sz="2400" cap="none" dirty="0" smtClean="0"/>
              <a:t>stands </a:t>
            </a:r>
            <a:r>
              <a:rPr lang="en-US" sz="2400" cap="none" dirty="0" smtClean="0"/>
              <a:t>for dynamic random access memory. it is a type of semiconductor memory in which the memory is stored in the form of a charge. each memory cell in a dram is made of a transistor and a capacitor. the data is stored in the capacitor. capacitors loose charge due to leakage and hence dram's are volatile devices</a:t>
            </a:r>
            <a:r>
              <a:rPr lang="en-US" sz="2400" dirty="0" smtClean="0"/>
              <a:t>.</a:t>
            </a:r>
            <a:r>
              <a:rPr lang="en-US" sz="2400" dirty="0"/>
              <a:t> </a:t>
            </a:r>
            <a:endParaRPr lang="en-US" sz="2400" dirty="0" smtClean="0"/>
          </a:p>
          <a:p>
            <a:pPr algn="just"/>
            <a:r>
              <a:rPr lang="en-US" sz="2400" cap="none" dirty="0"/>
              <a:t>In contrast, a </a:t>
            </a:r>
            <a:r>
              <a:rPr lang="en-US" sz="2400" b="1" cap="none" dirty="0"/>
              <a:t>static RAM (SRAM) </a:t>
            </a:r>
            <a:r>
              <a:rPr lang="en-US" sz="2400" cap="none" dirty="0"/>
              <a:t>is a digital device that uses the</a:t>
            </a:r>
          </a:p>
          <a:p>
            <a:pPr algn="just"/>
            <a:r>
              <a:rPr lang="en-US" sz="2400" cap="none" dirty="0"/>
              <a:t>same logic elements used in the processor. In a SRAM, binary values are stored</a:t>
            </a:r>
          </a:p>
          <a:p>
            <a:pPr algn="just"/>
            <a:r>
              <a:rPr lang="en-US" sz="2400" cap="none" dirty="0"/>
              <a:t>using traditional </a:t>
            </a:r>
            <a:r>
              <a:rPr lang="en-US" sz="2400" cap="none" dirty="0" smtClean="0"/>
              <a:t>flip-flop </a:t>
            </a:r>
            <a:r>
              <a:rPr lang="en-US" sz="2400" cap="none" dirty="0"/>
              <a:t>logic-gate configurations A static RAM will hold its data as long as power is supplied to it.</a:t>
            </a:r>
          </a:p>
        </p:txBody>
      </p:sp>
    </p:spTree>
    <p:extLst>
      <p:ext uri="{BB962C8B-B14F-4D97-AF65-F5344CB8AC3E}">
        <p14:creationId xmlns:p14="http://schemas.microsoft.com/office/powerpoint/2010/main" val="38705272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993973"/>
          </a:xfrm>
        </p:spPr>
        <p:txBody>
          <a:bodyPr/>
          <a:lstStyle/>
          <a:p>
            <a:r>
              <a:rPr lang="en-US" u="sng" dirty="0" smtClean="0">
                <a:effectLst>
                  <a:outerShdw blurRad="38100" dist="38100" dir="2700000" algn="tl">
                    <a:srgbClr val="000000">
                      <a:alpha val="43137"/>
                    </a:srgbClr>
                  </a:outerShdw>
                </a:effectLst>
              </a:rPr>
              <a:t>Assignment</a:t>
            </a:r>
            <a:endParaRPr lang="en-US" u="sng" dirty="0">
              <a:effectLst>
                <a:outerShdw blurRad="38100" dist="38100" dir="2700000" algn="tl">
                  <a:srgbClr val="000000">
                    <a:alpha val="43137"/>
                  </a:srgbClr>
                </a:outerShdw>
              </a:effectLst>
            </a:endParaRPr>
          </a:p>
        </p:txBody>
      </p:sp>
      <p:sp>
        <p:nvSpPr>
          <p:cNvPr id="3" name="Content Placeholder 2"/>
          <p:cNvSpPr>
            <a:spLocks noGrp="1"/>
          </p:cNvSpPr>
          <p:nvPr>
            <p:ph sz="quarter" idx="13"/>
          </p:nvPr>
        </p:nvSpPr>
        <p:spPr>
          <a:xfrm>
            <a:off x="235973" y="2367092"/>
            <a:ext cx="11828207" cy="3306121"/>
          </a:xfrm>
        </p:spPr>
        <p:txBody>
          <a:bodyPr>
            <a:normAutofit/>
          </a:bodyPr>
          <a:lstStyle/>
          <a:p>
            <a:pPr algn="ctr"/>
            <a:r>
              <a:rPr lang="en-US" sz="2800" dirty="0" smtClean="0"/>
              <a:t>DRAM Vs SRAM</a:t>
            </a:r>
            <a:endParaRPr lang="en-US" sz="2800" dirty="0"/>
          </a:p>
        </p:txBody>
      </p:sp>
    </p:spTree>
    <p:extLst>
      <p:ext uri="{BB962C8B-B14F-4D97-AF65-F5344CB8AC3E}">
        <p14:creationId xmlns:p14="http://schemas.microsoft.com/office/powerpoint/2010/main" val="25093704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481781"/>
            <a:ext cx="10364451" cy="838178"/>
          </a:xfrm>
        </p:spPr>
        <p:txBody>
          <a:bodyPr>
            <a:normAutofit/>
          </a:bodyPr>
          <a:lstStyle/>
          <a:p>
            <a:r>
              <a:rPr lang="en-US" sz="3200"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read-only memory </a:t>
            </a:r>
            <a:r>
              <a:rPr lang="en-US" sz="3200"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(ROM)</a:t>
            </a:r>
          </a:p>
        </p:txBody>
      </p:sp>
      <p:sp>
        <p:nvSpPr>
          <p:cNvPr id="3" name="Content Placeholder 2"/>
          <p:cNvSpPr>
            <a:spLocks noGrp="1"/>
          </p:cNvSpPr>
          <p:nvPr>
            <p:ph sz="quarter" idx="13"/>
          </p:nvPr>
        </p:nvSpPr>
        <p:spPr>
          <a:xfrm>
            <a:off x="196645" y="1747660"/>
            <a:ext cx="11710220" cy="3424107"/>
          </a:xfrm>
        </p:spPr>
        <p:txBody>
          <a:bodyPr>
            <a:normAutofit/>
          </a:bodyPr>
          <a:lstStyle/>
          <a:p>
            <a:pPr algn="just"/>
            <a:r>
              <a:rPr lang="en-US" sz="2400" cap="none" dirty="0" smtClean="0">
                <a:effectLst>
                  <a:outerShdw blurRad="38100" dist="38100" dir="2700000" algn="tl">
                    <a:srgbClr val="000000">
                      <a:alpha val="43137"/>
                    </a:srgbClr>
                  </a:outerShdw>
                </a:effectLst>
              </a:rPr>
              <a:t>contains a permanent pattern of data that cannot be changed. a rom is nonvolatile; that is, no power source is required to maintain the bit values in memory</a:t>
            </a:r>
            <a:endParaRPr lang="en-US" sz="2400" cap="none"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15119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631" y="2154709"/>
            <a:ext cx="10364451" cy="1596177"/>
          </a:xfrm>
        </p:spPr>
        <p:txBody>
          <a:bodyPr>
            <a:normAutofit/>
          </a:bodyPr>
          <a:lstStyle/>
          <a:p>
            <a:r>
              <a:rPr lang="en-US" sz="4400" u="sng" dirty="0" smtClean="0">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Chapter#2 </a:t>
            </a:r>
            <a:r>
              <a:rPr lang="en-US" sz="4400" u="sng" dirty="0">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en-US" sz="4400" u="sng" dirty="0">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n-US" sz="4400" u="sng" dirty="0" smtClean="0">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Digital Components</a:t>
            </a:r>
            <a:endParaRPr lang="en-US" sz="4400" u="sng" dirty="0">
              <a:solidFill>
                <a:prstClr val="black"/>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68488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97536"/>
            <a:ext cx="10364451" cy="609600"/>
          </a:xfrm>
        </p:spPr>
        <p:txBody>
          <a:bodyPr>
            <a:normAutofit/>
          </a:bodyPr>
          <a:lstStyle/>
          <a:p>
            <a:r>
              <a:rPr lang="en-US" sz="3200" u="sng"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Contents</a:t>
            </a:r>
            <a:endParaRPr lang="en-US" sz="3200"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170688" y="890016"/>
            <a:ext cx="11911584" cy="5657088"/>
          </a:xfrm>
        </p:spPr>
        <p:txBody>
          <a:bodyPr/>
          <a:lstStyle/>
          <a:p>
            <a:pPr lvl="0">
              <a:buClr>
                <a:prstClr val="black"/>
              </a:buClr>
              <a:buFont typeface="Wingdings" panose="05000000000000000000" pitchFamily="2" charset="2"/>
              <a:buChar char="q"/>
            </a:pPr>
            <a:r>
              <a:rPr lang="en-US" sz="2400" cap="none" dirty="0" smtClean="0">
                <a:solidFill>
                  <a:prstClr val="black"/>
                </a:solidFill>
                <a:latin typeface="Arial" panose="020B0604020202020204" pitchFamily="34" charset="0"/>
                <a:cs typeface="Arial" panose="020B0604020202020204" pitchFamily="34" charset="0"/>
              </a:rPr>
              <a:t>Integrated circuits</a:t>
            </a:r>
            <a:endParaRPr lang="en-US" dirty="0">
              <a:latin typeface="Arial" panose="020B0604020202020204" pitchFamily="34" charset="0"/>
              <a:cs typeface="Arial" panose="020B0604020202020204" pitchFamily="34" charset="0"/>
            </a:endParaRPr>
          </a:p>
          <a:p>
            <a:pPr lvl="0">
              <a:buClr>
                <a:prstClr val="black"/>
              </a:buClr>
              <a:buFont typeface="Wingdings" panose="05000000000000000000" pitchFamily="2" charset="2"/>
              <a:buChar char="q"/>
            </a:pPr>
            <a:r>
              <a:rPr lang="en-US" sz="2400" cap="none" dirty="0" smtClean="0">
                <a:solidFill>
                  <a:prstClr val="black"/>
                </a:solidFill>
                <a:latin typeface="Arial" panose="020B0604020202020204" pitchFamily="34" charset="0"/>
                <a:cs typeface="Arial" panose="020B0604020202020204" pitchFamily="34" charset="0"/>
              </a:rPr>
              <a:t>Decoders</a:t>
            </a:r>
          </a:p>
          <a:p>
            <a:pPr lvl="0">
              <a:buClr>
                <a:prstClr val="black"/>
              </a:buClr>
              <a:buFont typeface="Wingdings" panose="05000000000000000000" pitchFamily="2" charset="2"/>
              <a:buChar char="q"/>
            </a:pPr>
            <a:r>
              <a:rPr lang="en-US" sz="2400" cap="none" dirty="0" smtClean="0">
                <a:solidFill>
                  <a:prstClr val="black"/>
                </a:solidFill>
                <a:latin typeface="Arial" panose="020B0604020202020204" pitchFamily="34" charset="0"/>
                <a:cs typeface="Arial" panose="020B0604020202020204" pitchFamily="34" charset="0"/>
              </a:rPr>
              <a:t>Multiplexers</a:t>
            </a:r>
          </a:p>
          <a:p>
            <a:pPr lvl="0">
              <a:buClr>
                <a:prstClr val="black"/>
              </a:buClr>
              <a:buFont typeface="Wingdings" panose="05000000000000000000" pitchFamily="2" charset="2"/>
              <a:buChar char="q"/>
            </a:pPr>
            <a:r>
              <a:rPr lang="en-US" sz="2400" cap="none" dirty="0" smtClean="0">
                <a:solidFill>
                  <a:prstClr val="black"/>
                </a:solidFill>
                <a:latin typeface="Arial" panose="020B0604020202020204" pitchFamily="34" charset="0"/>
                <a:cs typeface="Arial" panose="020B0604020202020204" pitchFamily="34" charset="0"/>
              </a:rPr>
              <a:t>Registers</a:t>
            </a:r>
          </a:p>
          <a:p>
            <a:pPr lvl="0">
              <a:buClr>
                <a:prstClr val="black"/>
              </a:buClr>
              <a:buFont typeface="Wingdings" panose="05000000000000000000" pitchFamily="2" charset="2"/>
              <a:buChar char="q"/>
            </a:pPr>
            <a:r>
              <a:rPr lang="en-US" sz="2400" cap="none" dirty="0" smtClean="0">
                <a:solidFill>
                  <a:prstClr val="black"/>
                </a:solidFill>
                <a:latin typeface="Arial" panose="020B0604020202020204" pitchFamily="34" charset="0"/>
                <a:cs typeface="Arial" panose="020B0604020202020204" pitchFamily="34" charset="0"/>
              </a:rPr>
              <a:t>Shift registers</a:t>
            </a:r>
          </a:p>
          <a:p>
            <a:pPr lvl="0">
              <a:buClr>
                <a:prstClr val="black"/>
              </a:buClr>
              <a:buFont typeface="Wingdings" panose="05000000000000000000" pitchFamily="2" charset="2"/>
              <a:buChar char="q"/>
            </a:pPr>
            <a:r>
              <a:rPr lang="en-US" sz="2400" cap="none" dirty="0" smtClean="0">
                <a:solidFill>
                  <a:prstClr val="black"/>
                </a:solidFill>
                <a:latin typeface="Arial" panose="020B0604020202020204" pitchFamily="34" charset="0"/>
                <a:cs typeface="Arial" panose="020B0604020202020204" pitchFamily="34" charset="0"/>
              </a:rPr>
              <a:t>Binary counters</a:t>
            </a:r>
          </a:p>
          <a:p>
            <a:pPr lvl="0">
              <a:buClr>
                <a:prstClr val="black"/>
              </a:buClr>
              <a:buFont typeface="Wingdings" panose="05000000000000000000" pitchFamily="2" charset="2"/>
              <a:buChar char="q"/>
            </a:pPr>
            <a:r>
              <a:rPr lang="en-US" sz="2400" cap="none" dirty="0" smtClean="0">
                <a:solidFill>
                  <a:prstClr val="black"/>
                </a:solidFill>
                <a:latin typeface="Arial" panose="020B0604020202020204" pitchFamily="34" charset="0"/>
                <a:cs typeface="Arial" panose="020B0604020202020204" pitchFamily="34" charset="0"/>
              </a:rPr>
              <a:t>Memory units</a:t>
            </a:r>
          </a:p>
          <a:p>
            <a:pPr lvl="0">
              <a:buClr>
                <a:prstClr val="black"/>
              </a:buClr>
              <a:buFont typeface="Wingdings" panose="05000000000000000000" pitchFamily="2" charset="2"/>
              <a:buChar char="q"/>
            </a:pPr>
            <a:endParaRPr lang="en-US" sz="2400" cap="none" dirty="0" smtClean="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02556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2542" y="344129"/>
            <a:ext cx="10364451" cy="918334"/>
          </a:xfrm>
        </p:spPr>
        <p:txBody>
          <a:bodyPr>
            <a:noAutofit/>
          </a:bodyPr>
          <a:lstStyle/>
          <a:p>
            <a:pPr marL="228600" lvl="0" indent="-228600">
              <a:lnSpc>
                <a:spcPct val="120000"/>
              </a:lnSpc>
              <a:spcBef>
                <a:spcPts val="1000"/>
              </a:spcBef>
            </a:pPr>
            <a:r>
              <a:rPr lang="en-US" sz="3200" u="sng" dirty="0">
                <a:solidFill>
                  <a:prstClr val="black"/>
                </a:solidFill>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rPr>
              <a:t>D</a:t>
            </a:r>
            <a:r>
              <a:rPr lang="en-US" sz="3200" u="sng" cap="none" dirty="0">
                <a:solidFill>
                  <a:prstClr val="black"/>
                </a:solidFill>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rPr>
              <a:t>igital</a:t>
            </a:r>
            <a:r>
              <a:rPr lang="en-US" sz="3200" u="sng" dirty="0">
                <a:solidFill>
                  <a:prstClr val="black"/>
                </a:solidFill>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rPr>
              <a:t> </a:t>
            </a:r>
            <a:r>
              <a:rPr lang="en-US" sz="3200" u="sng" dirty="0" smtClean="0">
                <a:solidFill>
                  <a:prstClr val="black"/>
                </a:solidFill>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rPr>
              <a:t>components</a:t>
            </a:r>
            <a:r>
              <a:rPr lang="en-US" sz="3200" cap="none" dirty="0">
                <a:solidFill>
                  <a:prstClr val="black"/>
                </a:solidFill>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rPr>
              <a:t/>
            </a:r>
            <a:br>
              <a:rPr lang="en-US" sz="3200" cap="none" dirty="0">
                <a:solidFill>
                  <a:prstClr val="black"/>
                </a:solidFill>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rPr>
            </a:br>
            <a:endParaRPr lang="en-US" sz="3200" dirty="0">
              <a:effectLst>
                <a:outerShdw blurRad="38100" dist="38100" dir="2700000" algn="tl">
                  <a:srgbClr val="000000">
                    <a:alpha val="43137"/>
                  </a:srgbClr>
                </a:outerShdw>
              </a:effectLst>
            </a:endParaRPr>
          </a:p>
        </p:txBody>
      </p:sp>
      <p:sp>
        <p:nvSpPr>
          <p:cNvPr id="3" name="Content Placeholder 2"/>
          <p:cNvSpPr>
            <a:spLocks noGrp="1"/>
          </p:cNvSpPr>
          <p:nvPr>
            <p:ph sz="quarter" idx="13"/>
          </p:nvPr>
        </p:nvSpPr>
        <p:spPr>
          <a:xfrm>
            <a:off x="280416" y="1036321"/>
            <a:ext cx="11728704" cy="5669279"/>
          </a:xfrm>
        </p:spPr>
        <p:txBody>
          <a:bodyPr/>
          <a:lstStyle/>
          <a:p>
            <a:pPr lvl="0">
              <a:buClr>
                <a:prstClr val="black"/>
              </a:buClr>
              <a:buFont typeface="Wingdings" panose="05000000000000000000" pitchFamily="2" charset="2"/>
              <a:buChar char="q"/>
            </a:pPr>
            <a:r>
              <a:rPr lang="en-US" sz="2800" cap="none" dirty="0">
                <a:solidFill>
                  <a:prstClr val="black"/>
                </a:solidFill>
                <a:latin typeface="Arial" panose="020B0604020202020204" pitchFamily="34" charset="0"/>
                <a:cs typeface="Arial" panose="020B0604020202020204" pitchFamily="34" charset="0"/>
              </a:rPr>
              <a:t>Integrated circuits</a:t>
            </a:r>
            <a:endParaRPr lang="en-US" sz="2800" dirty="0">
              <a:latin typeface="Arial" panose="020B0604020202020204" pitchFamily="34" charset="0"/>
              <a:cs typeface="Arial" panose="020B0604020202020204" pitchFamily="34" charset="0"/>
            </a:endParaRPr>
          </a:p>
          <a:p>
            <a:pPr algn="just">
              <a:buFont typeface="Wingdings" panose="05000000000000000000" pitchFamily="2" charset="2"/>
              <a:buChar char="ü"/>
            </a:pPr>
            <a:r>
              <a:rPr lang="en-US" sz="2400" cap="none" dirty="0">
                <a:latin typeface="Arial" panose="020B0604020202020204" pitchFamily="34" charset="0"/>
                <a:cs typeface="Arial" panose="020B0604020202020204" pitchFamily="34" charset="0"/>
              </a:rPr>
              <a:t>D</a:t>
            </a:r>
            <a:r>
              <a:rPr lang="en-US" sz="2400" cap="none" dirty="0" smtClean="0">
                <a:latin typeface="Arial" panose="020B0604020202020204" pitchFamily="34" charset="0"/>
                <a:cs typeface="Arial" panose="020B0604020202020204" pitchFamily="34" charset="0"/>
              </a:rPr>
              <a:t>igital circuits are constructed with integrated circuits</a:t>
            </a:r>
          </a:p>
          <a:p>
            <a:pPr algn="just">
              <a:buFont typeface="Wingdings" panose="05000000000000000000" pitchFamily="2" charset="2"/>
              <a:buChar char="ü"/>
            </a:pPr>
            <a:r>
              <a:rPr lang="en-US" sz="2400" cap="none" dirty="0">
                <a:latin typeface="Arial" panose="020B0604020202020204" pitchFamily="34" charset="0"/>
                <a:cs typeface="Arial" panose="020B0604020202020204" pitchFamily="34" charset="0"/>
              </a:rPr>
              <a:t>I</a:t>
            </a:r>
            <a:r>
              <a:rPr lang="en-US" sz="2400" cap="none" dirty="0" smtClean="0">
                <a:latin typeface="Arial" panose="020B0604020202020204" pitchFamily="34" charset="0"/>
                <a:cs typeface="Arial" panose="020B0604020202020204" pitchFamily="34" charset="0"/>
              </a:rPr>
              <a:t>t's a neat way of cramming hundreds, thousands, millions, or even billions of electronic components onto tiny chips of silicon no bigger than a fingernail. let's take a closer look at ICs and how  they work!</a:t>
            </a:r>
          </a:p>
          <a:p>
            <a:pPr algn="just">
              <a:buFont typeface="Wingdings" panose="05000000000000000000" pitchFamily="2" charset="2"/>
              <a:buChar char="ü"/>
            </a:pPr>
            <a:r>
              <a:rPr lang="en-US" sz="2400" cap="none" dirty="0" smtClean="0">
                <a:latin typeface="Arial" panose="020B0604020202020204" pitchFamily="34" charset="0"/>
                <a:cs typeface="Arial" panose="020B0604020202020204" pitchFamily="34" charset="0"/>
              </a:rPr>
              <a:t>As the technology of Ics has improved, the number of gates that can be put in a single chip has increased considerably.</a:t>
            </a:r>
          </a:p>
          <a:p>
            <a:pPr algn="just">
              <a:buFont typeface="Wingdings" panose="05000000000000000000" pitchFamily="2" charset="2"/>
              <a:buChar char="ü"/>
            </a:pPr>
            <a:r>
              <a:rPr lang="en-US" sz="2400" cap="none" dirty="0" smtClean="0">
                <a:latin typeface="Arial" panose="020B0604020202020204" pitchFamily="34" charset="0"/>
                <a:cs typeface="Arial" panose="020B0604020202020204" pitchFamily="34" charset="0"/>
              </a:rPr>
              <a:t>The differentiation between those chips that have a few internal gates &amp; those having hundreds or thousands of gates is made by a customary reference to a package being either a small, medium or large scale integration device. </a:t>
            </a:r>
            <a:r>
              <a:rPr lang="en-US" sz="2400" cap="none" dirty="0" err="1" smtClean="0">
                <a:latin typeface="Arial" panose="020B0604020202020204" pitchFamily="34" charset="0"/>
                <a:cs typeface="Arial" panose="020B0604020202020204" pitchFamily="34" charset="0"/>
              </a:rPr>
              <a:t>i.e</a:t>
            </a:r>
            <a:r>
              <a:rPr lang="en-US" sz="2400" cap="none" dirty="0" smtClean="0">
                <a:latin typeface="Arial" panose="020B0604020202020204" pitchFamily="34" charset="0"/>
                <a:cs typeface="Arial" panose="020B0604020202020204" pitchFamily="34" charset="0"/>
              </a:rPr>
              <a:t> </a:t>
            </a:r>
          </a:p>
          <a:p>
            <a:pPr algn="just">
              <a:buFont typeface="Wingdings" panose="05000000000000000000" pitchFamily="2" charset="2"/>
              <a:buChar char="ü"/>
            </a:pPr>
            <a:r>
              <a:rPr lang="en-US" sz="2400" cap="none" dirty="0" smtClean="0">
                <a:latin typeface="Arial" panose="020B0604020202020204" pitchFamily="34" charset="0"/>
                <a:cs typeface="Arial" panose="020B0604020202020204" pitchFamily="34" charset="0"/>
              </a:rPr>
              <a:t>SSL, MSI, LSI, &amp; VLSI </a:t>
            </a:r>
            <a:endParaRPr lang="en-US" sz="2400"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23941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787" y="464405"/>
            <a:ext cx="10364451" cy="563011"/>
          </a:xfrm>
        </p:spPr>
        <p:txBody>
          <a:bodyPr>
            <a:noAutofit/>
          </a:bodyPr>
          <a:lstStyle/>
          <a:p>
            <a:pPr marL="228600" lvl="0" indent="-228600">
              <a:lnSpc>
                <a:spcPct val="120000"/>
              </a:lnSpc>
              <a:spcBef>
                <a:spcPts val="1000"/>
              </a:spcBef>
            </a:pPr>
            <a:r>
              <a:rPr lang="en-US" u="sng" cap="none" dirty="0">
                <a:solidFill>
                  <a:prstClr val="black"/>
                </a:solidFill>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rPr>
              <a:t>Integrated circuits</a:t>
            </a:r>
            <a:r>
              <a:rPr lang="en-US" u="sng" dirty="0">
                <a:solidFill>
                  <a:prstClr val="black"/>
                </a:solidFill>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rPr>
              <a:t/>
            </a:r>
            <a:br>
              <a:rPr lang="en-US" u="sng" dirty="0">
                <a:solidFill>
                  <a:prstClr val="black"/>
                </a:solidFill>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rPr>
            </a:br>
            <a:endParaRPr lang="en-US" u="sng" dirty="0">
              <a:effectLst>
                <a:outerShdw blurRad="38100" dist="38100" dir="2700000" algn="tl">
                  <a:srgbClr val="000000">
                    <a:alpha val="43137"/>
                  </a:srgbClr>
                </a:outerShdw>
              </a:effectLst>
            </a:endParaRPr>
          </a:p>
        </p:txBody>
      </p:sp>
      <p:sp>
        <p:nvSpPr>
          <p:cNvPr id="3" name="Content Placeholder 2"/>
          <p:cNvSpPr>
            <a:spLocks noGrp="1"/>
          </p:cNvSpPr>
          <p:nvPr>
            <p:ph sz="quarter" idx="13"/>
          </p:nvPr>
        </p:nvSpPr>
        <p:spPr>
          <a:xfrm>
            <a:off x="143838" y="1027416"/>
            <a:ext cx="11887200" cy="5414481"/>
          </a:xfrm>
        </p:spPr>
        <p:txBody>
          <a:bodyPr>
            <a:normAutofit fontScale="92500" lnSpcReduction="10000"/>
          </a:bodyPr>
          <a:lstStyle/>
          <a:p>
            <a:pPr marL="457200" indent="-457200" algn="just">
              <a:buFont typeface="+mj-lt"/>
              <a:buAutoNum type="arabicPeriod"/>
            </a:pPr>
            <a:r>
              <a:rPr lang="en-US" sz="2400" b="1" i="1"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S</a:t>
            </a:r>
            <a:r>
              <a:rPr lang="en-US" sz="2400" b="1" i="1"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mall-scale integration </a:t>
            </a:r>
            <a:r>
              <a:rPr lang="en-US" sz="24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(SSI</a:t>
            </a:r>
            <a:r>
              <a:rPr lang="en-US" sz="2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400"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devices contain several independent gates in a single package. the number of gates is usually less than 1, limited by	the number of pins available  in the IC.</a:t>
            </a:r>
          </a:p>
          <a:p>
            <a:pPr marL="457200" indent="-457200" algn="just">
              <a:buFont typeface="+mj-lt"/>
              <a:buAutoNum type="arabicPeriod"/>
            </a:pPr>
            <a:r>
              <a:rPr lang="en-US" sz="2400" b="1"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Medium-scale </a:t>
            </a:r>
            <a:r>
              <a:rPr lang="en-US" sz="2400" b="1"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integration (MSI)</a:t>
            </a:r>
            <a:r>
              <a:rPr lang="en-US" sz="24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devices have a complexity of </a:t>
            </a:r>
            <a:r>
              <a:rPr lang="en-US" sz="2400"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approximately 10 </a:t>
            </a:r>
            <a:r>
              <a:rPr lang="en-US" sz="24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to 200 gates in a single package. They usually </a:t>
            </a:r>
            <a:r>
              <a:rPr lang="en-US" sz="2400"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perform </a:t>
            </a:r>
            <a:r>
              <a:rPr lang="en-US" sz="24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specific elementary digital functions such as decoders, adders, and registers</a:t>
            </a:r>
            <a:r>
              <a:rPr lang="en-US" sz="2400"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endParaRPr lang="en-US" sz="24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457200" indent="-457200" algn="just">
              <a:buFont typeface="+mj-lt"/>
              <a:buAutoNum type="arabicPeriod"/>
            </a:pPr>
            <a:r>
              <a:rPr lang="en-US" sz="2400" b="1"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Large -scale integration (LSI) </a:t>
            </a:r>
            <a:r>
              <a:rPr lang="en-US" sz="24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devices contain </a:t>
            </a:r>
            <a:r>
              <a:rPr lang="en-US" sz="2400"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between </a:t>
            </a:r>
            <a:r>
              <a:rPr lang="en-US" sz="24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200 </a:t>
            </a:r>
            <a:r>
              <a:rPr lang="en-US" sz="2400"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and a </a:t>
            </a:r>
            <a:r>
              <a:rPr lang="en-US" sz="24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few </a:t>
            </a:r>
            <a:r>
              <a:rPr lang="en-US" sz="2400"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thousand </a:t>
            </a:r>
            <a:r>
              <a:rPr lang="en-US" sz="24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gates in a single package. They include digital systems, such as </a:t>
            </a:r>
            <a:r>
              <a:rPr lang="en-US" sz="2400"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proces­sors </a:t>
            </a:r>
            <a:r>
              <a:rPr lang="en-US" sz="24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memory  chips, and  programmable  modules</a:t>
            </a:r>
            <a:r>
              <a:rPr lang="en-US" sz="2400"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p>
          <a:p>
            <a:pPr marL="457200" indent="-457200" algn="just">
              <a:buFont typeface="+mj-lt"/>
              <a:buAutoNum type="arabicPeriod"/>
            </a:pPr>
            <a:r>
              <a:rPr lang="en-US" sz="2400" b="1"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Very-large-scale	integration	</a:t>
            </a:r>
            <a:r>
              <a:rPr lang="en-US" sz="2400" b="1"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(VLSI</a:t>
            </a:r>
            <a:r>
              <a:rPr lang="en-US" sz="2400" b="1"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r>
              <a:rPr lang="en-US" sz="24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devices		contain		</a:t>
            </a:r>
            <a:r>
              <a:rPr lang="en-US" sz="2400"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thousands of </a:t>
            </a:r>
            <a:r>
              <a:rPr lang="en-US" sz="24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gates within	a	single	package.	Examples	are	large	</a:t>
            </a:r>
            <a:r>
              <a:rPr lang="en-US" sz="2400"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memory array </a:t>
            </a:r>
            <a:r>
              <a:rPr lang="en-US" sz="24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and complex microcomputer chips. Because of their small size and low </a:t>
            </a:r>
            <a:r>
              <a:rPr lang="en-US" sz="2400"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cost,   VLSI </a:t>
            </a:r>
            <a:r>
              <a:rPr lang="en-US" sz="24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devices have revolutionized the computer system design technology</a:t>
            </a:r>
          </a:p>
          <a:p>
            <a:pPr marL="457200" indent="-457200">
              <a:buFont typeface="+mj-lt"/>
              <a:buAutoNum type="arabicPeriod"/>
            </a:pPr>
            <a:endParaRPr lang="en-US" sz="24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5226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788" y="196645"/>
            <a:ext cx="10364451" cy="621868"/>
          </a:xfrm>
        </p:spPr>
        <p:txBody>
          <a:bodyPr/>
          <a:lstStyle/>
          <a:p>
            <a:r>
              <a:rPr lang="en-US" u="sng" dirty="0" smtClean="0">
                <a:effectLst>
                  <a:outerShdw blurRad="38100" dist="38100" dir="2700000" algn="tl">
                    <a:srgbClr val="000000">
                      <a:alpha val="43137"/>
                    </a:srgbClr>
                  </a:outerShdw>
                </a:effectLst>
              </a:rPr>
              <a:t>decoders</a:t>
            </a:r>
            <a:endParaRPr lang="en-US" u="sng" dirty="0">
              <a:effectLst>
                <a:outerShdw blurRad="38100" dist="38100" dir="2700000" algn="tl">
                  <a:srgbClr val="000000">
                    <a:alpha val="43137"/>
                  </a:srgbClr>
                </a:outerShdw>
              </a:effectLst>
            </a:endParaRPr>
          </a:p>
        </p:txBody>
      </p:sp>
      <p:sp>
        <p:nvSpPr>
          <p:cNvPr id="3" name="Content Placeholder 2"/>
          <p:cNvSpPr>
            <a:spLocks noGrp="1"/>
          </p:cNvSpPr>
          <p:nvPr>
            <p:ph sz="quarter" idx="13"/>
          </p:nvPr>
        </p:nvSpPr>
        <p:spPr>
          <a:xfrm>
            <a:off x="226143" y="963561"/>
            <a:ext cx="11779044" cy="5692878"/>
          </a:xfrm>
        </p:spPr>
        <p:txBody>
          <a:bodyPr/>
          <a:lstStyle/>
          <a:p>
            <a:pPr algn="just">
              <a:buFont typeface="Wingdings" panose="05000000000000000000" pitchFamily="2" charset="2"/>
              <a:buChar char="q"/>
            </a:pPr>
            <a:r>
              <a:rPr lang="en-US" cap="none" dirty="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A decoder is a combinational circuit that converts binary information from the n code input to maximum of 2 coded output</a:t>
            </a:r>
          </a:p>
          <a:p>
            <a:pPr marL="384048" lvl="0" indent="-384048" algn="just">
              <a:lnSpc>
                <a:spcPct val="94000"/>
              </a:lnSpc>
              <a:spcAft>
                <a:spcPts val="200"/>
              </a:spcAft>
              <a:buClrTx/>
              <a:buFont typeface="Wingdings" panose="05000000000000000000" pitchFamily="2" charset="2"/>
              <a:buChar char="q"/>
            </a:pPr>
            <a:r>
              <a:rPr lang="en-US" cap="none" dirty="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In its general form, a decoder has n</a:t>
            </a:r>
            <a:r>
              <a:rPr lang="en-US" i="1" cap="none" dirty="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 </a:t>
            </a:r>
            <a:r>
              <a:rPr lang="en-US" cap="none" dirty="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input lines to handle n bits and from one to 2n output lines to indicate the presence of one or more </a:t>
            </a:r>
            <a:r>
              <a:rPr lang="en-US" i="1" cap="none" dirty="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n</a:t>
            </a:r>
            <a:r>
              <a:rPr lang="en-US" cap="none" dirty="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-bit combinations.</a:t>
            </a:r>
          </a:p>
          <a:p>
            <a:pPr marL="384048" lvl="0" indent="-384048" algn="just">
              <a:lnSpc>
                <a:spcPct val="94000"/>
              </a:lnSpc>
              <a:spcAft>
                <a:spcPts val="200"/>
              </a:spcAft>
              <a:buClrTx/>
              <a:buFont typeface="Wingdings" panose="05000000000000000000" pitchFamily="2" charset="2"/>
              <a:buChar char="q"/>
            </a:pPr>
            <a:r>
              <a:rPr lang="en-US" cap="none" dirty="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The simplest is the 1-to-2 line decoder. The truth table is</a:t>
            </a:r>
          </a:p>
          <a:p>
            <a:pPr>
              <a:buFont typeface="Wingdings" panose="05000000000000000000" pitchFamily="2" charset="2"/>
              <a:buChar char="ü"/>
            </a:pPr>
            <a:endParaRPr lang="en-US" cap="none" dirty="0"/>
          </a:p>
        </p:txBody>
      </p:sp>
      <p:pic>
        <p:nvPicPr>
          <p:cNvPr id="4" name="Picture 3"/>
          <p:cNvPicPr>
            <a:picLocks noChangeAspect="1"/>
          </p:cNvPicPr>
          <p:nvPr/>
        </p:nvPicPr>
        <p:blipFill>
          <a:blip r:embed="rId2"/>
          <a:stretch>
            <a:fillRect/>
          </a:stretch>
        </p:blipFill>
        <p:spPr>
          <a:xfrm>
            <a:off x="8221419" y="2579453"/>
            <a:ext cx="2237426" cy="2684309"/>
          </a:xfrm>
          <a:prstGeom prst="rect">
            <a:avLst/>
          </a:prstGeom>
        </p:spPr>
      </p:pic>
      <p:sp>
        <p:nvSpPr>
          <p:cNvPr id="5" name="Rectangle 4"/>
          <p:cNvSpPr/>
          <p:nvPr/>
        </p:nvSpPr>
        <p:spPr>
          <a:xfrm>
            <a:off x="352507" y="4481411"/>
            <a:ext cx="7733969" cy="400110"/>
          </a:xfrm>
          <a:prstGeom prst="rect">
            <a:avLst/>
          </a:prstGeom>
        </p:spPr>
        <p:txBody>
          <a:bodyPr wrap="square">
            <a:spAutoFit/>
          </a:bodyPr>
          <a:lstStyle/>
          <a:p>
            <a:pPr marL="285750" indent="-285750" algn="just" defTabSz="914400">
              <a:spcBef>
                <a:spcPts val="1000"/>
              </a:spcBef>
              <a:buFont typeface="Wingdings" panose="05000000000000000000" pitchFamily="2" charset="2"/>
              <a:buChar char="q"/>
            </a:pPr>
            <a:r>
              <a:rPr lang="en-US" sz="2000" dirty="0" smtClean="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Only </a:t>
            </a:r>
            <a:r>
              <a:rPr lang="en-US" sz="2000" dirty="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more </a:t>
            </a:r>
            <a:r>
              <a:rPr lang="en-US" sz="2000" dirty="0" smtClean="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is </a:t>
            </a:r>
            <a:r>
              <a:rPr lang="en-US" sz="2000" dirty="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the 2-to-4 line decoder. The truth table is</a:t>
            </a:r>
          </a:p>
        </p:txBody>
      </p:sp>
    </p:spTree>
    <p:extLst>
      <p:ext uri="{BB962C8B-B14F-4D97-AF65-F5344CB8AC3E}">
        <p14:creationId xmlns:p14="http://schemas.microsoft.com/office/powerpoint/2010/main" val="3447472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625" y="562559"/>
            <a:ext cx="10364451" cy="510568"/>
          </a:xfrm>
        </p:spPr>
        <p:txBody>
          <a:bodyPr>
            <a:noAutofit/>
          </a:bodyPr>
          <a:lstStyle/>
          <a:p>
            <a:r>
              <a:rPr lang="en-US" u="sng" cap="none" dirty="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The Basic Binary Decoder</a:t>
            </a:r>
            <a:endParaRPr lang="en-US" dirty="0"/>
          </a:p>
        </p:txBody>
      </p:sp>
      <p:pic>
        <p:nvPicPr>
          <p:cNvPr id="4" name="Content Placeholder 3"/>
          <p:cNvPicPr>
            <a:picLocks noGrp="1" noChangeAspect="1"/>
          </p:cNvPicPr>
          <p:nvPr>
            <p:ph sz="quarter" idx="13"/>
          </p:nvPr>
        </p:nvPicPr>
        <p:blipFill>
          <a:blip r:embed="rId2"/>
          <a:stretch>
            <a:fillRect/>
          </a:stretch>
        </p:blipFill>
        <p:spPr>
          <a:xfrm>
            <a:off x="1192695" y="1552642"/>
            <a:ext cx="2750040" cy="3058688"/>
          </a:xfrm>
          <a:prstGeom prst="rect">
            <a:avLst/>
          </a:prstGeom>
        </p:spPr>
      </p:pic>
      <p:pic>
        <p:nvPicPr>
          <p:cNvPr id="5" name="Picture 4"/>
          <p:cNvPicPr>
            <a:picLocks noChangeAspect="1"/>
          </p:cNvPicPr>
          <p:nvPr/>
        </p:nvPicPr>
        <p:blipFill>
          <a:blip r:embed="rId3"/>
          <a:stretch>
            <a:fillRect/>
          </a:stretch>
        </p:blipFill>
        <p:spPr>
          <a:xfrm>
            <a:off x="5359179" y="1552641"/>
            <a:ext cx="3007472" cy="3361265"/>
          </a:xfrm>
          <a:prstGeom prst="rect">
            <a:avLst/>
          </a:prstGeom>
        </p:spPr>
      </p:pic>
      <p:sp>
        <p:nvSpPr>
          <p:cNvPr id="6" name="Rectangle 5"/>
          <p:cNvSpPr/>
          <p:nvPr/>
        </p:nvSpPr>
        <p:spPr>
          <a:xfrm>
            <a:off x="542484" y="5059791"/>
            <a:ext cx="10400306" cy="1015663"/>
          </a:xfrm>
          <a:prstGeom prst="rect">
            <a:avLst/>
          </a:prstGeom>
        </p:spPr>
        <p:txBody>
          <a:bodyPr wrap="square">
            <a:spAutoFit/>
          </a:bodyPr>
          <a:lstStyle/>
          <a:p>
            <a:r>
              <a:rPr lang="en-US" sz="2000" dirty="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In a similar fashion </a:t>
            </a:r>
          </a:p>
          <a:p>
            <a:pPr marL="342900" indent="-342900">
              <a:buFont typeface="Wingdings" panose="05000000000000000000" pitchFamily="2" charset="2"/>
              <a:buChar char="ü"/>
            </a:pPr>
            <a:r>
              <a:rPr lang="en-US" sz="2000" dirty="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A 3-to-8 line decoder can be made </a:t>
            </a:r>
            <a:endParaRPr lang="en-US" sz="2000" dirty="0" smtClean="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a:p>
            <a:pPr marL="342900" indent="-342900">
              <a:buFont typeface="Wingdings" panose="05000000000000000000" pitchFamily="2" charset="2"/>
              <a:buChar char="ü"/>
            </a:pPr>
            <a:r>
              <a:rPr lang="en-US" sz="2000" dirty="0" smtClean="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4-to-16 </a:t>
            </a:r>
            <a:r>
              <a:rPr lang="en-US" sz="2000" dirty="0">
                <a:solidFill>
                  <a:srgbClr val="191B0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line decoder can be made </a:t>
            </a:r>
            <a:r>
              <a:rPr lang="en-US" dirty="0"/>
              <a:t> </a:t>
            </a:r>
          </a:p>
        </p:txBody>
      </p:sp>
    </p:spTree>
    <p:extLst>
      <p:ext uri="{BB962C8B-B14F-4D97-AF65-F5344CB8AC3E}">
        <p14:creationId xmlns:p14="http://schemas.microsoft.com/office/powerpoint/2010/main" val="112662456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1307</TotalTime>
  <Words>1428</Words>
  <Application>Microsoft Office PowerPoint</Application>
  <PresentationFormat>Widescreen</PresentationFormat>
  <Paragraphs>151</Paragraphs>
  <Slides>34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Times New Roman</vt:lpstr>
      <vt:lpstr>Trebuchet MS</vt:lpstr>
      <vt:lpstr>Tw Cen MT</vt:lpstr>
      <vt:lpstr>Verdana</vt:lpstr>
      <vt:lpstr>Wingdings</vt:lpstr>
      <vt:lpstr>Droplet</vt:lpstr>
      <vt:lpstr>Computer ARCHITECTURE (CA)</vt:lpstr>
      <vt:lpstr>Recommended Books</vt:lpstr>
      <vt:lpstr>Chapters Included</vt:lpstr>
      <vt:lpstr>Chapter#2  Digital Components</vt:lpstr>
      <vt:lpstr>Contents</vt:lpstr>
      <vt:lpstr>Digital components </vt:lpstr>
      <vt:lpstr>Integrated circuits </vt:lpstr>
      <vt:lpstr>decoders</vt:lpstr>
      <vt:lpstr>The Basic Binary Decoder</vt:lpstr>
      <vt:lpstr>The 4-Bit Decoder</vt:lpstr>
      <vt:lpstr>The BCD-to-7-Segment Decoder</vt:lpstr>
      <vt:lpstr>Encoders</vt:lpstr>
      <vt:lpstr>The Decimal-to-BCD Encoder</vt:lpstr>
      <vt:lpstr>The Decimal-to-BCD Encoder</vt:lpstr>
      <vt:lpstr>The Decimal-to-BCD Encoder</vt:lpstr>
      <vt:lpstr>The Decimal-to-BCD Encoder</vt:lpstr>
      <vt:lpstr>Multiplexers (Data Selectors)</vt:lpstr>
      <vt:lpstr>PowerPoint Presentation</vt:lpstr>
      <vt:lpstr>Multiplexers (Data Selectors)</vt:lpstr>
      <vt:lpstr>Registers </vt:lpstr>
      <vt:lpstr>Shift Register </vt:lpstr>
      <vt:lpstr>Serial In/Serial Out Shift Registers</vt:lpstr>
      <vt:lpstr>Serial In/Parallel Out Shift Registers</vt:lpstr>
      <vt:lpstr>Parallel In/Serial Out Shift Registers</vt:lpstr>
      <vt:lpstr>Parallel In/Parallel Out Shift Registers</vt:lpstr>
      <vt:lpstr>PowerPoint Presentation</vt:lpstr>
      <vt:lpstr>Counters  </vt:lpstr>
      <vt:lpstr>Asynchronous counters</vt:lpstr>
      <vt:lpstr>Memory Unit </vt:lpstr>
      <vt:lpstr>PowerPoint Presentation</vt:lpstr>
      <vt:lpstr>RAM Random Access memory</vt:lpstr>
      <vt:lpstr>DRAM and SRAM</vt:lpstr>
      <vt:lpstr>Assignment</vt:lpstr>
      <vt:lpstr>read-only memory (ROM)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 (CA)</dc:title>
  <dc:creator>Mughal</dc:creator>
  <cp:lastModifiedBy>Windows User</cp:lastModifiedBy>
  <cp:revision>75</cp:revision>
  <dcterms:created xsi:type="dcterms:W3CDTF">2017-05-20T09:04:55Z</dcterms:created>
  <dcterms:modified xsi:type="dcterms:W3CDTF">2017-06-13T19:32:39Z</dcterms:modified>
</cp:coreProperties>
</file>