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60" r:id="rId3"/>
    <p:sldId id="262" r:id="rId4"/>
    <p:sldId id="264" r:id="rId5"/>
    <p:sldId id="265" r:id="rId6"/>
    <p:sldId id="263" r:id="rId7"/>
    <p:sldId id="267" r:id="rId8"/>
    <p:sldId id="266" r:id="rId9"/>
    <p:sldId id="268" r:id="rId10"/>
    <p:sldId id="269" r:id="rId11"/>
    <p:sldId id="270" r:id="rId12"/>
    <p:sldId id="271" r:id="rId13"/>
    <p:sldId id="272" r:id="rId14"/>
    <p:sldId id="273" r:id="rId15"/>
    <p:sldId id="274" r:id="rId16"/>
    <p:sldId id="275" r:id="rId17"/>
    <p:sldId id="276" r:id="rId18"/>
    <p:sldId id="279" r:id="rId19"/>
    <p:sldId id="277" r:id="rId20"/>
    <p:sldId id="278" r:id="rId21"/>
    <p:sldId id="281" r:id="rId22"/>
    <p:sldId id="282" r:id="rId23"/>
    <p:sldId id="283" r:id="rId24"/>
    <p:sldId id="284" r:id="rId25"/>
    <p:sldId id="285" r:id="rId26"/>
    <p:sldId id="286" r:id="rId27"/>
    <p:sldId id="287" r:id="rId28"/>
    <p:sldId id="290" r:id="rId29"/>
    <p:sldId id="289" r:id="rId30"/>
    <p:sldId id="291" r:id="rId31"/>
    <p:sldId id="292"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63" d="100"/>
          <a:sy n="63" d="100"/>
        </p:scale>
        <p:origin x="-108"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A4854-CCCF-45DE-BCA9-FD05E13E9B74}"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682B-8FDC-456D-923D-4F5C5286C95C}" type="slidenum">
              <a:rPr lang="en-US" smtClean="0"/>
              <a:t>‹#›</a:t>
            </a:fld>
            <a:endParaRPr lang="en-US"/>
          </a:p>
        </p:txBody>
      </p:sp>
    </p:spTree>
    <p:extLst>
      <p:ext uri="{BB962C8B-B14F-4D97-AF65-F5344CB8AC3E}">
        <p14:creationId xmlns:p14="http://schemas.microsoft.com/office/powerpoint/2010/main" val="991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D682B-8FDC-456D-923D-4F5C5286C95C}" type="slidenum">
              <a:rPr lang="en-US" smtClean="0"/>
              <a:t>27</a:t>
            </a:fld>
            <a:endParaRPr lang="en-US"/>
          </a:p>
        </p:txBody>
      </p:sp>
    </p:spTree>
    <p:extLst>
      <p:ext uri="{BB962C8B-B14F-4D97-AF65-F5344CB8AC3E}">
        <p14:creationId xmlns:p14="http://schemas.microsoft.com/office/powerpoint/2010/main" val="5031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D682B-8FDC-456D-923D-4F5C5286C95C}" type="slidenum">
              <a:rPr lang="en-US" smtClean="0"/>
              <a:t>35</a:t>
            </a:fld>
            <a:endParaRPr lang="en-US"/>
          </a:p>
        </p:txBody>
      </p:sp>
    </p:spTree>
    <p:extLst>
      <p:ext uri="{BB962C8B-B14F-4D97-AF65-F5344CB8AC3E}">
        <p14:creationId xmlns:p14="http://schemas.microsoft.com/office/powerpoint/2010/main" val="3859327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41996" cy="1036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8737"/>
            <a:ext cx="10326624" cy="2509213"/>
          </a:xfrm>
        </p:spPr>
        <p:txBody>
          <a:bodyPr>
            <a:normAutofit/>
          </a:bodyPr>
          <a:lstStyle/>
          <a:p>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a:t>
            </a:r>
            <a:r>
              <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a:t>
            </a:r>
            <a:endPar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48818" y="5540152"/>
            <a:ext cx="2174812" cy="1011935"/>
          </a:xfrm>
        </p:spPr>
        <p:txBody>
          <a:bodyPr>
            <a:noAutofit/>
          </a:bodyPr>
          <a:lstStyle/>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ourse </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nstructor </a:t>
            </a:r>
          </a:p>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ira</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b</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eenish</a:t>
            </a:r>
            <a:endParaRPr lang="en-US" sz="2000" b="1" u="sng" cap="none" dirty="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TextBox 3"/>
          <p:cNvSpPr txBox="1"/>
          <p:nvPr/>
        </p:nvSpPr>
        <p:spPr>
          <a:xfrm>
            <a:off x="147484" y="6151977"/>
            <a:ext cx="436473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1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17586"/>
            <a:ext cx="10364451" cy="446958"/>
          </a:xfrm>
        </p:spPr>
        <p:txBody>
          <a:bodyPr>
            <a:noAutofit/>
          </a:bodyPr>
          <a:lstStyle/>
          <a:p>
            <a:r>
              <a:rPr lang="en-US"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4-Bit Decoder</a:t>
            </a:r>
          </a:p>
        </p:txBody>
      </p:sp>
      <p:pic>
        <p:nvPicPr>
          <p:cNvPr id="4" name="Content Placeholder 3"/>
          <p:cNvPicPr>
            <a:picLocks noGrp="1" noChangeAspect="1"/>
          </p:cNvPicPr>
          <p:nvPr>
            <p:ph sz="quarter" idx="13"/>
          </p:nvPr>
        </p:nvPicPr>
        <p:blipFill>
          <a:blip r:embed="rId2"/>
          <a:stretch>
            <a:fillRect/>
          </a:stretch>
        </p:blipFill>
        <p:spPr>
          <a:xfrm>
            <a:off x="383458" y="652256"/>
            <a:ext cx="11523407" cy="5905860"/>
          </a:xfrm>
          <a:prstGeom prst="rect">
            <a:avLst/>
          </a:prstGeom>
        </p:spPr>
      </p:pic>
    </p:spTree>
    <p:extLst>
      <p:ext uri="{BB962C8B-B14F-4D97-AF65-F5344CB8AC3E}">
        <p14:creationId xmlns:p14="http://schemas.microsoft.com/office/powerpoint/2010/main" val="27322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5172"/>
            <a:ext cx="10364451" cy="513115"/>
          </a:xfrm>
        </p:spPr>
        <p:txBody>
          <a:bodyPr>
            <a:normAutofit fontScale="90000"/>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BCD-to-7-Segment Decoder</a:t>
            </a:r>
          </a:p>
        </p:txBody>
      </p:sp>
      <p:sp>
        <p:nvSpPr>
          <p:cNvPr id="3" name="Content Placeholder 2"/>
          <p:cNvSpPr>
            <a:spLocks noGrp="1"/>
          </p:cNvSpPr>
          <p:nvPr>
            <p:ph sz="quarter" idx="13"/>
          </p:nvPr>
        </p:nvSpPr>
        <p:spPr>
          <a:xfrm>
            <a:off x="0" y="648287"/>
            <a:ext cx="11792410" cy="4638007"/>
          </a:xfrm>
        </p:spPr>
        <p:txBody>
          <a:bodyPr/>
          <a:lstStyle/>
          <a:p>
            <a:pPr marL="384048" lvl="0" indent="-384048" algn="just">
              <a:lnSpc>
                <a:spcPct val="94000"/>
              </a:lnSpc>
              <a:spcAft>
                <a:spcPts val="200"/>
              </a:spcAft>
              <a:buClrTx/>
              <a:buFont typeface="Wingdings" panose="05000000000000000000" pitchFamily="2" charset="2"/>
              <a:buChar char="q"/>
            </a:pPr>
            <a:r>
              <a:rPr lang="en-US" cap="none"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BCD-to-7-segment decoder accepts the BCD code on its inputs and provides outputs to drive 7-segment display devices to produce a decimal readout. </a:t>
            </a:r>
          </a:p>
          <a:p>
            <a:pPr marL="384048" lvl="0" indent="-384048" algn="just">
              <a:lnSpc>
                <a:spcPct val="94000"/>
              </a:lnSpc>
              <a:spcAft>
                <a:spcPts val="200"/>
              </a:spcAft>
              <a:buClrTx/>
              <a:buFont typeface="Wingdings" panose="05000000000000000000" pitchFamily="2" charset="2"/>
              <a:buChar char="q"/>
            </a:pPr>
            <a:r>
              <a:rPr lang="en-US" cap="none"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logic diagram for a basic 7-segment decoder is shown in Figure</a:t>
            </a:r>
          </a:p>
          <a:p>
            <a:endParaRPr lang="en-US" sz="1800" b="1" dirty="0"/>
          </a:p>
        </p:txBody>
      </p:sp>
      <p:pic>
        <p:nvPicPr>
          <p:cNvPr id="4" name="Picture 3"/>
          <p:cNvPicPr>
            <a:picLocks noChangeAspect="1"/>
          </p:cNvPicPr>
          <p:nvPr/>
        </p:nvPicPr>
        <p:blipFill>
          <a:blip r:embed="rId2"/>
          <a:stretch>
            <a:fillRect/>
          </a:stretch>
        </p:blipFill>
        <p:spPr>
          <a:xfrm>
            <a:off x="3323645" y="1769806"/>
            <a:ext cx="5328742" cy="3644307"/>
          </a:xfrm>
          <a:prstGeom prst="rect">
            <a:avLst/>
          </a:prstGeom>
        </p:spPr>
      </p:pic>
      <p:sp>
        <p:nvSpPr>
          <p:cNvPr id="5" name="Rectangle 4"/>
          <p:cNvSpPr/>
          <p:nvPr/>
        </p:nvSpPr>
        <p:spPr>
          <a:xfrm>
            <a:off x="3237533" y="5414113"/>
            <a:ext cx="4571251" cy="369332"/>
          </a:xfrm>
          <a:prstGeom prst="rect">
            <a:avLst/>
          </a:prstGeom>
        </p:spPr>
        <p:txBody>
          <a:bodyPr wrap="none">
            <a:spAutoFit/>
          </a:bodyPr>
          <a:lstStyle/>
          <a:p>
            <a:r>
              <a:rPr lang="en-US" b="1" dirty="0"/>
              <a:t>Logic symbol for a BCD-to-7-segment decoder</a:t>
            </a:r>
          </a:p>
        </p:txBody>
      </p:sp>
    </p:spTree>
    <p:extLst>
      <p:ext uri="{BB962C8B-B14F-4D97-AF65-F5344CB8AC3E}">
        <p14:creationId xmlns:p14="http://schemas.microsoft.com/office/powerpoint/2010/main" val="219922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26" y="223960"/>
            <a:ext cx="10364451" cy="576725"/>
          </a:xfrm>
        </p:spPr>
        <p:txBody>
          <a:bodyPr>
            <a:noAutofit/>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Encoders</a:t>
            </a:r>
            <a:endParaRPr lang="en-US" dirty="0"/>
          </a:p>
        </p:txBody>
      </p:sp>
      <p:sp>
        <p:nvSpPr>
          <p:cNvPr id="3" name="Content Placeholder 2"/>
          <p:cNvSpPr>
            <a:spLocks noGrp="1"/>
          </p:cNvSpPr>
          <p:nvPr>
            <p:ph sz="quarter" idx="13"/>
          </p:nvPr>
        </p:nvSpPr>
        <p:spPr>
          <a:xfrm>
            <a:off x="190205" y="800685"/>
            <a:ext cx="11911680" cy="4614153"/>
          </a:xfrm>
        </p:spPr>
        <p:txBody>
          <a:bodyPr/>
          <a:lstStyle/>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 encoder</a:t>
            </a:r>
            <a:r>
              <a:rPr lang="en-US" sz="2400" b="1"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 combinational logic circuit that essentially performs a “reverse” decoder function. </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 encoder accepts an inputs representing a digit, such as a decimal or octal digit, and converts it to a coded output, such as BCD or binary.</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he process of converting from familiar symbols or numbers to a coded format is called encoding</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Encoders can also be devised to encode various symbols and alphabetic characters</a:t>
            </a:r>
            <a:r>
              <a:rPr lang="en-US"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en-US" sz="24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190325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857" y="595176"/>
            <a:ext cx="10364451" cy="780913"/>
          </a:xfrm>
        </p:spPr>
        <p:txBody>
          <a:bodyPr>
            <a:normAutofit/>
          </a:bodyPr>
          <a:lstStyle/>
          <a:p>
            <a:r>
              <a:rPr lang="en-US" sz="3200"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sz="3200" dirty="0"/>
          </a:p>
        </p:txBody>
      </p:sp>
      <p:sp>
        <p:nvSpPr>
          <p:cNvPr id="3" name="Content Placeholder 2"/>
          <p:cNvSpPr>
            <a:spLocks noGrp="1"/>
          </p:cNvSpPr>
          <p:nvPr>
            <p:ph sz="quarter" idx="13"/>
          </p:nvPr>
        </p:nvSpPr>
        <p:spPr>
          <a:xfrm>
            <a:off x="422787" y="1462524"/>
            <a:ext cx="11493909" cy="3424107"/>
          </a:xfrm>
        </p:spPr>
        <p:txBody>
          <a:bodyPr>
            <a:normAutofit/>
          </a:bodyPr>
          <a:lstStyle/>
          <a:p>
            <a:pPr marL="384048" lvl="0" indent="-384048">
              <a:lnSpc>
                <a:spcPct val="94000"/>
              </a:lnSpc>
              <a:spcAft>
                <a:spcPts val="200"/>
              </a:spcAft>
              <a:buClrTx/>
              <a:buFont typeface="Wingdings" panose="05000000000000000000" pitchFamily="2" charset="2"/>
              <a:buChar char="q"/>
            </a:pPr>
            <a:r>
              <a:rPr lang="en-US" sz="240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This type of encoder has ten inputs—one for each decimal digit—and four outputs corresponding to the BCD code, as shown in Figure</a:t>
            </a:r>
          </a:p>
          <a:p>
            <a:endParaRPr lang="en-US" sz="2400" dirty="0"/>
          </a:p>
        </p:txBody>
      </p:sp>
    </p:spTree>
    <p:extLst>
      <p:ext uri="{BB962C8B-B14F-4D97-AF65-F5344CB8AC3E}">
        <p14:creationId xmlns:p14="http://schemas.microsoft.com/office/powerpoint/2010/main" val="5608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443588"/>
            <a:ext cx="10364451" cy="637789"/>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2075291" y="1190170"/>
            <a:ext cx="8301162" cy="3647301"/>
          </a:xfrm>
          <a:prstGeom prst="rect">
            <a:avLst/>
          </a:prstGeom>
        </p:spPr>
      </p:pic>
    </p:spTree>
    <p:extLst>
      <p:ext uri="{BB962C8B-B14F-4D97-AF65-F5344CB8AC3E}">
        <p14:creationId xmlns:p14="http://schemas.microsoft.com/office/powerpoint/2010/main" val="398129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08" y="157317"/>
            <a:ext cx="10364451" cy="512132"/>
          </a:xfrm>
        </p:spPr>
        <p:txBody>
          <a:bodyPr>
            <a:normAutofit fontScale="90000"/>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sp>
        <p:nvSpPr>
          <p:cNvPr id="3" name="Content Placeholder 2"/>
          <p:cNvSpPr>
            <a:spLocks noGrp="1"/>
          </p:cNvSpPr>
          <p:nvPr>
            <p:ph sz="quarter" idx="13"/>
          </p:nvPr>
        </p:nvSpPr>
        <p:spPr>
          <a:xfrm>
            <a:off x="143123" y="1081548"/>
            <a:ext cx="11759980" cy="5604387"/>
          </a:xfrm>
        </p:spPr>
        <p:txBody>
          <a:bodyPr>
            <a:normAutofit fontScale="92500" lnSpcReduction="20000"/>
          </a:bodyPr>
          <a:lstStyle/>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From table A3, is always a 1 for decimal digit 8 or 9.</a:t>
            </a:r>
          </a:p>
          <a:p>
            <a:pPr marL="384048" lvl="0" indent="-384048" algn="ctr">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An OR expression for bit A3 in terms of the decimal digits can therefore be written </a:t>
            </a:r>
            <a:r>
              <a:rPr lang="en-US"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A3 = 8 + 9</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Bit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2 is always a 1 for decimal digit 4, 5, 6 or 7 and can be expressed as an OR function as follows: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2 = 4 + 5 + 6 + 7</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Bit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1 is always a 1 for decimal digit 2, 3, 6, or 7 and can be expressed as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1 = 2 + 3 + 6 + 7</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Finally,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is always a 1 for decimal digit 1, 3, 5, 7, or 9. The expression for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is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 1 + 3 + 5 + 7 + 9</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Now let’s implement the logic circuitry required for encoding each decimal digit to a BCD code by using the logic expressions just developed</a:t>
            </a:r>
          </a:p>
          <a:p>
            <a:endParaRPr lang="en-US" dirty="0"/>
          </a:p>
        </p:txBody>
      </p:sp>
    </p:spTree>
    <p:extLst>
      <p:ext uri="{BB962C8B-B14F-4D97-AF65-F5344CB8AC3E}">
        <p14:creationId xmlns:p14="http://schemas.microsoft.com/office/powerpoint/2010/main" val="114224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418" y="539774"/>
            <a:ext cx="10364451" cy="931987"/>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2481747" y="1659383"/>
            <a:ext cx="7394713" cy="4200815"/>
          </a:xfrm>
          <a:prstGeom prst="rect">
            <a:avLst/>
          </a:prstGeom>
        </p:spPr>
      </p:pic>
    </p:spTree>
    <p:extLst>
      <p:ext uri="{BB962C8B-B14F-4D97-AF65-F5344CB8AC3E}">
        <p14:creationId xmlns:p14="http://schemas.microsoft.com/office/powerpoint/2010/main" val="102500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805" y="228904"/>
            <a:ext cx="10364451" cy="780912"/>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(Data Selectors)</a:t>
            </a:r>
            <a:endParaRPr lang="en-US" dirty="0"/>
          </a:p>
        </p:txBody>
      </p:sp>
      <p:sp>
        <p:nvSpPr>
          <p:cNvPr id="3" name="Content Placeholder 2"/>
          <p:cNvSpPr>
            <a:spLocks noGrp="1"/>
          </p:cNvSpPr>
          <p:nvPr>
            <p:ph sz="quarter" idx="13"/>
          </p:nvPr>
        </p:nvSpPr>
        <p:spPr>
          <a:xfrm>
            <a:off x="0" y="1152939"/>
            <a:ext cx="11855394" cy="4397071"/>
          </a:xfrm>
        </p:spPr>
        <p:txBody>
          <a:bodyPr/>
          <a:lstStyle/>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Multiplexer (MUX)</a:t>
            </a:r>
            <a:r>
              <a:rPr lang="en-US" b="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 device that allows digital information from several sources to be routed onto a single line for transmission over that line to a common destination. </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basic multiplexer has several data-input lines and a single output line. </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It also has data-select inputs, which permit digital data on any one of the inputs to be switched to the output line.</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are also known as data selectors</a:t>
            </a:r>
          </a:p>
          <a:p>
            <a:endParaRPr lang="en-US" dirty="0"/>
          </a:p>
        </p:txBody>
      </p:sp>
    </p:spTree>
    <p:extLst>
      <p:ext uri="{BB962C8B-B14F-4D97-AF65-F5344CB8AC3E}">
        <p14:creationId xmlns:p14="http://schemas.microsoft.com/office/powerpoint/2010/main" val="250132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638546" y="1008692"/>
            <a:ext cx="3776548" cy="41603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15" y="1008692"/>
            <a:ext cx="4070488" cy="4223459"/>
          </a:xfrm>
          <a:prstGeom prst="rect">
            <a:avLst/>
          </a:prstGeom>
        </p:spPr>
      </p:pic>
    </p:spTree>
    <p:extLst>
      <p:ext uri="{BB962C8B-B14F-4D97-AF65-F5344CB8AC3E}">
        <p14:creationId xmlns:p14="http://schemas.microsoft.com/office/powerpoint/2010/main" val="33136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03" y="293112"/>
            <a:ext cx="10364451" cy="637789"/>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(Data Selectors)</a:t>
            </a:r>
            <a:endParaRPr lang="en-US" dirty="0"/>
          </a:p>
        </p:txBody>
      </p:sp>
      <p:pic>
        <p:nvPicPr>
          <p:cNvPr id="4" name="Content Placeholder 3"/>
          <p:cNvPicPr>
            <a:picLocks noGrp="1" noChangeAspect="1"/>
          </p:cNvPicPr>
          <p:nvPr>
            <p:ph sz="quarter" idx="13"/>
          </p:nvPr>
        </p:nvPicPr>
        <p:blipFill>
          <a:blip r:embed="rId2"/>
          <a:stretch>
            <a:fillRect/>
          </a:stretch>
        </p:blipFill>
        <p:spPr>
          <a:xfrm>
            <a:off x="2181393" y="1098049"/>
            <a:ext cx="7903595" cy="5253590"/>
          </a:xfrm>
          <a:prstGeom prst="rect">
            <a:avLst/>
          </a:prstGeom>
        </p:spPr>
      </p:pic>
    </p:spTree>
    <p:extLst>
      <p:ext uri="{BB962C8B-B14F-4D97-AF65-F5344CB8AC3E}">
        <p14:creationId xmlns:p14="http://schemas.microsoft.com/office/powerpoint/2010/main" val="160364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871" y="143029"/>
            <a:ext cx="7805729" cy="66365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Recommended Books</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1149" y="136876"/>
            <a:ext cx="2985751" cy="2873024"/>
          </a:xfrm>
        </p:spPr>
      </p:pic>
      <p:sp>
        <p:nvSpPr>
          <p:cNvPr id="6" name="Rectangle 5"/>
          <p:cNvSpPr/>
          <p:nvPr/>
        </p:nvSpPr>
        <p:spPr>
          <a:xfrm>
            <a:off x="3893224" y="4054348"/>
            <a:ext cx="6852165" cy="1200329"/>
          </a:xfrm>
          <a:prstGeom prst="rect">
            <a:avLst/>
          </a:prstGeom>
        </p:spPr>
        <p:txBody>
          <a:bodyPr wrap="squar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Organization and Architecture Designing For Performance By William Stallings</a:t>
            </a:r>
          </a:p>
          <a:p>
            <a:pPr algn="just"/>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3893224" y="1220596"/>
            <a:ext cx="6635150" cy="830997"/>
          </a:xfrm>
          <a:prstGeom prst="rect">
            <a:avLst/>
          </a:prstGeom>
        </p:spPr>
        <p:txBody>
          <a:bodyPr wrap="non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Systems Architecture, 3rd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Edition</a:t>
            </a:r>
          </a:p>
          <a:p>
            <a:pPr algn="just"/>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M.Morris Mano; Prentice Hall International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9" y="3219333"/>
            <a:ext cx="2985751" cy="3359150"/>
          </a:xfrm>
          <a:prstGeom prst="rect">
            <a:avLst/>
          </a:prstGeom>
        </p:spPr>
      </p:pic>
    </p:spTree>
    <p:extLst>
      <p:ext uri="{BB962C8B-B14F-4D97-AF65-F5344CB8AC3E}">
        <p14:creationId xmlns:p14="http://schemas.microsoft.com/office/powerpoint/2010/main" val="145475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420933"/>
            <a:ext cx="10364451" cy="558276"/>
          </a:xfrm>
        </p:spPr>
        <p:txBody>
          <a:bodyPr>
            <a:noAutofit/>
          </a:bodyPr>
          <a:lstStyle/>
          <a:p>
            <a: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Registers</a:t>
            </a:r>
            <a:b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br>
            <a:endParaRPr lang="en-US" sz="2800" dirty="0"/>
          </a:p>
        </p:txBody>
      </p:sp>
      <p:sp>
        <p:nvSpPr>
          <p:cNvPr id="3" name="Content Placeholder 2"/>
          <p:cNvSpPr>
            <a:spLocks noGrp="1"/>
          </p:cNvSpPr>
          <p:nvPr>
            <p:ph sz="quarter" idx="13"/>
          </p:nvPr>
        </p:nvSpPr>
        <p:spPr>
          <a:xfrm>
            <a:off x="174930" y="872246"/>
            <a:ext cx="11831540" cy="4582349"/>
          </a:xfrm>
        </p:spPr>
        <p:txBody>
          <a:bodyPr>
            <a:normAutofit fontScale="92500" lnSpcReduction="20000"/>
          </a:bodyPr>
          <a:lstStyle/>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register is a group of flip-flops with each flip-flop capable of storing one bit of information.</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They important in applications involving the storage and transfer of data in a digital system</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storage capability of a register makes it an important type of memory device</a:t>
            </a:r>
            <a:r>
              <a:rPr lang="en-US" sz="2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CPU consists of registers. Registers on modern CPUs usually store 32 bit or 64 bits. </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register is a digital circuit with two basic functions</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storage</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movement</a:t>
            </a:r>
          </a:p>
          <a:p>
            <a:pPr>
              <a:buFont typeface="Wingdings" panose="05000000000000000000" pitchFamily="2" charset="2"/>
              <a:buChar char="q"/>
            </a:pPr>
            <a:endPar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85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947" y="157341"/>
            <a:ext cx="10364451" cy="55032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Shift Register </a:t>
            </a:r>
          </a:p>
        </p:txBody>
      </p:sp>
      <p:sp>
        <p:nvSpPr>
          <p:cNvPr id="3" name="Content Placeholder 2"/>
          <p:cNvSpPr>
            <a:spLocks noGrp="1"/>
          </p:cNvSpPr>
          <p:nvPr>
            <p:ph sz="quarter" idx="13"/>
          </p:nvPr>
        </p:nvSpPr>
        <p:spPr>
          <a:xfrm>
            <a:off x="182881" y="912003"/>
            <a:ext cx="11855394" cy="4598251"/>
          </a:xfrm>
        </p:spPr>
        <p:txBody>
          <a:bodyPr>
            <a:normAutofit/>
          </a:bodyPr>
          <a:lstStyle/>
          <a:p>
            <a:pPr>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  register capable of shifting its binary information in  one or both directions is called a shift register</a:t>
            </a:r>
          </a:p>
          <a:p>
            <a:pPr marL="342900" lvl="0" indent="-342900" algn="just">
              <a:lnSpc>
                <a:spcPct val="100000"/>
              </a:lnSpc>
              <a:spcBef>
                <a:spcPts val="0"/>
              </a:spcBef>
              <a:buClrTx/>
              <a:buFont typeface="Wingdings" panose="05000000000000000000" pitchFamily="2" charset="2"/>
              <a:buChar char="q"/>
            </a:pPr>
            <a:r>
              <a:rPr lang="en-US" sz="28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Four types of shift registers based on data input and output (inputs/outputs)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Serial In/Serial Out Shift Registers </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Serial In/Parallel Out Shift Registers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Parallel In/Serial Out Shift Registers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Parallel In/Parallel Out Shift Registers</a:t>
            </a:r>
          </a:p>
          <a:p>
            <a:pPr>
              <a:buFont typeface="Wingdings" panose="05000000000000000000" pitchFamily="2" charset="2"/>
              <a:buChar char="q"/>
            </a:pP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59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213000"/>
            <a:ext cx="10364451" cy="629838"/>
          </a:xfrm>
        </p:spPr>
        <p:txBody>
          <a:bodyPr>
            <a:normAutofit/>
          </a:bodyPr>
          <a:lstStyle/>
          <a:p>
            <a: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Serial In/Serial Out Shift Registers</a:t>
            </a:r>
            <a:endParaRPr lang="en-US" sz="3200" dirty="0"/>
          </a:p>
        </p:txBody>
      </p:sp>
      <p:sp>
        <p:nvSpPr>
          <p:cNvPr id="3" name="Content Placeholder 2"/>
          <p:cNvSpPr>
            <a:spLocks noGrp="1"/>
          </p:cNvSpPr>
          <p:nvPr>
            <p:ph sz="quarter" idx="13"/>
          </p:nvPr>
        </p:nvSpPr>
        <p:spPr>
          <a:xfrm>
            <a:off x="143123" y="842838"/>
            <a:ext cx="11942860" cy="4675367"/>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The serial in/serial out shift register accepts data serially</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one bit at a time on a single line.</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It produces the stored information on its output </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Figure shows a 4-bit device implemented with D flip-flops. With four stages, this register can store up to four bits of data.</a:t>
            </a:r>
          </a:p>
          <a:p>
            <a:pPr marL="0" lvl="0" indent="0" algn="just">
              <a:lnSpc>
                <a:spcPct val="100000"/>
              </a:lnSpc>
              <a:spcBef>
                <a:spcPts val="0"/>
              </a:spcBef>
              <a:buClrTx/>
              <a:buNone/>
            </a:pPr>
            <a:endParaRPr lang="en-US" sz="2400" kern="0" cap="none" dirty="0">
              <a:solidFill>
                <a:srgbClr val="191B0E"/>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45816" y="2814761"/>
            <a:ext cx="10211685" cy="2759103"/>
          </a:xfrm>
          <a:prstGeom prst="rect">
            <a:avLst/>
          </a:prstGeom>
        </p:spPr>
      </p:pic>
    </p:spTree>
    <p:extLst>
      <p:ext uri="{BB962C8B-B14F-4D97-AF65-F5344CB8AC3E}">
        <p14:creationId xmlns:p14="http://schemas.microsoft.com/office/powerpoint/2010/main" val="310049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97098"/>
            <a:ext cx="10364451" cy="598033"/>
          </a:xfrm>
        </p:spPr>
        <p:txBody>
          <a:bodyPr/>
          <a:lstStyle/>
          <a:p>
            <a:r>
              <a:rPr lang="en-US"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Serial In/Parallel Out Shift Registers</a:t>
            </a:r>
            <a:endParaRPr lang="en-US" dirty="0"/>
          </a:p>
        </p:txBody>
      </p:sp>
      <p:sp>
        <p:nvSpPr>
          <p:cNvPr id="3" name="Content Placeholder 2"/>
          <p:cNvSpPr>
            <a:spLocks noGrp="1"/>
          </p:cNvSpPr>
          <p:nvPr>
            <p:ph sz="quarter" idx="13"/>
          </p:nvPr>
        </p:nvSpPr>
        <p:spPr>
          <a:xfrm>
            <a:off x="60959" y="856343"/>
            <a:ext cx="12070079" cy="4733423"/>
          </a:xfrm>
        </p:spPr>
        <p:txBody>
          <a:bodyPr>
            <a:normAutofit/>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bits are entered serially (least-significant bit first) into a serial in/parallel out shift register in the same manner as in serial in/serial out registers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difference is the way in which the data bits are taken out of the register in the parallel output register, the output of each stage is available</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Once the data are stored, each bit appears on its respective output line, and all bits are available simultaneously, rather than on a bit-by-bit basis as with the serial output.</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646712" y="3224313"/>
            <a:ext cx="9248434" cy="2365453"/>
          </a:xfrm>
          <a:prstGeom prst="rect">
            <a:avLst/>
          </a:prstGeom>
        </p:spPr>
      </p:pic>
    </p:spTree>
    <p:extLst>
      <p:ext uri="{BB962C8B-B14F-4D97-AF65-F5344CB8AC3E}">
        <p14:creationId xmlns:p14="http://schemas.microsoft.com/office/powerpoint/2010/main" val="86870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73245"/>
            <a:ext cx="10364451" cy="558276"/>
          </a:xfrm>
        </p:spPr>
        <p:txBody>
          <a:bodyPr>
            <a:normAutofit fontScale="90000"/>
          </a:bodyPr>
          <a:lstStyle/>
          <a:p>
            <a:r>
              <a:rPr lang="en-US"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Parallel In/Serial Out Shift Registers</a:t>
            </a:r>
            <a:endParaRPr lang="en-US" dirty="0"/>
          </a:p>
        </p:txBody>
      </p:sp>
      <p:sp>
        <p:nvSpPr>
          <p:cNvPr id="3" name="Content Placeholder 2"/>
          <p:cNvSpPr>
            <a:spLocks noGrp="1"/>
          </p:cNvSpPr>
          <p:nvPr>
            <p:ph sz="quarter" idx="13"/>
          </p:nvPr>
        </p:nvSpPr>
        <p:spPr>
          <a:xfrm>
            <a:off x="87464" y="983565"/>
            <a:ext cx="11982616" cy="4661861"/>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For a register with parallel data inputs, the bits are entered simultaneously into their respective stages on parallel lines rather than on a bit-by-bit basis on one line as with serial data inputs</a:t>
            </a:r>
            <a:r>
              <a:rPr lang="en-US" sz="2400" kern="0" cap="none" dirty="0">
                <a:solidFill>
                  <a:srgbClr val="191B0E"/>
                </a:solidFill>
                <a:latin typeface="Trebuchet MS"/>
              </a:rPr>
              <a:t>.</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The serial output is the same as in serial in/serial out shift registers, once the data are completely stored in the register.</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Figure illustrates a 4-bit parallel in/serial out shift register and a typical logic symbol</a:t>
            </a:r>
            <a:r>
              <a:rPr lang="en-US" sz="2400" kern="0" cap="none" dirty="0">
                <a:solidFill>
                  <a:srgbClr val="191B0E"/>
                </a:solidFill>
                <a:latin typeface="Trebuchet MS"/>
              </a:rPr>
              <a:t>.</a:t>
            </a:r>
            <a:endParaRPr lang="en-US" sz="2400" kern="0" cap="none" dirty="0">
              <a:solidFill>
                <a:srgbClr val="191B0E"/>
              </a:solidFill>
              <a:effectLst>
                <a:outerShdw blurRad="38100" dist="38100" dir="2700000" algn="tl">
                  <a:srgbClr val="000000">
                    <a:alpha val="43137"/>
                  </a:srgbClr>
                </a:outerShdw>
              </a:effectLst>
              <a:latin typeface="Trebuchet MS"/>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728303" y="3504127"/>
            <a:ext cx="8858256" cy="2393343"/>
          </a:xfrm>
          <a:prstGeom prst="rect">
            <a:avLst/>
          </a:prstGeom>
        </p:spPr>
      </p:pic>
    </p:spTree>
    <p:extLst>
      <p:ext uri="{BB962C8B-B14F-4D97-AF65-F5344CB8AC3E}">
        <p14:creationId xmlns:p14="http://schemas.microsoft.com/office/powerpoint/2010/main" val="330582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703" y="77829"/>
            <a:ext cx="10364451" cy="733205"/>
          </a:xfrm>
        </p:spPr>
        <p:txBody>
          <a:bodyPr/>
          <a:lstStyle/>
          <a:p>
            <a:r>
              <a:rPr lang="en-US" u="sng" kern="0" cap="none" dirty="0">
                <a:solidFill>
                  <a:srgbClr val="191B0E"/>
                </a:solidFill>
                <a:effectLst>
                  <a:outerShdw blurRad="38100" dist="38100" dir="2700000" algn="tl">
                    <a:srgbClr val="000000">
                      <a:alpha val="43137"/>
                    </a:srgbClr>
                  </a:outerShdw>
                </a:effectLst>
                <a:latin typeface="Trebuchet MS"/>
              </a:rPr>
              <a:t>Parallel In/Parallel Out Shift Registers</a:t>
            </a:r>
            <a:endParaRPr lang="en-US" dirty="0"/>
          </a:p>
        </p:txBody>
      </p:sp>
      <p:sp>
        <p:nvSpPr>
          <p:cNvPr id="3" name="Content Placeholder 2"/>
          <p:cNvSpPr>
            <a:spLocks noGrp="1"/>
          </p:cNvSpPr>
          <p:nvPr>
            <p:ph sz="quarter" idx="13"/>
          </p:nvPr>
        </p:nvSpPr>
        <p:spPr>
          <a:xfrm>
            <a:off x="151076" y="951760"/>
            <a:ext cx="11895150" cy="4542591"/>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parallel in/parallel out register employs both methods. Immediately following the simultaneous entry of all data bits, the bits appear on the parallel outputs</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236500" y="2460536"/>
            <a:ext cx="7724301" cy="3613917"/>
          </a:xfrm>
          <a:prstGeom prst="rect">
            <a:avLst/>
          </a:prstGeom>
        </p:spPr>
      </p:pic>
    </p:spTree>
    <p:extLst>
      <p:ext uri="{BB962C8B-B14F-4D97-AF65-F5344CB8AC3E}">
        <p14:creationId xmlns:p14="http://schemas.microsoft.com/office/powerpoint/2010/main" val="362625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11829" y="2477469"/>
            <a:ext cx="10363826" cy="1036067"/>
          </a:xfrm>
        </p:spPr>
        <p:txBody>
          <a:bodyPr>
            <a:normAutofit/>
          </a:bodyPr>
          <a:lstStyle/>
          <a:p>
            <a:pPr marL="0" lvl="0" indent="0" algn="ctr">
              <a:lnSpc>
                <a:spcPct val="100000"/>
              </a:lnSpc>
              <a:spcBef>
                <a:spcPts val="0"/>
              </a:spcBef>
              <a:buClrTx/>
              <a:buNone/>
            </a:pPr>
            <a:r>
              <a:rPr lang="en-US" sz="4400" u="sng"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Counters</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90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11" y="607744"/>
            <a:ext cx="10364451" cy="631121"/>
          </a:xfrm>
        </p:spPr>
        <p:txBody>
          <a:bodyPr>
            <a:normAutofit fontScale="90000"/>
          </a:bodyPr>
          <a:lstStyle/>
          <a:p>
            <a:pPr lvl="0">
              <a:lnSpc>
                <a:spcPct val="100000"/>
              </a:lnSpc>
              <a:spcBef>
                <a:spcPts val="0"/>
              </a:spcBef>
            </a:pPr>
            <a:r>
              <a:rPr lang="en-US" sz="4000" u="sng" kern="0" cap="none" dirty="0">
                <a:solidFill>
                  <a:srgbClr val="191B0E"/>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Counters</a:t>
            </a:r>
            <a:br>
              <a:rPr lang="en-US" sz="4000" u="sng" kern="0" cap="none" dirty="0">
                <a:solidFill>
                  <a:srgbClr val="191B0E"/>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r>
              <a:rPr lang="en-US" sz="1400" dirty="0">
                <a:solidFill>
                  <a:prstClr val="black"/>
                </a:solidFill>
                <a:latin typeface="Arial" panose="020B0604020202020204" pitchFamily="34" charset="0"/>
                <a:ea typeface="+mn-ea"/>
                <a:cs typeface="Arial" panose="020B0604020202020204" pitchFamily="34" charset="0"/>
              </a:rPr>
              <a:t/>
            </a:r>
            <a:br>
              <a:rPr lang="en-US" sz="1400" dirty="0">
                <a:solidFill>
                  <a:prstClr val="black"/>
                </a:solidFill>
                <a:latin typeface="Arial" panose="020B0604020202020204" pitchFamily="34" charset="0"/>
                <a:ea typeface="+mn-ea"/>
                <a:cs typeface="Arial" panose="020B0604020202020204" pitchFamily="34" charset="0"/>
              </a:rPr>
            </a:br>
            <a:endParaRPr lang="en-US" dirty="0"/>
          </a:p>
        </p:txBody>
      </p:sp>
      <p:sp>
        <p:nvSpPr>
          <p:cNvPr id="3" name="Content Placeholder 2"/>
          <p:cNvSpPr>
            <a:spLocks noGrp="1"/>
          </p:cNvSpPr>
          <p:nvPr>
            <p:ph sz="quarter" idx="13"/>
          </p:nvPr>
        </p:nvSpPr>
        <p:spPr>
          <a:xfrm>
            <a:off x="79513" y="1166445"/>
            <a:ext cx="11990566" cy="4200685"/>
          </a:xfrm>
        </p:spPr>
        <p:txBody>
          <a:bodyPr>
            <a:normAutofit/>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 counter is a digital sequential logic device that will go through a certain predefined states (for example counting up or down) based on the application of the input pulses.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 They are utilized in almost all computers and digital electronics systems </a:t>
            </a:r>
            <a:endPar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a:p>
            <a:pPr marL="342900" lvl="0" indent="-342900" algn="just">
              <a:lnSpc>
                <a:spcPct val="100000"/>
              </a:lnSpc>
              <a:spcBef>
                <a:spcPts val="0"/>
              </a:spcBef>
              <a:buClrTx/>
              <a:buFont typeface="Wingdings" panose="05000000000000000000" pitchFamily="2" charset="2"/>
              <a:buChar char="q"/>
            </a:pPr>
            <a:endPar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a:p>
            <a:pPr marL="342900" lvl="0" indent="-342900" algn="just">
              <a:lnSpc>
                <a:spcPct val="100000"/>
              </a:lnSpc>
              <a:spcBef>
                <a:spcPts val="0"/>
              </a:spcBef>
              <a:buClrTx/>
              <a:buFont typeface="Wingdings" panose="05000000000000000000" pitchFamily="2" charset="2"/>
              <a:buChar char="q"/>
            </a:pPr>
            <a:r>
              <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They </a:t>
            </a: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are used for counting the number of occurrences of an event and are useful for generating timing signals to control the sequence of operations in digital </a:t>
            </a:r>
            <a:r>
              <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computers two </a:t>
            </a: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main types of counters: </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Asynchronous counters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Synchronous counters.</a:t>
            </a:r>
          </a:p>
          <a:p>
            <a:endParaRPr lang="en-US" dirty="0"/>
          </a:p>
        </p:txBody>
      </p:sp>
    </p:spTree>
    <p:extLst>
      <p:ext uri="{BB962C8B-B14F-4D97-AF65-F5344CB8AC3E}">
        <p14:creationId xmlns:p14="http://schemas.microsoft.com/office/powerpoint/2010/main" val="4214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91" y="190831"/>
            <a:ext cx="10364451" cy="1113183"/>
          </a:xfrm>
        </p:spPr>
        <p:txBody>
          <a:bodyPr>
            <a:noAutofit/>
          </a:bodyPr>
          <a:lstStyle/>
          <a:p>
            <a:pPr marL="93980">
              <a:spcAft>
                <a:spcPts val="0"/>
              </a:spcAft>
            </a:pPr>
            <a:r>
              <a:rPr lang="en-US" sz="3200" b="1" u="sng"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Memory</a:t>
            </a:r>
            <a:r>
              <a:rPr lang="en-US" sz="3200" b="1" u="sng" spc="435"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 </a:t>
            </a:r>
            <a:r>
              <a:rPr lang="en-US" sz="3200" b="1" u="sng"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Unit</a:t>
            </a:r>
            <a:r>
              <a:rPr lang="en-US" sz="3200" u="sng"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
            </a:r>
            <a:br>
              <a:rPr lang="en-US" sz="3200" u="sng"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br>
            <a:endPar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77860" y="839244"/>
            <a:ext cx="11935533" cy="5571388"/>
          </a:xfrm>
        </p:spPr>
        <p:txBody>
          <a:bodyPr>
            <a:normAutofit lnSpcReduction="10000"/>
          </a:bodyPr>
          <a:lstStyle/>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A memory unit is a collection of storage cells together with associated circuits needed to transfer information in and  out of storage.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 Memory is the part of the computer that holds data and instructions for processing.</a:t>
            </a: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 </a:t>
            </a:r>
            <a:r>
              <a:rPr lang="en-US" sz="2400" b="1" cap="none" dirty="0">
                <a:latin typeface="Arial" panose="020B0604020202020204" pitchFamily="34" charset="0"/>
                <a:cs typeface="Arial" panose="020B0604020202020204" pitchFamily="34" charset="0"/>
              </a:rPr>
              <a:t>Bit (Binary Digit)</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binary digit is logical 0 and 1 representing a passive or an active state of a component in an electric circuit.</a:t>
            </a:r>
          </a:p>
          <a:p>
            <a:pPr>
              <a:buFont typeface="Wingdings" panose="05000000000000000000" pitchFamily="2" charset="2"/>
              <a:buChar char="q"/>
            </a:pPr>
            <a:r>
              <a:rPr lang="en-US" sz="2400" b="1" cap="none" dirty="0">
                <a:latin typeface="Arial" panose="020B0604020202020204" pitchFamily="34" charset="0"/>
                <a:cs typeface="Arial" panose="020B0604020202020204" pitchFamily="34" charset="0"/>
              </a:rPr>
              <a:t>Nibble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group of 4 bits is called nibble.</a:t>
            </a:r>
          </a:p>
          <a:p>
            <a:pPr>
              <a:buFont typeface="Wingdings" panose="05000000000000000000" pitchFamily="2" charset="2"/>
              <a:buChar char="q"/>
            </a:pPr>
            <a:r>
              <a:rPr lang="en-US" sz="2400" b="1" cap="none" dirty="0">
                <a:latin typeface="Arial" panose="020B0604020202020204" pitchFamily="34" charset="0"/>
                <a:cs typeface="Arial" panose="020B0604020202020204" pitchFamily="34" charset="0"/>
              </a:rPr>
              <a:t>Byte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group of 8 bits is called byte. A byte is the smallest unit, which can represent a data item or a character.</a:t>
            </a: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178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94271" y="341209"/>
            <a:ext cx="7746208" cy="6256235"/>
          </a:xfrm>
        </p:spPr>
      </p:pic>
    </p:spTree>
    <p:extLst>
      <p:ext uri="{BB962C8B-B14F-4D97-AF65-F5344CB8AC3E}">
        <p14:creationId xmlns:p14="http://schemas.microsoft.com/office/powerpoint/2010/main" val="61037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06453"/>
            <a:ext cx="10364451" cy="673835"/>
          </a:xfrm>
        </p:spPr>
        <p:txBody>
          <a:bodyPr>
            <a:normAutofit/>
          </a:bodyPr>
          <a:lstStyle/>
          <a:p>
            <a:r>
              <a:rPr lang="en-US" sz="3200" u="sng" dirty="0" smtClean="0">
                <a:effectLst>
                  <a:outerShdw blurRad="38100" dist="38100" dir="2700000" algn="tl">
                    <a:srgbClr val="000000">
                      <a:alpha val="43137"/>
                    </a:srgbClr>
                  </a:outerShdw>
                </a:effectLst>
              </a:rPr>
              <a:t>Chapters Included</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7536" y="780288"/>
            <a:ext cx="11814048" cy="5913120"/>
          </a:xfrm>
        </p:spPr>
        <p:txBody>
          <a:bodyPr>
            <a:normAutofit lnSpcReduction="10000"/>
          </a:bodyPr>
          <a:lstStyle/>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1.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l</a:t>
            </a:r>
            <a:r>
              <a:rPr lang="en-US" sz="2400" cap="none" dirty="0" smtClean="0">
                <a:latin typeface="Arial" panose="020B0604020202020204" pitchFamily="34" charset="0"/>
                <a:cs typeface="Arial" panose="020B0604020202020204" pitchFamily="34" charset="0"/>
              </a:rPr>
              <a:t>ogic</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circuits</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2. </a:t>
            </a:r>
            <a:r>
              <a:rPr lang="en-US" sz="2400" b="1" dirty="0" smtClean="0">
                <a:latin typeface="Arial" panose="020B0604020202020204" pitchFamily="34" charset="0"/>
                <a:cs typeface="Arial" panose="020B0604020202020204" pitchFamily="34" charset="0"/>
              </a:rPr>
              <a:t>D</a:t>
            </a:r>
            <a:r>
              <a:rPr lang="en-US" sz="2400" b="1" cap="none" dirty="0" smtClean="0">
                <a:latin typeface="Arial" panose="020B0604020202020204" pitchFamily="34" charset="0"/>
                <a:cs typeface="Arial" panose="020B0604020202020204" pitchFamily="34" charset="0"/>
              </a:rPr>
              <a:t>igital</a:t>
            </a:r>
            <a:r>
              <a:rPr lang="en-US" sz="2400" b="1" dirty="0" smtClean="0">
                <a:latin typeface="Arial" panose="020B0604020202020204" pitchFamily="34" charset="0"/>
                <a:cs typeface="Arial" panose="020B0604020202020204" pitchFamily="34" charset="0"/>
              </a:rPr>
              <a:t> c</a:t>
            </a:r>
            <a:r>
              <a:rPr lang="en-US" sz="2400" b="1" cap="none" dirty="0" smtClean="0">
                <a:latin typeface="Arial" panose="020B0604020202020204" pitchFamily="34" charset="0"/>
                <a:cs typeface="Arial" panose="020B0604020202020204" pitchFamily="34" charset="0"/>
              </a:rPr>
              <a:t>omponents</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ata</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Representation</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4. R</a:t>
            </a:r>
            <a:r>
              <a:rPr lang="en-US" sz="2400" cap="none" dirty="0" smtClean="0">
                <a:latin typeface="Arial" panose="020B0604020202020204" pitchFamily="34" charset="0"/>
                <a:cs typeface="Arial" panose="020B0604020202020204" pitchFamily="34" charset="0"/>
              </a:rPr>
              <a:t>egister</a:t>
            </a:r>
            <a:r>
              <a:rPr lang="en-US" sz="2400" dirty="0" smtClean="0">
                <a:latin typeface="Arial" panose="020B0604020202020204" pitchFamily="34" charset="0"/>
                <a:cs typeface="Arial" panose="020B0604020202020204" pitchFamily="34" charset="0"/>
              </a:rPr>
              <a:t> t</a:t>
            </a:r>
            <a:r>
              <a:rPr lang="en-US" sz="2400" cap="none" dirty="0" smtClean="0">
                <a:latin typeface="Arial" panose="020B0604020202020204" pitchFamily="34" charset="0"/>
                <a:cs typeface="Arial" panose="020B0604020202020204" pitchFamily="34" charset="0"/>
              </a:rPr>
              <a:t>ransfer</a:t>
            </a:r>
            <a:r>
              <a:rPr lang="en-US" sz="2400" dirty="0" smtClean="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5. Basic Computer Organization &amp; Design </a:t>
            </a:r>
            <a:r>
              <a:rPr lang="en-US" sz="2400" b="1" dirty="0">
                <a:latin typeface="Arial" panose="020B0604020202020204" pitchFamily="34" charset="0"/>
                <a:cs typeface="Arial" panose="020B0604020202020204" pitchFamily="34" charset="0"/>
              </a:rPr>
              <a:t>→→</a:t>
            </a:r>
            <a:r>
              <a:rPr lang="en-US" sz="2400" b="1" cap="none" dirty="0">
                <a:latin typeface="Arial" panose="020B0604020202020204" pitchFamily="34" charset="0"/>
                <a:cs typeface="Arial" panose="020B0604020202020204" pitchFamily="34" charset="0"/>
              </a:rPr>
              <a:t>Mid </a:t>
            </a:r>
            <a:r>
              <a:rPr lang="en-US" sz="2400" b="1" cap="none" dirty="0" smtClean="0">
                <a:latin typeface="Arial" panose="020B0604020202020204" pitchFamily="34" charset="0"/>
                <a:cs typeface="Arial" panose="020B0604020202020204" pitchFamily="34" charset="0"/>
              </a:rPr>
              <a:t>Term</a:t>
            </a: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6. Central processing unit</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7.Pilpeline &amp; vector processing</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8. Computer arithmetic</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9. I/O &amp; O/P organization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10. Memory organization</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11. Multiprocessors </a:t>
            </a: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186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94" y="176981"/>
            <a:ext cx="10364451" cy="848010"/>
          </a:xfrm>
        </p:spPr>
        <p:txBody>
          <a:bodyPr>
            <a:normAutofit/>
          </a:bodyPr>
          <a:lstStyle/>
          <a:p>
            <a:r>
              <a:rPr lang="en-US"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RAM Random Access memory</a:t>
            </a:r>
            <a:endPar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235973" y="1024991"/>
            <a:ext cx="11316929" cy="5444635"/>
          </a:xfrm>
        </p:spPr>
        <p:txBody>
          <a:bodyPr/>
          <a:lstStyle/>
          <a:p>
            <a:pPr algn="just">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a:t>
            </a:r>
            <a:r>
              <a:rPr lang="en-US" sz="2400" cap="none" dirty="0" smtClean="0">
                <a:latin typeface="Arial" panose="020B0604020202020204" pitchFamily="34" charset="0"/>
                <a:cs typeface="Arial" panose="020B0604020202020204" pitchFamily="34" charset="0"/>
              </a:rPr>
              <a:t>lternatively referred to as main memory, primary memory, or system memory</a:t>
            </a:r>
          </a:p>
          <a:p>
            <a:pPr algn="just">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T</a:t>
            </a:r>
            <a:r>
              <a:rPr lang="en-US" sz="2400" cap="none" dirty="0" smtClean="0">
                <a:latin typeface="Arial" panose="020B0604020202020204" pitchFamily="34" charset="0"/>
                <a:cs typeface="Arial" panose="020B0604020202020204" pitchFamily="34" charset="0"/>
              </a:rPr>
              <a:t>he other distinguishing characteristic of RAM is that it is volatile. a RAM must be provided with a constant power supply. if the power is interrupted, then the data are lost. thus, RAM can be used only as temporary storage. the two traditional forms of RAMS used in computers are SRAM and DRAM.</a:t>
            </a:r>
          </a:p>
          <a:p>
            <a:pPr algn="just">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150" y="3539613"/>
            <a:ext cx="6056670" cy="2861187"/>
          </a:xfrm>
          <a:prstGeom prst="rect">
            <a:avLst/>
          </a:prstGeom>
        </p:spPr>
      </p:pic>
    </p:spTree>
    <p:extLst>
      <p:ext uri="{BB962C8B-B14F-4D97-AF65-F5344CB8AC3E}">
        <p14:creationId xmlns:p14="http://schemas.microsoft.com/office/powerpoint/2010/main" val="3610540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45" y="185899"/>
            <a:ext cx="10364451" cy="699006"/>
          </a:xfrm>
        </p:spPr>
        <p:txBody>
          <a:bodyPr/>
          <a:lstStyle/>
          <a:p>
            <a:r>
              <a:rPr lang="en-US" u="sng" dirty="0">
                <a:effectLst>
                  <a:outerShdw blurRad="38100" dist="38100" dir="2700000" algn="tl">
                    <a:srgbClr val="000000">
                      <a:alpha val="43137"/>
                    </a:srgbClr>
                  </a:outerShdw>
                </a:effectLst>
              </a:rPr>
              <a:t>DRAM and SRAM</a:t>
            </a:r>
          </a:p>
        </p:txBody>
      </p:sp>
      <p:sp>
        <p:nvSpPr>
          <p:cNvPr id="3" name="Content Placeholder 2"/>
          <p:cNvSpPr>
            <a:spLocks noGrp="1"/>
          </p:cNvSpPr>
          <p:nvPr>
            <p:ph sz="quarter" idx="13"/>
          </p:nvPr>
        </p:nvSpPr>
        <p:spPr>
          <a:xfrm>
            <a:off x="167148" y="1098730"/>
            <a:ext cx="11779046" cy="5547876"/>
          </a:xfrm>
        </p:spPr>
        <p:txBody>
          <a:bodyPr/>
          <a:lstStyle/>
          <a:p>
            <a:pPr lvl="0">
              <a:buClr>
                <a:prstClr val="black"/>
              </a:buClr>
            </a:pPr>
            <a:r>
              <a:rPr lang="en-US" sz="2400" b="1" cap="none" dirty="0" smtClean="0">
                <a:solidFill>
                  <a:prstClr val="black"/>
                </a:solidFill>
                <a:latin typeface="Arial" panose="020B0604020202020204" pitchFamily="34" charset="0"/>
                <a:cs typeface="Arial" panose="020B0604020202020204" pitchFamily="34" charset="0"/>
              </a:rPr>
              <a:t>DRAM </a:t>
            </a:r>
            <a:r>
              <a:rPr lang="en-US" sz="2400" cap="none" dirty="0" smtClean="0">
                <a:latin typeface="Arial" panose="020B0604020202020204" pitchFamily="34" charset="0"/>
                <a:cs typeface="Arial" panose="020B0604020202020204" pitchFamily="34" charset="0"/>
              </a:rPr>
              <a:t>stands for dynamic random access memory. </a:t>
            </a:r>
          </a:p>
          <a:p>
            <a:pPr lvl="0">
              <a:buClr>
                <a:prstClr val="black"/>
              </a:buClr>
            </a:pPr>
            <a:r>
              <a:rPr lang="en-US" sz="2400" cap="none" dirty="0">
                <a:latin typeface="Arial" panose="020B0604020202020204" pitchFamily="34" charset="0"/>
                <a:cs typeface="Arial" panose="020B0604020202020204" pitchFamily="34" charset="0"/>
              </a:rPr>
              <a:t>I</a:t>
            </a:r>
            <a:r>
              <a:rPr lang="en-US" sz="2400" cap="none" dirty="0" smtClean="0">
                <a:latin typeface="Arial" panose="020B0604020202020204" pitchFamily="34" charset="0"/>
                <a:cs typeface="Arial" panose="020B0604020202020204" pitchFamily="34" charset="0"/>
              </a:rPr>
              <a:t>t is a type of semiconductor memory in which the memory is stored in the form of a charge. each memory cell in a dram is made of a transistor and a capacitor. the data is stored in the capacitor. capacitors loose charge due to leakage and hence dram's are volatile devices</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r>
              <a:rPr lang="en-US" sz="2400" cap="none" dirty="0">
                <a:latin typeface="Arial" panose="020B0604020202020204" pitchFamily="34" charset="0"/>
                <a:cs typeface="Arial" panose="020B0604020202020204" pitchFamily="34" charset="0"/>
              </a:rPr>
              <a:t>In contrast, a </a:t>
            </a:r>
            <a:r>
              <a:rPr lang="en-US" sz="2400" b="1" cap="none" dirty="0">
                <a:latin typeface="Arial" panose="020B0604020202020204" pitchFamily="34" charset="0"/>
                <a:cs typeface="Arial" panose="020B0604020202020204" pitchFamily="34" charset="0"/>
              </a:rPr>
              <a:t>S</a:t>
            </a:r>
            <a:r>
              <a:rPr lang="en-US" sz="2400" b="1" cap="none" dirty="0" smtClean="0">
                <a:latin typeface="Arial" panose="020B0604020202020204" pitchFamily="34" charset="0"/>
                <a:cs typeface="Arial" panose="020B0604020202020204" pitchFamily="34" charset="0"/>
              </a:rPr>
              <a:t>tatic </a:t>
            </a:r>
            <a:r>
              <a:rPr lang="en-US" sz="2400" b="1" cap="none" dirty="0">
                <a:latin typeface="Arial" panose="020B0604020202020204" pitchFamily="34" charset="0"/>
                <a:cs typeface="Arial" panose="020B0604020202020204" pitchFamily="34" charset="0"/>
              </a:rPr>
              <a:t>RAM (SRAM) </a:t>
            </a:r>
            <a:r>
              <a:rPr lang="en-US" sz="2400" cap="none" dirty="0">
                <a:latin typeface="Arial" panose="020B0604020202020204" pitchFamily="34" charset="0"/>
                <a:cs typeface="Arial" panose="020B0604020202020204" pitchFamily="34" charset="0"/>
              </a:rPr>
              <a:t>is a digital device that uses </a:t>
            </a:r>
            <a:r>
              <a:rPr lang="en-US" sz="2400" cap="none" dirty="0" smtClean="0">
                <a:latin typeface="Arial" panose="020B0604020202020204" pitchFamily="34" charset="0"/>
                <a:cs typeface="Arial" panose="020B0604020202020204" pitchFamily="34" charset="0"/>
              </a:rPr>
              <a:t>the same </a:t>
            </a:r>
            <a:r>
              <a:rPr lang="en-US" sz="2400" cap="none" dirty="0">
                <a:latin typeface="Arial" panose="020B0604020202020204" pitchFamily="34" charset="0"/>
                <a:cs typeface="Arial" panose="020B0604020202020204" pitchFamily="34" charset="0"/>
              </a:rPr>
              <a:t>logic elements used in the processor. In a SRAM, binary values are </a:t>
            </a:r>
            <a:r>
              <a:rPr lang="en-US" sz="2400" cap="none" dirty="0" smtClean="0">
                <a:latin typeface="Arial" panose="020B0604020202020204" pitchFamily="34" charset="0"/>
                <a:cs typeface="Arial" panose="020B0604020202020204" pitchFamily="34" charset="0"/>
              </a:rPr>
              <a:t>stored using </a:t>
            </a:r>
            <a:r>
              <a:rPr lang="en-US" sz="2400" cap="none" dirty="0">
                <a:latin typeface="Arial" panose="020B0604020202020204" pitchFamily="34" charset="0"/>
                <a:cs typeface="Arial" panose="020B0604020202020204" pitchFamily="34" charset="0"/>
              </a:rPr>
              <a:t>traditional </a:t>
            </a:r>
            <a:r>
              <a:rPr lang="en-US" sz="2400" cap="none" dirty="0" smtClean="0">
                <a:latin typeface="Arial" panose="020B0604020202020204" pitchFamily="34" charset="0"/>
                <a:cs typeface="Arial" panose="020B0604020202020204" pitchFamily="34" charset="0"/>
              </a:rPr>
              <a:t>flip-flop </a:t>
            </a:r>
            <a:r>
              <a:rPr lang="en-US" sz="2400" cap="none" dirty="0">
                <a:latin typeface="Arial" panose="020B0604020202020204" pitchFamily="34" charset="0"/>
                <a:cs typeface="Arial" panose="020B0604020202020204" pitchFamily="34" charset="0"/>
              </a:rPr>
              <a:t>logic-gate configurations </a:t>
            </a:r>
            <a:endParaRPr lang="en-US" sz="2400" cap="none" dirty="0" smtClean="0">
              <a:latin typeface="Arial" panose="020B0604020202020204" pitchFamily="34" charset="0"/>
              <a:cs typeface="Arial" panose="020B0604020202020204" pitchFamily="34" charset="0"/>
            </a:endParaRPr>
          </a:p>
          <a:p>
            <a:pPr algn="just"/>
            <a:r>
              <a:rPr lang="en-US" sz="2400" cap="none" dirty="0" smtClean="0">
                <a:latin typeface="Arial" panose="020B0604020202020204" pitchFamily="34" charset="0"/>
                <a:cs typeface="Arial" panose="020B0604020202020204" pitchFamily="34" charset="0"/>
              </a:rPr>
              <a:t>A </a:t>
            </a:r>
            <a:r>
              <a:rPr lang="en-US" sz="2400" cap="none" dirty="0">
                <a:latin typeface="Arial" panose="020B0604020202020204" pitchFamily="34" charset="0"/>
                <a:cs typeface="Arial" panose="020B0604020202020204" pitchFamily="34" charset="0"/>
              </a:rPr>
              <a:t>static RAM will hold its data as long as power is supplied to it.</a:t>
            </a:r>
          </a:p>
        </p:txBody>
      </p:sp>
    </p:spTree>
    <p:extLst>
      <p:ext uri="{BB962C8B-B14F-4D97-AF65-F5344CB8AC3E}">
        <p14:creationId xmlns:p14="http://schemas.microsoft.com/office/powerpoint/2010/main" val="3870527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93973"/>
          </a:xfrm>
        </p:spPr>
        <p:txBody>
          <a:bodyPr/>
          <a:lstStyle/>
          <a:p>
            <a:r>
              <a:rPr lang="en-US" u="sng" dirty="0" smtClean="0">
                <a:effectLst>
                  <a:outerShdw blurRad="38100" dist="38100" dir="2700000" algn="tl">
                    <a:srgbClr val="000000">
                      <a:alpha val="43137"/>
                    </a:srgbClr>
                  </a:outerShdw>
                </a:effectLst>
              </a:rPr>
              <a:t>Assignment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35973" y="2367092"/>
            <a:ext cx="11828207" cy="3306121"/>
          </a:xfrm>
        </p:spPr>
        <p:txBody>
          <a:bodyPr>
            <a:normAutofit/>
          </a:bodyPr>
          <a:lstStyle/>
          <a:p>
            <a:pPr algn="ctr"/>
            <a:r>
              <a:rPr lang="en-US" sz="2800" dirty="0" smtClean="0"/>
              <a:t>DRAM Vs SRAM</a:t>
            </a:r>
            <a:endParaRPr lang="en-US" sz="2800" dirty="0"/>
          </a:p>
        </p:txBody>
      </p:sp>
    </p:spTree>
    <p:extLst>
      <p:ext uri="{BB962C8B-B14F-4D97-AF65-F5344CB8AC3E}">
        <p14:creationId xmlns:p14="http://schemas.microsoft.com/office/powerpoint/2010/main" val="2509370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601" y="491614"/>
            <a:ext cx="10364451" cy="816076"/>
          </a:xfrm>
        </p:spPr>
        <p:txBody>
          <a:bodyPr>
            <a:normAutofit/>
          </a:bodyPr>
          <a:lstStyle/>
          <a:p>
            <a:r>
              <a:rPr lang="en-US"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read-only memory (ROM)</a:t>
            </a:r>
          </a:p>
        </p:txBody>
      </p:sp>
      <p:sp>
        <p:nvSpPr>
          <p:cNvPr id="3" name="Content Placeholder 2"/>
          <p:cNvSpPr>
            <a:spLocks noGrp="1"/>
          </p:cNvSpPr>
          <p:nvPr>
            <p:ph sz="quarter" idx="13"/>
          </p:nvPr>
        </p:nvSpPr>
        <p:spPr>
          <a:xfrm>
            <a:off x="206477" y="1307690"/>
            <a:ext cx="11710220" cy="4971190"/>
          </a:xfrm>
        </p:spPr>
        <p:txBody>
          <a:bodyPr>
            <a:normAutofit/>
          </a:bodyPr>
          <a:lstStyle/>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Contains a permanent pattern of data that cannot be changed. </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 ROM is nonvolatile; that is, no power source is required to maintain the bit values in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memory</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If you ever do the hardware setup procedure with your computer, you effectively will be writing to ROM</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Another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 of ROM is </a:t>
            </a: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PROM</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EPROM</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EEPROM</a:t>
            </a: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5119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2326805" y="882293"/>
            <a:ext cx="6979070" cy="4889243"/>
          </a:xfrm>
          <a:prstGeom prst="rect">
            <a:avLst/>
          </a:prstGeom>
        </p:spPr>
      </p:pic>
    </p:spTree>
    <p:extLst>
      <p:ext uri="{BB962C8B-B14F-4D97-AF65-F5344CB8AC3E}">
        <p14:creationId xmlns:p14="http://schemas.microsoft.com/office/powerpoint/2010/main" val="1839462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620" y="393291"/>
            <a:ext cx="10364451" cy="671029"/>
          </a:xfrm>
        </p:spPr>
        <p:txBody>
          <a:bodyPr>
            <a:normAutofit fontScale="90000"/>
          </a:bodyPr>
          <a:lstStyle/>
          <a:p>
            <a:r>
              <a:rPr lang="en-US" b="1" u="sng" dirty="0">
                <a:solidFill>
                  <a:srgbClr val="000000"/>
                </a:solidFill>
                <a:effectLst>
                  <a:outerShdw blurRad="38100" dist="38100" dir="2700000" algn="tl">
                    <a:srgbClr val="000000">
                      <a:alpha val="43137"/>
                    </a:srgbClr>
                  </a:outerShdw>
                </a:effectLst>
                <a:latin typeface="Times New Roman" panose="02020603050405020304" pitchFamily="18" charset="0"/>
              </a:rPr>
              <a:t>PROM</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endParaRPr lang="en-US" dirty="0"/>
          </a:p>
        </p:txBody>
      </p:sp>
      <p:sp>
        <p:nvSpPr>
          <p:cNvPr id="3" name="Content Placeholder 2"/>
          <p:cNvSpPr>
            <a:spLocks noGrp="1"/>
          </p:cNvSpPr>
          <p:nvPr>
            <p:ph sz="quarter" idx="13"/>
          </p:nvPr>
        </p:nvSpPr>
        <p:spPr>
          <a:xfrm>
            <a:off x="127819" y="1064320"/>
            <a:ext cx="11916697" cy="5542957"/>
          </a:xfrm>
        </p:spPr>
        <p:txBody>
          <a:bodyPr/>
          <a:lstStyle/>
          <a:p>
            <a:pPr algn="just">
              <a:buFont typeface="Wingdings" panose="05000000000000000000" pitchFamily="2" charset="2"/>
              <a:buChar char="q"/>
            </a:pPr>
            <a:r>
              <a:rPr lang="en-US" dirty="0"/>
              <a:t>  </a:t>
            </a:r>
            <a:r>
              <a:rPr lang="en-US" sz="2800" cap="none" dirty="0">
                <a:effectLst>
                  <a:outerShdw blurRad="38100" dist="38100" dir="2700000" algn="tl">
                    <a:srgbClr val="000000">
                      <a:alpha val="43137"/>
                    </a:srgbClr>
                  </a:outerShdw>
                </a:effectLst>
                <a:latin typeface="Arial" pitchFamily="34" charset="0"/>
                <a:cs typeface="Arial" pitchFamily="34" charset="0"/>
              </a:rPr>
              <a:t>Developers created a type of rom known as programmable read-only memory (prom). </a:t>
            </a:r>
          </a:p>
          <a:p>
            <a:pPr algn="just">
              <a:buFont typeface="Wingdings" panose="05000000000000000000" pitchFamily="2" charset="2"/>
              <a:buChar char="q"/>
            </a:pPr>
            <a:r>
              <a:rPr lang="en-US" sz="2800" cap="none" dirty="0">
                <a:effectLst>
                  <a:outerShdw blurRad="38100" dist="38100" dir="2700000" algn="tl">
                    <a:srgbClr val="000000">
                      <a:alpha val="43137"/>
                    </a:srgbClr>
                  </a:outerShdw>
                </a:effectLst>
                <a:latin typeface="Arial" pitchFamily="34" charset="0"/>
                <a:cs typeface="Arial" pitchFamily="34" charset="0"/>
              </a:rPr>
              <a:t>Blank prom chips can be bought inexpensively and coded by the user with a programmer.</a:t>
            </a:r>
          </a:p>
          <a:p>
            <a:pPr algn="just">
              <a:buFont typeface="Wingdings" panose="05000000000000000000" pitchFamily="2" charset="2"/>
              <a:buChar char="q"/>
            </a:pPr>
            <a:r>
              <a:rPr lang="en-US" sz="2800" cap="none" dirty="0">
                <a:effectLst>
                  <a:outerShdw blurRad="38100" dist="38100" dir="2700000" algn="tl">
                    <a:srgbClr val="000000">
                      <a:alpha val="43137"/>
                    </a:srgbClr>
                  </a:outerShdw>
                </a:effectLst>
                <a:latin typeface="Arial" pitchFamily="34" charset="0"/>
                <a:cs typeface="Arial" pitchFamily="34" charset="0"/>
              </a:rPr>
              <a:t>PROMs retain their contents when the computer is turned off. The difference between a PROM and a ROM (read-only memory) is that a PROM is manufactured as blank memory, whereas a ROM is programmed during the manufacturing process.</a:t>
            </a:r>
            <a:r>
              <a:rPr lang="en-US" sz="2800" cap="none" dirty="0" smtClean="0">
                <a:effectLst>
                  <a:outerShdw blurRad="38100" dist="38100" dir="2700000" algn="tl">
                    <a:srgbClr val="000000">
                      <a:alpha val="43137"/>
                    </a:srgbClr>
                  </a:outerShdw>
                </a:effectLst>
                <a:latin typeface="Arial" pitchFamily="34" charset="0"/>
                <a:cs typeface="Arial" pitchFamily="34" charset="0"/>
              </a:rPr>
              <a:t/>
            </a:r>
            <a:br>
              <a:rPr lang="en-US" sz="2800" cap="none" dirty="0" smtClean="0">
                <a:effectLst>
                  <a:outerShdw blurRad="38100" dist="38100" dir="2700000" algn="tl">
                    <a:srgbClr val="000000">
                      <a:alpha val="43137"/>
                    </a:srgbClr>
                  </a:outerShdw>
                </a:effectLst>
                <a:latin typeface="Arial" pitchFamily="34" charset="0"/>
                <a:cs typeface="Arial" pitchFamily="34" charset="0"/>
              </a:rPr>
            </a:br>
            <a:endParaRPr lang="en-US" cap="none"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87971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23" y="344129"/>
            <a:ext cx="10364451" cy="602204"/>
          </a:xfrm>
        </p:spPr>
        <p:txBody>
          <a:bodyPr>
            <a:normAutofit/>
          </a:bodyPr>
          <a:lstStyle/>
          <a:p>
            <a:r>
              <a:rPr lang="en-US" sz="3200" b="1" u="sng" dirty="0">
                <a:solidFill>
                  <a:srgbClr val="000000"/>
                </a:solidFill>
                <a:effectLst>
                  <a:outerShdw blurRad="38100" dist="38100" dir="2700000" algn="tl">
                    <a:srgbClr val="000000">
                      <a:alpha val="43137"/>
                    </a:srgbClr>
                  </a:outerShdw>
                </a:effectLst>
                <a:latin typeface="Arial" panose="020B0604020202020204" pitchFamily="34" charset="0"/>
              </a:rPr>
              <a:t>EPROM</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55639" y="946333"/>
            <a:ext cx="11749548" cy="5641281"/>
          </a:xfrm>
        </p:spPr>
        <p:txBody>
          <a:bodyPr>
            <a:normAutofit fontScale="85000" lnSpcReduction="20000"/>
          </a:bodyPr>
          <a:lstStyle/>
          <a:p>
            <a:pPr algn="just">
              <a:lnSpc>
                <a:spcPct val="130000"/>
              </a:lnSpc>
              <a:buFont typeface="Wingdings" panose="05000000000000000000" pitchFamily="2" charset="2"/>
              <a:buChar char="q"/>
            </a:pPr>
            <a:r>
              <a:rPr lang="en-US" dirty="0" smtClean="0"/>
              <a:t> </a:t>
            </a:r>
            <a:r>
              <a:rPr lang="en-US" sz="2800" cap="none" dirty="0">
                <a:effectLst>
                  <a:outerShdw blurRad="38100" dist="38100" dir="2700000" algn="tl">
                    <a:srgbClr val="000000">
                      <a:alpha val="43137"/>
                    </a:srgbClr>
                  </a:outerShdw>
                </a:effectLst>
                <a:latin typeface="Arial" pitchFamily="34" charset="0"/>
                <a:cs typeface="Arial" pitchFamily="34" charset="0"/>
              </a:rPr>
              <a:t>A</a:t>
            </a:r>
            <a:r>
              <a:rPr lang="en-US" sz="2800" cap="none" dirty="0" smtClean="0">
                <a:effectLst>
                  <a:outerShdw blurRad="38100" dist="38100" dir="2700000" algn="tl">
                    <a:srgbClr val="000000">
                      <a:alpha val="43137"/>
                    </a:srgbClr>
                  </a:outerShdw>
                </a:effectLst>
                <a:latin typeface="Arial" pitchFamily="34" charset="0"/>
                <a:cs typeface="Arial" pitchFamily="34" charset="0"/>
              </a:rPr>
              <a:t>cronym </a:t>
            </a:r>
            <a:r>
              <a:rPr lang="en-US" sz="2800" cap="none" dirty="0">
                <a:effectLst>
                  <a:outerShdw blurRad="38100" dist="38100" dir="2700000" algn="tl">
                    <a:srgbClr val="000000">
                      <a:alpha val="43137"/>
                    </a:srgbClr>
                  </a:outerShdw>
                </a:effectLst>
                <a:latin typeface="Arial" pitchFamily="34" charset="0"/>
                <a:cs typeface="Arial" pitchFamily="34" charset="0"/>
              </a:rPr>
              <a:t>for erasable programmable read-only memory, and pronounced </a:t>
            </a:r>
            <a:r>
              <a:rPr lang="en-US" sz="2800" cap="none" dirty="0" err="1">
                <a:effectLst>
                  <a:outerShdw blurRad="38100" dist="38100" dir="2700000" algn="tl">
                    <a:srgbClr val="000000">
                      <a:alpha val="43137"/>
                    </a:srgbClr>
                  </a:outerShdw>
                </a:effectLst>
                <a:latin typeface="Arial" pitchFamily="34" charset="0"/>
                <a:cs typeface="Arial" pitchFamily="34" charset="0"/>
              </a:rPr>
              <a:t>ee</a:t>
            </a:r>
            <a:r>
              <a:rPr lang="en-US" sz="2800" cap="none" dirty="0">
                <a:effectLst>
                  <a:outerShdw blurRad="38100" dist="38100" dir="2700000" algn="tl">
                    <a:srgbClr val="000000">
                      <a:alpha val="43137"/>
                    </a:srgbClr>
                  </a:outerShdw>
                </a:effectLst>
                <a:latin typeface="Arial" pitchFamily="34" charset="0"/>
                <a:cs typeface="Arial" pitchFamily="34" charset="0"/>
              </a:rPr>
              <a:t>-prom, eprom is a special type of memory that retains its contents until it is exposed to ultraviolet light. </a:t>
            </a:r>
          </a:p>
          <a:p>
            <a:pPr algn="just">
              <a:lnSpc>
                <a:spcPct val="130000"/>
              </a:lnSpc>
              <a:buFont typeface="Wingdings" panose="05000000000000000000" pitchFamily="2" charset="2"/>
              <a:buChar char="q"/>
            </a:pPr>
            <a:r>
              <a:rPr lang="en-US" sz="2800" cap="none" dirty="0" smtClean="0">
                <a:effectLst>
                  <a:outerShdw blurRad="38100" dist="38100" dir="2700000" algn="tl">
                    <a:srgbClr val="000000">
                      <a:alpha val="43137"/>
                    </a:srgbClr>
                  </a:outerShdw>
                </a:effectLst>
                <a:latin typeface="Arial" pitchFamily="34" charset="0"/>
                <a:cs typeface="Arial" pitchFamily="34" charset="0"/>
              </a:rPr>
              <a:t>The </a:t>
            </a:r>
            <a:r>
              <a:rPr lang="en-US" sz="2800" cap="none" dirty="0">
                <a:effectLst>
                  <a:outerShdw blurRad="38100" dist="38100" dir="2700000" algn="tl">
                    <a:srgbClr val="000000">
                      <a:alpha val="43137"/>
                    </a:srgbClr>
                  </a:outerShdw>
                </a:effectLst>
                <a:latin typeface="Arial" pitchFamily="34" charset="0"/>
                <a:cs typeface="Arial" pitchFamily="34" charset="0"/>
              </a:rPr>
              <a:t>ultraviolet light clears its contents, making it possible to reprogram the memory. </a:t>
            </a:r>
            <a:r>
              <a:rPr lang="en-US" sz="2800" cap="none" dirty="0">
                <a:effectLst>
                  <a:outerShdw blurRad="38100" dist="38100" dir="2700000" algn="tl">
                    <a:srgbClr val="000000">
                      <a:alpha val="43137"/>
                    </a:srgbClr>
                  </a:outerShdw>
                </a:effectLst>
                <a:latin typeface="Arial" pitchFamily="34" charset="0"/>
                <a:cs typeface="Arial" pitchFamily="34" charset="0"/>
              </a:rPr>
              <a:t>to write to and erase an eprom, you need a special device called a prom programmer or prom burner</a:t>
            </a:r>
          </a:p>
          <a:p>
            <a:pPr algn="just">
              <a:lnSpc>
                <a:spcPct val="130000"/>
              </a:lnSpc>
              <a:buFont typeface="Wingdings" panose="05000000000000000000" pitchFamily="2" charset="2"/>
              <a:buChar char="q"/>
            </a:pPr>
            <a:r>
              <a:rPr lang="en-US" sz="2800" cap="none" dirty="0" smtClean="0">
                <a:effectLst>
                  <a:outerShdw blurRad="38100" dist="38100" dir="2700000" algn="tl">
                    <a:srgbClr val="000000">
                      <a:alpha val="43137"/>
                    </a:srgbClr>
                  </a:outerShdw>
                </a:effectLst>
                <a:latin typeface="Arial" pitchFamily="34" charset="0"/>
                <a:cs typeface="Arial" pitchFamily="34" charset="0"/>
              </a:rPr>
              <a:t>To </a:t>
            </a:r>
            <a:r>
              <a:rPr lang="en-US" sz="2800" cap="none" dirty="0">
                <a:effectLst>
                  <a:outerShdw blurRad="38100" dist="38100" dir="2700000" algn="tl">
                    <a:srgbClr val="000000">
                      <a:alpha val="43137"/>
                    </a:srgbClr>
                  </a:outerShdw>
                </a:effectLst>
                <a:latin typeface="Arial" pitchFamily="34" charset="0"/>
                <a:cs typeface="Arial" pitchFamily="34" charset="0"/>
              </a:rPr>
              <a:t>rewrite an </a:t>
            </a:r>
            <a:r>
              <a:rPr lang="en-US" sz="2800" cap="none" dirty="0">
                <a:effectLst>
                  <a:outerShdw blurRad="38100" dist="38100" dir="2700000" algn="tl">
                    <a:srgbClr val="000000">
                      <a:alpha val="43137"/>
                    </a:srgbClr>
                  </a:outerShdw>
                </a:effectLst>
                <a:latin typeface="Arial" pitchFamily="34" charset="0"/>
                <a:cs typeface="Arial" pitchFamily="34" charset="0"/>
              </a:rPr>
              <a:t>eprom, you must erase it first. to erase it, you must supply a level of energy strong enough to break through the negative electrons blocking the floating gate. in a standard eprom</a:t>
            </a:r>
            <a:r>
              <a:rPr lang="en-US" sz="2800" cap="none" dirty="0">
                <a:effectLst>
                  <a:outerShdw blurRad="38100" dist="38100" dir="2700000" algn="tl">
                    <a:srgbClr val="000000">
                      <a:alpha val="43137"/>
                    </a:srgbClr>
                  </a:outerShdw>
                </a:effectLst>
                <a:latin typeface="Arial" pitchFamily="34" charset="0"/>
                <a:cs typeface="Arial" pitchFamily="34" charset="0"/>
              </a:rPr>
              <a:t>, this is best accomplished with </a:t>
            </a:r>
            <a:r>
              <a:rPr lang="en-US" sz="2800" cap="none" dirty="0" smtClean="0">
                <a:effectLst>
                  <a:outerShdw blurRad="38100" dist="38100" dir="2700000" algn="tl">
                    <a:srgbClr val="000000">
                      <a:alpha val="43137"/>
                    </a:srgbClr>
                  </a:outerShdw>
                </a:effectLst>
                <a:latin typeface="Arial" pitchFamily="34" charset="0"/>
                <a:cs typeface="Arial" pitchFamily="34" charset="0"/>
              </a:rPr>
              <a:t>UV </a:t>
            </a:r>
            <a:r>
              <a:rPr lang="en-US" sz="2800" cap="none" dirty="0">
                <a:effectLst>
                  <a:outerShdw blurRad="38100" dist="38100" dir="2700000" algn="tl">
                    <a:srgbClr val="000000">
                      <a:alpha val="43137"/>
                    </a:srgbClr>
                  </a:outerShdw>
                </a:effectLst>
                <a:latin typeface="Arial" pitchFamily="34" charset="0"/>
                <a:cs typeface="Arial" pitchFamily="34" charset="0"/>
              </a:rPr>
              <a:t>light at a wavelength of 253.7 nanometers (2537 angstroms). </a:t>
            </a:r>
            <a:r>
              <a:rPr lang="en-US" sz="2800" cap="none" dirty="0">
                <a:effectLst>
                  <a:outerShdw blurRad="38100" dist="38100" dir="2700000" algn="tl">
                    <a:srgbClr val="000000">
                      <a:alpha val="43137"/>
                    </a:srgbClr>
                  </a:outerShdw>
                </a:effectLst>
                <a:latin typeface="Arial" pitchFamily="34" charset="0"/>
                <a:cs typeface="Arial" pitchFamily="34" charset="0"/>
              </a:rPr>
              <a:t>because this particular frequency will not penetrate most plastics or glasses, each eprom chip has a quartz window on top of it. the eprom must be very close to the eraser's light source, within an inch or two, to work properly.</a:t>
            </a:r>
            <a:endParaRPr lang="en-US" sz="2800" cap="none"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80118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95" y="176557"/>
            <a:ext cx="10364451" cy="1134083"/>
          </a:xfrm>
        </p:spPr>
        <p:txBody>
          <a:bodyPr>
            <a:normAutofit/>
          </a:bodyPr>
          <a:lstStyle/>
          <a:p>
            <a:pPr>
              <a:buClr>
                <a:schemeClr val="tx1"/>
              </a:buClr>
            </a:pPr>
            <a:r>
              <a:rPr lang="en-US" sz="3200" b="1" u="sng" dirty="0">
                <a:solidFill>
                  <a:srgbClr val="000000"/>
                </a:solidFill>
                <a:effectLst>
                  <a:outerShdw blurRad="38100" dist="38100" dir="2700000" algn="tl">
                    <a:srgbClr val="000000">
                      <a:alpha val="43137"/>
                    </a:srgbClr>
                  </a:outerShdw>
                </a:effectLst>
                <a:latin typeface="Arial" panose="020B0604020202020204" pitchFamily="34" charset="0"/>
              </a:rPr>
              <a:t>eeprom</a:t>
            </a:r>
          </a:p>
        </p:txBody>
      </p:sp>
      <p:sp>
        <p:nvSpPr>
          <p:cNvPr id="3" name="Content Placeholder 2"/>
          <p:cNvSpPr>
            <a:spLocks noGrp="1"/>
          </p:cNvSpPr>
          <p:nvPr>
            <p:ph sz="quarter" idx="13"/>
          </p:nvPr>
        </p:nvSpPr>
        <p:spPr>
          <a:xfrm>
            <a:off x="304800" y="1539240"/>
            <a:ext cx="11689080" cy="4251959"/>
          </a:xfrm>
        </p:spPr>
        <p:txBody>
          <a:bodyPr>
            <a:normAutofit/>
          </a:bodyPr>
          <a:lstStyle/>
          <a:p>
            <a:pPr algn="just">
              <a:buFont typeface="Wingdings" panose="05000000000000000000" pitchFamily="2" charset="2"/>
              <a:buChar char="q"/>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eeprom</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stands for electrically erasable read only memory. these are also erasable like eprom, but the same work of erasing is performed with electric current. thus, it provides the ease of erasing it even if the memory is positioned in the computer. it stores computer system’s bios. </a:t>
            </a:r>
            <a:endPar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EEPROM chip has to be erased and reprogrammed in its entirety, not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selectively</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special form of EEPROM is flash memory, which uses normal PC voltages for erasure and reprogramming.</a:t>
            </a: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7274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5116" y="2212259"/>
            <a:ext cx="10363826" cy="2782528"/>
          </a:xfrm>
        </p:spPr>
        <p:txBody>
          <a:bodyPr>
            <a:normAutofit/>
          </a:bodyPr>
          <a:lstStyle/>
          <a:p>
            <a:pPr marL="0" indent="0" algn="ctr">
              <a:buNone/>
            </a:pPr>
            <a:r>
              <a:rPr lang="en-US" sz="4000" dirty="0" smtClean="0">
                <a:effectLst>
                  <a:outerShdw blurRad="38100" dist="38100" dir="2700000" algn="tl">
                    <a:srgbClr val="000000">
                      <a:alpha val="43137"/>
                    </a:srgbClr>
                  </a:outerShdw>
                </a:effectLst>
              </a:rPr>
              <a:t>Thank you</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18076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31" y="2154709"/>
            <a:ext cx="10364451" cy="1596177"/>
          </a:xfrm>
        </p:spPr>
        <p:txBody>
          <a:bodyPr>
            <a:normAutofit/>
          </a:bodyPr>
          <a:lstStyle/>
          <a:p>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Chapter#2 </a:t>
            </a:r>
            <a: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Digital Components</a:t>
            </a:r>
            <a:endPar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97536"/>
            <a:ext cx="10364451" cy="609600"/>
          </a:xfrm>
        </p:spPr>
        <p:txBody>
          <a:bodyPr>
            <a:normAutofit/>
          </a:bodyPr>
          <a:lstStyle/>
          <a:p>
            <a:r>
              <a:rPr lang="en-US" sz="3200"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endPar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70688" y="890016"/>
            <a:ext cx="11911584" cy="5657088"/>
          </a:xfrm>
        </p:spPr>
        <p:txBody>
          <a:bodyPr/>
          <a:lstStyle/>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Integrated circuits</a:t>
            </a:r>
            <a:endParaRPr lang="en-US" dirty="0">
              <a:latin typeface="Arial" panose="020B0604020202020204" pitchFamily="34" charset="0"/>
              <a:cs typeface="Arial" panose="020B0604020202020204" pitchFamily="34" charset="0"/>
            </a:endParaRP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Decoders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Multiplexers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Registers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Shift registers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Binary counters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Memory units</a:t>
            </a:r>
          </a:p>
          <a:p>
            <a:pPr lvl="0">
              <a:buClr>
                <a:prstClr val="black"/>
              </a:buClr>
              <a:buFont typeface="Wingdings" panose="05000000000000000000" pitchFamily="2" charset="2"/>
              <a:buChar char="q"/>
            </a:pPr>
            <a:endParaRPr lang="en-US" sz="2400" cap="none"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25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42" y="344129"/>
            <a:ext cx="10364451" cy="918334"/>
          </a:xfrm>
        </p:spPr>
        <p:txBody>
          <a:bodyPr>
            <a:noAutofit/>
          </a:bodyPr>
          <a:lstStyle/>
          <a:p>
            <a:pPr marL="228600" lvl="0" indent="-228600">
              <a:lnSpc>
                <a:spcPct val="120000"/>
              </a:lnSpc>
              <a:spcBef>
                <a:spcPts val="1000"/>
              </a:spcBef>
            </a:pPr>
            <a:r>
              <a:rPr lang="en-US" sz="3200"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D</a:t>
            </a:r>
            <a:r>
              <a:rPr lang="en-US" sz="3200" u="sng"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igital</a:t>
            </a:r>
            <a:r>
              <a:rPr lang="en-US" sz="3200"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t>
            </a:r>
            <a:r>
              <a:rPr lang="en-US" sz="3200" u="sng" dirty="0" smtClean="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components</a:t>
            </a:r>
            <a:r>
              <a:rPr lang="en-US" sz="3200"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r>
            <a:br>
              <a:rPr lang="en-US" sz="3200"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80416" y="1036321"/>
            <a:ext cx="11728704" cy="5669279"/>
          </a:xfrm>
        </p:spPr>
        <p:txBody>
          <a:bodyPr/>
          <a:lstStyle/>
          <a:p>
            <a:pPr lvl="0">
              <a:buClr>
                <a:prstClr val="black"/>
              </a:buClr>
              <a:buFont typeface="Wingdings" panose="05000000000000000000" pitchFamily="2" charset="2"/>
              <a:buChar char="q"/>
            </a:pPr>
            <a:r>
              <a:rPr lang="en-US" sz="2800" cap="none" dirty="0">
                <a:solidFill>
                  <a:prstClr val="black"/>
                </a:solidFill>
                <a:latin typeface="Arial" panose="020B0604020202020204" pitchFamily="34" charset="0"/>
                <a:cs typeface="Arial" panose="020B0604020202020204" pitchFamily="34" charset="0"/>
              </a:rPr>
              <a:t>Integrated circuits</a:t>
            </a:r>
            <a:endParaRPr lang="en-US" sz="28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cap="none" dirty="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igital circuits are constructed with integrated circuits</a:t>
            </a:r>
          </a:p>
          <a:p>
            <a:pPr algn="just">
              <a:buFont typeface="Wingdings" panose="05000000000000000000" pitchFamily="2" charset="2"/>
              <a:buChar char="ü"/>
            </a:pPr>
            <a:r>
              <a:rPr lang="en-US" sz="2400" cap="none" dirty="0">
                <a:latin typeface="Arial" panose="020B0604020202020204" pitchFamily="34" charset="0"/>
                <a:cs typeface="Arial" panose="020B0604020202020204" pitchFamily="34" charset="0"/>
              </a:rPr>
              <a:t>I</a:t>
            </a:r>
            <a:r>
              <a:rPr lang="en-US" sz="2400" cap="none" dirty="0" smtClean="0">
                <a:latin typeface="Arial" panose="020B0604020202020204" pitchFamily="34" charset="0"/>
                <a:cs typeface="Arial" panose="020B0604020202020204" pitchFamily="34" charset="0"/>
              </a:rPr>
              <a:t>t's a neat way of cramming hundreds, thousands, millions, or even billions of electronic components onto tiny chips of silicon no bigger than a fingernail. let's take a closer look at ICs and how  they work!</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As the technology of Ics has improved, the number of gates that can be put in a single chip has increased considerably.</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The differentiation between those chips that have a few internal gates &amp; those having hundreds or thousands of gates is made by a customary reference to a package being either a small, medium or large scale integration device. </a:t>
            </a:r>
            <a:r>
              <a:rPr lang="en-US" sz="2400" cap="none" dirty="0" err="1" smtClean="0">
                <a:latin typeface="Arial" panose="020B0604020202020204" pitchFamily="34" charset="0"/>
                <a:cs typeface="Arial" panose="020B0604020202020204" pitchFamily="34" charset="0"/>
              </a:rPr>
              <a:t>i.e</a:t>
            </a:r>
            <a:r>
              <a:rPr lang="en-US" sz="2400" cap="none" dirty="0" smtClean="0">
                <a:latin typeface="Arial" panose="020B0604020202020204" pitchFamily="34" charset="0"/>
                <a:cs typeface="Arial" panose="020B0604020202020204" pitchFamily="34" charset="0"/>
              </a:rPr>
              <a:t> </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SSL, MSI, LSI, &amp; VLSI </a:t>
            </a: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394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787" y="464405"/>
            <a:ext cx="10364451" cy="563011"/>
          </a:xfrm>
        </p:spPr>
        <p:txBody>
          <a:bodyPr>
            <a:noAutofit/>
          </a:bodyPr>
          <a:lstStyle/>
          <a:p>
            <a:pPr marL="228600" lvl="0" indent="-228600">
              <a:lnSpc>
                <a:spcPct val="120000"/>
              </a:lnSpc>
              <a:spcBef>
                <a:spcPts val="1000"/>
              </a:spcBef>
            </a:pPr>
            <a:r>
              <a:rPr lang="en-US" u="sng"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Integrated circuits</a:t>
            </a:r>
            <a:r>
              <a:rPr lang="en-US"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r>
            <a:br>
              <a:rPr lang="en-US"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43838" y="1027416"/>
            <a:ext cx="11887200" cy="5414481"/>
          </a:xfrm>
        </p:spPr>
        <p:txBody>
          <a:bodyPr>
            <a:normAutofit fontScale="92500" lnSpcReduction="10000"/>
          </a:bodyPr>
          <a:lstStyle/>
          <a:p>
            <a:pPr marL="457200" indent="-457200" algn="just">
              <a:buFont typeface="+mj-lt"/>
              <a:buAutoNum type="arabicPeriod"/>
            </a:pPr>
            <a:r>
              <a:rPr lang="en-US" sz="2400" b="1" i="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t>
            </a:r>
            <a:r>
              <a:rPr lang="en-US" sz="2400" b="1" i="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mall-scale integration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(SSI</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contain several independent gates in a single package. the number of gates is usually less than 1, limited by	the number of pins available  in the IC.</a:t>
            </a:r>
          </a:p>
          <a:p>
            <a:pPr marL="457200" indent="-457200" algn="just">
              <a:buFont typeface="+mj-lt"/>
              <a:buAutoNum type="arabicPeriod"/>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Medium-scale </a:t>
            </a: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integration (MSI)</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devices have a complexity of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approximately 10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to 200 gates in a single package. They usually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perform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specific elementary digital functions such as decoders, adders, and registers</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457200" indent="-457200" algn="just">
              <a:buFont typeface="+mj-lt"/>
              <a:buAutoNum type="arabicPeriod"/>
            </a:pP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Large -scale integration (LSI)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contain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between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200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few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thousand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gates in a single package. They include digital systems, such as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proces­sors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memory  chips, and  programmable  modules</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457200" indent="-457200" algn="just">
              <a:buFont typeface="+mj-lt"/>
              <a:buAutoNum type="arabicPeriod"/>
            </a:pP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Very-large-scale	integration	</a:t>
            </a: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(VLSI</a:t>
            </a: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devices		contain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thousands of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gates within	a	single	package.	Examples	are	large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memory array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complex microcomputer chips. Because of their small size and low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cost,   VLSI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have revolutionized the computer system design technology</a:t>
            </a:r>
          </a:p>
          <a:p>
            <a:pPr marL="457200" indent="-457200">
              <a:buFont typeface="+mj-lt"/>
              <a:buAutoNum type="arabicPeriod"/>
            </a:pP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2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788" y="196645"/>
            <a:ext cx="10364451" cy="621868"/>
          </a:xfrm>
        </p:spPr>
        <p:txBody>
          <a:bodyPr/>
          <a:lstStyle/>
          <a:p>
            <a:r>
              <a:rPr lang="en-US" u="sng" dirty="0" smtClean="0">
                <a:effectLst>
                  <a:outerShdw blurRad="38100" dist="38100" dir="2700000" algn="tl">
                    <a:srgbClr val="000000">
                      <a:alpha val="43137"/>
                    </a:srgbClr>
                  </a:outerShdw>
                </a:effectLst>
              </a:rPr>
              <a:t>decoders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26143" y="963561"/>
            <a:ext cx="11779044" cy="5692878"/>
          </a:xfrm>
        </p:spPr>
        <p:txBody>
          <a:bodyPr/>
          <a:lstStyle/>
          <a:p>
            <a:pPr algn="just">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decoder is a combinational circuit that converts binary information from the n code input to maximum of 2 coded output</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 its general form, a decoder has n</a:t>
            </a:r>
            <a:r>
              <a:rPr lang="en-US" i="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input lines to handle n bits and from one to 2n output lines to indicate the presence of one or more </a:t>
            </a:r>
            <a:r>
              <a:rPr lang="en-US" i="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-bit combinations.</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simplest is the 1-to-2 line decoder. The truth table is</a:t>
            </a:r>
          </a:p>
          <a:p>
            <a:pPr>
              <a:buFont typeface="Wingdings" panose="05000000000000000000" pitchFamily="2" charset="2"/>
              <a:buChar char="ü"/>
            </a:pPr>
            <a:endParaRPr lang="en-US" cap="none" dirty="0"/>
          </a:p>
        </p:txBody>
      </p:sp>
      <p:pic>
        <p:nvPicPr>
          <p:cNvPr id="4" name="Picture 3"/>
          <p:cNvPicPr>
            <a:picLocks noChangeAspect="1"/>
          </p:cNvPicPr>
          <p:nvPr/>
        </p:nvPicPr>
        <p:blipFill>
          <a:blip r:embed="rId2"/>
          <a:stretch>
            <a:fillRect/>
          </a:stretch>
        </p:blipFill>
        <p:spPr>
          <a:xfrm>
            <a:off x="8221419" y="2579453"/>
            <a:ext cx="2237426" cy="2684309"/>
          </a:xfrm>
          <a:prstGeom prst="rect">
            <a:avLst/>
          </a:prstGeom>
        </p:spPr>
      </p:pic>
      <p:sp>
        <p:nvSpPr>
          <p:cNvPr id="5" name="Rectangle 4"/>
          <p:cNvSpPr/>
          <p:nvPr/>
        </p:nvSpPr>
        <p:spPr>
          <a:xfrm>
            <a:off x="352507" y="4481411"/>
            <a:ext cx="7733969" cy="400110"/>
          </a:xfrm>
          <a:prstGeom prst="rect">
            <a:avLst/>
          </a:prstGeom>
        </p:spPr>
        <p:txBody>
          <a:bodyPr wrap="square">
            <a:spAutoFit/>
          </a:bodyPr>
          <a:lstStyle/>
          <a:p>
            <a:pPr marL="285750" indent="-285750" algn="just" defTabSz="914400">
              <a:spcBef>
                <a:spcPts val="1000"/>
              </a:spcBef>
              <a:buFont typeface="Wingdings" panose="05000000000000000000" pitchFamily="2" charset="2"/>
              <a:buChar char="q"/>
            </a:pP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Only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more </a:t>
            </a: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2-to-4 line decoder. The truth table is</a:t>
            </a:r>
          </a:p>
        </p:txBody>
      </p:sp>
    </p:spTree>
    <p:extLst>
      <p:ext uri="{BB962C8B-B14F-4D97-AF65-F5344CB8AC3E}">
        <p14:creationId xmlns:p14="http://schemas.microsoft.com/office/powerpoint/2010/main" val="344747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25" y="562559"/>
            <a:ext cx="10364451" cy="510568"/>
          </a:xfrm>
        </p:spPr>
        <p:txBody>
          <a:bodyPr>
            <a:noAutofit/>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Basic Binary Decoder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1192695" y="1552642"/>
            <a:ext cx="2750040" cy="3058688"/>
          </a:xfrm>
          <a:prstGeom prst="rect">
            <a:avLst/>
          </a:prstGeom>
        </p:spPr>
      </p:pic>
      <p:pic>
        <p:nvPicPr>
          <p:cNvPr id="5" name="Picture 4"/>
          <p:cNvPicPr>
            <a:picLocks noChangeAspect="1"/>
          </p:cNvPicPr>
          <p:nvPr/>
        </p:nvPicPr>
        <p:blipFill>
          <a:blip r:embed="rId3"/>
          <a:stretch>
            <a:fillRect/>
          </a:stretch>
        </p:blipFill>
        <p:spPr>
          <a:xfrm>
            <a:off x="5359179" y="1552641"/>
            <a:ext cx="3007472" cy="3361265"/>
          </a:xfrm>
          <a:prstGeom prst="rect">
            <a:avLst/>
          </a:prstGeom>
        </p:spPr>
      </p:pic>
      <p:sp>
        <p:nvSpPr>
          <p:cNvPr id="6" name="Rectangle 5"/>
          <p:cNvSpPr/>
          <p:nvPr/>
        </p:nvSpPr>
        <p:spPr>
          <a:xfrm>
            <a:off x="542484" y="5059791"/>
            <a:ext cx="10400306" cy="1015663"/>
          </a:xfrm>
          <a:prstGeom prst="rect">
            <a:avLst/>
          </a:prstGeom>
        </p:spPr>
        <p:txBody>
          <a:bodyPr wrap="square">
            <a:spAutoFit/>
          </a:bodyPr>
          <a:lstStyle/>
          <a:p>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 a similar fashion </a:t>
            </a:r>
          </a:p>
          <a:p>
            <a:pPr marL="342900" indent="-342900">
              <a:buFont typeface="Wingdings" panose="05000000000000000000" pitchFamily="2" charset="2"/>
              <a:buChar char="ü"/>
            </a:pP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3-to-8 line decoder can be made </a:t>
            </a:r>
            <a:endPar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anose="05000000000000000000" pitchFamily="2" charset="2"/>
              <a:buChar char="ü"/>
            </a:pP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4-to-16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line decoder can be made </a:t>
            </a:r>
            <a:r>
              <a:rPr lang="en-US" dirty="0"/>
              <a:t> </a:t>
            </a:r>
          </a:p>
        </p:txBody>
      </p:sp>
    </p:spTree>
    <p:extLst>
      <p:ext uri="{BB962C8B-B14F-4D97-AF65-F5344CB8AC3E}">
        <p14:creationId xmlns:p14="http://schemas.microsoft.com/office/powerpoint/2010/main" val="11266245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1477</TotalTime>
  <Words>1621</Words>
  <Application>Microsoft Office PowerPoint</Application>
  <PresentationFormat>Custom</PresentationFormat>
  <Paragraphs>167</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Droplet</vt:lpstr>
      <vt:lpstr>Computer ARCHITECTURE (CA)</vt:lpstr>
      <vt:lpstr>Recommended Books</vt:lpstr>
      <vt:lpstr>Chapters Included</vt:lpstr>
      <vt:lpstr>Chapter#2  Digital Components</vt:lpstr>
      <vt:lpstr>Contents</vt:lpstr>
      <vt:lpstr>Digital components </vt:lpstr>
      <vt:lpstr>Integrated circuits </vt:lpstr>
      <vt:lpstr>decoders</vt:lpstr>
      <vt:lpstr>The Basic Binary Decoder</vt:lpstr>
      <vt:lpstr>The 4-Bit Decoder</vt:lpstr>
      <vt:lpstr>The BCD-to-7-Segment Decoder</vt:lpstr>
      <vt:lpstr>Encoders</vt:lpstr>
      <vt:lpstr>The Decimal-to-BCD Encoder</vt:lpstr>
      <vt:lpstr>The Decimal-to-BCD Encoder</vt:lpstr>
      <vt:lpstr>The Decimal-to-BCD Encoder</vt:lpstr>
      <vt:lpstr>The Decimal-to-BCD Encoder</vt:lpstr>
      <vt:lpstr>Multiplexers (Data Selectors)</vt:lpstr>
      <vt:lpstr>PowerPoint Presentation</vt:lpstr>
      <vt:lpstr>Multiplexers (Data Selectors)</vt:lpstr>
      <vt:lpstr>Registers </vt:lpstr>
      <vt:lpstr>Shift Register </vt:lpstr>
      <vt:lpstr>Serial In/Serial Out Shift Registers</vt:lpstr>
      <vt:lpstr>Serial In/Parallel Out Shift Registers</vt:lpstr>
      <vt:lpstr>Parallel In/Serial Out Shift Registers</vt:lpstr>
      <vt:lpstr>Parallel In/Parallel Out Shift Registers</vt:lpstr>
      <vt:lpstr>PowerPoint Presentation</vt:lpstr>
      <vt:lpstr>Counters  </vt:lpstr>
      <vt:lpstr>Memory Unit </vt:lpstr>
      <vt:lpstr>PowerPoint Presentation</vt:lpstr>
      <vt:lpstr>RAM Random Access memory</vt:lpstr>
      <vt:lpstr>DRAM and SRAM</vt:lpstr>
      <vt:lpstr>Assignment</vt:lpstr>
      <vt:lpstr>read-only memory (ROM)</vt:lpstr>
      <vt:lpstr>PowerPoint Presentation</vt:lpstr>
      <vt:lpstr>PROM </vt:lpstr>
      <vt:lpstr>EPROM</vt:lpstr>
      <vt:lpstr>eeprom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(CA)</dc:title>
  <dc:creator>Mughal</dc:creator>
  <cp:lastModifiedBy>WSLAB3012</cp:lastModifiedBy>
  <cp:revision>86</cp:revision>
  <dcterms:created xsi:type="dcterms:W3CDTF">2017-05-20T09:04:55Z</dcterms:created>
  <dcterms:modified xsi:type="dcterms:W3CDTF">2017-06-15T06:28:17Z</dcterms:modified>
</cp:coreProperties>
</file>