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262" r:id="rId4"/>
    <p:sldId id="264" r:id="rId5"/>
    <p:sldId id="265" r:id="rId6"/>
    <p:sldId id="266" r:id="rId7"/>
    <p:sldId id="267" r:id="rId8"/>
    <p:sldId id="268" r:id="rId9"/>
    <p:sldId id="270" r:id="rId10"/>
    <p:sldId id="269" r:id="rId11"/>
    <p:sldId id="271" r:id="rId12"/>
    <p:sldId id="273" r:id="rId13"/>
    <p:sldId id="274" r:id="rId14"/>
    <p:sldId id="27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4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A4854-CCCF-45DE-BCA9-FD05E13E9B74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D682B-8FDC-456D-923D-4F5C5286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41996" cy="10363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5071" y="1334608"/>
            <a:ext cx="10326624" cy="2509213"/>
          </a:xfrm>
        </p:spPr>
        <p:txBody>
          <a:bodyPr>
            <a:normAutofit/>
          </a:bodyPr>
          <a:lstStyle/>
          <a:p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Computer 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(CA)</a:t>
            </a: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48818" y="5540152"/>
            <a:ext cx="2174812" cy="1011935"/>
          </a:xfrm>
        </p:spPr>
        <p:txBody>
          <a:bodyPr>
            <a:noAutofit/>
          </a:bodyPr>
          <a:lstStyle/>
          <a:p>
            <a:r>
              <a:rPr lang="en-US" sz="20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</a:t>
            </a:r>
            <a:r>
              <a:rPr lang="en-US" sz="2000" b="1" u="sng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ourse </a:t>
            </a:r>
            <a:r>
              <a:rPr lang="en-US" sz="20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</a:t>
            </a:r>
            <a:r>
              <a:rPr lang="en-US" sz="2000" b="1" u="sng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nstructor </a:t>
            </a:r>
          </a:p>
          <a:p>
            <a:r>
              <a:rPr lang="en-US" sz="20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</a:t>
            </a:r>
            <a:r>
              <a:rPr lang="en-US" sz="2000" b="1" u="sng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ira</a:t>
            </a:r>
            <a:r>
              <a:rPr lang="en-US" sz="20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b</a:t>
            </a:r>
            <a:r>
              <a:rPr lang="en-US" sz="2000" b="1" u="sng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eenish</a:t>
            </a:r>
            <a:endParaRPr lang="en-US" sz="2000" b="1" u="sng" cap="none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7484" y="6151977"/>
            <a:ext cx="4739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21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540" y="362606"/>
            <a:ext cx="10364451" cy="1142639"/>
          </a:xfrm>
        </p:spPr>
        <p:txBody>
          <a:bodyPr>
            <a:normAutofit/>
          </a:bodyPr>
          <a:lstStyle/>
          <a:p>
            <a:r>
              <a:rPr lang="en-GB" alt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Representation of negative numbers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15310" y="1529256"/>
            <a:ext cx="11508828" cy="495037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GB" altLang="en-US" sz="2400" dirty="0"/>
              <a:t>In signed magnitude</a:t>
            </a:r>
          </a:p>
          <a:p>
            <a:pPr lvl="2"/>
            <a:r>
              <a:rPr lang="en-GB" altLang="en-US" sz="2400" dirty="0"/>
              <a:t> the left-most bit represents the sign of the integer.</a:t>
            </a:r>
          </a:p>
          <a:p>
            <a:pPr lvl="3"/>
            <a:r>
              <a:rPr lang="en-GB" altLang="en-US" sz="2400" dirty="0">
                <a:solidFill>
                  <a:schemeClr val="hlink"/>
                </a:solidFill>
              </a:rPr>
              <a:t>0</a:t>
            </a:r>
            <a:r>
              <a:rPr lang="en-GB" altLang="en-US" sz="2400" dirty="0"/>
              <a:t> for positive numbers.</a:t>
            </a:r>
          </a:p>
          <a:p>
            <a:pPr lvl="3"/>
            <a:r>
              <a:rPr lang="en-GB" altLang="en-US" sz="2400" dirty="0">
                <a:solidFill>
                  <a:schemeClr val="hlink"/>
                </a:solidFill>
              </a:rPr>
              <a:t>1</a:t>
            </a:r>
            <a:r>
              <a:rPr lang="en-GB" altLang="en-US" sz="2400" dirty="0"/>
              <a:t> for negative numbers.</a:t>
            </a:r>
          </a:p>
          <a:p>
            <a:pPr>
              <a:buFont typeface="Wingdings" pitchFamily="2" charset="2"/>
              <a:buChar char="q"/>
            </a:pPr>
            <a:r>
              <a:rPr lang="en-GB" altLang="en-US" sz="2400" dirty="0"/>
              <a:t>The remaining bits represent to magnitude of the numbers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7072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65" y="173421"/>
            <a:ext cx="10364451" cy="1221466"/>
          </a:xfrm>
        </p:spPr>
        <p:txBody>
          <a:bodyPr/>
          <a:lstStyle/>
          <a:p>
            <a:r>
              <a:rPr lang="en-GB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Fraction Representation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73421" y="1481959"/>
            <a:ext cx="11713779" cy="509226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GB" altLang="en-US" sz="24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</a:t>
            </a:r>
            <a:r>
              <a:rPr lang="en-GB" altLang="en-US" sz="24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 represent fraction we need other representations:</a:t>
            </a:r>
          </a:p>
          <a:p>
            <a:pPr lvl="1"/>
            <a:r>
              <a:rPr lang="en-GB" altLang="en-US" sz="24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fixed point representation</a:t>
            </a:r>
          </a:p>
          <a:p>
            <a:pPr lvl="1"/>
            <a:r>
              <a:rPr lang="en-GB" altLang="en-US" sz="24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floating point representation.</a:t>
            </a:r>
          </a:p>
          <a:p>
            <a:pPr>
              <a:buFont typeface="Wingdings" pitchFamily="2" charset="2"/>
              <a:buChar char="q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305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1071" y="204952"/>
            <a:ext cx="10364451" cy="1063811"/>
          </a:xfrm>
        </p:spPr>
        <p:txBody>
          <a:bodyPr/>
          <a:lstStyle/>
          <a:p>
            <a:r>
              <a:rPr lang="en-GB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IEEE 745 Single Precision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7655" y="1513490"/>
            <a:ext cx="11729545" cy="4903076"/>
          </a:xfrm>
        </p:spPr>
        <p:txBody>
          <a:bodyPr>
            <a:normAutofit/>
          </a:bodyPr>
          <a:lstStyle/>
          <a:p>
            <a:pPr algn="ctr">
              <a:buFont typeface="Wingdings" pitchFamily="2" charset="2"/>
              <a:buChar char="q"/>
            </a:pPr>
            <a:r>
              <a:rPr lang="en-GB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number will occupy 32 bits</a:t>
            </a:r>
          </a:p>
          <a:p>
            <a:pPr algn="ctr"/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471" y="2209798"/>
            <a:ext cx="9082087" cy="4080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8774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540" y="255910"/>
            <a:ext cx="10364451" cy="1226049"/>
          </a:xfrm>
        </p:spPr>
        <p:txBody>
          <a:bodyPr/>
          <a:lstStyle/>
          <a:p>
            <a:r>
              <a:rPr lang="en-GB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charset="0"/>
              </a:rPr>
              <a:t>Representation in IEEE 754 single precision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41891" y="1529255"/>
            <a:ext cx="11871434" cy="5108027"/>
          </a:xfrm>
        </p:spPr>
        <p:txBody>
          <a:bodyPr/>
          <a:lstStyle/>
          <a:p>
            <a:pPr lvl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0000"/>
              <a:buFont typeface="Wingdings" pitchFamily="2" charset="2"/>
              <a:buChar char="q"/>
            </a:pPr>
            <a:r>
              <a:rPr lang="en-GB" altLang="en-US" sz="3100" cap="none" dirty="0">
                <a:solidFill>
                  <a:srgbClr val="000000"/>
                </a:solidFill>
                <a:latin typeface="Arial"/>
                <a:cs typeface="Times New Roman" charset="0"/>
              </a:rPr>
              <a:t>sign bit: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7CDCC"/>
              </a:buClr>
              <a:buSzPct val="150000"/>
              <a:buFontTx/>
              <a:buChar char="•"/>
            </a:pPr>
            <a:r>
              <a:rPr lang="en-GB" altLang="en-US" sz="3100" cap="none" dirty="0">
                <a:solidFill>
                  <a:srgbClr val="000000"/>
                </a:solidFill>
                <a:latin typeface="Arial"/>
                <a:cs typeface="Times New Roman" charset="0"/>
              </a:rPr>
              <a:t>0 for positive and,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7CDCC"/>
              </a:buClr>
              <a:buSzPct val="150000"/>
              <a:buFontTx/>
              <a:buChar char="•"/>
            </a:pPr>
            <a:r>
              <a:rPr lang="en-GB" altLang="en-US" sz="3100" cap="none" dirty="0">
                <a:solidFill>
                  <a:srgbClr val="000000"/>
                </a:solidFill>
                <a:latin typeface="Arial"/>
                <a:cs typeface="Times New Roman" charset="0"/>
              </a:rPr>
              <a:t>1 for negative numbers</a:t>
            </a: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0000"/>
              <a:buFont typeface="Wingdings" pitchFamily="2" charset="2"/>
              <a:buChar char="l"/>
            </a:pPr>
            <a:r>
              <a:rPr lang="en-GB" altLang="en-US" sz="3100" cap="none" dirty="0">
                <a:solidFill>
                  <a:srgbClr val="000000"/>
                </a:solidFill>
                <a:latin typeface="Arial"/>
                <a:cs typeface="Times New Roman" charset="0"/>
              </a:rPr>
              <a:t>8 biased exponent by 127</a:t>
            </a: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0000"/>
              <a:buFont typeface="Wingdings" pitchFamily="2" charset="2"/>
              <a:buChar char="l"/>
            </a:pPr>
            <a:r>
              <a:rPr lang="en-GB" altLang="en-US" sz="3100" cap="none" dirty="0">
                <a:solidFill>
                  <a:srgbClr val="000000"/>
                </a:solidFill>
                <a:latin typeface="Arial"/>
                <a:cs typeface="Times New Roman" charset="0"/>
              </a:rPr>
              <a:t>23 bit normalised mantissa </a:t>
            </a:r>
          </a:p>
          <a:p>
            <a:endParaRPr lang="en-US" sz="3100" cap="none" dirty="0">
              <a:solidFill>
                <a:srgbClr val="000000"/>
              </a:solidFill>
              <a:latin typeface="Arial"/>
              <a:cs typeface="Times New Roma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608" y="4666225"/>
            <a:ext cx="5375533" cy="113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985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603" y="346842"/>
            <a:ext cx="10364451" cy="937687"/>
          </a:xfrm>
        </p:spPr>
        <p:txBody>
          <a:bodyPr>
            <a:normAutofit/>
          </a:bodyPr>
          <a:lstStyle/>
          <a:p>
            <a:r>
              <a:rPr lang="en-GB" alt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Conversion</a:t>
            </a:r>
            <a:endParaRPr lang="en-US" sz="32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89186" y="1418898"/>
            <a:ext cx="11650717" cy="523415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GB" altLang="en-US" sz="2800" cap="none" dirty="0">
                <a:latin typeface="Arial" pitchFamily="34" charset="0"/>
                <a:cs typeface="Arial" pitchFamily="34" charset="0"/>
              </a:rPr>
              <a:t>C</a:t>
            </a:r>
            <a:r>
              <a:rPr lang="en-GB" altLang="en-US" sz="2800" cap="none" dirty="0" smtClean="0">
                <a:latin typeface="Arial" pitchFamily="34" charset="0"/>
                <a:cs typeface="Arial" pitchFamily="34" charset="0"/>
              </a:rPr>
              <a:t>onverting a decimal number to a floating point number.</a:t>
            </a:r>
          </a:p>
          <a:p>
            <a:pPr>
              <a:buFont typeface="Wingdings" pitchFamily="2" charset="2"/>
              <a:buChar char="q"/>
            </a:pPr>
            <a:r>
              <a:rPr lang="en-GB" altLang="en-US" sz="2800" cap="none" dirty="0">
                <a:latin typeface="Arial" pitchFamily="34" charset="0"/>
                <a:cs typeface="Arial" pitchFamily="34" charset="0"/>
              </a:rPr>
              <a:t>T</a:t>
            </a:r>
            <a:r>
              <a:rPr lang="en-GB" altLang="en-US" sz="2800" cap="none" dirty="0" smtClean="0">
                <a:latin typeface="Arial" pitchFamily="34" charset="0"/>
                <a:cs typeface="Arial" pitchFamily="34" charset="0"/>
              </a:rPr>
              <a:t>ake the integer part of the number and generate the binary equivalent</a:t>
            </a:r>
          </a:p>
          <a:p>
            <a:pPr>
              <a:buFont typeface="Wingdings" pitchFamily="2" charset="2"/>
              <a:buChar char="q"/>
            </a:pPr>
            <a:r>
              <a:rPr lang="en-GB" altLang="en-US" sz="2800" cap="none" dirty="0">
                <a:latin typeface="Arial" pitchFamily="34" charset="0"/>
                <a:cs typeface="Arial" pitchFamily="34" charset="0"/>
              </a:rPr>
              <a:t>T</a:t>
            </a:r>
            <a:r>
              <a:rPr lang="en-GB" altLang="en-US" sz="2800" cap="none" dirty="0" smtClean="0">
                <a:latin typeface="Arial" pitchFamily="34" charset="0"/>
                <a:cs typeface="Arial" pitchFamily="34" charset="0"/>
              </a:rPr>
              <a:t>ake the fractional part and generate a binary fraction </a:t>
            </a:r>
          </a:p>
          <a:p>
            <a:pPr>
              <a:buFont typeface="Wingdings" pitchFamily="2" charset="2"/>
              <a:buChar char="q"/>
            </a:pPr>
            <a:r>
              <a:rPr lang="en-GB" altLang="en-US" sz="2800" cap="none" dirty="0">
                <a:latin typeface="Arial" pitchFamily="34" charset="0"/>
                <a:cs typeface="Arial" pitchFamily="34" charset="0"/>
              </a:rPr>
              <a:t>T</a:t>
            </a:r>
            <a:r>
              <a:rPr lang="en-GB" altLang="en-US" sz="2800" cap="none" dirty="0" smtClean="0">
                <a:latin typeface="Arial" pitchFamily="34" charset="0"/>
                <a:cs typeface="Arial" pitchFamily="34" charset="0"/>
              </a:rPr>
              <a:t>hen place the two parts together and normalise. </a:t>
            </a:r>
          </a:p>
          <a:p>
            <a:pPr>
              <a:buFont typeface="Wingdings" pitchFamily="2" charset="2"/>
              <a:buChar char="q"/>
            </a:pPr>
            <a:r>
              <a:rPr lang="en-GB" altLang="en-US" sz="2800" cap="none" dirty="0">
                <a:latin typeface="Arial" pitchFamily="34" charset="0"/>
                <a:cs typeface="Arial" pitchFamily="34" charset="0"/>
              </a:rPr>
              <a:t>6.75 in 32 bit floating point IEEE representation:-</a:t>
            </a:r>
          </a:p>
          <a:p>
            <a:pPr>
              <a:buFont typeface="Wingdings" pitchFamily="2" charset="2"/>
              <a:buChar char="q"/>
            </a:pPr>
            <a:r>
              <a:rPr lang="en-GB" altLang="en-US" sz="2800" cap="none" dirty="0">
                <a:latin typeface="Arial" pitchFamily="34" charset="0"/>
                <a:cs typeface="Arial" pitchFamily="34" charset="0"/>
              </a:rPr>
              <a:t> </a:t>
            </a:r>
            <a:r>
              <a:rPr lang="en-GB" altLang="en-US" sz="28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altLang="en-US" sz="2800" cap="none" dirty="0">
                <a:latin typeface="Arial" pitchFamily="34" charset="0"/>
                <a:cs typeface="Arial" pitchFamily="34" charset="0"/>
              </a:rPr>
              <a:t>0 10000001 10110000000000000000000</a:t>
            </a:r>
          </a:p>
          <a:p>
            <a:pPr>
              <a:buFont typeface="Wingdings" pitchFamily="2" charset="2"/>
              <a:buChar char="q"/>
            </a:pPr>
            <a:endParaRPr lang="en-US" sz="2800" cap="non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699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871" y="143029"/>
            <a:ext cx="7805729" cy="663655"/>
          </a:xfrm>
        </p:spPr>
        <p:txBody>
          <a:bodyPr>
            <a:normAutofit/>
          </a:bodyPr>
          <a:lstStyle/>
          <a:p>
            <a:r>
              <a:rPr lang="en-US" sz="3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Recommended Books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9" y="136876"/>
            <a:ext cx="2985751" cy="2873024"/>
          </a:xfrm>
        </p:spPr>
      </p:pic>
      <p:sp>
        <p:nvSpPr>
          <p:cNvPr id="6" name="Rectangle 5"/>
          <p:cNvSpPr/>
          <p:nvPr/>
        </p:nvSpPr>
        <p:spPr>
          <a:xfrm>
            <a:off x="3893224" y="4054348"/>
            <a:ext cx="68521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Computer Organization and Architecture Designing For Performance By William Stallings</a:t>
            </a:r>
          </a:p>
          <a:p>
            <a:pPr algn="just"/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93224" y="1220596"/>
            <a:ext cx="66351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Computer Systems Architecture, 3rd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Edition</a:t>
            </a:r>
          </a:p>
          <a:p>
            <a:pPr algn="just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M.Morris Mano; Prentice Hall International  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9" y="3219333"/>
            <a:ext cx="2985751" cy="335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75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655" y="106453"/>
            <a:ext cx="10364451" cy="673835"/>
          </a:xfrm>
        </p:spPr>
        <p:txBody>
          <a:bodyPr>
            <a:normAutofit/>
          </a:bodyPr>
          <a:lstStyle/>
          <a:p>
            <a:r>
              <a:rPr lang="en-US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Chapters Included</a:t>
            </a:r>
            <a:endParaRPr lang="en-US" sz="32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7536" y="780288"/>
            <a:ext cx="11814048" cy="59131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D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igital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ogic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circuits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D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igital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omponents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ata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Representation </a:t>
            </a:r>
            <a:endParaRPr lang="en-US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4. Memory organization</a:t>
            </a:r>
            <a:endParaRPr lang="en-US" sz="24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Basic Computer Organization &amp; Design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→→</a:t>
            </a:r>
            <a:r>
              <a:rPr lang="en-US" sz="24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Mid Term</a:t>
            </a:r>
            <a:endParaRPr lang="en-US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Central processing unit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.Pilpeline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&amp; vector processing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Computer arithmetic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I/O &amp; O/P organization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. 10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. Multiprocessors </a:t>
            </a: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18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631" y="2154709"/>
            <a:ext cx="10364451" cy="1596177"/>
          </a:xfrm>
        </p:spPr>
        <p:txBody>
          <a:bodyPr>
            <a:normAutofit/>
          </a:bodyPr>
          <a:lstStyle/>
          <a:p>
            <a:r>
              <a:rPr lang="en-US" u="sng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Chapter#3 </a:t>
            </a:r>
            <a:r>
              <a:rPr lang="en-US" u="sng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u="sng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en-US" u="sng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 representation</a:t>
            </a:r>
            <a:r>
              <a:rPr lang="en-US" altLang="en-US" u="sng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u="sng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u="sng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84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254" y="280416"/>
            <a:ext cx="10364451" cy="609600"/>
          </a:xfrm>
        </p:spPr>
        <p:txBody>
          <a:bodyPr>
            <a:normAutofit/>
          </a:bodyPr>
          <a:lstStyle/>
          <a:p>
            <a:r>
              <a:rPr lang="en-US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US" sz="32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70688" y="890016"/>
            <a:ext cx="11911584" cy="5657088"/>
          </a:xfrm>
        </p:spPr>
        <p:txBody>
          <a:bodyPr/>
          <a:lstStyle/>
          <a:p>
            <a:pPr lvl="0">
              <a:buClr>
                <a:prstClr val="black"/>
              </a:buClr>
              <a:buFont typeface="Wingdings" panose="05000000000000000000" pitchFamily="2" charset="2"/>
              <a:buChar char="q"/>
            </a:pPr>
            <a:r>
              <a:rPr lang="en-US" sz="2400" cap="none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 Numbers</a:t>
            </a:r>
          </a:p>
          <a:p>
            <a:pPr lvl="0">
              <a:buClr>
                <a:prstClr val="black"/>
              </a:buClr>
              <a:buFont typeface="Wingdings" panose="05000000000000000000" pitchFamily="2" charset="2"/>
              <a:buChar char="q"/>
            </a:pPr>
            <a:r>
              <a:rPr lang="en-US" sz="2400" cap="none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Representation of negative numbers</a:t>
            </a:r>
          </a:p>
          <a:p>
            <a:pPr lvl="0">
              <a:buClr>
                <a:prstClr val="black"/>
              </a:buClr>
              <a:buFont typeface="Wingdings" panose="05000000000000000000" pitchFamily="2" charset="2"/>
              <a:buChar char="q"/>
            </a:pPr>
            <a:r>
              <a:rPr lang="en-US" sz="2400" cap="none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Fraction numbers</a:t>
            </a:r>
          </a:p>
          <a:p>
            <a:pPr>
              <a:buClr>
                <a:prstClr val="black"/>
              </a:buClr>
              <a:buFont typeface="Wingdings" panose="05000000000000000000" pitchFamily="2" charset="2"/>
              <a:buChar char="q"/>
            </a:pPr>
            <a:r>
              <a:rPr lang="en-GB" altLang="en-US" sz="2400" cap="none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IEEE 745 Single </a:t>
            </a:r>
            <a:r>
              <a:rPr lang="en-GB" altLang="en-US" sz="2400" cap="none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Precision</a:t>
            </a:r>
          </a:p>
          <a:p>
            <a:pPr>
              <a:buClr>
                <a:prstClr val="black"/>
              </a:buClr>
              <a:buFont typeface="Wingdings" panose="05000000000000000000" pitchFamily="2" charset="2"/>
              <a:buChar char="q"/>
            </a:pPr>
            <a:r>
              <a:rPr lang="en-GB" altLang="en-US" sz="2400" cap="none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Conversion</a:t>
            </a:r>
            <a:endParaRPr lang="en-US" sz="2400" cap="none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Clr>
                <a:prstClr val="black"/>
              </a:buClr>
              <a:buFont typeface="Wingdings" panose="05000000000000000000" pitchFamily="2" charset="2"/>
              <a:buChar char="q"/>
            </a:pPr>
            <a:endParaRPr lang="en-US" sz="2400" cap="none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Clr>
                <a:prstClr val="black"/>
              </a:buClr>
              <a:buNone/>
            </a:pPr>
            <a:endParaRPr lang="en-US" sz="2400" cap="none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Clr>
                <a:prstClr val="black"/>
              </a:buClr>
              <a:buNone/>
            </a:pPr>
            <a:endParaRPr lang="en-US" sz="2400" cap="none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25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78" y="252248"/>
            <a:ext cx="10364451" cy="1032280"/>
          </a:xfrm>
        </p:spPr>
        <p:txBody>
          <a:bodyPr>
            <a:normAutofit/>
          </a:bodyPr>
          <a:lstStyle/>
          <a:p>
            <a:r>
              <a:rPr lang="en-GB" alt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Binary numbers</a:t>
            </a:r>
            <a:endParaRPr lang="en-US" sz="32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41890" y="1529255"/>
            <a:ext cx="11682248" cy="5092261"/>
          </a:xfrm>
        </p:spPr>
        <p:txBody>
          <a:bodyPr>
            <a:normAutofit/>
          </a:bodyPr>
          <a:lstStyle/>
          <a:p>
            <a:pPr lvl="0" algn="just" fontAlgn="base">
              <a:spcAft>
                <a:spcPct val="0"/>
              </a:spcAft>
              <a:buClr>
                <a:prstClr val="black"/>
              </a:buClr>
              <a:buSzPct val="70000"/>
              <a:buFont typeface="Wingdings" panose="05000000000000000000" pitchFamily="2" charset="2"/>
              <a:buChar char="q"/>
            </a:pPr>
            <a:r>
              <a:rPr lang="en-GB" altLang="en-US" sz="2400" cap="none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Binary number is simply a number comprised of only 0's and 1's. </a:t>
            </a:r>
          </a:p>
          <a:p>
            <a:pPr lvl="0" algn="just" fontAlgn="base">
              <a:spcAft>
                <a:spcPct val="0"/>
              </a:spcAft>
              <a:buClr>
                <a:prstClr val="black"/>
              </a:buClr>
              <a:buSzPct val="70000"/>
              <a:buFont typeface="Wingdings" panose="05000000000000000000" pitchFamily="2" charset="2"/>
              <a:buChar char="q"/>
            </a:pPr>
            <a:r>
              <a:rPr lang="en-GB" altLang="en-US" sz="2400" cap="none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Computers use binary numbers because it's easy for them to communicate using electrical current  -- 0 is off, 1 is on. </a:t>
            </a:r>
          </a:p>
          <a:p>
            <a:pPr lvl="0" algn="just" fontAlgn="base">
              <a:spcAft>
                <a:spcPct val="0"/>
              </a:spcAft>
              <a:buClr>
                <a:prstClr val="black"/>
              </a:buClr>
              <a:buSzPct val="70000"/>
              <a:buFont typeface="Wingdings" panose="05000000000000000000" pitchFamily="2" charset="2"/>
              <a:buChar char="q"/>
            </a:pPr>
            <a:r>
              <a:rPr lang="en-GB" altLang="en-US" sz="2400" cap="none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can express any base 10 (our number system -- where each digit is between 0 and 9) with binary numbers. </a:t>
            </a:r>
          </a:p>
          <a:p>
            <a:pPr lvl="0" algn="just" fontAlgn="base">
              <a:spcAft>
                <a:spcPct val="0"/>
              </a:spcAft>
              <a:buClr>
                <a:prstClr val="black"/>
              </a:buClr>
              <a:buSzPct val="70000"/>
              <a:buFont typeface="Wingdings" panose="05000000000000000000" pitchFamily="2" charset="2"/>
              <a:buChar char="q"/>
            </a:pPr>
            <a:r>
              <a:rPr lang="en-GB" altLang="en-US" sz="2400" cap="none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GB" altLang="en-US" sz="2400" cap="none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need to translate decimal number to binary and binary to </a:t>
            </a:r>
            <a:r>
              <a:rPr lang="en-GB" altLang="en-US" sz="2400" cap="none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decimal.</a:t>
            </a:r>
          </a:p>
          <a:p>
            <a:pPr algn="just" fontAlgn="base">
              <a:spcAft>
                <a:spcPct val="0"/>
              </a:spcAft>
              <a:buClr>
                <a:prstClr val="black"/>
              </a:buClr>
              <a:buSzPct val="70000"/>
              <a:buFont typeface="Wingdings" panose="05000000000000000000" pitchFamily="2" charset="2"/>
              <a:buChar char="q"/>
            </a:pPr>
            <a:r>
              <a:rPr lang="en-GB" altLang="en-US" sz="2400" cap="none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binary system the base is </a:t>
            </a:r>
            <a:r>
              <a:rPr lang="en-GB" altLang="en-US" sz="2400" cap="none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We </a:t>
            </a:r>
            <a:r>
              <a:rPr lang="en-GB" altLang="en-US" sz="2400" cap="none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have only two possible values 0 or 1.</a:t>
            </a:r>
          </a:p>
          <a:p>
            <a:pPr marL="342900" lvl="0" indent="-342900"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0000"/>
              <a:buFont typeface="Wingdings" pitchFamily="2" charset="2"/>
              <a:buChar char="l"/>
            </a:pPr>
            <a:endParaRPr lang="en-GB" altLang="en-US" sz="2400" cap="none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5222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82" y="299545"/>
            <a:ext cx="10364451" cy="1000749"/>
          </a:xfrm>
        </p:spPr>
        <p:txBody>
          <a:bodyPr>
            <a:normAutofit/>
          </a:bodyPr>
          <a:lstStyle/>
          <a:p>
            <a:r>
              <a:rPr lang="en-GB" alt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Examples: decimal -- binary</a:t>
            </a:r>
            <a:endParaRPr lang="en-US" sz="32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20717" y="1340069"/>
            <a:ext cx="11855669" cy="515532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GB" altLang="en-US" sz="24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</a:t>
            </a:r>
            <a:r>
              <a:rPr lang="en-GB" altLang="en-US" sz="24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ind the binary representation of 129</a:t>
            </a:r>
            <a:r>
              <a:rPr lang="en-GB" altLang="en-US" sz="2400" cap="none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10.</a:t>
            </a:r>
            <a:endParaRPr lang="en-GB" altLang="en-US" sz="2400" cap="non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GB" altLang="en-US" sz="24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</a:t>
            </a:r>
            <a:r>
              <a:rPr lang="en-GB" altLang="en-US" sz="24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ind the decimal value represented by the following binary representations:</a:t>
            </a:r>
          </a:p>
          <a:p>
            <a:pPr lvl="1"/>
            <a:r>
              <a:rPr lang="en-GB" altLang="en-US" sz="24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10000011</a:t>
            </a:r>
          </a:p>
          <a:p>
            <a:pPr lvl="1"/>
            <a:r>
              <a:rPr lang="en-GB" altLang="en-US" sz="24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10101010					</a:t>
            </a:r>
          </a:p>
          <a:p>
            <a:pPr>
              <a:buFont typeface="Wingdings" pitchFamily="2" charset="2"/>
              <a:buChar char="q"/>
            </a:pPr>
            <a:r>
              <a:rPr lang="en-GB" altLang="en-US" sz="24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Find the decimal number represented by 10011001 in excess notation.</a:t>
            </a:r>
          </a:p>
          <a:p>
            <a:pPr marL="228600" lvl="2">
              <a:spcBef>
                <a:spcPts val="1000"/>
              </a:spcBef>
              <a:buFont typeface="Wingdings" pitchFamily="2" charset="2"/>
              <a:buChar char="q"/>
            </a:pPr>
            <a:r>
              <a:rPr lang="en-GB" altLang="en-US" sz="24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100110002 </a:t>
            </a:r>
            <a:r>
              <a:rPr lang="en-GB" altLang="en-US" sz="24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= 27 + 24 + 23 + 20 = 128 + 16 +8 +1 = 15310  </a:t>
            </a:r>
          </a:p>
          <a:p>
            <a:pPr marL="228600" lvl="1">
              <a:spcBef>
                <a:spcPts val="1000"/>
              </a:spcBef>
              <a:buFont typeface="Wingdings" pitchFamily="2" charset="2"/>
              <a:buChar char="q"/>
            </a:pPr>
            <a:r>
              <a:rPr lang="en-GB" altLang="en-US" sz="24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Excess value:</a:t>
            </a:r>
          </a:p>
          <a:p>
            <a:pPr marL="228600" lvl="2">
              <a:spcBef>
                <a:spcPts val="1000"/>
              </a:spcBef>
              <a:buFont typeface="Wingdings" pitchFamily="2" charset="2"/>
              <a:buChar char="q"/>
            </a:pPr>
            <a:r>
              <a:rPr lang="en-GB" altLang="en-US" sz="24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excess value =  153 – 27 = 152 – 128 = 25.</a:t>
            </a:r>
          </a:p>
          <a:p>
            <a:pPr>
              <a:buFont typeface="Wingdings" pitchFamily="2" charset="2"/>
              <a:buChar char="q"/>
            </a:pPr>
            <a:endParaRPr lang="en-GB" altLang="en-US" sz="24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endParaRPr lang="en-US" cap="non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670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68014"/>
            <a:ext cx="10364451" cy="1205701"/>
          </a:xfrm>
        </p:spPr>
        <p:txBody>
          <a:bodyPr>
            <a:normAutofit/>
          </a:bodyPr>
          <a:lstStyle/>
          <a:p>
            <a:r>
              <a:rPr lang="en-GB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Representation of negative numbers</a:t>
            </a:r>
            <a:endParaRPr lang="en-US" sz="2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9488" y="1466194"/>
            <a:ext cx="11950996" cy="4776952"/>
          </a:xfrm>
        </p:spPr>
        <p:txBody>
          <a:bodyPr/>
          <a:lstStyle/>
          <a:p>
            <a:pPr algn="just" fontAlgn="base">
              <a:lnSpc>
                <a:spcPct val="90000"/>
              </a:lnSpc>
              <a:spcAft>
                <a:spcPct val="0"/>
              </a:spcAft>
              <a:buSzPct val="70000"/>
              <a:buFont typeface="Wingdings" panose="05000000000000000000" pitchFamily="2" charset="2"/>
              <a:buChar char="q"/>
            </a:pPr>
            <a:r>
              <a:rPr lang="en-GB" altLang="en-US" sz="2800" cap="none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a representation of negative numbers possible</a:t>
            </a:r>
          </a:p>
          <a:p>
            <a:pPr algn="just" fontAlgn="base">
              <a:lnSpc>
                <a:spcPct val="90000"/>
              </a:lnSpc>
              <a:spcAft>
                <a:spcPct val="0"/>
              </a:spcAft>
              <a:buSzPct val="70000"/>
              <a:buFont typeface="Wingdings" panose="05000000000000000000" pitchFamily="2" charset="2"/>
              <a:buChar char="q"/>
            </a:pPr>
            <a:r>
              <a:rPr lang="en-GB" altLang="en-US" sz="2800" cap="none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Unfortunately:</a:t>
            </a:r>
          </a:p>
          <a:p>
            <a:pPr lvl="1" algn="just" fontAlgn="base">
              <a:lnSpc>
                <a:spcPct val="90000"/>
              </a:lnSpc>
              <a:spcAft>
                <a:spcPct val="0"/>
              </a:spcAft>
              <a:buSzPct val="70000"/>
              <a:buFont typeface="Wingdings" panose="05000000000000000000" pitchFamily="2" charset="2"/>
            </a:pPr>
            <a:r>
              <a:rPr lang="en-GB" altLang="en-US" sz="2800" cap="none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can not just stick a negative sign  in front of a binary number. </a:t>
            </a:r>
            <a:r>
              <a:rPr lang="en-GB" altLang="en-US" sz="2800" cap="none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(</a:t>
            </a:r>
            <a:r>
              <a:rPr lang="en-GB" altLang="en-US" sz="2800" cap="none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does not work like that)</a:t>
            </a:r>
          </a:p>
          <a:p>
            <a:pPr lvl="1" algn="just" fontAlgn="base">
              <a:lnSpc>
                <a:spcPct val="90000"/>
              </a:lnSpc>
              <a:spcAft>
                <a:spcPct val="0"/>
              </a:spcAft>
              <a:buSzPct val="70000"/>
              <a:buFont typeface="Wingdings" panose="05000000000000000000" pitchFamily="2" charset="2"/>
              <a:buChar char="q"/>
            </a:pPr>
            <a:r>
              <a:rPr lang="en-GB" altLang="en-US" sz="2800" cap="none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 are three methods used to represent negative numbers.</a:t>
            </a:r>
          </a:p>
          <a:p>
            <a:pPr lvl="1" algn="just" fontAlgn="base">
              <a:lnSpc>
                <a:spcPct val="90000"/>
              </a:lnSpc>
              <a:spcAft>
                <a:spcPct val="0"/>
              </a:spcAft>
              <a:buSzPct val="70000"/>
              <a:buFont typeface="Wingdings" panose="05000000000000000000" pitchFamily="2" charset="2"/>
            </a:pPr>
            <a:r>
              <a:rPr lang="en-GB" altLang="en-US" sz="2800" cap="none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Signed magnitude notation</a:t>
            </a:r>
          </a:p>
          <a:p>
            <a:pPr lvl="1" algn="just" fontAlgn="base">
              <a:lnSpc>
                <a:spcPct val="90000"/>
              </a:lnSpc>
              <a:spcAft>
                <a:spcPct val="0"/>
              </a:spcAft>
              <a:buSzPct val="70000"/>
              <a:buFont typeface="Wingdings" panose="05000000000000000000" pitchFamily="2" charset="2"/>
            </a:pPr>
            <a:r>
              <a:rPr lang="en-GB" altLang="en-US" sz="2800" cap="none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Excess notation notation</a:t>
            </a:r>
          </a:p>
          <a:p>
            <a:pPr lvl="1" algn="just" fontAlgn="base">
              <a:lnSpc>
                <a:spcPct val="90000"/>
              </a:lnSpc>
              <a:spcAft>
                <a:spcPct val="0"/>
              </a:spcAft>
              <a:buSzPct val="70000"/>
              <a:buFont typeface="Wingdings" panose="05000000000000000000" pitchFamily="2" charset="2"/>
            </a:pPr>
            <a:r>
              <a:rPr lang="en-GB" altLang="en-US" sz="2800" cap="none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Two’s complement notation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633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52628"/>
          </a:xfrm>
        </p:spPr>
        <p:txBody>
          <a:bodyPr>
            <a:normAutofit/>
          </a:bodyPr>
          <a:lstStyle/>
          <a:p>
            <a:r>
              <a:rPr lang="en-GB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Signed-Summary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191408"/>
            <a:ext cx="10363826" cy="35997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GB" altLang="en-US" sz="2800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GB" altLang="en-US" sz="28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 signed magnitude notation, </a:t>
            </a:r>
          </a:p>
          <a:p>
            <a:pPr lvl="2">
              <a:lnSpc>
                <a:spcPct val="90000"/>
              </a:lnSpc>
            </a:pPr>
            <a:r>
              <a:rPr lang="en-GB" altLang="en-US" sz="28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most significant bit is used to represent the sign.  </a:t>
            </a:r>
          </a:p>
          <a:p>
            <a:pPr lvl="2">
              <a:lnSpc>
                <a:spcPct val="90000"/>
              </a:lnSpc>
            </a:pPr>
            <a:r>
              <a:rPr lang="en-GB" altLang="en-US" sz="28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represents negative numbers</a:t>
            </a:r>
          </a:p>
          <a:p>
            <a:pPr lvl="2">
              <a:lnSpc>
                <a:spcPct val="90000"/>
              </a:lnSpc>
            </a:pPr>
            <a:r>
              <a:rPr lang="en-GB" altLang="en-US" sz="28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 represents positive numbers.  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27856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1815</TotalTime>
  <Words>452</Words>
  <Application>Microsoft Office PowerPoint</Application>
  <PresentationFormat>Widescreen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Tahoma</vt:lpstr>
      <vt:lpstr>Times New Roman</vt:lpstr>
      <vt:lpstr>Tw Cen MT</vt:lpstr>
      <vt:lpstr>Wingdings</vt:lpstr>
      <vt:lpstr>Droplet</vt:lpstr>
      <vt:lpstr>Computer ARCHITECTURE (CA)</vt:lpstr>
      <vt:lpstr>Recommended Books</vt:lpstr>
      <vt:lpstr>Chapters Included</vt:lpstr>
      <vt:lpstr>Chapter#3  Data representation </vt:lpstr>
      <vt:lpstr>Contents</vt:lpstr>
      <vt:lpstr>Binary numbers</vt:lpstr>
      <vt:lpstr>Examples: decimal -- binary</vt:lpstr>
      <vt:lpstr>Representation of negative numbers</vt:lpstr>
      <vt:lpstr>Signed-Summary</vt:lpstr>
      <vt:lpstr>Representation of negative numbers</vt:lpstr>
      <vt:lpstr>Fraction Representation</vt:lpstr>
      <vt:lpstr>IEEE 745 Single Precision</vt:lpstr>
      <vt:lpstr>Representation in IEEE 754 single precision</vt:lpstr>
      <vt:lpstr>Basic Conversion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(CA)</dc:title>
  <dc:creator>Mughal</dc:creator>
  <cp:lastModifiedBy>Windows User</cp:lastModifiedBy>
  <cp:revision>119</cp:revision>
  <dcterms:created xsi:type="dcterms:W3CDTF">2017-05-20T09:04:55Z</dcterms:created>
  <dcterms:modified xsi:type="dcterms:W3CDTF">2017-09-29T09:18:31Z</dcterms:modified>
</cp:coreProperties>
</file>