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0" r:id="rId3"/>
    <p:sldId id="262" r:id="rId4"/>
    <p:sldId id="264" r:id="rId5"/>
    <p:sldId id="265" r:id="rId6"/>
    <p:sldId id="266" r:id="rId7"/>
    <p:sldId id="269" r:id="rId8"/>
    <p:sldId id="267" r:id="rId9"/>
    <p:sldId id="272" r:id="rId10"/>
    <p:sldId id="273" r:id="rId11"/>
    <p:sldId id="268" r:id="rId12"/>
    <p:sldId id="270" r:id="rId13"/>
    <p:sldId id="281" r:id="rId14"/>
    <p:sldId id="282" r:id="rId15"/>
    <p:sldId id="283" r:id="rId16"/>
    <p:sldId id="284" r:id="rId17"/>
    <p:sldId id="271"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60" d="100"/>
          <a:sy n="60" d="100"/>
        </p:scale>
        <p:origin x="8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A4854-CCCF-45DE-BCA9-FD05E13E9B74}"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D682B-8FDC-456D-923D-4F5C5286C95C}" type="slidenum">
              <a:rPr lang="en-US" smtClean="0"/>
              <a:t>‹#›</a:t>
            </a:fld>
            <a:endParaRPr lang="en-US"/>
          </a:p>
        </p:txBody>
      </p:sp>
    </p:spTree>
    <p:extLst>
      <p:ext uri="{BB962C8B-B14F-4D97-AF65-F5344CB8AC3E}">
        <p14:creationId xmlns:p14="http://schemas.microsoft.com/office/powerpoint/2010/main" val="991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41996" cy="10363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8737"/>
            <a:ext cx="10326624" cy="2509213"/>
          </a:xfrm>
        </p:spPr>
        <p:txBody>
          <a:bodyPr>
            <a:normAutofit/>
          </a:bodyPr>
          <a:lstStyle/>
          <a:p>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a:t>
            </a:r>
            <a:r>
              <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a:t>
            </a:r>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a:t>
            </a:r>
            <a:endPar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48818" y="5540152"/>
            <a:ext cx="2174812" cy="1011935"/>
          </a:xfrm>
        </p:spPr>
        <p:txBody>
          <a:bodyPr>
            <a:noAutofit/>
          </a:bodyPr>
          <a:lstStyle/>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ourse </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nstructor </a:t>
            </a:r>
          </a:p>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ira</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b</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eenish</a:t>
            </a:r>
            <a:endParaRPr lang="en-US" sz="2000" b="1" u="sng" cap="none" dirty="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4" name="TextBox 3"/>
          <p:cNvSpPr txBox="1"/>
          <p:nvPr/>
        </p:nvSpPr>
        <p:spPr>
          <a:xfrm>
            <a:off x="147484" y="6151977"/>
            <a:ext cx="436473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1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99920"/>
          </a:xfrm>
        </p:spPr>
        <p:txBody>
          <a:bodyPr/>
          <a:lstStyle/>
          <a:p>
            <a:r>
              <a:rPr lang="en-US" b="1" dirty="0" smtClean="0">
                <a:effectLst>
                  <a:outerShdw blurRad="38100" dist="38100" dir="2700000" algn="tl">
                    <a:srgbClr val="000000">
                      <a:alpha val="43137"/>
                    </a:srgbClr>
                  </a:outerShdw>
                </a:effectLst>
              </a:rPr>
              <a:t>Basic Definitions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87079" y="1594883"/>
            <a:ext cx="11663916" cy="5007935"/>
          </a:xfrm>
        </p:spPr>
        <p:txBody>
          <a:bodyPr>
            <a:noAutofit/>
          </a:bodyPr>
          <a:lstStyle/>
          <a:p>
            <a:pPr marL="342900" lvl="0" indent="-342900" algn="just" fontAlgn="base">
              <a:spcBef>
                <a:spcPct val="20000"/>
              </a:spcBef>
              <a:spcAft>
                <a:spcPct val="0"/>
              </a:spcAft>
              <a:buClr>
                <a:srgbClr val="1F497D"/>
              </a:buClr>
              <a:buSzPct val="70000"/>
              <a:buBlip>
                <a:blip r:embed="rId2"/>
              </a:buBlip>
            </a:pP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A </a:t>
            </a:r>
            <a:r>
              <a:rPr lang="en-US" sz="2400" kern="0" cap="none" dirty="0">
                <a:solidFill>
                  <a:srgbClr val="FF0033"/>
                </a:solidFill>
                <a:effectLst>
                  <a:outerShdw blurRad="38100" dist="38100" dir="2700000" algn="tl">
                    <a:srgbClr val="000000">
                      <a:alpha val="43137"/>
                    </a:srgbClr>
                  </a:outerShdw>
                </a:effectLst>
                <a:latin typeface="Arial" charset="0"/>
                <a:ea typeface="MS PGothic" charset="0"/>
              </a:rPr>
              <a:t>cache miss</a:t>
            </a: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 </a:t>
            </a:r>
          </a:p>
          <a:p>
            <a:pPr marL="692150" lvl="1" indent="-347663" algn="just" fontAlgn="base">
              <a:spcBef>
                <a:spcPct val="20000"/>
              </a:spcBef>
              <a:spcAft>
                <a:spcPct val="0"/>
              </a:spcAft>
              <a:buClr>
                <a:srgbClr val="C0504D"/>
              </a:buClr>
              <a:buSzPct val="70000"/>
              <a:buBlip>
                <a:blip r:embed="rId3"/>
              </a:buBlip>
            </a:pP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occurs if the cache does not contain the requested data. This is bad, since the CPU must then wait for the slower main memory.</a:t>
            </a:r>
          </a:p>
          <a:p>
            <a:pPr marL="342900" lvl="0" indent="-342900" algn="just" fontAlgn="base">
              <a:spcBef>
                <a:spcPct val="20000"/>
              </a:spcBef>
              <a:spcAft>
                <a:spcPct val="0"/>
              </a:spcAft>
              <a:buClr>
                <a:srgbClr val="1F497D"/>
              </a:buClr>
              <a:buSzPct val="70000"/>
              <a:buBlip>
                <a:blip r:embed="rId2"/>
              </a:buBlip>
            </a:pP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There are two basic measurements of cache performance.</a:t>
            </a:r>
          </a:p>
          <a:p>
            <a:pPr marL="692150" lvl="1" indent="-347663" algn="just" fontAlgn="base">
              <a:spcBef>
                <a:spcPct val="20000"/>
              </a:spcBef>
              <a:spcAft>
                <a:spcPct val="0"/>
              </a:spcAft>
              <a:buClr>
                <a:srgbClr val="C0504D"/>
              </a:buClr>
              <a:buSzPct val="70000"/>
              <a:buBlip>
                <a:blip r:embed="rId3"/>
              </a:buBlip>
            </a:pP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The </a:t>
            </a:r>
            <a:r>
              <a:rPr lang="en-US" sz="2400" kern="0" cap="none" dirty="0">
                <a:solidFill>
                  <a:srgbClr val="FF0000"/>
                </a:solidFill>
                <a:effectLst>
                  <a:outerShdw blurRad="38100" dist="38100" dir="2700000" algn="tl">
                    <a:srgbClr val="000000">
                      <a:alpha val="43137"/>
                    </a:srgbClr>
                  </a:outerShdw>
                </a:effectLst>
                <a:latin typeface="Arial" charset="0"/>
                <a:ea typeface="MS PGothic" charset="0"/>
              </a:rPr>
              <a:t>hit rate</a:t>
            </a: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 is the percentage of memory accesses that are handled by the cache.</a:t>
            </a:r>
          </a:p>
          <a:p>
            <a:pPr marL="692150" lvl="1" indent="-347663" algn="just" fontAlgn="base">
              <a:spcBef>
                <a:spcPct val="20000"/>
              </a:spcBef>
              <a:spcAft>
                <a:spcPct val="0"/>
              </a:spcAft>
              <a:buClr>
                <a:srgbClr val="C0504D"/>
              </a:buClr>
              <a:buSzPct val="70000"/>
              <a:buBlip>
                <a:blip r:embed="rId3"/>
              </a:buBlip>
            </a:pP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The </a:t>
            </a:r>
            <a:r>
              <a:rPr lang="en-US" sz="2400" kern="0" cap="none" dirty="0">
                <a:solidFill>
                  <a:srgbClr val="FF0000"/>
                </a:solidFill>
                <a:effectLst>
                  <a:outerShdw blurRad="38100" dist="38100" dir="2700000" algn="tl">
                    <a:srgbClr val="000000">
                      <a:alpha val="43137"/>
                    </a:srgbClr>
                  </a:outerShdw>
                </a:effectLst>
                <a:latin typeface="Arial" charset="0"/>
                <a:ea typeface="MS PGothic" charset="0"/>
              </a:rPr>
              <a:t>miss rate</a:t>
            </a: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 (1 </a:t>
            </a:r>
            <a:r>
              <a:rPr lang="en-US" sz="2400" kern="0" cap="none" dirty="0">
                <a:solidFill>
                  <a:prstClr val="black"/>
                </a:solidFill>
                <a:effectLst>
                  <a:outerShdw blurRad="38100" dist="38100" dir="2700000" algn="tl">
                    <a:srgbClr val="000000">
                      <a:alpha val="43137"/>
                    </a:srgbClr>
                  </a:outerShdw>
                </a:effectLst>
                <a:latin typeface="Lucida Console" charset="0"/>
                <a:ea typeface="MS PGothic" charset="0"/>
              </a:rPr>
              <a:t>-</a:t>
            </a:r>
            <a:r>
              <a:rPr lang="en-US" sz="2400" kern="0" cap="none" dirty="0">
                <a:solidFill>
                  <a:prstClr val="black"/>
                </a:solidFill>
                <a:effectLst>
                  <a:outerShdw blurRad="38100" dist="38100" dir="2700000" algn="tl">
                    <a:srgbClr val="000000">
                      <a:alpha val="43137"/>
                    </a:srgbClr>
                  </a:outerShdw>
                </a:effectLst>
                <a:latin typeface="Arial" charset="0"/>
                <a:ea typeface="MS PGothic" charset="0"/>
              </a:rPr>
              <a:t> hit rate) is the percentage of accesses that must be handled by the main RAM</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716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12" y="267642"/>
            <a:ext cx="10364451" cy="944469"/>
          </a:xfrm>
        </p:spPr>
        <p:txBody>
          <a:bodyPr/>
          <a:lstStyle/>
          <a:p>
            <a:r>
              <a:rPr lang="en-US" b="1" dirty="0">
                <a:effectLst>
                  <a:outerShdw blurRad="38100" dist="38100" dir="2700000" algn="tl">
                    <a:srgbClr val="000000">
                      <a:alpha val="43137"/>
                    </a:srgbClr>
                  </a:outerShdw>
                </a:effectLst>
              </a:rPr>
              <a:t>Cache Memory</a:t>
            </a:r>
            <a:endParaRPr lang="en-US" dirty="0"/>
          </a:p>
        </p:txBody>
      </p:sp>
      <p:sp>
        <p:nvSpPr>
          <p:cNvPr id="3" name="Content Placeholder 2"/>
          <p:cNvSpPr>
            <a:spLocks noGrp="1"/>
          </p:cNvSpPr>
          <p:nvPr>
            <p:ph sz="quarter" idx="13"/>
          </p:nvPr>
        </p:nvSpPr>
        <p:spPr>
          <a:xfrm>
            <a:off x="626694" y="1212111"/>
            <a:ext cx="10363826" cy="5128861"/>
          </a:xfrm>
        </p:spPr>
        <p:txBody>
          <a:bodyPr>
            <a:noAutofit/>
          </a:bodyPr>
          <a:lstStyle/>
          <a:p>
            <a:pPr marL="342900" lvl="0" indent="-342900" algn="just" eaLnBrk="0" fontAlgn="base" hangingPunct="0">
              <a:lnSpc>
                <a:spcPct val="100000"/>
              </a:lnSpc>
              <a:spcBef>
                <a:spcPct val="3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The “content” that is addressed in content addressable cache memory is a subset of the bits of a main memory address called a field.</a:t>
            </a:r>
          </a:p>
          <a:p>
            <a:pPr marL="342900" lvl="0" indent="-342900" algn="just" eaLnBrk="0" fontAlgn="base" hangingPunct="0">
              <a:lnSpc>
                <a:spcPct val="100000"/>
              </a:lnSpc>
              <a:spcBef>
                <a:spcPct val="3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The fields into which a memory address is divided provide a many-to-one mapping between larger main memory and the smaller cache memory.</a:t>
            </a:r>
          </a:p>
          <a:p>
            <a:pPr marL="342900" lvl="0" indent="-342900" algn="just" eaLnBrk="0" fontAlgn="base" hangingPunct="0">
              <a:lnSpc>
                <a:spcPct val="100000"/>
              </a:lnSpc>
              <a:spcBef>
                <a:spcPct val="3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Many blocks of main memory map to a single block of cache.  A tag field in the cache block distinguishes one cached memory block from another.</a:t>
            </a:r>
          </a:p>
          <a:p>
            <a:pPr algn="just"/>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091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80674"/>
          </a:xfrm>
        </p:spPr>
        <p:txBody>
          <a:bodyPr>
            <a:normAutofit/>
          </a:bodyPr>
          <a:lstStyle/>
          <a:p>
            <a:r>
              <a:rPr lang="en-US" altLang="en-US" sz="4000" b="1" cap="none" dirty="0">
                <a:effectLst>
                  <a:outerShdw blurRad="38100" dist="38100" dir="2700000" algn="tl">
                    <a:srgbClr val="000000">
                      <a:alpha val="43137"/>
                    </a:srgbClr>
                  </a:outerShdw>
                </a:effectLst>
                <a:latin typeface="Arial" panose="020B0604020202020204" pitchFamily="34" charset="0"/>
              </a:rPr>
              <a:t>Cache Memory</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33916" y="1499192"/>
            <a:ext cx="11844669" cy="4015562"/>
          </a:xfrm>
        </p:spPr>
        <p:txBody>
          <a:bodyPr>
            <a:normAutofit/>
          </a:bodyPr>
          <a:lstStyle/>
          <a:p>
            <a:pPr marL="342900" lvl="0" indent="-342900" algn="just" eaLnBrk="0" fontAlgn="base" hangingPunct="0">
              <a:lnSpc>
                <a:spcPct val="100000"/>
              </a:lnSpc>
              <a:spcBef>
                <a:spcPct val="2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The simplest cache mapping scheme is direct mapped cache.</a:t>
            </a:r>
          </a:p>
          <a:p>
            <a:pPr marL="342900" lvl="0" indent="-342900" algn="just" eaLnBrk="0" fontAlgn="base" hangingPunct="0">
              <a:lnSpc>
                <a:spcPct val="100000"/>
              </a:lnSpc>
              <a:spcBef>
                <a:spcPct val="2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In a direct mapped cache consisting of N blocks of cache, block X of main memory maps to cache block Y = X mod N.</a:t>
            </a:r>
          </a:p>
          <a:p>
            <a:pPr marL="342900" lvl="0" indent="-342900" algn="just" eaLnBrk="0" fontAlgn="base" hangingPunct="0">
              <a:lnSpc>
                <a:spcPct val="100000"/>
              </a:lnSpc>
              <a:spcBef>
                <a:spcPct val="2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Thus, if we have 10 blocks of cache, block 7 of cache may hold blocks 7, 17, 27, 37, . . . of main memory.</a:t>
            </a:r>
          </a:p>
          <a:p>
            <a:pPr marL="342900" lvl="0" indent="-342900" algn="just" eaLnBrk="0" fontAlgn="base" hangingPunct="0">
              <a:lnSpc>
                <a:spcPct val="100000"/>
              </a:lnSpc>
              <a:spcBef>
                <a:spcPct val="2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Once a block of memory is copied into its slot in cache, a valid bit is set for the cache block to let the system know that the block contains valid data.</a:t>
            </a:r>
          </a:p>
          <a:p>
            <a:endParaRPr lang="en-US" dirty="0"/>
          </a:p>
        </p:txBody>
      </p:sp>
    </p:spTree>
    <p:extLst>
      <p:ext uri="{BB962C8B-B14F-4D97-AF65-F5344CB8AC3E}">
        <p14:creationId xmlns:p14="http://schemas.microsoft.com/office/powerpoint/2010/main" val="81806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6878"/>
          </a:xfrm>
        </p:spPr>
        <p:txBody>
          <a:bodyPr/>
          <a:lstStyle/>
          <a:p>
            <a:pPr>
              <a:spcAft>
                <a:spcPts val="600"/>
              </a:spcAft>
            </a:pPr>
            <a:r>
              <a:rPr lang="en-US" b="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Types/Levels of Cache Memory</a:t>
            </a:r>
            <a:endParaRPr lang="en-US" sz="4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sz="quarter" idx="13"/>
          </p:nvPr>
        </p:nvSpPr>
        <p:spPr>
          <a:xfrm>
            <a:off x="148856" y="1626782"/>
            <a:ext cx="11812772" cy="4164418"/>
          </a:xfrm>
        </p:spPr>
        <p:txBody>
          <a:bodyPr/>
          <a:lstStyle/>
          <a:p>
            <a:pPr algn="just"/>
            <a:r>
              <a:rPr lang="en-US" sz="2800" b="1" cap="none" dirty="0" smtClean="0">
                <a:effectLst>
                  <a:outerShdw blurRad="38100" dist="38100" dir="2700000" algn="tl">
                    <a:srgbClr val="000000">
                      <a:alpha val="43137"/>
                    </a:srgbClr>
                  </a:outerShdw>
                </a:effectLst>
              </a:rPr>
              <a:t>A</a:t>
            </a:r>
            <a:r>
              <a:rPr lang="en-US" sz="2800" b="1" cap="none" dirty="0" smtClean="0">
                <a:effectLst>
                  <a:outerShdw blurRad="38100" dist="38100" dir="2700000" algn="tl">
                    <a:srgbClr val="000000">
                      <a:alpha val="43137"/>
                    </a:srgbClr>
                  </a:outerShdw>
                </a:effectLst>
              </a:rPr>
              <a:t> computer can have several different levels of cache memory. the level numbers refers to distance from </a:t>
            </a:r>
            <a:r>
              <a:rPr lang="en-US" sz="2800" b="1" cap="none" dirty="0" err="1" smtClean="0">
                <a:effectLst>
                  <a:outerShdw blurRad="38100" dist="38100" dir="2700000" algn="tl">
                    <a:srgbClr val="000000">
                      <a:alpha val="43137"/>
                    </a:srgbClr>
                  </a:outerShdw>
                </a:effectLst>
              </a:rPr>
              <a:t>cpu</a:t>
            </a:r>
            <a:r>
              <a:rPr lang="en-US" sz="2800" b="1" cap="none" dirty="0" smtClean="0">
                <a:effectLst>
                  <a:outerShdw blurRad="38100" dist="38100" dir="2700000" algn="tl">
                    <a:srgbClr val="000000">
                      <a:alpha val="43137"/>
                    </a:srgbClr>
                  </a:outerShdw>
                </a:effectLst>
              </a:rPr>
              <a:t> where level 1 is the closest. all levels of cache memory are faster than ram. </a:t>
            </a:r>
          </a:p>
          <a:p>
            <a:pPr algn="just"/>
            <a:r>
              <a:rPr lang="en-US" sz="2800" b="1" cap="none" dirty="0">
                <a:effectLst>
                  <a:outerShdw blurRad="38100" dist="38100" dir="2700000" algn="tl">
                    <a:srgbClr val="000000">
                      <a:alpha val="43137"/>
                    </a:srgbClr>
                  </a:outerShdw>
                </a:effectLst>
              </a:rPr>
              <a:t>T</a:t>
            </a:r>
            <a:r>
              <a:rPr lang="en-US" sz="2800" b="1" cap="none" dirty="0" smtClean="0">
                <a:effectLst>
                  <a:outerShdw blurRad="38100" dist="38100" dir="2700000" algn="tl">
                    <a:srgbClr val="000000">
                      <a:alpha val="43137"/>
                    </a:srgbClr>
                  </a:outerShdw>
                </a:effectLst>
              </a:rPr>
              <a:t>he cache closest to </a:t>
            </a:r>
            <a:r>
              <a:rPr lang="en-US" sz="2800" b="1" cap="none" dirty="0" err="1" smtClean="0">
                <a:effectLst>
                  <a:outerShdw blurRad="38100" dist="38100" dir="2700000" algn="tl">
                    <a:srgbClr val="000000">
                      <a:alpha val="43137"/>
                    </a:srgbClr>
                  </a:outerShdw>
                </a:effectLst>
              </a:rPr>
              <a:t>cpu</a:t>
            </a:r>
            <a:r>
              <a:rPr lang="en-US" sz="2800" b="1" cap="none" dirty="0" smtClean="0">
                <a:effectLst>
                  <a:outerShdw blurRad="38100" dist="38100" dir="2700000" algn="tl">
                    <a:srgbClr val="000000">
                      <a:alpha val="43137"/>
                    </a:srgbClr>
                  </a:outerShdw>
                </a:effectLst>
              </a:rPr>
              <a:t> is always faster but generally costs more and stores less data then other level of cache.</a:t>
            </a:r>
          </a:p>
          <a:p>
            <a:endParaRPr lang="en-US" dirty="0"/>
          </a:p>
        </p:txBody>
      </p:sp>
    </p:spTree>
    <p:extLst>
      <p:ext uri="{BB962C8B-B14F-4D97-AF65-F5344CB8AC3E}">
        <p14:creationId xmlns:p14="http://schemas.microsoft.com/office/powerpoint/2010/main" val="29610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5000"/>
              </a:lnSpc>
              <a:spcBef>
                <a:spcPts val="1000"/>
              </a:spcBef>
              <a:spcAft>
                <a:spcPts val="600"/>
              </a:spcAft>
            </a:pPr>
            <a:r>
              <a:rPr lang="en-US" b="1" dirty="0">
                <a:solidFill>
                  <a:srgbClr val="0F6FC6"/>
                </a:solidFill>
                <a:latin typeface="Arial" panose="020B0604020202020204" pitchFamily="34" charset="0"/>
                <a:ea typeface="Times New Roman" panose="02020603050405020304" pitchFamily="18" charset="0"/>
                <a:cs typeface="Times New Roman" panose="02020603050405020304" pitchFamily="18" charset="0"/>
              </a:rPr>
              <a:t>Level 1 (L1) Cache</a:t>
            </a:r>
            <a:r>
              <a:rPr lang="en-US" sz="2800" b="1" dirty="0">
                <a:solidFill>
                  <a:srgbClr val="0F6FC6"/>
                </a:solidFill>
                <a:latin typeface="Cambria" panose="02040503050406030204" pitchFamily="18" charset="0"/>
                <a:ea typeface="Times New Roman" panose="02020603050405020304" pitchFamily="18" charset="0"/>
                <a:cs typeface="Times New Roman" panose="02020603050405020304" pitchFamily="18" charset="0"/>
              </a:rPr>
              <a:t/>
            </a:r>
            <a:br>
              <a:rPr lang="en-US" sz="2800" b="1" dirty="0">
                <a:solidFill>
                  <a:srgbClr val="0F6FC6"/>
                </a:solidFill>
                <a:latin typeface="Cambria" panose="02040503050406030204" pitchFamily="18" charset="0"/>
                <a:ea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sz="quarter" idx="13"/>
          </p:nvPr>
        </p:nvSpPr>
        <p:spPr>
          <a:xfrm>
            <a:off x="913775" y="2707333"/>
            <a:ext cx="10363826" cy="1843401"/>
          </a:xfrm>
        </p:spPr>
        <p:txBody>
          <a:bodyPr/>
          <a:lstStyle/>
          <a:p>
            <a:pPr algn="ctr"/>
            <a:r>
              <a:rPr lang="en-US" sz="2800" b="1" dirty="0">
                <a:effectLst>
                  <a:outerShdw blurRad="38100" dist="38100" dir="2700000" algn="tl">
                    <a:srgbClr val="000000">
                      <a:alpha val="43137"/>
                    </a:srgbClr>
                  </a:outerShdw>
                </a:effectLst>
              </a:rPr>
              <a:t>It is also called primary or internal cache. It is built directly into the processor chip. It has small capacity from 8 </a:t>
            </a:r>
            <a:r>
              <a:rPr lang="en-US" sz="2800" b="1" dirty="0" smtClean="0">
                <a:effectLst>
                  <a:outerShdw blurRad="38100" dist="38100" dir="2700000" algn="tl">
                    <a:srgbClr val="000000">
                      <a:alpha val="43137"/>
                    </a:srgbClr>
                  </a:outerShdw>
                </a:effectLst>
              </a:rPr>
              <a:t>to</a:t>
            </a:r>
            <a:r>
              <a:rPr lang="en-US" sz="2800" b="1" dirty="0">
                <a:effectLst>
                  <a:outerShdw blurRad="38100" dist="38100" dir="2700000" algn="tl">
                    <a:srgbClr val="000000">
                      <a:alpha val="43137"/>
                    </a:srgbClr>
                  </a:outerShdw>
                </a:effectLst>
              </a:rPr>
              <a:t> 128 Kb.</a:t>
            </a:r>
          </a:p>
          <a:p>
            <a:endParaRPr lang="en-US" dirty="0"/>
          </a:p>
        </p:txBody>
      </p:sp>
    </p:spTree>
    <p:extLst>
      <p:ext uri="{BB962C8B-B14F-4D97-AF65-F5344CB8AC3E}">
        <p14:creationId xmlns:p14="http://schemas.microsoft.com/office/powerpoint/2010/main" val="148657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5000"/>
              </a:lnSpc>
              <a:spcBef>
                <a:spcPts val="1000"/>
              </a:spcBef>
              <a:spcAft>
                <a:spcPts val="600"/>
              </a:spcAft>
            </a:pPr>
            <a:r>
              <a:rPr lang="en-US" dirty="0">
                <a:solidFill>
                  <a:srgbClr val="0F6FC6"/>
                </a:solidFill>
                <a:latin typeface="Arial" panose="020B0604020202020204" pitchFamily="34" charset="0"/>
                <a:ea typeface="Times New Roman" panose="02020603050405020304" pitchFamily="18" charset="0"/>
                <a:cs typeface="Times New Roman" panose="02020603050405020304" pitchFamily="18" charset="0"/>
              </a:rPr>
              <a:t>Level 2 (L2) Cache</a:t>
            </a:r>
            <a:r>
              <a:rPr lang="en-US" sz="2800" b="1" dirty="0">
                <a:solidFill>
                  <a:srgbClr val="0F6FC6"/>
                </a:solidFill>
                <a:latin typeface="Cambria" panose="02040503050406030204" pitchFamily="18" charset="0"/>
                <a:ea typeface="Times New Roman" panose="02020603050405020304" pitchFamily="18" charset="0"/>
                <a:cs typeface="Times New Roman" panose="02020603050405020304" pitchFamily="18" charset="0"/>
              </a:rPr>
              <a:t/>
            </a:r>
            <a:br>
              <a:rPr lang="en-US" sz="2800" b="1" dirty="0">
                <a:solidFill>
                  <a:srgbClr val="0F6FC6"/>
                </a:solidFill>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221511" y="1941790"/>
            <a:ext cx="11748977" cy="3424107"/>
          </a:xfrm>
        </p:spPr>
        <p:txBody>
          <a:bodyPr>
            <a:normAutofit/>
          </a:bodyPr>
          <a:lstStyle/>
          <a:p>
            <a:pPr algn="ctr"/>
            <a:r>
              <a:rPr lang="en-US" sz="2800" b="1" dirty="0">
                <a:effectLst>
                  <a:outerShdw blurRad="38100" dist="38100" dir="2700000" algn="tl">
                    <a:srgbClr val="000000">
                      <a:alpha val="43137"/>
                    </a:srgbClr>
                  </a:outerShdw>
                </a:effectLst>
              </a:rPr>
              <a:t>it is slower than l1 cache. its storage capacity is more, i-e. from 64 kb to 16 </a:t>
            </a:r>
            <a:r>
              <a:rPr lang="en-US" sz="2800" b="1" dirty="0" err="1">
                <a:effectLst>
                  <a:outerShdw blurRad="38100" dist="38100" dir="2700000" algn="tl">
                    <a:srgbClr val="000000">
                      <a:alpha val="43137"/>
                    </a:srgbClr>
                  </a:outerShdw>
                </a:effectLst>
              </a:rPr>
              <a:t>mb</a:t>
            </a:r>
            <a:r>
              <a:rPr lang="en-US" sz="2800" b="1" dirty="0">
                <a:effectLst>
                  <a:outerShdw blurRad="38100" dist="38100" dir="2700000" algn="tl">
                    <a:srgbClr val="000000">
                      <a:alpha val="43137"/>
                    </a:srgbClr>
                  </a:outerShdw>
                </a:effectLst>
              </a:rPr>
              <a:t>. the current processors contain advanced transfer cache on processor chip that is a type of l2 cache. the common size of this cache is from 512 kb to 8 </a:t>
            </a:r>
            <a:r>
              <a:rPr lang="en-US" sz="2800" b="1" dirty="0" err="1">
                <a:effectLst>
                  <a:outerShdw blurRad="38100" dist="38100" dir="2700000" algn="tl">
                    <a:srgbClr val="000000">
                      <a:alpha val="43137"/>
                    </a:srgbClr>
                  </a:outerShdw>
                </a:effectLst>
              </a:rPr>
              <a:t>mb</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794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rPr>
              <a:t>Level 3 (L3) Cache</a:t>
            </a:r>
          </a:p>
        </p:txBody>
      </p:sp>
      <p:sp>
        <p:nvSpPr>
          <p:cNvPr id="3" name="Content Placeholder 2"/>
          <p:cNvSpPr>
            <a:spLocks noGrp="1"/>
          </p:cNvSpPr>
          <p:nvPr>
            <p:ph sz="quarter" idx="13"/>
          </p:nvPr>
        </p:nvSpPr>
        <p:spPr>
          <a:xfrm>
            <a:off x="360881" y="2214694"/>
            <a:ext cx="11090384" cy="3424107"/>
          </a:xfrm>
        </p:spPr>
        <p:txBody>
          <a:bodyPr>
            <a:normAutofit/>
          </a:bodyPr>
          <a:lstStyle/>
          <a:p>
            <a:pPr algn="ctr">
              <a:lnSpc>
                <a:spcPct val="115000"/>
              </a:lnSpc>
              <a:spcAft>
                <a:spcPts val="840"/>
              </a:spcAft>
            </a:pPr>
            <a:r>
              <a:rPr lang="en-US" sz="2800" b="1" cap="none" dirty="0" smtClean="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this cache is separate from processor chip on the motherboard. it exists on the computer that uses l2 advanced transfer cache. it is slower than l1 and l2 cache. the personal computer often has up to 8 MB of l3 cache.</a:t>
            </a:r>
            <a:endParaRPr lang="en-US" sz="2400" b="1" cap="none"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14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74348"/>
          </a:xfrm>
        </p:spPr>
        <p:txBody>
          <a:bodyPr/>
          <a:lstStyle/>
          <a:p>
            <a:r>
              <a:rPr lang="en-US" altLang="en-US" sz="4000" b="1" cap="none" dirty="0">
                <a:solidFill>
                  <a:prstClr val="black"/>
                </a:solidFill>
                <a:effectLst>
                  <a:outerShdw blurRad="38100" dist="38100" dir="2700000" algn="tl">
                    <a:srgbClr val="000000">
                      <a:alpha val="43137"/>
                    </a:srgbClr>
                  </a:outerShdw>
                </a:effectLst>
                <a:latin typeface="Arial" panose="020B0604020202020204" pitchFamily="34" charset="0"/>
              </a:rPr>
              <a:t>Cache Memory</a:t>
            </a:r>
            <a:endParaRPr lang="en-US" dirty="0"/>
          </a:p>
        </p:txBody>
      </p:sp>
      <p:sp>
        <p:nvSpPr>
          <p:cNvPr id="3" name="Content Placeholder 2"/>
          <p:cNvSpPr>
            <a:spLocks noGrp="1"/>
          </p:cNvSpPr>
          <p:nvPr>
            <p:ph sz="quarter" idx="13"/>
          </p:nvPr>
        </p:nvSpPr>
        <p:spPr>
          <a:xfrm>
            <a:off x="913774" y="1584252"/>
            <a:ext cx="10363826" cy="4206948"/>
          </a:xfrm>
        </p:spPr>
        <p:txBody>
          <a:bodyPr/>
          <a:lstStyle/>
          <a:p>
            <a:pPr marL="342900" lvl="0" indent="-342900" eaLnBrk="0" fontAlgn="base" hangingPunct="0">
              <a:lnSpc>
                <a:spcPct val="100000"/>
              </a:lnSpc>
              <a:spcBef>
                <a:spcPct val="20000"/>
              </a:spcBef>
              <a:spcAft>
                <a:spcPct val="0"/>
              </a:spcAft>
              <a:buClrTx/>
              <a:buFontTx/>
              <a:buChar char="•"/>
            </a:pPr>
            <a:r>
              <a:rPr lang="en-US" altLang="en-US" sz="2600" cap="none" dirty="0">
                <a:solidFill>
                  <a:srgbClr val="000000"/>
                </a:solidFill>
                <a:latin typeface="Arial" panose="020B0604020202020204" pitchFamily="34" charset="0"/>
              </a:rPr>
              <a:t>The diagram below is a schematic of what cache looks like.</a:t>
            </a:r>
          </a:p>
          <a:p>
            <a:pPr marL="342900" lvl="0" indent="-342900" eaLnBrk="0" fontAlgn="base" hangingPunct="0">
              <a:lnSpc>
                <a:spcPct val="100000"/>
              </a:lnSpc>
              <a:spcBef>
                <a:spcPct val="0"/>
              </a:spcBef>
              <a:spcAft>
                <a:spcPct val="0"/>
              </a:spcAft>
              <a:buClrTx/>
              <a:buFontTx/>
              <a:buChar char="•"/>
            </a:pPr>
            <a:endParaRPr lang="en-US" altLang="en-US" sz="2600" cap="none" dirty="0">
              <a:solidFill>
                <a:srgbClr val="000000"/>
              </a:solidFill>
              <a:latin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3017615" y="2467628"/>
            <a:ext cx="5944115" cy="1950889"/>
          </a:xfrm>
          <a:prstGeom prst="rect">
            <a:avLst/>
          </a:prstGeom>
        </p:spPr>
      </p:pic>
      <p:sp>
        <p:nvSpPr>
          <p:cNvPr id="5" name="Rectangle 4"/>
          <p:cNvSpPr/>
          <p:nvPr/>
        </p:nvSpPr>
        <p:spPr>
          <a:xfrm>
            <a:off x="797443" y="4704747"/>
            <a:ext cx="11079124" cy="1372683"/>
          </a:xfrm>
          <a:prstGeom prst="rect">
            <a:avLst/>
          </a:prstGeom>
        </p:spPr>
        <p:txBody>
          <a:bodyPr wrap="square">
            <a:spAutoFit/>
          </a:bodyPr>
          <a:lstStyle/>
          <a:p>
            <a:pPr marL="342900" lvl="0" indent="-342900" defTabSz="914400" eaLnBrk="0" fontAlgn="base" hangingPunct="0">
              <a:spcBef>
                <a:spcPct val="20000"/>
              </a:spcBef>
              <a:spcAft>
                <a:spcPct val="0"/>
              </a:spcAft>
              <a:buFontTx/>
              <a:buChar char="•"/>
            </a:pPr>
            <a:r>
              <a:rPr lang="en-US" altLang="en-US" sz="2600" dirty="0">
                <a:solidFill>
                  <a:srgbClr val="000000"/>
                </a:solidFill>
                <a:latin typeface="Arial" panose="020B0604020202020204" pitchFamily="34" charset="0"/>
              </a:rPr>
              <a:t>Block 0 contains multiple words from main memory, identified with the tag 00000000.  Block 1 contains words identified with the tag 11110101.</a:t>
            </a:r>
          </a:p>
          <a:p>
            <a:pPr marL="342900" lvl="0" indent="-342900" defTabSz="914400" eaLnBrk="0" fontAlgn="base" hangingPunct="0">
              <a:spcBef>
                <a:spcPct val="20000"/>
              </a:spcBef>
              <a:spcAft>
                <a:spcPct val="0"/>
              </a:spcAft>
              <a:buFontTx/>
              <a:buChar char="•"/>
            </a:pPr>
            <a:r>
              <a:rPr lang="en-US" altLang="en-US" sz="2600" dirty="0">
                <a:solidFill>
                  <a:srgbClr val="000000"/>
                </a:solidFill>
                <a:latin typeface="Arial" panose="020B0604020202020204" pitchFamily="34" charset="0"/>
              </a:rPr>
              <a:t>The other two blocks are not valid.</a:t>
            </a:r>
          </a:p>
        </p:txBody>
      </p:sp>
    </p:spTree>
    <p:extLst>
      <p:ext uri="{BB962C8B-B14F-4D97-AF65-F5344CB8AC3E}">
        <p14:creationId xmlns:p14="http://schemas.microsoft.com/office/powerpoint/2010/main" val="77239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33" y="358879"/>
            <a:ext cx="10364451" cy="636125"/>
          </a:xfrm>
        </p:spPr>
        <p:txBody>
          <a:bodyPr/>
          <a:lstStyle/>
          <a:p>
            <a:r>
              <a:rPr lang="en-US" sz="3900" b="1" kern="0" cap="none" dirty="0">
                <a:solidFill>
                  <a:prstClr val="black"/>
                </a:solidFill>
                <a:effectLst>
                  <a:outerShdw blurRad="38100" dist="38100" dir="2700000" algn="tl">
                    <a:srgbClr val="000000">
                      <a:alpha val="43137"/>
                    </a:srgbClr>
                  </a:outerShdw>
                </a:effectLst>
                <a:latin typeface="Arial"/>
                <a:ea typeface="ＭＳ Ｐゴシック"/>
              </a:rPr>
              <a:t>A simple cache design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0" y="1190847"/>
            <a:ext cx="11929730" cy="4600353"/>
          </a:xfrm>
        </p:spPr>
        <p:txBody>
          <a:bodyPr>
            <a:normAutofit/>
          </a:bodyPr>
          <a:lstStyle/>
          <a:p>
            <a:r>
              <a:rPr lang="en-US" sz="2400" cap="none" dirty="0" smtClean="0">
                <a:effectLst>
                  <a:outerShdw blurRad="38100" dist="38100" dir="2700000" algn="tl">
                    <a:srgbClr val="000000">
                      <a:alpha val="43137"/>
                    </a:srgbClr>
                  </a:outerShdw>
                </a:effectLst>
                <a:latin typeface="Arial" charset="0"/>
                <a:ea typeface="MS PGothic" charset="0"/>
              </a:rPr>
              <a:t>caches are divided into </a:t>
            </a:r>
            <a:r>
              <a:rPr lang="en-US" sz="2400" cap="none" dirty="0" smtClean="0">
                <a:solidFill>
                  <a:srgbClr val="FF0000"/>
                </a:solidFill>
                <a:effectLst>
                  <a:outerShdw blurRad="38100" dist="38100" dir="2700000" algn="tl">
                    <a:srgbClr val="000000">
                      <a:alpha val="43137"/>
                    </a:srgbClr>
                  </a:outerShdw>
                </a:effectLst>
                <a:latin typeface="Arial" charset="0"/>
                <a:ea typeface="MS PGothic" charset="0"/>
              </a:rPr>
              <a:t>blocks</a:t>
            </a:r>
            <a:r>
              <a:rPr lang="en-US" sz="2400" cap="none" dirty="0" smtClean="0">
                <a:effectLst>
                  <a:outerShdw blurRad="38100" dist="38100" dir="2700000" algn="tl">
                    <a:srgbClr val="000000">
                      <a:alpha val="43137"/>
                    </a:srgbClr>
                  </a:outerShdw>
                </a:effectLst>
                <a:latin typeface="Arial" charset="0"/>
                <a:ea typeface="MS PGothic" charset="0"/>
              </a:rPr>
              <a:t>, which may be of various size the number of blocks in a cache is usually a power of 2.</a:t>
            </a:r>
          </a:p>
          <a:p>
            <a:endParaRPr lang="en-US" sz="2400" cap="none"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097" y="2061465"/>
            <a:ext cx="5917955" cy="4477557"/>
          </a:xfrm>
          <a:prstGeom prst="rect">
            <a:avLst/>
          </a:prstGeom>
        </p:spPr>
      </p:pic>
    </p:spTree>
    <p:extLst>
      <p:ext uri="{BB962C8B-B14F-4D97-AF65-F5344CB8AC3E}">
        <p14:creationId xmlns:p14="http://schemas.microsoft.com/office/powerpoint/2010/main" val="655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45" y="342071"/>
            <a:ext cx="10364451" cy="710553"/>
          </a:xfrm>
        </p:spPr>
        <p:txBody>
          <a:bodyPr>
            <a:normAutofit/>
          </a:bodyPr>
          <a:lstStyle/>
          <a:p>
            <a:r>
              <a:rPr lang="en-US" sz="4000" b="1" dirty="0">
                <a:effectLst>
                  <a:outerShdw blurRad="38100" dist="38100" dir="2700000" algn="tl">
                    <a:srgbClr val="000000">
                      <a:alpha val="43137"/>
                    </a:srgbClr>
                  </a:outerShdw>
                </a:effectLst>
              </a:rPr>
              <a:t>Adding tags</a:t>
            </a:r>
          </a:p>
        </p:txBody>
      </p:sp>
      <p:sp>
        <p:nvSpPr>
          <p:cNvPr id="3" name="Content Placeholder 2"/>
          <p:cNvSpPr>
            <a:spLocks noGrp="1"/>
          </p:cNvSpPr>
          <p:nvPr>
            <p:ph sz="quarter" idx="13"/>
          </p:nvPr>
        </p:nvSpPr>
        <p:spPr>
          <a:xfrm>
            <a:off x="212651" y="1052624"/>
            <a:ext cx="11876568" cy="5475767"/>
          </a:xfrm>
        </p:spPr>
        <p:txBody>
          <a:bodyPr/>
          <a:lstStyle/>
          <a:p>
            <a:pPr algn="just"/>
            <a:r>
              <a:rPr lang="en-US" sz="2400" kern="0" cap="none" dirty="0">
                <a:solidFill>
                  <a:prstClr val="black"/>
                </a:solidFill>
                <a:effectLst>
                  <a:outerShdw blurRad="38100" dist="38100" dir="2700000" algn="tl">
                    <a:srgbClr val="000000">
                      <a:alpha val="43137"/>
                    </a:srgbClr>
                  </a:outerShdw>
                </a:effectLst>
                <a:latin typeface="Arial"/>
                <a:ea typeface="ＭＳ Ｐゴシック"/>
              </a:rPr>
              <a:t>We need to add </a:t>
            </a:r>
            <a:r>
              <a:rPr lang="en-US" sz="2400" kern="0" cap="none" dirty="0">
                <a:solidFill>
                  <a:srgbClr val="FF0000"/>
                </a:solidFill>
                <a:effectLst>
                  <a:outerShdw blurRad="38100" dist="38100" dir="2700000" algn="tl">
                    <a:srgbClr val="000000">
                      <a:alpha val="43137"/>
                    </a:srgbClr>
                  </a:outerShdw>
                </a:effectLst>
                <a:latin typeface="Arial"/>
                <a:ea typeface="ＭＳ Ｐゴシック"/>
              </a:rPr>
              <a:t>tags</a:t>
            </a:r>
            <a:r>
              <a:rPr lang="en-US" sz="2400" kern="0" cap="none" dirty="0">
                <a:solidFill>
                  <a:prstClr val="black"/>
                </a:solidFill>
                <a:effectLst>
                  <a:outerShdw blurRad="38100" dist="38100" dir="2700000" algn="tl">
                    <a:srgbClr val="000000">
                      <a:alpha val="43137"/>
                    </a:srgbClr>
                  </a:outerShdw>
                </a:effectLst>
                <a:latin typeface="Arial"/>
                <a:ea typeface="ＭＳ Ｐゴシック"/>
              </a:rPr>
              <a:t> to the cache, which supply the rest of the address bits to let us distinguish between different memory locations that map to the same cache block</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2516233" y="2315180"/>
            <a:ext cx="7074473" cy="4213211"/>
          </a:xfrm>
          <a:prstGeom prst="rect">
            <a:avLst/>
          </a:prstGeom>
        </p:spPr>
      </p:pic>
    </p:spTree>
    <p:extLst>
      <p:ext uri="{BB962C8B-B14F-4D97-AF65-F5344CB8AC3E}">
        <p14:creationId xmlns:p14="http://schemas.microsoft.com/office/powerpoint/2010/main" val="276135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871" y="143029"/>
            <a:ext cx="7805729" cy="663655"/>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Recommended Books</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1149" y="136876"/>
            <a:ext cx="2985751" cy="2873024"/>
          </a:xfrm>
        </p:spPr>
      </p:pic>
      <p:sp>
        <p:nvSpPr>
          <p:cNvPr id="6" name="Rectangle 5"/>
          <p:cNvSpPr/>
          <p:nvPr/>
        </p:nvSpPr>
        <p:spPr>
          <a:xfrm>
            <a:off x="3893224" y="4054348"/>
            <a:ext cx="6852165" cy="1200329"/>
          </a:xfrm>
          <a:prstGeom prst="rect">
            <a:avLst/>
          </a:prstGeom>
        </p:spPr>
        <p:txBody>
          <a:bodyPr wrap="squar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Organization and Architecture Designing For Performance By William Stallings</a:t>
            </a:r>
          </a:p>
          <a:p>
            <a:pPr algn="just"/>
            <a:endPar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ectangle 6"/>
          <p:cNvSpPr/>
          <p:nvPr/>
        </p:nvSpPr>
        <p:spPr>
          <a:xfrm>
            <a:off x="3893224" y="1220596"/>
            <a:ext cx="6635150" cy="830997"/>
          </a:xfrm>
          <a:prstGeom prst="rect">
            <a:avLst/>
          </a:prstGeom>
        </p:spPr>
        <p:txBody>
          <a:bodyPr wrap="non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Systems Architecture, 3rd </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Edition</a:t>
            </a:r>
          </a:p>
          <a:p>
            <a:pPr algn="just"/>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By </a:t>
            </a:r>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M.Morris Mano; Prentice Hall International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49" y="3219333"/>
            <a:ext cx="2985751" cy="3359150"/>
          </a:xfrm>
          <a:prstGeom prst="rect">
            <a:avLst/>
          </a:prstGeom>
        </p:spPr>
      </p:pic>
    </p:spTree>
    <p:extLst>
      <p:ext uri="{BB962C8B-B14F-4D97-AF65-F5344CB8AC3E}">
        <p14:creationId xmlns:p14="http://schemas.microsoft.com/office/powerpoint/2010/main" val="1454753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31439"/>
            <a:ext cx="10364451" cy="657390"/>
          </a:xfrm>
        </p:spPr>
        <p:txBody>
          <a:bodyPr>
            <a:normAutofit/>
          </a:bodyPr>
          <a:lstStyle/>
          <a:p>
            <a:r>
              <a:rPr lang="en-US" sz="3200" b="1" dirty="0">
                <a:effectLst>
                  <a:outerShdw blurRad="38100" dist="38100" dir="2700000" algn="tl">
                    <a:srgbClr val="000000">
                      <a:alpha val="43137"/>
                    </a:srgbClr>
                  </a:outerShdw>
                </a:effectLst>
                <a:latin typeface="Arial" charset="0"/>
                <a:ea typeface="MS PGothic" charset="0"/>
              </a:rPr>
              <a:t>Figuring out what’</a:t>
            </a:r>
            <a:r>
              <a:rPr lang="en-US" altLang="ja-JP" sz="3200" b="1" dirty="0">
                <a:effectLst>
                  <a:outerShdw blurRad="38100" dist="38100" dir="2700000" algn="tl">
                    <a:srgbClr val="000000">
                      <a:alpha val="43137"/>
                    </a:srgbClr>
                  </a:outerShdw>
                </a:effectLst>
                <a:latin typeface="Arial" charset="0"/>
                <a:ea typeface="MS PGothic" charset="0"/>
              </a:rPr>
              <a:t>s in the cache</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350874" y="1148316"/>
            <a:ext cx="11685181" cy="5497033"/>
          </a:xfrm>
        </p:spPr>
        <p:txBody>
          <a:bodyPr>
            <a:normAutofit/>
          </a:bodyPr>
          <a:lstStyle/>
          <a:p>
            <a:r>
              <a:rPr lang="en-US" sz="2800" kern="0" cap="none" dirty="0">
                <a:solidFill>
                  <a:prstClr val="black"/>
                </a:solidFill>
                <a:effectLst>
                  <a:outerShdw blurRad="38100" dist="38100" dir="2700000" algn="tl">
                    <a:srgbClr val="000000">
                      <a:alpha val="43137"/>
                    </a:srgbClr>
                  </a:outerShdw>
                </a:effectLst>
                <a:latin typeface="Arial"/>
                <a:ea typeface="ＭＳ Ｐゴシック"/>
              </a:rPr>
              <a:t>Now we can tell exactly which addresses of main memory are stored in the cache, by concatenating the cache block tags with the block indices</a:t>
            </a:r>
          </a:p>
        </p:txBody>
      </p:sp>
      <p:pic>
        <p:nvPicPr>
          <p:cNvPr id="4" name="Picture 3"/>
          <p:cNvPicPr>
            <a:picLocks noChangeAspect="1"/>
          </p:cNvPicPr>
          <p:nvPr/>
        </p:nvPicPr>
        <p:blipFill>
          <a:blip r:embed="rId2"/>
          <a:stretch>
            <a:fillRect/>
          </a:stretch>
        </p:blipFill>
        <p:spPr>
          <a:xfrm>
            <a:off x="2857938" y="2185347"/>
            <a:ext cx="6498713" cy="3811416"/>
          </a:xfrm>
          <a:prstGeom prst="rect">
            <a:avLst/>
          </a:prstGeom>
        </p:spPr>
      </p:pic>
    </p:spTree>
    <p:extLst>
      <p:ext uri="{BB962C8B-B14F-4D97-AF65-F5344CB8AC3E}">
        <p14:creationId xmlns:p14="http://schemas.microsoft.com/office/powerpoint/2010/main" val="222319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55181"/>
            <a:ext cx="10364451" cy="779299"/>
          </a:xfrm>
        </p:spPr>
        <p:txBody>
          <a:bodyPr>
            <a:normAutofit/>
          </a:bodyPr>
          <a:lstStyle/>
          <a:p>
            <a:r>
              <a:rPr lang="en-US" b="1" kern="0" cap="none" dirty="0">
                <a:solidFill>
                  <a:prstClr val="black"/>
                </a:solidFill>
                <a:effectLst>
                  <a:outerShdw blurRad="38100" dist="38100" dir="2700000" algn="tl">
                    <a:srgbClr val="000000">
                      <a:alpha val="43137"/>
                    </a:srgbClr>
                  </a:outerShdw>
                </a:effectLst>
                <a:latin typeface="Arial"/>
                <a:ea typeface="ＭＳ Ｐゴシック"/>
              </a:rPr>
              <a:t>One more detail: the valid bit</a:t>
            </a: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55181" y="1233378"/>
            <a:ext cx="11770241" cy="5465134"/>
          </a:xfrm>
        </p:spPr>
        <p:txBody>
          <a:bodyPr>
            <a:normAutofit/>
          </a:bodyPr>
          <a:lstStyle/>
          <a:p>
            <a:pPr marL="342900" lvl="0" indent="-342900" algn="just" fontAlgn="base">
              <a:lnSpc>
                <a:spcPct val="100000"/>
              </a:lnSpc>
              <a:spcBef>
                <a:spcPct val="20000"/>
              </a:spcBef>
              <a:spcAft>
                <a:spcPct val="0"/>
              </a:spcAft>
              <a:buClr>
                <a:srgbClr val="1F497D"/>
              </a:buClr>
              <a:buSzPct val="70000"/>
              <a:buBlip>
                <a:blip r:embed="rId2"/>
              </a:buBlip>
              <a:defRPr/>
            </a:pPr>
            <a:r>
              <a:rPr lang="en-US" sz="2400" kern="0" cap="none" dirty="0">
                <a:solidFill>
                  <a:prstClr val="black"/>
                </a:solidFill>
                <a:effectLst>
                  <a:outerShdw blurRad="38100" dist="38100" dir="2700000" algn="tl">
                    <a:srgbClr val="000000">
                      <a:alpha val="43137"/>
                    </a:srgbClr>
                  </a:outerShdw>
                </a:effectLst>
                <a:latin typeface="Arial"/>
                <a:ea typeface="ＭＳ Ｐゴシック"/>
              </a:rPr>
              <a:t>When started, the cache is empty and does not contain valid data.</a:t>
            </a:r>
          </a:p>
          <a:p>
            <a:pPr marL="342900" lvl="0" indent="-342900" algn="just" fontAlgn="base">
              <a:lnSpc>
                <a:spcPct val="100000"/>
              </a:lnSpc>
              <a:spcBef>
                <a:spcPct val="20000"/>
              </a:spcBef>
              <a:spcAft>
                <a:spcPct val="0"/>
              </a:spcAft>
              <a:buClr>
                <a:srgbClr val="1F497D"/>
              </a:buClr>
              <a:buSzPct val="70000"/>
              <a:buBlip>
                <a:blip r:embed="rId2"/>
              </a:buBlip>
              <a:defRPr/>
            </a:pPr>
            <a:r>
              <a:rPr lang="en-US" sz="2400" kern="0" cap="none" dirty="0">
                <a:solidFill>
                  <a:prstClr val="black"/>
                </a:solidFill>
                <a:effectLst>
                  <a:outerShdw blurRad="38100" dist="38100" dir="2700000" algn="tl">
                    <a:srgbClr val="000000">
                      <a:alpha val="43137"/>
                    </a:srgbClr>
                  </a:outerShdw>
                </a:effectLst>
                <a:latin typeface="Arial"/>
                <a:ea typeface="ＭＳ Ｐゴシック"/>
              </a:rPr>
              <a:t>We should account for this by adding a </a:t>
            </a:r>
            <a:r>
              <a:rPr lang="en-US" sz="2400" kern="0" cap="none" dirty="0">
                <a:solidFill>
                  <a:srgbClr val="FF0000"/>
                </a:solidFill>
                <a:effectLst>
                  <a:outerShdw blurRad="38100" dist="38100" dir="2700000" algn="tl">
                    <a:srgbClr val="000000">
                      <a:alpha val="43137"/>
                    </a:srgbClr>
                  </a:outerShdw>
                </a:effectLst>
                <a:latin typeface="Arial"/>
                <a:ea typeface="ＭＳ Ｐゴシック"/>
              </a:rPr>
              <a:t>valid bit</a:t>
            </a:r>
            <a:r>
              <a:rPr lang="en-US" sz="2400" kern="0" cap="none" dirty="0">
                <a:solidFill>
                  <a:prstClr val="black"/>
                </a:solidFill>
                <a:effectLst>
                  <a:outerShdw blurRad="38100" dist="38100" dir="2700000" algn="tl">
                    <a:srgbClr val="000000">
                      <a:alpha val="43137"/>
                    </a:srgbClr>
                  </a:outerShdw>
                </a:effectLst>
                <a:latin typeface="Arial"/>
                <a:ea typeface="ＭＳ Ｐゴシック"/>
              </a:rPr>
              <a:t> for each cache block.</a:t>
            </a:r>
          </a:p>
          <a:p>
            <a:pPr marL="692150" lvl="1" indent="-347663" algn="just" fontAlgn="base">
              <a:lnSpc>
                <a:spcPct val="100000"/>
              </a:lnSpc>
              <a:spcBef>
                <a:spcPct val="20000"/>
              </a:spcBef>
              <a:spcAft>
                <a:spcPct val="0"/>
              </a:spcAft>
              <a:buClr>
                <a:srgbClr val="C0504D"/>
              </a:buClr>
              <a:buSzPct val="70000"/>
              <a:buBlip>
                <a:blip r:embed="rId3"/>
              </a:buBlip>
              <a:defRPr/>
            </a:pPr>
            <a:r>
              <a:rPr lang="en-US" sz="2400" kern="0" cap="none" dirty="0">
                <a:solidFill>
                  <a:prstClr val="black"/>
                </a:solidFill>
                <a:effectLst>
                  <a:outerShdw blurRad="38100" dist="38100" dir="2700000" algn="tl">
                    <a:srgbClr val="000000">
                      <a:alpha val="43137"/>
                    </a:srgbClr>
                  </a:outerShdw>
                </a:effectLst>
                <a:latin typeface="Arial"/>
                <a:ea typeface="ＭＳ Ｐゴシック"/>
              </a:rPr>
              <a:t>When the system is initialized, all the valid bits are set to 0.</a:t>
            </a:r>
          </a:p>
          <a:p>
            <a:pPr marL="692150" lvl="1" indent="-347663" algn="just" fontAlgn="base">
              <a:lnSpc>
                <a:spcPct val="100000"/>
              </a:lnSpc>
              <a:spcBef>
                <a:spcPct val="20000"/>
              </a:spcBef>
              <a:spcAft>
                <a:spcPct val="0"/>
              </a:spcAft>
              <a:buClr>
                <a:srgbClr val="C0504D"/>
              </a:buClr>
              <a:buSzPct val="70000"/>
              <a:buBlip>
                <a:blip r:embed="rId3"/>
              </a:buBlip>
              <a:defRPr/>
            </a:pPr>
            <a:r>
              <a:rPr lang="en-US" sz="2400" kern="0" cap="none" dirty="0">
                <a:solidFill>
                  <a:prstClr val="black"/>
                </a:solidFill>
                <a:effectLst>
                  <a:outerShdw blurRad="38100" dist="38100" dir="2700000" algn="tl">
                    <a:srgbClr val="000000">
                      <a:alpha val="43137"/>
                    </a:srgbClr>
                  </a:outerShdw>
                </a:effectLst>
                <a:latin typeface="Arial"/>
                <a:ea typeface="ＭＳ Ｐゴシック"/>
              </a:rPr>
              <a:t>When data is loaded into a particular cache block, the corresponding valid bit is set to 1.</a:t>
            </a:r>
          </a:p>
          <a:p>
            <a:endParaRPr lang="en-US" sz="2400"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4"/>
          <a:stretch>
            <a:fillRect/>
          </a:stretch>
        </p:blipFill>
        <p:spPr>
          <a:xfrm>
            <a:off x="2947142" y="3400507"/>
            <a:ext cx="6297714" cy="2192219"/>
          </a:xfrm>
          <a:prstGeom prst="rect">
            <a:avLst/>
          </a:prstGeom>
        </p:spPr>
      </p:pic>
    </p:spTree>
    <p:extLst>
      <p:ext uri="{BB962C8B-B14F-4D97-AF65-F5344CB8AC3E}">
        <p14:creationId xmlns:p14="http://schemas.microsoft.com/office/powerpoint/2010/main" val="280039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3336"/>
            <a:ext cx="10364451" cy="891306"/>
          </a:xfrm>
        </p:spPr>
        <p:txBody>
          <a:bodyPr>
            <a:normAutofit/>
          </a:bodyPr>
          <a:lstStyle/>
          <a:p>
            <a:r>
              <a:rPr lang="en-US" b="1" kern="0" cap="none" dirty="0">
                <a:solidFill>
                  <a:prstClr val="black"/>
                </a:solidFill>
                <a:effectLst>
                  <a:outerShdw blurRad="38100" dist="38100" dir="2700000" algn="tl">
                    <a:srgbClr val="000000">
                      <a:alpha val="43137"/>
                    </a:srgbClr>
                  </a:outerShdw>
                </a:effectLst>
                <a:latin typeface="Arial"/>
                <a:ea typeface="ＭＳ Ｐゴシック"/>
              </a:rPr>
              <a:t>What happens on a cache hit</a:t>
            </a: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425303" y="1254642"/>
            <a:ext cx="11398102" cy="5326911"/>
          </a:xfrm>
        </p:spPr>
        <p:txBody>
          <a:bodyPr/>
          <a:lstStyle/>
          <a:p>
            <a:pPr marL="342900" lvl="0" indent="-342900" algn="just" fontAlgn="base">
              <a:lnSpc>
                <a:spcPct val="100000"/>
              </a:lnSpc>
              <a:spcBef>
                <a:spcPct val="20000"/>
              </a:spcBef>
              <a:spcAft>
                <a:spcPct val="0"/>
              </a:spcAft>
              <a:buClr>
                <a:srgbClr val="1F497D"/>
              </a:buClr>
              <a:buSzPct val="70000"/>
              <a:buBlip>
                <a:blip r:embed="rId2"/>
              </a:buBlip>
              <a:defRPr/>
            </a:pPr>
            <a:r>
              <a:rPr lang="en-US" kern="0" cap="none" dirty="0">
                <a:solidFill>
                  <a:prstClr val="black"/>
                </a:solidFill>
                <a:effectLst>
                  <a:outerShdw blurRad="38100" dist="38100" dir="2700000" algn="tl">
                    <a:srgbClr val="000000">
                      <a:alpha val="43137"/>
                    </a:srgbClr>
                  </a:outerShdw>
                </a:effectLst>
                <a:latin typeface="Arial"/>
                <a:ea typeface="ＭＳ Ｐゴシック"/>
              </a:rPr>
              <a:t>When the CPU tries to read from memory, the address will be sent to a </a:t>
            </a:r>
            <a:r>
              <a:rPr lang="en-US" kern="0" cap="none" dirty="0">
                <a:solidFill>
                  <a:srgbClr val="FF0000"/>
                </a:solidFill>
                <a:effectLst>
                  <a:outerShdw blurRad="38100" dist="38100" dir="2700000" algn="tl">
                    <a:srgbClr val="000000">
                      <a:alpha val="43137"/>
                    </a:srgbClr>
                  </a:outerShdw>
                </a:effectLst>
                <a:latin typeface="Arial"/>
                <a:ea typeface="ＭＳ Ｐゴシック"/>
              </a:rPr>
              <a:t>cache controller</a:t>
            </a:r>
            <a:r>
              <a:rPr lang="en-US" kern="0" cap="none" dirty="0">
                <a:solidFill>
                  <a:prstClr val="black"/>
                </a:solidFill>
                <a:effectLst>
                  <a:outerShdw blurRad="38100" dist="38100" dir="2700000" algn="tl">
                    <a:srgbClr val="000000">
                      <a:alpha val="43137"/>
                    </a:srgbClr>
                  </a:outerShdw>
                </a:effectLst>
                <a:latin typeface="Arial"/>
                <a:ea typeface="ＭＳ Ｐゴシック"/>
              </a:rPr>
              <a:t>.</a:t>
            </a:r>
          </a:p>
          <a:p>
            <a:pPr marL="692150" lvl="1" indent="-347663" algn="just" fontAlgn="base">
              <a:lnSpc>
                <a:spcPct val="100000"/>
              </a:lnSpc>
              <a:spcBef>
                <a:spcPct val="20000"/>
              </a:spcBef>
              <a:spcAft>
                <a:spcPct val="0"/>
              </a:spcAft>
              <a:buClr>
                <a:srgbClr val="C0504D"/>
              </a:buClr>
              <a:buSzPct val="70000"/>
              <a:buBlip>
                <a:blip r:embed="rId3"/>
              </a:buBlip>
              <a:defRPr/>
            </a:pPr>
            <a:r>
              <a:rPr lang="en-US" sz="2000" kern="0" cap="none" dirty="0">
                <a:solidFill>
                  <a:prstClr val="black"/>
                </a:solidFill>
                <a:effectLst>
                  <a:outerShdw blurRad="38100" dist="38100" dir="2700000" algn="tl">
                    <a:srgbClr val="000000">
                      <a:alpha val="43137"/>
                    </a:srgbClr>
                  </a:outerShdw>
                </a:effectLst>
                <a:latin typeface="Arial"/>
                <a:ea typeface="ＭＳ Ｐゴシック"/>
              </a:rPr>
              <a:t>The lowest </a:t>
            </a:r>
            <a:r>
              <a:rPr lang="en-US" sz="2000" i="1" kern="0" cap="none" dirty="0">
                <a:solidFill>
                  <a:prstClr val="black"/>
                </a:solidFill>
                <a:effectLst>
                  <a:outerShdw blurRad="38100" dist="38100" dir="2700000" algn="tl">
                    <a:srgbClr val="000000">
                      <a:alpha val="43137"/>
                    </a:srgbClr>
                  </a:outerShdw>
                </a:effectLst>
                <a:latin typeface="Arial"/>
                <a:ea typeface="ＭＳ Ｐゴシック"/>
              </a:rPr>
              <a:t>k</a:t>
            </a:r>
            <a:r>
              <a:rPr lang="en-US" sz="2000" kern="0" cap="none" dirty="0">
                <a:solidFill>
                  <a:prstClr val="black"/>
                </a:solidFill>
                <a:effectLst>
                  <a:outerShdw blurRad="38100" dist="38100" dir="2700000" algn="tl">
                    <a:srgbClr val="000000">
                      <a:alpha val="43137"/>
                    </a:srgbClr>
                  </a:outerShdw>
                </a:effectLst>
                <a:latin typeface="Arial"/>
                <a:ea typeface="ＭＳ Ｐゴシック"/>
              </a:rPr>
              <a:t> bits of the </a:t>
            </a:r>
            <a:r>
              <a:rPr lang="en-US" sz="2000" kern="0" cap="none" dirty="0">
                <a:solidFill>
                  <a:srgbClr val="0000CC"/>
                </a:solidFill>
                <a:effectLst>
                  <a:outerShdw blurRad="38100" dist="38100" dir="2700000" algn="tl">
                    <a:srgbClr val="000000">
                      <a:alpha val="43137"/>
                    </a:srgbClr>
                  </a:outerShdw>
                </a:effectLst>
                <a:latin typeface="Arial"/>
                <a:ea typeface="ＭＳ Ｐゴシック"/>
              </a:rPr>
              <a:t>block</a:t>
            </a:r>
            <a:r>
              <a:rPr lang="en-US" sz="2000" kern="0" cap="none" dirty="0">
                <a:solidFill>
                  <a:prstClr val="black"/>
                </a:solidFill>
                <a:effectLst>
                  <a:outerShdw blurRad="38100" dist="38100" dir="2700000" algn="tl">
                    <a:srgbClr val="000000">
                      <a:alpha val="43137"/>
                    </a:srgbClr>
                  </a:outerShdw>
                </a:effectLst>
                <a:latin typeface="Arial"/>
                <a:ea typeface="ＭＳ Ｐゴシック"/>
              </a:rPr>
              <a:t> address will index a block in the cache.</a:t>
            </a:r>
          </a:p>
          <a:p>
            <a:pPr marL="692150" lvl="1" indent="-347663" algn="just" fontAlgn="base">
              <a:lnSpc>
                <a:spcPct val="100000"/>
              </a:lnSpc>
              <a:spcBef>
                <a:spcPct val="20000"/>
              </a:spcBef>
              <a:spcAft>
                <a:spcPct val="0"/>
              </a:spcAft>
              <a:buClr>
                <a:srgbClr val="C0504D"/>
              </a:buClr>
              <a:buSzPct val="70000"/>
              <a:buBlip>
                <a:blip r:embed="rId3"/>
              </a:buBlip>
              <a:defRPr/>
            </a:pPr>
            <a:r>
              <a:rPr lang="en-US" sz="2000" kern="0" cap="none" dirty="0">
                <a:solidFill>
                  <a:prstClr val="black"/>
                </a:solidFill>
                <a:effectLst>
                  <a:outerShdw blurRad="38100" dist="38100" dir="2700000" algn="tl">
                    <a:srgbClr val="000000">
                      <a:alpha val="43137"/>
                    </a:srgbClr>
                  </a:outerShdw>
                </a:effectLst>
                <a:latin typeface="Arial"/>
                <a:ea typeface="ＭＳ Ｐゴシック"/>
              </a:rPr>
              <a:t>If the block is valid and the tag matches the upper (</a:t>
            </a:r>
            <a:r>
              <a:rPr lang="en-US" sz="2000" i="1" kern="0" cap="none" dirty="0">
                <a:solidFill>
                  <a:prstClr val="black"/>
                </a:solidFill>
                <a:effectLst>
                  <a:outerShdw blurRad="38100" dist="38100" dir="2700000" algn="tl">
                    <a:srgbClr val="000000">
                      <a:alpha val="43137"/>
                    </a:srgbClr>
                  </a:outerShdw>
                </a:effectLst>
                <a:latin typeface="Arial"/>
                <a:ea typeface="ＭＳ Ｐゴシック"/>
              </a:rPr>
              <a:t>m</a:t>
            </a:r>
            <a:r>
              <a:rPr lang="en-US" sz="2000" kern="0" cap="none" dirty="0">
                <a:solidFill>
                  <a:prstClr val="black"/>
                </a:solidFill>
                <a:effectLst>
                  <a:outerShdw blurRad="38100" dist="38100" dir="2700000" algn="tl">
                    <a:srgbClr val="000000">
                      <a:alpha val="43137"/>
                    </a:srgbClr>
                  </a:outerShdw>
                </a:effectLst>
                <a:latin typeface="Arial"/>
                <a:ea typeface="ＭＳ Ｐゴシック"/>
              </a:rPr>
              <a:t> </a:t>
            </a:r>
            <a:r>
              <a:rPr lang="en-US" sz="2000" kern="0" cap="none" dirty="0">
                <a:solidFill>
                  <a:prstClr val="black"/>
                </a:solidFill>
                <a:effectLst>
                  <a:outerShdw blurRad="38100" dist="38100" dir="2700000" algn="tl">
                    <a:srgbClr val="000000">
                      <a:alpha val="43137"/>
                    </a:srgbClr>
                  </a:outerShdw>
                </a:effectLst>
                <a:latin typeface="Lucida Console" charset="0"/>
                <a:ea typeface="ＭＳ Ｐゴシック"/>
              </a:rPr>
              <a:t>-</a:t>
            </a:r>
            <a:r>
              <a:rPr lang="en-US" sz="2000" kern="0" cap="none" dirty="0">
                <a:solidFill>
                  <a:prstClr val="black"/>
                </a:solidFill>
                <a:effectLst>
                  <a:outerShdw blurRad="38100" dist="38100" dir="2700000" algn="tl">
                    <a:srgbClr val="000000">
                      <a:alpha val="43137"/>
                    </a:srgbClr>
                  </a:outerShdw>
                </a:effectLst>
                <a:latin typeface="Arial"/>
                <a:ea typeface="ＭＳ Ｐゴシック"/>
              </a:rPr>
              <a:t> </a:t>
            </a:r>
            <a:r>
              <a:rPr lang="en-US" sz="2000" i="1" kern="0" cap="none" dirty="0">
                <a:solidFill>
                  <a:prstClr val="black"/>
                </a:solidFill>
                <a:effectLst>
                  <a:outerShdw blurRad="38100" dist="38100" dir="2700000" algn="tl">
                    <a:srgbClr val="000000">
                      <a:alpha val="43137"/>
                    </a:srgbClr>
                  </a:outerShdw>
                </a:effectLst>
                <a:latin typeface="Arial"/>
                <a:ea typeface="ＭＳ Ｐゴシック"/>
              </a:rPr>
              <a:t>k</a:t>
            </a:r>
            <a:r>
              <a:rPr lang="en-US" sz="2000" kern="0" cap="none" dirty="0">
                <a:solidFill>
                  <a:prstClr val="black"/>
                </a:solidFill>
                <a:effectLst>
                  <a:outerShdw blurRad="38100" dist="38100" dir="2700000" algn="tl">
                    <a:srgbClr val="000000">
                      <a:alpha val="43137"/>
                    </a:srgbClr>
                  </a:outerShdw>
                </a:effectLst>
                <a:latin typeface="Arial"/>
                <a:ea typeface="ＭＳ Ｐゴシック"/>
              </a:rPr>
              <a:t>) bits of the </a:t>
            </a:r>
            <a:r>
              <a:rPr lang="en-US" sz="2000" i="1" kern="0" cap="none" dirty="0">
                <a:solidFill>
                  <a:prstClr val="black"/>
                </a:solidFill>
                <a:effectLst>
                  <a:outerShdw blurRad="38100" dist="38100" dir="2700000" algn="tl">
                    <a:srgbClr val="000000">
                      <a:alpha val="43137"/>
                    </a:srgbClr>
                  </a:outerShdw>
                </a:effectLst>
                <a:latin typeface="Arial"/>
                <a:ea typeface="ＭＳ Ｐゴシック"/>
              </a:rPr>
              <a:t>m</a:t>
            </a:r>
            <a:r>
              <a:rPr lang="en-US" sz="2000" kern="0" cap="none" dirty="0">
                <a:solidFill>
                  <a:prstClr val="black"/>
                </a:solidFill>
                <a:effectLst>
                  <a:outerShdw blurRad="38100" dist="38100" dir="2700000" algn="tl">
                    <a:srgbClr val="000000">
                      <a:alpha val="43137"/>
                    </a:srgbClr>
                  </a:outerShdw>
                </a:effectLst>
                <a:latin typeface="Arial"/>
                <a:ea typeface="ＭＳ Ｐゴシック"/>
              </a:rPr>
              <a:t>-bit address, then that data will be sent to the CPU.</a:t>
            </a:r>
          </a:p>
          <a:p>
            <a:pPr marL="342900" lvl="0" indent="-342900" algn="just" fontAlgn="base">
              <a:lnSpc>
                <a:spcPct val="100000"/>
              </a:lnSpc>
              <a:spcBef>
                <a:spcPct val="20000"/>
              </a:spcBef>
              <a:spcAft>
                <a:spcPct val="0"/>
              </a:spcAft>
              <a:buClr>
                <a:srgbClr val="1F497D"/>
              </a:buClr>
              <a:buSzPct val="70000"/>
              <a:buBlip>
                <a:blip r:embed="rId2"/>
              </a:buBlip>
              <a:defRPr/>
            </a:pPr>
            <a:r>
              <a:rPr lang="en-US" kern="0" cap="none" dirty="0">
                <a:solidFill>
                  <a:prstClr val="black"/>
                </a:solidFill>
                <a:effectLst>
                  <a:outerShdw blurRad="38100" dist="38100" dir="2700000" algn="tl">
                    <a:srgbClr val="000000">
                      <a:alpha val="43137"/>
                    </a:srgbClr>
                  </a:outerShdw>
                </a:effectLst>
                <a:latin typeface="Arial"/>
                <a:ea typeface="ＭＳ Ｐゴシック"/>
              </a:rPr>
              <a:t>Here is a diagram of a 32-bit memory address and a 2</a:t>
            </a:r>
            <a:r>
              <a:rPr lang="en-US" kern="0" cap="none" baseline="36000" dirty="0">
                <a:solidFill>
                  <a:prstClr val="black"/>
                </a:solidFill>
                <a:effectLst>
                  <a:outerShdw blurRad="38100" dist="38100" dir="2700000" algn="tl">
                    <a:srgbClr val="000000">
                      <a:alpha val="43137"/>
                    </a:srgbClr>
                  </a:outerShdw>
                </a:effectLst>
                <a:latin typeface="Arial"/>
                <a:ea typeface="ＭＳ Ｐゴシック"/>
              </a:rPr>
              <a:t>10</a:t>
            </a:r>
            <a:r>
              <a:rPr lang="en-US" kern="0" cap="none" dirty="0">
                <a:solidFill>
                  <a:prstClr val="black"/>
                </a:solidFill>
                <a:effectLst>
                  <a:outerShdw blurRad="38100" dist="38100" dir="2700000" algn="tl">
                    <a:srgbClr val="000000">
                      <a:alpha val="43137"/>
                    </a:srgbClr>
                  </a:outerShdw>
                </a:effectLst>
                <a:latin typeface="Arial"/>
                <a:ea typeface="ＭＳ Ｐゴシック"/>
              </a:rPr>
              <a:t>-byte cache</a:t>
            </a:r>
            <a:r>
              <a:rPr lang="en-US" sz="1800" kern="0" cap="none" dirty="0">
                <a:solidFill>
                  <a:prstClr val="black"/>
                </a:solidFill>
                <a:latin typeface="Arial"/>
                <a:ea typeface="ＭＳ Ｐゴシック"/>
              </a:rPr>
              <a:t>.</a:t>
            </a:r>
          </a:p>
          <a:p>
            <a:endParaRPr lang="en-US" dirty="0"/>
          </a:p>
        </p:txBody>
      </p:sp>
      <p:pic>
        <p:nvPicPr>
          <p:cNvPr id="4" name="Picture 3"/>
          <p:cNvPicPr>
            <a:picLocks noChangeAspect="1"/>
          </p:cNvPicPr>
          <p:nvPr/>
        </p:nvPicPr>
        <p:blipFill>
          <a:blip r:embed="rId4"/>
          <a:stretch>
            <a:fillRect/>
          </a:stretch>
        </p:blipFill>
        <p:spPr>
          <a:xfrm>
            <a:off x="1990715" y="3179215"/>
            <a:ext cx="7785267" cy="3072650"/>
          </a:xfrm>
          <a:prstGeom prst="rect">
            <a:avLst/>
          </a:prstGeom>
        </p:spPr>
      </p:pic>
    </p:spTree>
    <p:extLst>
      <p:ext uri="{BB962C8B-B14F-4D97-AF65-F5344CB8AC3E}">
        <p14:creationId xmlns:p14="http://schemas.microsoft.com/office/powerpoint/2010/main" val="1231832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03847"/>
            <a:ext cx="10364451" cy="710553"/>
          </a:xfrm>
        </p:spPr>
        <p:txBody>
          <a:bodyPr/>
          <a:lstStyle/>
          <a:p>
            <a:r>
              <a:rPr lang="en-US" b="1" kern="0" cap="none" dirty="0">
                <a:solidFill>
                  <a:prstClr val="black"/>
                </a:solidFill>
                <a:effectLst>
                  <a:outerShdw blurRad="38100" dist="38100" dir="2700000" algn="tl">
                    <a:srgbClr val="000000">
                      <a:alpha val="43137"/>
                    </a:srgbClr>
                  </a:outerShdw>
                </a:effectLst>
                <a:latin typeface="Arial"/>
                <a:ea typeface="ＭＳ Ｐゴシック"/>
              </a:rPr>
              <a:t>What happens on a cache miss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02019" y="1360968"/>
            <a:ext cx="11748976" cy="4430232"/>
          </a:xfrm>
        </p:spPr>
        <p:txBody>
          <a:bodyPr>
            <a:noAutofit/>
          </a:bodyPr>
          <a:lstStyle/>
          <a:p>
            <a:pPr marL="342900" lvl="0" indent="-342900" algn="just" fontAlgn="base">
              <a:lnSpc>
                <a:spcPct val="100000"/>
              </a:lnSpc>
              <a:spcBef>
                <a:spcPct val="20000"/>
              </a:spcBef>
              <a:spcAft>
                <a:spcPct val="0"/>
              </a:spcAft>
              <a:buClr>
                <a:srgbClr val="1F497D"/>
              </a:buClr>
              <a:buSzPct val="70000"/>
              <a:buBlip>
                <a:blip r:embed="rId2"/>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On cache hit, CPU proceeds normally</a:t>
            </a:r>
          </a:p>
          <a:p>
            <a:pPr marL="342900" lvl="0" indent="-342900" algn="just" fontAlgn="base">
              <a:lnSpc>
                <a:spcPct val="100000"/>
              </a:lnSpc>
              <a:spcBef>
                <a:spcPct val="20000"/>
              </a:spcBef>
              <a:spcAft>
                <a:spcPct val="0"/>
              </a:spcAft>
              <a:buClr>
                <a:srgbClr val="1F497D"/>
              </a:buClr>
              <a:buSzPct val="70000"/>
              <a:buBlip>
                <a:blip r:embed="rId2"/>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On cache miss</a:t>
            </a:r>
          </a:p>
          <a:p>
            <a:pPr marL="692150" lvl="1" indent="-347663" algn="just" fontAlgn="base">
              <a:lnSpc>
                <a:spcPct val="100000"/>
              </a:lnSpc>
              <a:spcBef>
                <a:spcPct val="20000"/>
              </a:spcBef>
              <a:spcAft>
                <a:spcPct val="0"/>
              </a:spcAft>
              <a:buClr>
                <a:srgbClr val="C0504D"/>
              </a:buClr>
              <a:buSzPct val="70000"/>
              <a:buBlip>
                <a:blip r:embed="rId3"/>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Stall the CPU pipeline</a:t>
            </a:r>
          </a:p>
          <a:p>
            <a:pPr marL="692150" lvl="1" indent="-347663" algn="just" fontAlgn="base">
              <a:lnSpc>
                <a:spcPct val="100000"/>
              </a:lnSpc>
              <a:spcBef>
                <a:spcPct val="20000"/>
              </a:spcBef>
              <a:spcAft>
                <a:spcPct val="0"/>
              </a:spcAft>
              <a:buClr>
                <a:srgbClr val="C0504D"/>
              </a:buClr>
              <a:buSzPct val="70000"/>
              <a:buBlip>
                <a:blip r:embed="rId3"/>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Fetch block from next level of hierarchy</a:t>
            </a:r>
          </a:p>
          <a:p>
            <a:pPr marL="692150" lvl="1" indent="-347663" algn="just" fontAlgn="base">
              <a:lnSpc>
                <a:spcPct val="100000"/>
              </a:lnSpc>
              <a:spcBef>
                <a:spcPct val="20000"/>
              </a:spcBef>
              <a:spcAft>
                <a:spcPct val="0"/>
              </a:spcAft>
              <a:buClr>
                <a:srgbClr val="C0504D"/>
              </a:buClr>
              <a:buSzPct val="70000"/>
              <a:buBlip>
                <a:blip r:embed="rId3"/>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Instruction cache miss</a:t>
            </a:r>
          </a:p>
          <a:p>
            <a:pPr marL="987425" lvl="2" indent="-293688" algn="just" fontAlgn="base">
              <a:lnSpc>
                <a:spcPct val="100000"/>
              </a:lnSpc>
              <a:spcBef>
                <a:spcPct val="20000"/>
              </a:spcBef>
              <a:spcAft>
                <a:spcPct val="0"/>
              </a:spcAft>
              <a:buClr>
                <a:srgbClr val="4F81BD"/>
              </a:buClr>
              <a:buSzPct val="70000"/>
              <a:buBlip>
                <a:blip r:embed="rId4"/>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Restart instruction fetch</a:t>
            </a:r>
          </a:p>
          <a:p>
            <a:pPr marL="692150" lvl="1" indent="-347663" algn="just" fontAlgn="base">
              <a:lnSpc>
                <a:spcPct val="100000"/>
              </a:lnSpc>
              <a:spcBef>
                <a:spcPct val="20000"/>
              </a:spcBef>
              <a:spcAft>
                <a:spcPct val="0"/>
              </a:spcAft>
              <a:buClr>
                <a:srgbClr val="C0504D"/>
              </a:buClr>
              <a:buSzPct val="70000"/>
              <a:buBlip>
                <a:blip r:embed="rId3"/>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Data cache miss</a:t>
            </a:r>
          </a:p>
          <a:p>
            <a:pPr marL="987425" lvl="2" indent="-293688" algn="just" fontAlgn="base">
              <a:lnSpc>
                <a:spcPct val="100000"/>
              </a:lnSpc>
              <a:spcBef>
                <a:spcPct val="20000"/>
              </a:spcBef>
              <a:spcAft>
                <a:spcPct val="0"/>
              </a:spcAft>
              <a:buClr>
                <a:srgbClr val="4F81BD"/>
              </a:buClr>
              <a:buSzPct val="70000"/>
              <a:buBlip>
                <a:blip r:embed="rId4"/>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Complete data access</a:t>
            </a:r>
            <a:endParaRPr lang="en-AU" sz="2800" kern="0" cap="none" dirty="0">
              <a:solidFill>
                <a:prstClr val="black"/>
              </a:solidFill>
              <a:effectLst>
                <a:outerShdw blurRad="38100" dist="38100" dir="2700000" algn="tl">
                  <a:srgbClr val="000000">
                    <a:alpha val="43137"/>
                  </a:srgbClr>
                </a:outerShdw>
              </a:effectLst>
              <a:latin typeface="Arial"/>
              <a:ea typeface="ＭＳ Ｐゴシック"/>
            </a:endParaRPr>
          </a:p>
          <a:p>
            <a:pPr marL="342900" lvl="0" indent="-342900" algn="just" fontAlgn="base">
              <a:lnSpc>
                <a:spcPct val="100000"/>
              </a:lnSpc>
              <a:spcBef>
                <a:spcPct val="20000"/>
              </a:spcBef>
              <a:spcAft>
                <a:spcPct val="0"/>
              </a:spcAft>
              <a:buClr>
                <a:srgbClr val="1F497D"/>
              </a:buClr>
              <a:buSzPct val="70000"/>
              <a:buBlip>
                <a:blip r:embed="rId2"/>
              </a:buBlip>
              <a:defRPr/>
            </a:pPr>
            <a:r>
              <a:rPr lang="en-US" sz="2800" kern="0" cap="none" dirty="0">
                <a:solidFill>
                  <a:prstClr val="black"/>
                </a:solidFill>
                <a:effectLst>
                  <a:outerShdw blurRad="38100" dist="38100" dir="2700000" algn="tl">
                    <a:srgbClr val="000000">
                      <a:alpha val="43137"/>
                    </a:srgbClr>
                  </a:outerShdw>
                </a:effectLst>
                <a:latin typeface="Arial"/>
                <a:ea typeface="ＭＳ Ｐゴシック"/>
              </a:rPr>
              <a:t>The delays that we have been assuming for memories (e.g., 2ns) are really assuming cache hits.</a:t>
            </a:r>
          </a:p>
          <a:p>
            <a:endParaRPr lang="en-US" sz="2400" dirty="0">
              <a:latin typeface="Tempus Sans ITC" panose="04020404030D07020202" pitchFamily="82" charset="0"/>
            </a:endParaRPr>
          </a:p>
        </p:txBody>
      </p:sp>
    </p:spTree>
    <p:extLst>
      <p:ext uri="{BB962C8B-B14F-4D97-AF65-F5344CB8AC3E}">
        <p14:creationId xmlns:p14="http://schemas.microsoft.com/office/powerpoint/2010/main" val="3973963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93215"/>
            <a:ext cx="10364451" cy="646757"/>
          </a:xfrm>
        </p:spPr>
        <p:txBody>
          <a:bodyPr/>
          <a:lstStyle/>
          <a:p>
            <a:r>
              <a:rPr lang="en-US" altLang="en-US" sz="3400" b="1" cap="none" dirty="0">
                <a:effectLst>
                  <a:outerShdw blurRad="38100" dist="38100" dir="2700000" algn="tl">
                    <a:srgbClr val="000000">
                      <a:alpha val="43137"/>
                    </a:srgbClr>
                  </a:outerShdw>
                </a:effectLst>
                <a:latin typeface="Arial" panose="020B0604020202020204" pitchFamily="34" charset="0"/>
              </a:rPr>
              <a:t>Cache 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170121" y="1095153"/>
            <a:ext cx="11759609" cy="5518297"/>
          </a:xfrm>
        </p:spPr>
        <p:txBody>
          <a:bodyPr/>
          <a:lstStyle/>
          <a:p>
            <a:pPr marL="342900" lvl="0" indent="-342900" algn="just" eaLnBrk="0" fontAlgn="base" hangingPunct="0">
              <a:lnSpc>
                <a:spcPct val="100000"/>
              </a:lnSpc>
              <a:spcBef>
                <a:spcPct val="1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As an example, suppose a program generates the address </a:t>
            </a:r>
            <a:r>
              <a:rPr lang="en-US" altLang="en-US" sz="2800" b="1" cap="none" dirty="0">
                <a:solidFill>
                  <a:srgbClr val="000000"/>
                </a:solidFill>
                <a:effectLst>
                  <a:outerShdw blurRad="38100" dist="38100" dir="2700000" algn="tl">
                    <a:srgbClr val="000000">
                      <a:alpha val="43137"/>
                    </a:srgbClr>
                  </a:outerShdw>
                </a:effectLst>
                <a:latin typeface="Courier New" panose="02070309020205020404" pitchFamily="49" charset="0"/>
              </a:rPr>
              <a:t>1AA</a:t>
            </a: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 In 14-bit binary, this number is: </a:t>
            </a:r>
            <a:r>
              <a:rPr lang="en-US" altLang="en-US" sz="2800" b="1" cap="none" dirty="0">
                <a:solidFill>
                  <a:srgbClr val="000000"/>
                </a:solidFill>
                <a:effectLst>
                  <a:outerShdw blurRad="38100" dist="38100" dir="2700000" algn="tl">
                    <a:srgbClr val="000000">
                      <a:alpha val="43137"/>
                    </a:srgbClr>
                  </a:outerShdw>
                </a:effectLst>
                <a:latin typeface="Courier New" panose="02070309020205020404" pitchFamily="49" charset="0"/>
              </a:rPr>
              <a:t>00000110101010</a:t>
            </a: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a:t>
            </a:r>
          </a:p>
          <a:p>
            <a:pPr marL="342900" lvl="0" indent="-342900" algn="just" eaLnBrk="0" fontAlgn="base" hangingPunct="0">
              <a:lnSpc>
                <a:spcPct val="100000"/>
              </a:lnSpc>
              <a:spcBef>
                <a:spcPct val="10000"/>
              </a:spcBef>
              <a:spcAft>
                <a:spcPct val="0"/>
              </a:spcAft>
              <a:buClrTx/>
              <a:buFontTx/>
              <a:buChar char="•"/>
            </a:pPr>
            <a:r>
              <a:rPr lang="en-US" altLang="en-US" sz="2800" cap="none" dirty="0">
                <a:solidFill>
                  <a:srgbClr val="000000"/>
                </a:solidFill>
                <a:effectLst>
                  <a:outerShdw blurRad="38100" dist="38100" dir="2700000" algn="tl">
                    <a:srgbClr val="000000">
                      <a:alpha val="43137"/>
                    </a:srgbClr>
                  </a:outerShdw>
                </a:effectLst>
                <a:latin typeface="Arial" panose="020B0604020202020204" pitchFamily="34" charset="0"/>
              </a:rPr>
              <a:t>The first 7 bits of this address go in the tag field, the next 4 bits go in the block field, and the final 3 bits indicate the word within the block.</a:t>
            </a:r>
          </a:p>
          <a:p>
            <a:endParaRPr lang="en-US" dirty="0"/>
          </a:p>
        </p:txBody>
      </p:sp>
      <p:pic>
        <p:nvPicPr>
          <p:cNvPr id="4" name="Picture 3"/>
          <p:cNvPicPr>
            <a:picLocks noChangeAspect="1"/>
          </p:cNvPicPr>
          <p:nvPr/>
        </p:nvPicPr>
        <p:blipFill>
          <a:blip r:embed="rId2"/>
          <a:stretch>
            <a:fillRect/>
          </a:stretch>
        </p:blipFill>
        <p:spPr>
          <a:xfrm>
            <a:off x="2349650" y="3854301"/>
            <a:ext cx="6620830" cy="2182557"/>
          </a:xfrm>
          <a:prstGeom prst="rect">
            <a:avLst/>
          </a:prstGeom>
        </p:spPr>
      </p:pic>
    </p:spTree>
    <p:extLst>
      <p:ext uri="{BB962C8B-B14F-4D97-AF65-F5344CB8AC3E}">
        <p14:creationId xmlns:p14="http://schemas.microsoft.com/office/powerpoint/2010/main" val="382227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06453"/>
            <a:ext cx="10364451" cy="673835"/>
          </a:xfrm>
        </p:spPr>
        <p:txBody>
          <a:bodyPr>
            <a:normAutofit/>
          </a:bodyPr>
          <a:lstStyle/>
          <a:p>
            <a:r>
              <a:rPr lang="en-US" sz="3200" u="sng" dirty="0" smtClean="0">
                <a:effectLst>
                  <a:outerShdw blurRad="38100" dist="38100" dir="2700000" algn="tl">
                    <a:srgbClr val="000000">
                      <a:alpha val="43137"/>
                    </a:srgbClr>
                  </a:outerShdw>
                </a:effectLst>
              </a:rPr>
              <a:t>Chapters Included</a:t>
            </a:r>
            <a:endParaRPr lang="en-US" sz="3200"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97536" y="780288"/>
            <a:ext cx="11814048" cy="5913120"/>
          </a:xfrm>
        </p:spPr>
        <p:txBody>
          <a:bodyPr>
            <a:normAutofit/>
          </a:bodyPr>
          <a:lstStyle/>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1. D</a:t>
            </a:r>
            <a:r>
              <a:rPr lang="en-US" sz="2400" cap="none" dirty="0" smtClean="0">
                <a:latin typeface="Arial" panose="020B0604020202020204" pitchFamily="34" charset="0"/>
                <a:cs typeface="Arial" panose="020B0604020202020204" pitchFamily="34" charset="0"/>
              </a:rPr>
              <a:t>igital</a:t>
            </a:r>
            <a:r>
              <a:rPr lang="en-US" sz="2400" dirty="0" smtClean="0">
                <a:latin typeface="Arial" panose="020B0604020202020204" pitchFamily="34" charset="0"/>
                <a:cs typeface="Arial" panose="020B0604020202020204" pitchFamily="34" charset="0"/>
              </a:rPr>
              <a:t> l</a:t>
            </a:r>
            <a:r>
              <a:rPr lang="en-US" sz="2400" cap="none" dirty="0" smtClean="0">
                <a:latin typeface="Arial" panose="020B0604020202020204" pitchFamily="34" charset="0"/>
                <a:cs typeface="Arial" panose="020B0604020202020204" pitchFamily="34" charset="0"/>
              </a:rPr>
              <a:t>ogic</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circuits</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2. D</a:t>
            </a:r>
            <a:r>
              <a:rPr lang="en-US" sz="2400" cap="none" dirty="0" smtClean="0">
                <a:latin typeface="Arial" panose="020B0604020202020204" pitchFamily="34" charset="0"/>
                <a:cs typeface="Arial" panose="020B0604020202020204" pitchFamily="34" charset="0"/>
              </a:rPr>
              <a:t>igital</a:t>
            </a:r>
            <a:r>
              <a:rPr lang="en-US" sz="2400" dirty="0" smtClean="0">
                <a:latin typeface="Arial" panose="020B0604020202020204" pitchFamily="34" charset="0"/>
                <a:cs typeface="Arial" panose="020B0604020202020204" pitchFamily="34" charset="0"/>
              </a:rPr>
              <a:t> c</a:t>
            </a:r>
            <a:r>
              <a:rPr lang="en-US" sz="2400" cap="none" dirty="0" smtClean="0">
                <a:latin typeface="Arial" panose="020B0604020202020204" pitchFamily="34" charset="0"/>
                <a:cs typeface="Arial" panose="020B0604020202020204" pitchFamily="34" charset="0"/>
              </a:rPr>
              <a:t>omponents</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3. </a:t>
            </a:r>
            <a:r>
              <a:rPr lang="en-US" sz="2400" dirty="0" smtClean="0">
                <a:latin typeface="Arial" panose="020B0604020202020204" pitchFamily="34" charset="0"/>
                <a:cs typeface="Arial" panose="020B0604020202020204" pitchFamily="34" charset="0"/>
              </a:rPr>
              <a:t>D</a:t>
            </a:r>
            <a:r>
              <a:rPr lang="en-US" sz="2400" cap="none" dirty="0" smtClean="0">
                <a:latin typeface="Arial" panose="020B0604020202020204" pitchFamily="34" charset="0"/>
                <a:cs typeface="Arial" panose="020B0604020202020204" pitchFamily="34" charset="0"/>
              </a:rPr>
              <a:t>ata</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Representation</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4. R</a:t>
            </a:r>
            <a:r>
              <a:rPr lang="en-US" sz="2400" cap="none" dirty="0" smtClean="0">
                <a:latin typeface="Arial" panose="020B0604020202020204" pitchFamily="34" charset="0"/>
                <a:cs typeface="Arial" panose="020B0604020202020204" pitchFamily="34" charset="0"/>
              </a:rPr>
              <a:t>egister</a:t>
            </a:r>
            <a:r>
              <a:rPr lang="en-US" sz="2400" dirty="0" smtClean="0">
                <a:latin typeface="Arial" panose="020B0604020202020204" pitchFamily="34" charset="0"/>
                <a:cs typeface="Arial" panose="020B0604020202020204" pitchFamily="34" charset="0"/>
              </a:rPr>
              <a:t> t</a:t>
            </a:r>
            <a:r>
              <a:rPr lang="en-US" sz="2400" cap="none" dirty="0" smtClean="0">
                <a:latin typeface="Arial" panose="020B0604020202020204" pitchFamily="34" charset="0"/>
                <a:cs typeface="Arial" panose="020B0604020202020204" pitchFamily="34" charset="0"/>
              </a:rPr>
              <a:t>ransfer</a:t>
            </a:r>
            <a:r>
              <a:rPr lang="en-US" sz="2400" dirty="0" smtClean="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400" b="1" cap="none" dirty="0" smtClean="0">
                <a:latin typeface="Arial" panose="020B0604020202020204" pitchFamily="34" charset="0"/>
                <a:cs typeface="Arial" panose="020B0604020202020204" pitchFamily="34" charset="0"/>
              </a:rPr>
              <a:t>5. Basic Computer Organization &amp; Design </a:t>
            </a:r>
            <a:r>
              <a:rPr lang="en-US" sz="2400" b="1" dirty="0">
                <a:latin typeface="Arial" panose="020B0604020202020204" pitchFamily="34" charset="0"/>
                <a:cs typeface="Arial" panose="020B0604020202020204" pitchFamily="34" charset="0"/>
              </a:rPr>
              <a:t>→→</a:t>
            </a:r>
            <a:r>
              <a:rPr lang="en-US" sz="2400" b="1" cap="none" dirty="0">
                <a:latin typeface="Arial" panose="020B0604020202020204" pitchFamily="34" charset="0"/>
                <a:cs typeface="Arial" panose="020B0604020202020204" pitchFamily="34" charset="0"/>
              </a:rPr>
              <a:t>Mid </a:t>
            </a:r>
            <a:r>
              <a:rPr lang="en-US" sz="2400" b="1" cap="none" dirty="0" smtClean="0">
                <a:latin typeface="Arial" panose="020B0604020202020204" pitchFamily="34" charset="0"/>
                <a:cs typeface="Arial" panose="020B0604020202020204" pitchFamily="34" charset="0"/>
              </a:rPr>
              <a:t>Term</a:t>
            </a:r>
            <a:endParaRPr lang="en-US" sz="2400" b="1" cap="none"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6. Central processing unit</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7.Pilpeline &amp; vector processing</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8. Cache memory &amp; virtual memory</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9. I/O &amp; O/P organization </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10. Memory organization</a:t>
            </a:r>
          </a:p>
        </p:txBody>
      </p:sp>
    </p:spTree>
    <p:extLst>
      <p:ext uri="{BB962C8B-B14F-4D97-AF65-F5344CB8AC3E}">
        <p14:creationId xmlns:p14="http://schemas.microsoft.com/office/powerpoint/2010/main" val="3553186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31" y="2154709"/>
            <a:ext cx="10364451" cy="1596177"/>
          </a:xfrm>
        </p:spPr>
        <p:txBody>
          <a:bodyPr>
            <a:normAutofit fontScale="90000"/>
          </a:bodyPr>
          <a:lstStyle/>
          <a:p>
            <a:r>
              <a:rPr lang="en-US" sz="4400" u="sng"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400" u="sng"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Cache memory &amp; virtual memory</a:t>
            </a:r>
            <a:endPar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84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6818" y="361508"/>
            <a:ext cx="7478057" cy="6273208"/>
          </a:xfrm>
        </p:spPr>
      </p:pic>
    </p:spTree>
    <p:extLst>
      <p:ext uri="{BB962C8B-B14F-4D97-AF65-F5344CB8AC3E}">
        <p14:creationId xmlns:p14="http://schemas.microsoft.com/office/powerpoint/2010/main" val="83494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64465" y="336144"/>
            <a:ext cx="6556704" cy="6075288"/>
          </a:xfrm>
        </p:spPr>
      </p:pic>
    </p:spTree>
    <p:extLst>
      <p:ext uri="{BB962C8B-B14F-4D97-AF65-F5344CB8AC3E}">
        <p14:creationId xmlns:p14="http://schemas.microsoft.com/office/powerpoint/2010/main" val="71036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86998"/>
          </a:xfrm>
        </p:spPr>
        <p:txBody>
          <a:bodyPr>
            <a:normAutofit/>
          </a:bodyPr>
          <a:lstStyle/>
          <a:p>
            <a:r>
              <a:rPr lang="en-US" b="1" kern="0" cap="none" dirty="0">
                <a:solidFill>
                  <a:prstClr val="black"/>
                </a:solidFill>
                <a:effectLst>
                  <a:outerShdw blurRad="38100" dist="38100" dir="2700000" algn="tl">
                    <a:srgbClr val="000000">
                      <a:alpha val="43137"/>
                    </a:srgbClr>
                  </a:outerShdw>
                </a:effectLst>
                <a:latin typeface="Arial"/>
                <a:ea typeface="ＭＳ Ｐゴシック"/>
              </a:rPr>
              <a:t>Typical Memory Hierarchy</a:t>
            </a:r>
            <a:endParaRPr lang="en-US" sz="3200" dirty="0">
              <a:effectLst>
                <a:outerShdw blurRad="38100" dist="38100" dir="2700000" algn="tl">
                  <a:srgbClr val="000000">
                    <a:alpha val="43137"/>
                  </a:srgbClr>
                </a:outerShdw>
              </a:effectLst>
            </a:endParaRPr>
          </a:p>
        </p:txBody>
      </p:sp>
      <p:pic>
        <p:nvPicPr>
          <p:cNvPr id="4" name="Content Placeholder 3"/>
          <p:cNvPicPr>
            <a:picLocks noGrp="1" noChangeAspect="1"/>
          </p:cNvPicPr>
          <p:nvPr>
            <p:ph sz="quarter" idx="13"/>
          </p:nvPr>
        </p:nvPicPr>
        <p:blipFill>
          <a:blip r:embed="rId2"/>
          <a:stretch>
            <a:fillRect/>
          </a:stretch>
        </p:blipFill>
        <p:spPr>
          <a:xfrm>
            <a:off x="1080235" y="1885171"/>
            <a:ext cx="9499159" cy="4154122"/>
          </a:xfrm>
          <a:prstGeom prst="rect">
            <a:avLst/>
          </a:prstGeom>
        </p:spPr>
      </p:pic>
    </p:spTree>
    <p:extLst>
      <p:ext uri="{BB962C8B-B14F-4D97-AF65-F5344CB8AC3E}">
        <p14:creationId xmlns:p14="http://schemas.microsoft.com/office/powerpoint/2010/main" val="343269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0041"/>
          </a:xfrm>
        </p:spPr>
        <p:txBody>
          <a:bodyPr/>
          <a:lstStyle/>
          <a:p>
            <a:r>
              <a:rPr lang="en-US" b="1" dirty="0" smtClean="0">
                <a:effectLst>
                  <a:outerShdw blurRad="38100" dist="38100" dir="2700000" algn="tl">
                    <a:srgbClr val="000000">
                      <a:alpha val="43137"/>
                    </a:srgbClr>
                  </a:outerShdw>
                </a:effectLst>
              </a:rPr>
              <a:t>Cache Memory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44549" y="1690577"/>
            <a:ext cx="11791507" cy="4848445"/>
          </a:xfrm>
        </p:spPr>
        <p:txBody>
          <a:bodyPr/>
          <a:lstStyle/>
          <a:p>
            <a:r>
              <a:rPr lang="en-US" altLang="en-US" sz="2600" cap="none" dirty="0">
                <a:solidFill>
                  <a:srgbClr val="000000"/>
                </a:solidFill>
                <a:effectLst>
                  <a:outerShdw blurRad="38100" dist="38100" dir="2700000" algn="tl">
                    <a:srgbClr val="000000">
                      <a:alpha val="43137"/>
                    </a:srgbClr>
                  </a:outerShdw>
                </a:effectLst>
                <a:latin typeface="Arial" panose="020B0604020202020204" pitchFamily="34" charset="0"/>
              </a:rPr>
              <a:t>To access a particular piece of data, the CPU first sends a request to its nearest memory, usually </a:t>
            </a:r>
            <a:r>
              <a:rPr lang="en-US" altLang="en-US" sz="2600" cap="none" dirty="0" smtClean="0">
                <a:solidFill>
                  <a:srgbClr val="000000"/>
                </a:solidFill>
                <a:effectLst>
                  <a:outerShdw blurRad="38100" dist="38100" dir="2700000" algn="tl">
                    <a:srgbClr val="000000">
                      <a:alpha val="43137"/>
                    </a:srgbClr>
                  </a:outerShdw>
                </a:effectLst>
                <a:latin typeface="Arial" panose="020B0604020202020204" pitchFamily="34" charset="0"/>
              </a:rPr>
              <a:t>cache</a:t>
            </a:r>
          </a:p>
          <a:p>
            <a:pPr marL="342900" lvl="0" indent="-342900" eaLnBrk="0" fontAlgn="base" hangingPunct="0">
              <a:lnSpc>
                <a:spcPct val="100000"/>
              </a:lnSpc>
              <a:spcBef>
                <a:spcPct val="40000"/>
              </a:spcBef>
              <a:spcAft>
                <a:spcPct val="0"/>
              </a:spcAft>
              <a:buClrTx/>
              <a:buFontTx/>
              <a:buChar char="•"/>
            </a:pPr>
            <a:r>
              <a:rPr lang="en-US" altLang="en-US" sz="2600" cap="none" dirty="0">
                <a:solidFill>
                  <a:srgbClr val="000000"/>
                </a:solidFill>
                <a:effectLst>
                  <a:outerShdw blurRad="38100" dist="38100" dir="2700000" algn="tl">
                    <a:srgbClr val="000000">
                      <a:alpha val="43137"/>
                    </a:srgbClr>
                  </a:outerShdw>
                </a:effectLst>
                <a:latin typeface="Arial" panose="020B0604020202020204" pitchFamily="34" charset="0"/>
              </a:rPr>
              <a:t>If the data is not in cache, then main memory is queried.  If the data is not in main memory, then the request goes to disk.</a:t>
            </a:r>
          </a:p>
          <a:p>
            <a:pPr marL="342900" lvl="0" indent="-342900" eaLnBrk="0" fontAlgn="base" hangingPunct="0">
              <a:lnSpc>
                <a:spcPct val="100000"/>
              </a:lnSpc>
              <a:spcBef>
                <a:spcPct val="40000"/>
              </a:spcBef>
              <a:spcAft>
                <a:spcPct val="0"/>
              </a:spcAft>
              <a:buClrTx/>
              <a:buFontTx/>
              <a:buChar char="•"/>
            </a:pPr>
            <a:r>
              <a:rPr lang="en-US" altLang="en-US" sz="2600" cap="none" dirty="0">
                <a:solidFill>
                  <a:srgbClr val="000000"/>
                </a:solidFill>
                <a:effectLst>
                  <a:outerShdw blurRad="38100" dist="38100" dir="2700000" algn="tl">
                    <a:srgbClr val="000000">
                      <a:alpha val="43137"/>
                    </a:srgbClr>
                  </a:outerShdw>
                </a:effectLst>
                <a:latin typeface="Arial" panose="020B0604020202020204" pitchFamily="34" charset="0"/>
              </a:rPr>
              <a:t>Once the data is located, then the data, and a number of its nearby data elements are fetched into cache memory</a:t>
            </a:r>
            <a:r>
              <a:rPr lang="en-US" altLang="en-US" sz="2600" cap="none" dirty="0" smtClean="0">
                <a:solidFill>
                  <a:srgbClr val="000000"/>
                </a:solidFill>
                <a:effectLst>
                  <a:outerShdw blurRad="38100" dist="38100" dir="2700000" algn="tl">
                    <a:srgbClr val="000000">
                      <a:alpha val="43137"/>
                    </a:srgbClr>
                  </a:outerShdw>
                </a:effectLst>
                <a:latin typeface="Arial" panose="020B0604020202020204" pitchFamily="34" charset="0"/>
              </a:rPr>
              <a:t>.</a:t>
            </a:r>
          </a:p>
          <a:p>
            <a:pPr marL="342900" lvl="0" indent="-342900" eaLnBrk="0" fontAlgn="base" hangingPunct="0">
              <a:lnSpc>
                <a:spcPct val="100000"/>
              </a:lnSpc>
              <a:spcBef>
                <a:spcPct val="40000"/>
              </a:spcBef>
              <a:spcAft>
                <a:spcPct val="0"/>
              </a:spcAft>
              <a:buClrTx/>
              <a:buFontTx/>
              <a:buChar char="•"/>
            </a:pPr>
            <a:r>
              <a:rPr lang="en-US" altLang="en-US" sz="2600" cap="none" dirty="0">
                <a:solidFill>
                  <a:srgbClr val="000000"/>
                </a:solidFill>
                <a:effectLst>
                  <a:outerShdw blurRad="38100" dist="38100" dir="2700000" algn="tl">
                    <a:srgbClr val="000000">
                      <a:alpha val="43137"/>
                    </a:srgbClr>
                  </a:outerShdw>
                </a:effectLst>
                <a:latin typeface="Arial" panose="020B0604020202020204" pitchFamily="34" charset="0"/>
              </a:rPr>
              <a:t>Although cache is much smaller than main memory, its access time is a fraction of that of main memory</a:t>
            </a:r>
          </a:p>
          <a:p>
            <a:endParaRPr lang="en-US" dirty="0"/>
          </a:p>
        </p:txBody>
      </p:sp>
    </p:spTree>
    <p:extLst>
      <p:ext uri="{BB962C8B-B14F-4D97-AF65-F5344CB8AC3E}">
        <p14:creationId xmlns:p14="http://schemas.microsoft.com/office/powerpoint/2010/main" val="206514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3109971" y="330222"/>
            <a:ext cx="6120914" cy="1042506"/>
          </a:xfrm>
          <a:prstGeom prst="rect">
            <a:avLst/>
          </a:prstGeom>
        </p:spPr>
      </p:pic>
      <p:sp>
        <p:nvSpPr>
          <p:cNvPr id="2" name="Rectangle 1"/>
          <p:cNvSpPr/>
          <p:nvPr/>
        </p:nvSpPr>
        <p:spPr>
          <a:xfrm>
            <a:off x="202019" y="1372728"/>
            <a:ext cx="11748976" cy="830997"/>
          </a:xfrm>
          <a:prstGeom prst="rect">
            <a:avLst/>
          </a:prstGeom>
        </p:spPr>
        <p:txBody>
          <a:bodyPr wrap="square">
            <a:spAutoFit/>
          </a:bodyPr>
          <a:lstStyle/>
          <a:p>
            <a:pPr algn="just"/>
            <a:r>
              <a:rPr lang="en-US" sz="2400" dirty="0">
                <a:solidFill>
                  <a:srgbClr val="333333"/>
                </a:solidFill>
                <a:effectLst>
                  <a:outerShdw blurRad="38100" dist="38100" dir="2700000" algn="tl">
                    <a:srgbClr val="000000">
                      <a:alpha val="43137"/>
                    </a:srgbClr>
                  </a:outerShdw>
                </a:effectLst>
                <a:latin typeface="Open Sans"/>
              </a:rPr>
              <a:t>is the term applied to situations where the same value or related storage locations are frequently accessed</a:t>
            </a:r>
            <a:endParaRPr lang="en-US" sz="2400" dirty="0">
              <a:effectLst>
                <a:outerShdw blurRad="38100" dist="38100" dir="2700000" algn="tl">
                  <a:srgbClr val="000000">
                    <a:alpha val="43137"/>
                  </a:srgbClr>
                </a:outerShdw>
              </a:effectLst>
            </a:endParaRPr>
          </a:p>
        </p:txBody>
      </p:sp>
      <p:sp>
        <p:nvSpPr>
          <p:cNvPr id="3" name="Rectangle 2"/>
          <p:cNvSpPr/>
          <p:nvPr/>
        </p:nvSpPr>
        <p:spPr>
          <a:xfrm>
            <a:off x="233917" y="2542310"/>
            <a:ext cx="11685180" cy="830997"/>
          </a:xfrm>
          <a:prstGeom prst="rect">
            <a:avLst/>
          </a:prstGeom>
        </p:spPr>
        <p:txBody>
          <a:bodyPr wrap="square">
            <a:spAutoFit/>
          </a:bodyPr>
          <a:lstStyle/>
          <a:p>
            <a:r>
              <a:rPr lang="en-US" sz="2400" b="1" dirty="0">
                <a:solidFill>
                  <a:schemeClr val="accent6">
                    <a:lumMod val="75000"/>
                  </a:schemeClr>
                </a:solidFill>
                <a:effectLst>
                  <a:outerShdw blurRad="38100" dist="38100" dir="2700000" algn="tl">
                    <a:srgbClr val="000000">
                      <a:alpha val="43137"/>
                    </a:srgbClr>
                  </a:outerShdw>
                </a:effectLst>
                <a:latin typeface="Open Sans"/>
              </a:rPr>
              <a:t>Temporal locality</a:t>
            </a:r>
            <a:r>
              <a:rPr lang="en-US" sz="2400" dirty="0">
                <a:solidFill>
                  <a:srgbClr val="333333"/>
                </a:solidFill>
                <a:effectLst>
                  <a:outerShdw blurRad="38100" dist="38100" dir="2700000" algn="tl">
                    <a:srgbClr val="000000">
                      <a:alpha val="43137"/>
                    </a:srgbClr>
                  </a:outerShdw>
                </a:effectLst>
                <a:latin typeface="Open Sans"/>
              </a:rPr>
              <a:t>: states that recently accessed items are likely to be accessed in the near future.</a:t>
            </a:r>
          </a:p>
        </p:txBody>
      </p:sp>
      <p:sp>
        <p:nvSpPr>
          <p:cNvPr id="5" name="Rectangle 4"/>
          <p:cNvSpPr/>
          <p:nvPr/>
        </p:nvSpPr>
        <p:spPr>
          <a:xfrm>
            <a:off x="350874" y="3616198"/>
            <a:ext cx="11004697" cy="830997"/>
          </a:xfrm>
          <a:prstGeom prst="rect">
            <a:avLst/>
          </a:prstGeom>
        </p:spPr>
        <p:txBody>
          <a:bodyPr wrap="square">
            <a:spAutoFit/>
          </a:bodyPr>
          <a:lstStyle/>
          <a:p>
            <a:r>
              <a:rPr lang="en-US" sz="2400" b="1" dirty="0">
                <a:solidFill>
                  <a:schemeClr val="accent6">
                    <a:lumMod val="75000"/>
                  </a:schemeClr>
                </a:solidFill>
                <a:effectLst>
                  <a:outerShdw blurRad="38100" dist="38100" dir="2700000" algn="tl">
                    <a:srgbClr val="000000">
                      <a:alpha val="43137"/>
                    </a:srgbClr>
                  </a:outerShdw>
                </a:effectLst>
                <a:latin typeface="Open Sans"/>
              </a:rPr>
              <a:t>Spatial locality</a:t>
            </a:r>
            <a:r>
              <a:rPr lang="en-US" sz="2400" dirty="0">
                <a:solidFill>
                  <a:srgbClr val="333333"/>
                </a:solidFill>
                <a:effectLst>
                  <a:outerShdw blurRad="38100" dist="38100" dir="2700000" algn="tl">
                    <a:srgbClr val="000000">
                      <a:alpha val="43137"/>
                    </a:srgbClr>
                  </a:outerShdw>
                </a:effectLst>
                <a:latin typeface="Open Sans"/>
              </a:rPr>
              <a:t>: says that items whose addresses are near one another tend to be referenced close together in time.</a:t>
            </a:r>
          </a:p>
        </p:txBody>
      </p:sp>
    </p:spTree>
    <p:extLst>
      <p:ext uri="{BB962C8B-B14F-4D97-AF65-F5344CB8AC3E}">
        <p14:creationId xmlns:p14="http://schemas.microsoft.com/office/powerpoint/2010/main" val="27788305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2055</TotalTime>
  <Words>1012</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MS PGothic</vt:lpstr>
      <vt:lpstr>MS PGothic</vt:lpstr>
      <vt:lpstr>Arial</vt:lpstr>
      <vt:lpstr>Calibri</vt:lpstr>
      <vt:lpstr>Cambria</vt:lpstr>
      <vt:lpstr>Courier New</vt:lpstr>
      <vt:lpstr>Lucida Console</vt:lpstr>
      <vt:lpstr>Open Sans</vt:lpstr>
      <vt:lpstr>Tempus Sans ITC</vt:lpstr>
      <vt:lpstr>Times New Roman</vt:lpstr>
      <vt:lpstr>Tw Cen MT</vt:lpstr>
      <vt:lpstr>Wingdings</vt:lpstr>
      <vt:lpstr>Droplet</vt:lpstr>
      <vt:lpstr>Computer ARCHITECTURE (CA)</vt:lpstr>
      <vt:lpstr>Recommended Books</vt:lpstr>
      <vt:lpstr>Chapters Included</vt:lpstr>
      <vt:lpstr>  Cache memory &amp; virtual memory</vt:lpstr>
      <vt:lpstr>PowerPoint Presentation</vt:lpstr>
      <vt:lpstr>PowerPoint Presentation</vt:lpstr>
      <vt:lpstr>Typical Memory Hierarchy</vt:lpstr>
      <vt:lpstr>Cache Memory</vt:lpstr>
      <vt:lpstr>PowerPoint Presentation</vt:lpstr>
      <vt:lpstr>Basic Definitions</vt:lpstr>
      <vt:lpstr>Cache Memory</vt:lpstr>
      <vt:lpstr>Cache Memory</vt:lpstr>
      <vt:lpstr>Types/Levels of Cache Memory</vt:lpstr>
      <vt:lpstr>Level 1 (L1) Cache </vt:lpstr>
      <vt:lpstr>Level 2 (L2) Cache </vt:lpstr>
      <vt:lpstr>Level 3 (L3) Cache</vt:lpstr>
      <vt:lpstr>Cache Memory</vt:lpstr>
      <vt:lpstr>A simple cache design</vt:lpstr>
      <vt:lpstr>Adding tags</vt:lpstr>
      <vt:lpstr>Figuring out what’s in the cache</vt:lpstr>
      <vt:lpstr>One more detail: the valid bit</vt:lpstr>
      <vt:lpstr>What happens on a cache hit</vt:lpstr>
      <vt:lpstr>What happens on a cache miss</vt:lpstr>
      <vt:lpstr>Cache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(CA)</dc:title>
  <dc:creator>Mughal</dc:creator>
  <cp:lastModifiedBy>Windows User</cp:lastModifiedBy>
  <cp:revision>102</cp:revision>
  <dcterms:created xsi:type="dcterms:W3CDTF">2017-05-20T09:04:55Z</dcterms:created>
  <dcterms:modified xsi:type="dcterms:W3CDTF">2017-12-05T18:45:22Z</dcterms:modified>
</cp:coreProperties>
</file>