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2" r:id="rId4"/>
    <p:sldId id="264" r:id="rId5"/>
    <p:sldId id="265" r:id="rId6"/>
    <p:sldId id="266" r:id="rId7"/>
    <p:sldId id="267" r:id="rId8"/>
    <p:sldId id="277" r:id="rId9"/>
    <p:sldId id="268" r:id="rId10"/>
    <p:sldId id="278" r:id="rId11"/>
    <p:sldId id="279" r:id="rId12"/>
    <p:sldId id="281" r:id="rId13"/>
    <p:sldId id="280" r:id="rId14"/>
    <p:sldId id="282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8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A4854-CCCF-45DE-BCA9-FD05E13E9B7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D682B-8FDC-456D-923D-4F5C5286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996" cy="1036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071" y="1334608"/>
            <a:ext cx="10326624" cy="2509213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5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(CA)</a:t>
            </a:r>
            <a:endParaRPr lang="en-US" sz="5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48818" y="5540152"/>
            <a:ext cx="2174812" cy="1011935"/>
          </a:xfrm>
        </p:spPr>
        <p:txBody>
          <a:bodyPr>
            <a:noAutofit/>
          </a:bodyPr>
          <a:lstStyle/>
          <a:p>
            <a:r>
              <a:rPr lang="en-US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US" sz="2000" b="1" u="sng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ourse </a:t>
            </a:r>
            <a:r>
              <a:rPr lang="en-US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sz="2000" b="1" u="sng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nstructor </a:t>
            </a:r>
          </a:p>
          <a:p>
            <a:r>
              <a:rPr lang="en-US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en-US" sz="2000" b="1" u="sng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ira</a:t>
            </a:r>
            <a:r>
              <a:rPr lang="en-US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</a:t>
            </a:r>
            <a:r>
              <a:rPr lang="en-US" sz="2000" b="1" u="sng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eenish</a:t>
            </a:r>
            <a:endParaRPr lang="en-US" sz="2000" b="1" u="sng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484" y="6151977"/>
            <a:ext cx="4739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2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193" y="274388"/>
            <a:ext cx="10364451" cy="689173"/>
          </a:xfrm>
        </p:spPr>
        <p:txBody>
          <a:bodyPr>
            <a:noAutofit/>
          </a:bodyPr>
          <a:lstStyle/>
          <a:p>
            <a:r>
              <a:rPr lang="en-US" sz="2800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IMMEDIATE ADDRESSING</a:t>
            </a:r>
            <a:br>
              <a:rPr lang="en-US" sz="2800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</a:br>
            <a:endParaRPr lang="en-US" sz="2800" b="1" u="sng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819" y="1111045"/>
            <a:ext cx="11887200" cy="5555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Operand is part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address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ADD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 to contents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accumulator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memory reference to fetch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321" y="4180245"/>
            <a:ext cx="6810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4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76065"/>
            <a:ext cx="10364451" cy="826825"/>
          </a:xfrm>
        </p:spPr>
        <p:txBody>
          <a:bodyPr>
            <a:normAutofit/>
          </a:bodyPr>
          <a:lstStyle/>
          <a:p>
            <a:r>
              <a:rPr lang="en-US" sz="3200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DIRECT ADDRESSING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6309" y="1179872"/>
            <a:ext cx="11847871" cy="52799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ddress field contains address of operand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e.g. add 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dd contents of cell a to accumulator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ook in memory at address a for operand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ingle memory reference to access data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 additional calculations to work out effective address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Limited address space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1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71060" y="315679"/>
            <a:ext cx="8070341" cy="634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7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433" y="185898"/>
            <a:ext cx="10364451" cy="836657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INDIRECT ADDRESSING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652" y="1140542"/>
            <a:ext cx="11887200" cy="5486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emory cell pointed to by address field contains the address of (pointer to) the operand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EA = (a)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Look in a, find address (a) and look there for operand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e.g. add (a)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Add contents of cell pointed to by contents of a to accumulator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93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64" y="213697"/>
            <a:ext cx="7954297" cy="6088779"/>
          </a:xfrm>
        </p:spPr>
      </p:pic>
    </p:spTree>
    <p:extLst>
      <p:ext uri="{BB962C8B-B14F-4D97-AF65-F5344CB8AC3E}">
        <p14:creationId xmlns:p14="http://schemas.microsoft.com/office/powerpoint/2010/main" val="2115945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46569"/>
            <a:ext cx="10364451" cy="984141"/>
          </a:xfrm>
        </p:spPr>
        <p:txBody>
          <a:bodyPr>
            <a:normAutofit/>
          </a:bodyPr>
          <a:lstStyle/>
          <a:p>
            <a:r>
              <a:rPr lang="en-US" altLang="en-US" sz="2800" b="1" u="sng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Instruction Codes</a:t>
            </a:r>
            <a:br>
              <a:rPr lang="en-US" altLang="en-US" sz="2800" b="1" u="sng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</a:br>
            <a:r>
              <a:rPr lang="en-US" altLang="en-US" sz="2800" b="1" u="sng" cap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Address</a:t>
            </a: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45" y="1130710"/>
            <a:ext cx="8111613" cy="5594555"/>
          </a:xfrm>
        </p:spPr>
      </p:pic>
    </p:spTree>
    <p:extLst>
      <p:ext uri="{BB962C8B-B14F-4D97-AF65-F5344CB8AC3E}">
        <p14:creationId xmlns:p14="http://schemas.microsoft.com/office/powerpoint/2010/main" val="3493225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55639"/>
            <a:ext cx="10364451" cy="995494"/>
          </a:xfrm>
        </p:spPr>
        <p:txBody>
          <a:bodyPr>
            <a:normAutofit/>
          </a:bodyPr>
          <a:lstStyle/>
          <a:p>
            <a:r>
              <a:rPr lang="en-US" altLang="en-US" sz="3200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Computer Registers</a:t>
            </a:r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7147" y="1386348"/>
            <a:ext cx="11847871" cy="5122607"/>
          </a:xfrm>
        </p:spPr>
        <p:txBody>
          <a:bodyPr>
            <a:normAutofit/>
          </a:bodyPr>
          <a:lstStyle/>
          <a:p>
            <a:pPr lvl="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Computer instructions are normally stored in consecutive memory locations and  executed sequentially one at a </a:t>
            </a:r>
            <a:r>
              <a:rPr lang="en-US" altLang="en-US" sz="24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time</a:t>
            </a:r>
          </a:p>
          <a:p>
            <a:pPr lvl="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The </a:t>
            </a:r>
            <a:r>
              <a:rPr lang="en-US" altLang="en-US" sz="24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control reads an instruction from a specific address in memory and executes it, and so </a:t>
            </a:r>
            <a:r>
              <a:rPr lang="en-US" altLang="en-US" sz="24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on</a:t>
            </a:r>
          </a:p>
          <a:p>
            <a:pPr lvl="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It </a:t>
            </a:r>
            <a:r>
              <a:rPr lang="en-US" altLang="en-US" sz="24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is also necessary to provide a register in the control unit for storing the instruction code after it is read from </a:t>
            </a:r>
            <a:r>
              <a:rPr lang="en-US" altLang="en-US" sz="24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memory</a:t>
            </a:r>
          </a:p>
          <a:p>
            <a:pPr lvl="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3200" cap="none" dirty="0">
              <a:solidFill>
                <a:srgbClr val="000000"/>
              </a:solidFill>
              <a:latin typeface="Arial"/>
            </a:endParaRPr>
          </a:p>
          <a:p>
            <a:pPr lvl="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2800" cap="none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lvl="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2800" cap="none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5876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35" y="461201"/>
            <a:ext cx="10364451" cy="640012"/>
          </a:xfrm>
        </p:spPr>
        <p:txBody>
          <a:bodyPr>
            <a:normAutofit fontScale="90000"/>
          </a:bodyPr>
          <a:lstStyle/>
          <a:p>
            <a:pPr lvl="0" fontAlgn="base">
              <a:lnSpc>
                <a:spcPct val="85000"/>
              </a:lnSpc>
              <a:spcAft>
                <a:spcPct val="0"/>
              </a:spcAft>
            </a:pPr>
            <a:r>
              <a:rPr kumimoji="1" lang="en-US" altLang="ko-KR" sz="3200" b="1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itchFamily="50" charset="-128"/>
                <a:cs typeface="Arial" panose="020B0604020202020204" pitchFamily="34" charset="0"/>
              </a:rPr>
              <a:t>List of BC Registers</a:t>
            </a:r>
            <a:br>
              <a:rPr kumimoji="1" lang="en-US" altLang="ko-KR" sz="3200" b="1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굴림" pitchFamily="50" charset="-128"/>
                <a:cs typeface="Arial" panose="020B0604020202020204" pitchFamily="34" charset="0"/>
              </a:rPr>
            </a:br>
            <a:endParaRPr lang="en-US" sz="5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73" y="994887"/>
            <a:ext cx="9684774" cy="5624052"/>
          </a:xfrm>
        </p:spPr>
      </p:pic>
    </p:spTree>
    <p:extLst>
      <p:ext uri="{BB962C8B-B14F-4D97-AF65-F5344CB8AC3E}">
        <p14:creationId xmlns:p14="http://schemas.microsoft.com/office/powerpoint/2010/main" val="2317706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56402"/>
            <a:ext cx="10364451" cy="640012"/>
          </a:xfrm>
        </p:spPr>
        <p:txBody>
          <a:bodyPr>
            <a:normAutofit/>
          </a:bodyPr>
          <a:lstStyle/>
          <a:p>
            <a:r>
              <a:rPr kumimoji="1" lang="en-US" altLang="ko-KR" sz="2800" b="1" u="sng" kern="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굴림"/>
              </a:rPr>
              <a:t>COMMON  BUS  SYSTEM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7316" y="973394"/>
            <a:ext cx="11897032" cy="5732206"/>
          </a:xfrm>
        </p:spPr>
        <p:txBody>
          <a:bodyPr/>
          <a:lstStyle/>
          <a:p>
            <a:pPr lvl="0" algn="just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kumimoji="1" lang="en-US" altLang="ko-KR" sz="2800" kern="0" cap="none" dirty="0">
                <a:solidFill>
                  <a:srgbClr val="000000"/>
                </a:solidFill>
                <a:latin typeface="Arial"/>
                <a:ea typeface="굴림"/>
              </a:rPr>
              <a:t>The registers in the Basic Computer are connected using a </a:t>
            </a:r>
            <a:r>
              <a:rPr kumimoji="1" lang="en-US" altLang="ko-KR" sz="2800" kern="0" cap="none" dirty="0" smtClean="0">
                <a:solidFill>
                  <a:srgbClr val="000000"/>
                </a:solidFill>
                <a:latin typeface="Arial"/>
                <a:ea typeface="굴림"/>
              </a:rPr>
              <a:t>bus</a:t>
            </a:r>
          </a:p>
          <a:p>
            <a:pPr lvl="0" algn="just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kumimoji="1" lang="en-US" altLang="ko-KR" sz="2800" kern="0" cap="none" dirty="0" smtClean="0">
                <a:solidFill>
                  <a:srgbClr val="000000"/>
                </a:solidFill>
                <a:latin typeface="Arial"/>
                <a:ea typeface="굴림"/>
              </a:rPr>
              <a:t>This </a:t>
            </a:r>
            <a:r>
              <a:rPr kumimoji="1" lang="en-US" altLang="ko-KR" sz="2800" kern="0" cap="none" dirty="0">
                <a:solidFill>
                  <a:srgbClr val="000000"/>
                </a:solidFill>
                <a:latin typeface="Arial"/>
                <a:ea typeface="굴림"/>
              </a:rPr>
              <a:t>gives a savings in circuitry over complete connections between </a:t>
            </a:r>
            <a:r>
              <a:rPr kumimoji="1" lang="en-US" altLang="ko-KR" sz="2800" kern="0" cap="none" dirty="0" smtClean="0">
                <a:solidFill>
                  <a:srgbClr val="000000"/>
                </a:solidFill>
                <a:latin typeface="Arial"/>
                <a:ea typeface="굴림"/>
              </a:rPr>
              <a:t>registers</a:t>
            </a:r>
          </a:p>
          <a:p>
            <a:pPr lvl="0" algn="just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endParaRPr kumimoji="1" lang="en-US" altLang="ko-KR" sz="2800" kern="0" cap="none" dirty="0">
              <a:solidFill>
                <a:srgbClr val="000000"/>
              </a:solidFill>
              <a:latin typeface="Arial"/>
              <a:ea typeface="굴림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75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025" y="451369"/>
            <a:ext cx="10364451" cy="541689"/>
          </a:xfrm>
        </p:spPr>
        <p:txBody>
          <a:bodyPr>
            <a:normAutofit/>
          </a:bodyPr>
          <a:lstStyle/>
          <a:p>
            <a:r>
              <a:rPr lang="en-US" altLang="en-US" sz="3200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Timing &amp; Control</a:t>
            </a:r>
            <a:endParaRPr 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7484" y="1118395"/>
            <a:ext cx="11720051" cy="5538044"/>
          </a:xfrm>
        </p:spPr>
        <p:txBody>
          <a:bodyPr>
            <a:normAutofit/>
          </a:bodyPr>
          <a:lstStyle/>
          <a:p>
            <a:pPr lvl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cap="none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The timing for all registers in the basic computer is controlled by a master clock </a:t>
            </a:r>
            <a:r>
              <a:rPr lang="en-US" altLang="en-US" sz="2800" cap="none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generator</a:t>
            </a:r>
          </a:p>
          <a:p>
            <a:pPr lvl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cap="none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The </a:t>
            </a:r>
            <a:r>
              <a:rPr lang="en-US" altLang="en-US" sz="2800" cap="none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clock pulses are applied to all flip-flops and registers in the system, including the flip-flops and registers in the control </a:t>
            </a:r>
            <a:r>
              <a:rPr lang="en-US" altLang="en-US" sz="2800" cap="none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unit</a:t>
            </a:r>
          </a:p>
          <a:p>
            <a:pPr lvl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cap="none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The </a:t>
            </a:r>
            <a:r>
              <a:rPr lang="en-US" altLang="en-US" sz="2800" cap="none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clock pulses do not change the state of a register unless the register is enabled by a control </a:t>
            </a:r>
            <a:r>
              <a:rPr lang="en-US" altLang="en-US" sz="2800" cap="none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signal</a:t>
            </a:r>
          </a:p>
          <a:p>
            <a:pPr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cap="none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The control signals are generated in the control unit and provide control inputs for the multiplexers in the common bus, control inputs in processor registers, and </a:t>
            </a:r>
            <a:r>
              <a:rPr lang="en-US" altLang="en-US" sz="2800" cap="none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micro operations </a:t>
            </a:r>
            <a:r>
              <a:rPr lang="en-US" altLang="en-US" sz="2800" cap="none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for the accumulator</a:t>
            </a:r>
          </a:p>
          <a:p>
            <a:pPr lvl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024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871" y="143029"/>
            <a:ext cx="7805729" cy="663655"/>
          </a:xfrm>
        </p:spPr>
        <p:txBody>
          <a:bodyPr>
            <a:normAutofit/>
          </a:bodyPr>
          <a:lstStyle/>
          <a:p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Recommended Books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9" y="89057"/>
            <a:ext cx="2985751" cy="3094074"/>
          </a:xfrm>
        </p:spPr>
      </p:pic>
      <p:sp>
        <p:nvSpPr>
          <p:cNvPr id="6" name="Rectangle 5"/>
          <p:cNvSpPr/>
          <p:nvPr/>
        </p:nvSpPr>
        <p:spPr>
          <a:xfrm>
            <a:off x="3893224" y="4054348"/>
            <a:ext cx="6852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Computer Organization and Architecture Designing For Performance By William Stallings</a:t>
            </a:r>
          </a:p>
          <a:p>
            <a:pPr algn="just"/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3224" y="1220596"/>
            <a:ext cx="66351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Computer Systems Architecture, 3rd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Edition</a:t>
            </a:r>
          </a:p>
          <a:p>
            <a:pPr algn="just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M.Morris Mano; Prentice Hall International 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9" y="3219332"/>
            <a:ext cx="2985751" cy="352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374541"/>
          </a:xfrm>
        </p:spPr>
        <p:txBody>
          <a:bodyPr>
            <a:noAutofit/>
          </a:bodyPr>
          <a:lstStyle/>
          <a:p>
            <a:r>
              <a:rPr lang="en-US" altLang="en-US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Instruction Cycle</a:t>
            </a:r>
            <a:endParaRPr 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7819" y="1317523"/>
            <a:ext cx="11946194" cy="5201263"/>
          </a:xfrm>
        </p:spPr>
        <p:txBody>
          <a:bodyPr>
            <a:normAutofit/>
          </a:bodyPr>
          <a:lstStyle/>
          <a:p>
            <a:pPr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cap="none" dirty="0">
                <a:solidFill>
                  <a:srgbClr val="000000"/>
                </a:solidFill>
                <a:latin typeface="Arial"/>
              </a:rPr>
              <a:t>A program is a sequence of instructions stored in </a:t>
            </a:r>
            <a:r>
              <a:rPr lang="en-US" altLang="en-US" sz="2800" cap="none" dirty="0" smtClean="0">
                <a:solidFill>
                  <a:srgbClr val="000000"/>
                </a:solidFill>
                <a:latin typeface="Arial"/>
              </a:rPr>
              <a:t>memory</a:t>
            </a:r>
          </a:p>
          <a:p>
            <a:pPr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cap="none" dirty="0" smtClean="0">
                <a:solidFill>
                  <a:srgbClr val="000000"/>
                </a:solidFill>
                <a:latin typeface="Arial"/>
              </a:rPr>
              <a:t>The </a:t>
            </a:r>
            <a:r>
              <a:rPr lang="en-US" altLang="en-US" sz="2800" cap="none" dirty="0">
                <a:solidFill>
                  <a:srgbClr val="000000"/>
                </a:solidFill>
                <a:latin typeface="Arial"/>
              </a:rPr>
              <a:t>program is executed in the computer by going through a cycle for each instruction (in most </a:t>
            </a:r>
            <a:r>
              <a:rPr lang="en-US" altLang="en-US" sz="2800" cap="none" dirty="0" smtClean="0">
                <a:solidFill>
                  <a:srgbClr val="000000"/>
                </a:solidFill>
                <a:latin typeface="Arial"/>
              </a:rPr>
              <a:t>cases)</a:t>
            </a:r>
          </a:p>
          <a:p>
            <a:pPr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cap="none" dirty="0" smtClean="0">
                <a:solidFill>
                  <a:srgbClr val="000000"/>
                </a:solidFill>
                <a:latin typeface="Arial"/>
              </a:rPr>
              <a:t>Each </a:t>
            </a:r>
            <a:r>
              <a:rPr lang="en-US" altLang="en-US" sz="2800" cap="none" dirty="0">
                <a:solidFill>
                  <a:srgbClr val="000000"/>
                </a:solidFill>
                <a:latin typeface="Arial"/>
              </a:rPr>
              <a:t>instruction in turn is subdivided into a sequence of </a:t>
            </a:r>
            <a:r>
              <a:rPr lang="en-US" altLang="en-US" sz="2800" cap="none" dirty="0" smtClean="0">
                <a:solidFill>
                  <a:srgbClr val="000000"/>
                </a:solidFill>
                <a:latin typeface="Arial"/>
              </a:rPr>
              <a:t>sub-cycles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8822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646" y="304800"/>
            <a:ext cx="10364451" cy="661197"/>
          </a:xfrm>
        </p:spPr>
        <p:txBody>
          <a:bodyPr>
            <a:normAutofit/>
          </a:bodyPr>
          <a:lstStyle/>
          <a:p>
            <a:r>
              <a:rPr lang="en-US" altLang="en-US" b="1" u="sng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Instruction Cycle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8657" y="1091381"/>
            <a:ext cx="11926529" cy="5270090"/>
          </a:xfrm>
        </p:spPr>
        <p:txBody>
          <a:bodyPr>
            <a:normAutofit/>
          </a:bodyPr>
          <a:lstStyle/>
          <a:p>
            <a:pPr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Cycle Phases: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Fetch an instruction from memory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Decode the instruction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 Read the effective address from memory if the instruction has an indirect address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 Execute the instruction</a:t>
            </a:r>
          </a:p>
          <a:p>
            <a:pPr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cycle repeats indefinitely unless a HALT instruction is encountered</a:t>
            </a:r>
          </a:p>
          <a:p>
            <a:pPr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 whenever there is no instruction to execute by the processor, it is put in the HALT </a:t>
            </a:r>
            <a:r>
              <a:rPr lang="en-US" altLang="en-US" sz="28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</a:t>
            </a:r>
            <a:r>
              <a:rPr lang="en-US" altLang="en-US" sz="2800" cap="none" dirty="0" smtClean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sz="2800" cap="none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 HALT instruction issued by the operating system.</a:t>
            </a:r>
            <a:endParaRPr lang="en-US" altLang="en-US" sz="2800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3" y="727587"/>
            <a:ext cx="10176386" cy="4975123"/>
          </a:xfrm>
        </p:spPr>
      </p:pic>
    </p:spTree>
    <p:extLst>
      <p:ext uri="{BB962C8B-B14F-4D97-AF65-F5344CB8AC3E}">
        <p14:creationId xmlns:p14="http://schemas.microsoft.com/office/powerpoint/2010/main" val="25735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473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55" y="106453"/>
            <a:ext cx="10364451" cy="673835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Chapters Included</a:t>
            </a: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536" y="780288"/>
            <a:ext cx="11814048" cy="5913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igital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ogic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circuits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igital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omponents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Basic Computer Organization &amp; Design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→→</a:t>
            </a:r>
            <a:r>
              <a:rPr lang="en-US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Mid Term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5. Central processing unit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6.Pilpeline &amp; vector 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 Computer arithmetic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 I/O &amp; O/P organization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9. Memory organization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10. Multiprocessors 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631" y="2154709"/>
            <a:ext cx="10364451" cy="1596177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Chapter#4</a:t>
            </a:r>
            <a:br>
              <a:rPr lang="en-US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Basic Computer Organization &amp; Design </a:t>
            </a:r>
          </a:p>
        </p:txBody>
      </p:sp>
    </p:spTree>
    <p:extLst>
      <p:ext uri="{BB962C8B-B14F-4D97-AF65-F5344CB8AC3E}">
        <p14:creationId xmlns:p14="http://schemas.microsoft.com/office/powerpoint/2010/main" val="27668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254" y="280416"/>
            <a:ext cx="10364451" cy="609600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0688" y="890016"/>
            <a:ext cx="11911584" cy="5657088"/>
          </a:xfrm>
        </p:spPr>
        <p:txBody>
          <a:bodyPr/>
          <a:lstStyle/>
          <a:p>
            <a:pPr lv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codes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registers</a:t>
            </a: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instructions</a:t>
            </a: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cycle</a:t>
            </a:r>
          </a:p>
          <a:p>
            <a:pPr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altLang="ko-KR" sz="2400" cap="non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 bus  system</a:t>
            </a:r>
          </a:p>
          <a:p>
            <a:pPr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altLang="en-US" sz="2400" cap="non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Timing &amp; Control</a:t>
            </a:r>
            <a:endParaRPr lang="en-US" altLang="ko-KR" sz="2400" cap="none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q"/>
            </a:pPr>
            <a:endParaRPr lang="en-US" sz="2400" cap="none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Clr>
                <a:prstClr val="black"/>
              </a:buClr>
              <a:buNone/>
            </a:pPr>
            <a:endParaRPr lang="en-US" sz="2400" cap="none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Clr>
                <a:prstClr val="black"/>
              </a:buClr>
              <a:buNone/>
            </a:pPr>
            <a:endParaRPr lang="en-US" sz="2400" cap="none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472" y="226142"/>
            <a:ext cx="10364451" cy="1061883"/>
          </a:xfrm>
        </p:spPr>
        <p:txBody>
          <a:bodyPr>
            <a:normAutofit fontScale="90000"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</a:pPr>
            <a:r>
              <a:rPr lang="en-US" b="1" u="sng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Instruction codes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6310" y="914400"/>
            <a:ext cx="11759380" cy="5692877"/>
          </a:xfrm>
        </p:spPr>
        <p:txBody>
          <a:bodyPr/>
          <a:lstStyle/>
          <a:p>
            <a:pPr lvl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 computer instruction is a binary code that specifies a sequence of micro-operations for the computer. </a:t>
            </a:r>
          </a:p>
          <a:p>
            <a:pPr lvl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Each computer has its unique instruction set</a:t>
            </a:r>
          </a:p>
          <a:p>
            <a:pPr lvl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Instruction </a:t>
            </a: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codes and data are stored in </a:t>
            </a: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memory</a:t>
            </a:r>
          </a:p>
          <a:p>
            <a:pPr lvl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The </a:t>
            </a: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computer reads each instruction from memory and places it in a control </a:t>
            </a: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register</a:t>
            </a:r>
          </a:p>
          <a:p>
            <a:pPr lvl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The </a:t>
            </a: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user of a computer can control the process by means of a </a:t>
            </a: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program</a:t>
            </a:r>
          </a:p>
          <a:p>
            <a:pPr lvl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 </a:t>
            </a: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</a:t>
            </a: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rogram</a:t>
            </a:r>
            <a:r>
              <a:rPr lang="en-US" altLang="en-US" sz="2800" i="1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</a:t>
            </a: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is a set of instructions that specify the operations, operands, and the processing </a:t>
            </a:r>
            <a:r>
              <a:rPr lang="en-US" altLang="en-US" sz="28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sequence</a:t>
            </a:r>
          </a:p>
          <a:p>
            <a:pPr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An Instruction code is a group of bits that instructs the computer to perform a specific operation</a:t>
            </a:r>
          </a:p>
          <a:p>
            <a:pPr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2800" cap="none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sz="2800" cap="none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6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33381"/>
            <a:ext cx="10364451" cy="531857"/>
          </a:xfrm>
        </p:spPr>
        <p:txBody>
          <a:bodyPr>
            <a:normAutofit fontScale="90000"/>
          </a:bodyPr>
          <a:lstStyle/>
          <a:p>
            <a:r>
              <a:rPr lang="en-US" sz="3200" b="1" u="sng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Instruction codes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6309" y="865238"/>
            <a:ext cx="11877367" cy="5722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It is divided into </a:t>
            </a:r>
            <a:r>
              <a:rPr lang="en-US" altLang="en-US" sz="24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two parts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1" lang="en-US" altLang="ko-KR" sz="24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굴림" pitchFamily="50" charset="-128"/>
              </a:rPr>
              <a:t>O</a:t>
            </a:r>
            <a:r>
              <a:rPr kumimoji="1" lang="en-US" altLang="ko-KR" sz="24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굴림" pitchFamily="50" charset="-128"/>
              </a:rPr>
              <a:t>peration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1" lang="en-US" altLang="ko-KR" sz="240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굴림" pitchFamily="50" charset="-128"/>
              </a:rPr>
              <a:t>O</a:t>
            </a:r>
            <a:r>
              <a:rPr kumimoji="1" lang="en-US" altLang="ko-KR" sz="24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굴림" pitchFamily="50" charset="-128"/>
              </a:rPr>
              <a:t>perand address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314" y="779218"/>
            <a:ext cx="6770324" cy="589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6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30679"/>
            <a:ext cx="10364451" cy="472864"/>
          </a:xfrm>
        </p:spPr>
        <p:txBody>
          <a:bodyPr>
            <a:normAutofit fontScale="90000"/>
          </a:bodyPr>
          <a:lstStyle/>
          <a:p>
            <a:r>
              <a:rPr lang="en-US" sz="3200" b="1" u="sng" cap="none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Instruction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00188"/>
            <a:ext cx="10363826" cy="5067993"/>
          </a:xfrm>
        </p:spPr>
        <p:txBody>
          <a:bodyPr>
            <a:normAutofit/>
          </a:bodyPr>
          <a:lstStyle/>
          <a:p>
            <a:pPr lvl="0" algn="just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kumimoji="1" lang="en-US" altLang="ko-KR" sz="2400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 computer instruction is often divided into two parts</a:t>
            </a:r>
          </a:p>
          <a:p>
            <a:pPr lvl="1" algn="just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–"/>
            </a:pPr>
            <a:r>
              <a:rPr kumimoji="1" lang="en-US" altLang="ko-KR" sz="2400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An </a:t>
            </a:r>
            <a:r>
              <a:rPr kumimoji="1" lang="en-US" altLang="ko-KR" sz="2400" b="1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opcode</a:t>
            </a:r>
            <a:r>
              <a:rPr kumimoji="1" lang="en-US" altLang="ko-KR" sz="2400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(Operation Code) that specifies the operation for that instruction</a:t>
            </a:r>
          </a:p>
          <a:p>
            <a:pPr lvl="1" algn="just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–"/>
            </a:pPr>
            <a:r>
              <a:rPr kumimoji="1" lang="en-US" altLang="ko-KR" sz="2400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An </a:t>
            </a:r>
            <a:r>
              <a:rPr kumimoji="1" lang="en-US" altLang="ko-KR" sz="2400" b="1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address</a:t>
            </a:r>
            <a:r>
              <a:rPr kumimoji="1" lang="en-US" altLang="ko-KR" sz="2400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that specifies the registers and/or locations in memory to use for that operation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92" y="2691546"/>
            <a:ext cx="7357730" cy="26381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2903" y="5329718"/>
            <a:ext cx="5304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en-US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It consists of a 3-bit operation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902" y="5875848"/>
            <a:ext cx="10447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en-US" sz="2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12-bit</a:t>
            </a:r>
            <a:r>
              <a:rPr kumimoji="1" lang="en-US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</a:t>
            </a:r>
            <a:r>
              <a:rPr kumimoji="1" lang="en-US" sz="2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address</a:t>
            </a:r>
            <a:r>
              <a:rPr kumimoji="1" lang="en-US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, and an indirect address mode bit designated by I.</a:t>
            </a:r>
          </a:p>
        </p:txBody>
      </p:sp>
    </p:spTree>
    <p:extLst>
      <p:ext uri="{BB962C8B-B14F-4D97-AF65-F5344CB8AC3E}">
        <p14:creationId xmlns:p14="http://schemas.microsoft.com/office/powerpoint/2010/main" val="127706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32" y="392375"/>
            <a:ext cx="10364451" cy="748167"/>
          </a:xfrm>
        </p:spPr>
        <p:txBody>
          <a:bodyPr>
            <a:normAutofit fontScale="90000"/>
          </a:bodyPr>
          <a:lstStyle/>
          <a:p>
            <a:r>
              <a:rPr lang="en-US" altLang="en-US" sz="4000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Instruction Codes</a:t>
            </a:r>
            <a:br>
              <a:rPr lang="en-US" altLang="en-US" sz="4000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</a:b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6139" y="1061884"/>
            <a:ext cx="11838039" cy="5093109"/>
          </a:xfrm>
        </p:spPr>
        <p:txBody>
          <a:bodyPr>
            <a:normAutofit/>
          </a:bodyPr>
          <a:lstStyle/>
          <a:p>
            <a:pPr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1" lang="en-US" altLang="ko-KR" sz="2800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There are three Addressing Modes used for address portion of the instruction code: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kumimoji="1" lang="en-US" altLang="en-US" sz="2800" b="1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Immediate:</a:t>
            </a:r>
            <a:r>
              <a:rPr kumimoji="1" lang="en-US" altLang="en-US" sz="2800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the operand is given in the address portion (constant)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kumimoji="1" lang="en-US" altLang="en-US" sz="2800" b="1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Direct:</a:t>
            </a:r>
            <a:r>
              <a:rPr kumimoji="1" lang="en-US" altLang="en-US" sz="2800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the address points to the operand stored in the memory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kumimoji="1" lang="en-US" altLang="en-US" sz="2800" b="1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Indirect: </a:t>
            </a:r>
            <a:r>
              <a:rPr kumimoji="1" lang="en-US" altLang="en-US" sz="2800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the address points to the pointer (another address) stored in the memory that references the operand in memory</a:t>
            </a:r>
          </a:p>
          <a:p>
            <a:pPr lv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1" lang="en-US" altLang="en-US" sz="2800" kern="0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One bit of the instruction code can be used to distinguish between direct &amp; indirect addresses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48855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1866</TotalTime>
  <Words>789</Words>
  <Application>Microsoft Office PowerPoint</Application>
  <PresentationFormat>Widescreen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맑은 고딕</vt:lpstr>
      <vt:lpstr>Arial</vt:lpstr>
      <vt:lpstr>Calibri</vt:lpstr>
      <vt:lpstr>굴림</vt:lpstr>
      <vt:lpstr>Times New Roman</vt:lpstr>
      <vt:lpstr>Tw Cen MT</vt:lpstr>
      <vt:lpstr>Wingdings</vt:lpstr>
      <vt:lpstr>Droplet</vt:lpstr>
      <vt:lpstr>Computer ARCHITECTURE (CA)</vt:lpstr>
      <vt:lpstr>Recommended Books</vt:lpstr>
      <vt:lpstr>Chapters Included</vt:lpstr>
      <vt:lpstr>Chapter#4   Basic Computer Organization &amp; Design </vt:lpstr>
      <vt:lpstr>Contents</vt:lpstr>
      <vt:lpstr>Instruction codes </vt:lpstr>
      <vt:lpstr>Instruction codes </vt:lpstr>
      <vt:lpstr>Instruction codes</vt:lpstr>
      <vt:lpstr>Instruction Codes </vt:lpstr>
      <vt:lpstr>IMMEDIATE ADDRESSING </vt:lpstr>
      <vt:lpstr>DIRECT ADDRESSING </vt:lpstr>
      <vt:lpstr>PowerPoint Presentation</vt:lpstr>
      <vt:lpstr>INDIRECT ADDRESSING </vt:lpstr>
      <vt:lpstr>PowerPoint Presentation</vt:lpstr>
      <vt:lpstr>Instruction Codes Address</vt:lpstr>
      <vt:lpstr>Computer Registers</vt:lpstr>
      <vt:lpstr>List of BC Registers </vt:lpstr>
      <vt:lpstr>COMMON  BUS  SYSTEM</vt:lpstr>
      <vt:lpstr>Timing &amp; Control</vt:lpstr>
      <vt:lpstr>Instruction Cycle</vt:lpstr>
      <vt:lpstr>Instruction Cycle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(CA)</dc:title>
  <dc:creator>Mughal</dc:creator>
  <cp:lastModifiedBy>Windows User</cp:lastModifiedBy>
  <cp:revision>115</cp:revision>
  <dcterms:created xsi:type="dcterms:W3CDTF">2017-05-20T09:04:55Z</dcterms:created>
  <dcterms:modified xsi:type="dcterms:W3CDTF">2017-09-27T16:59:01Z</dcterms:modified>
</cp:coreProperties>
</file>