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60" r:id="rId3"/>
    <p:sldId id="262" r:id="rId4"/>
    <p:sldId id="264" r:id="rId5"/>
    <p:sldId id="265" r:id="rId6"/>
    <p:sldId id="290" r:id="rId7"/>
    <p:sldId id="266" r:id="rId8"/>
    <p:sldId id="286" r:id="rId9"/>
    <p:sldId id="287" r:id="rId10"/>
    <p:sldId id="288" r:id="rId11"/>
    <p:sldId id="267" r:id="rId12"/>
    <p:sldId id="279" r:id="rId13"/>
    <p:sldId id="268" r:id="rId14"/>
    <p:sldId id="269" r:id="rId15"/>
    <p:sldId id="273" r:id="rId16"/>
    <p:sldId id="274" r:id="rId17"/>
    <p:sldId id="270" r:id="rId18"/>
    <p:sldId id="275" r:id="rId19"/>
    <p:sldId id="276" r:id="rId20"/>
    <p:sldId id="277" r:id="rId21"/>
    <p:sldId id="278" r:id="rId22"/>
    <p:sldId id="271" r:id="rId23"/>
    <p:sldId id="285" r:id="rId24"/>
    <p:sldId id="280" r:id="rId25"/>
    <p:sldId id="281" r:id="rId26"/>
    <p:sldId id="282" r:id="rId27"/>
    <p:sldId id="289" r:id="rId28"/>
    <p:sldId id="27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60" d="100"/>
          <a:sy n="60" d="100"/>
        </p:scale>
        <p:origin x="87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A4854-CCCF-45DE-BCA9-FD05E13E9B74}"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D682B-8FDC-456D-923D-4F5C5286C95C}" type="slidenum">
              <a:rPr lang="en-US" smtClean="0"/>
              <a:t>‹#›</a:t>
            </a:fld>
            <a:endParaRPr lang="en-US"/>
          </a:p>
        </p:txBody>
      </p:sp>
    </p:spTree>
    <p:extLst>
      <p:ext uri="{BB962C8B-B14F-4D97-AF65-F5344CB8AC3E}">
        <p14:creationId xmlns:p14="http://schemas.microsoft.com/office/powerpoint/2010/main" val="991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AD682B-8FDC-456D-923D-4F5C5286C95C}" type="slidenum">
              <a:rPr lang="en-US" smtClean="0"/>
              <a:t>11</a:t>
            </a:fld>
            <a:endParaRPr lang="en-US"/>
          </a:p>
        </p:txBody>
      </p:sp>
    </p:spTree>
    <p:extLst>
      <p:ext uri="{BB962C8B-B14F-4D97-AF65-F5344CB8AC3E}">
        <p14:creationId xmlns:p14="http://schemas.microsoft.com/office/powerpoint/2010/main" val="3906296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41996" cy="10363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071" y="1334608"/>
            <a:ext cx="10326624" cy="2509213"/>
          </a:xfrm>
        </p:spPr>
        <p:txBody>
          <a:bodyPr>
            <a:normAutofit/>
          </a:bodyPr>
          <a:lstStyle/>
          <a:p>
            <a:r>
              <a:rPr lang="en-US" sz="5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a:t>
            </a:r>
            <a:r>
              <a:rPr lang="en-US" sz="5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a:t>
            </a:r>
            <a:r>
              <a:rPr lang="en-US" sz="5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a:t>
            </a:r>
            <a:endParaRPr lang="en-US" sz="5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48818" y="5540152"/>
            <a:ext cx="2174812" cy="1011935"/>
          </a:xfrm>
        </p:spPr>
        <p:txBody>
          <a:bodyPr>
            <a:noAutofit/>
          </a:bodyPr>
          <a:lstStyle/>
          <a:p>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ourse </a:t>
            </a:r>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nstructor </a:t>
            </a:r>
          </a:p>
          <a:p>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H</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ira</a:t>
            </a:r>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b</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eenish</a:t>
            </a:r>
            <a:endParaRPr lang="en-US" sz="2000" b="1" u="sng" cap="none" dirty="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4" name="TextBox 3"/>
          <p:cNvSpPr txBox="1"/>
          <p:nvPr/>
        </p:nvSpPr>
        <p:spPr>
          <a:xfrm>
            <a:off x="147484" y="6151977"/>
            <a:ext cx="4739148"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21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0040"/>
            <a:ext cx="12191999" cy="6355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62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08" y="303885"/>
            <a:ext cx="10364451" cy="630180"/>
          </a:xfrm>
        </p:spPr>
        <p:txBody>
          <a:bodyPr>
            <a:normAutofit/>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GENERAL  REGISTER  ORGANIZATION</a:t>
            </a:r>
          </a:p>
        </p:txBody>
      </p:sp>
      <p:pic>
        <p:nvPicPr>
          <p:cNvPr id="4" name="Content Placeholder 3"/>
          <p:cNvPicPr>
            <a:picLocks noGrp="1" noChangeAspect="1"/>
          </p:cNvPicPr>
          <p:nvPr>
            <p:ph sz="quarter" idx="13"/>
          </p:nvPr>
        </p:nvPicPr>
        <p:blipFill>
          <a:blip r:embed="rId3"/>
          <a:stretch>
            <a:fillRect/>
          </a:stretch>
        </p:blipFill>
        <p:spPr>
          <a:xfrm>
            <a:off x="1474839" y="934065"/>
            <a:ext cx="9537289" cy="5191431"/>
          </a:xfrm>
          <a:prstGeom prst="rect">
            <a:avLst/>
          </a:prstGeom>
        </p:spPr>
      </p:pic>
      <p:sp>
        <p:nvSpPr>
          <p:cNvPr id="5" name="AutoShape 7"/>
          <p:cNvSpPr>
            <a:spLocks noChangeArrowheads="1"/>
          </p:cNvSpPr>
          <p:nvPr/>
        </p:nvSpPr>
        <p:spPr bwMode="auto">
          <a:xfrm>
            <a:off x="7703820" y="929640"/>
            <a:ext cx="1295400" cy="304800"/>
          </a:xfrm>
          <a:prstGeom prst="wedgeEllipseCallout">
            <a:avLst>
              <a:gd name="adj1" fmla="val 33944"/>
              <a:gd name="adj2" fmla="val 88542"/>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굴림" pitchFamily="34" charset="-127"/>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굴림" pitchFamily="34" charset="-127"/>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굴림" pitchFamily="34" charset="-127"/>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굴림" pitchFamily="34" charset="-127"/>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굴림" pitchFamily="34" charset="-127"/>
                <a:cs typeface="+mn-cs"/>
              </a:defRPr>
            </a:lvl5pPr>
            <a:lvl6pPr marL="2286000" algn="l" defTabSz="914400" rtl="0" eaLnBrk="1" latinLnBrk="0" hangingPunct="1">
              <a:defRPr sz="2400" kern="1200">
                <a:solidFill>
                  <a:schemeClr val="tx1"/>
                </a:solidFill>
                <a:latin typeface="Times New Roman" pitchFamily="18" charset="0"/>
                <a:ea typeface="굴림" pitchFamily="34" charset="-127"/>
                <a:cs typeface="+mn-cs"/>
              </a:defRPr>
            </a:lvl6pPr>
            <a:lvl7pPr marL="2743200" algn="l" defTabSz="914400" rtl="0" eaLnBrk="1" latinLnBrk="0" hangingPunct="1">
              <a:defRPr sz="2400" kern="1200">
                <a:solidFill>
                  <a:schemeClr val="tx1"/>
                </a:solidFill>
                <a:latin typeface="Times New Roman" pitchFamily="18" charset="0"/>
                <a:ea typeface="굴림" pitchFamily="34" charset="-127"/>
                <a:cs typeface="+mn-cs"/>
              </a:defRPr>
            </a:lvl7pPr>
            <a:lvl8pPr marL="3200400" algn="l" defTabSz="914400" rtl="0" eaLnBrk="1" latinLnBrk="0" hangingPunct="1">
              <a:defRPr sz="2400" kern="1200">
                <a:solidFill>
                  <a:schemeClr val="tx1"/>
                </a:solidFill>
                <a:latin typeface="Times New Roman" pitchFamily="18" charset="0"/>
                <a:ea typeface="굴림" pitchFamily="34" charset="-127"/>
                <a:cs typeface="+mn-cs"/>
              </a:defRPr>
            </a:lvl8pPr>
            <a:lvl9pPr marL="3657600" algn="l" defTabSz="914400" rtl="0" eaLnBrk="1" latinLnBrk="0" hangingPunct="1">
              <a:defRPr sz="2400" kern="1200">
                <a:solidFill>
                  <a:schemeClr val="tx1"/>
                </a:solidFill>
                <a:latin typeface="Times New Roman" pitchFamily="18" charset="0"/>
                <a:ea typeface="굴림" pitchFamily="34" charset="-127"/>
                <a:cs typeface="+mn-cs"/>
              </a:defRPr>
            </a:lvl9pPr>
          </a:lstStyle>
          <a:p>
            <a:pPr eaLnBrk="1" latinLnBrk="1" hangingPunct="1"/>
            <a:r>
              <a:rPr kumimoji="1" lang="en-US" altLang="ko-KR" sz="1200" dirty="0"/>
              <a:t>External Input</a:t>
            </a:r>
          </a:p>
        </p:txBody>
      </p:sp>
    </p:spTree>
    <p:extLst>
      <p:ext uri="{BB962C8B-B14F-4D97-AF65-F5344CB8AC3E}">
        <p14:creationId xmlns:p14="http://schemas.microsoft.com/office/powerpoint/2010/main" val="2921608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111" y="441536"/>
            <a:ext cx="10364451" cy="767831"/>
          </a:xfrm>
        </p:spPr>
        <p:txBody>
          <a:bodyPr>
            <a:normAutofit fontScale="90000"/>
          </a:bodyPr>
          <a:lstStyle/>
          <a:p>
            <a:r>
              <a:rPr lang="en-US"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Stack or LIFO(Last-In, First-Out)</a:t>
            </a:r>
            <a:br>
              <a:rPr lang="en-US"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US" dirty="0"/>
          </a:p>
        </p:txBody>
      </p:sp>
      <p:pic>
        <p:nvPicPr>
          <p:cNvPr id="4" name="Content Placeholder 3"/>
          <p:cNvPicPr>
            <a:picLocks noGrp="1" noChangeAspect="1"/>
          </p:cNvPicPr>
          <p:nvPr>
            <p:ph sz="quarter" idx="13"/>
          </p:nvPr>
        </p:nvPicPr>
        <p:blipFill>
          <a:blip r:embed="rId2"/>
          <a:stretch>
            <a:fillRect/>
          </a:stretch>
        </p:blipFill>
        <p:spPr>
          <a:xfrm>
            <a:off x="4453203" y="1386348"/>
            <a:ext cx="3914047" cy="4859747"/>
          </a:xfrm>
          <a:prstGeom prst="rect">
            <a:avLst/>
          </a:prstGeom>
        </p:spPr>
      </p:pic>
    </p:spTree>
    <p:extLst>
      <p:ext uri="{BB962C8B-B14F-4D97-AF65-F5344CB8AC3E}">
        <p14:creationId xmlns:p14="http://schemas.microsoft.com/office/powerpoint/2010/main" val="4191934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949" y="462117"/>
            <a:ext cx="10364451" cy="631700"/>
          </a:xfrm>
        </p:spPr>
        <p:txBody>
          <a:bodyPr>
            <a:noAutofit/>
          </a:bodyPr>
          <a:lstStyle/>
          <a:p>
            <a:r>
              <a:rPr lang="en-US"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Stack</a:t>
            </a:r>
            <a: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or LIFO(Last-In, First-Out)</a:t>
            </a:r>
            <a:b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US" sz="40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96645" y="934065"/>
            <a:ext cx="11808542" cy="5742037"/>
          </a:xfrm>
        </p:spPr>
        <p:txBody>
          <a:bodyPr>
            <a:normAutofit/>
          </a:bodyPr>
          <a:lstStyle/>
          <a:p>
            <a:pPr algn="just">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 </a:t>
            </a: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stack</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is a specialized buffer which stores data from the top down.</a:t>
            </a:r>
          </a:p>
          <a:p>
            <a:pPr algn="just">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Stack is a storage device that stores information in such a manner that the item stored last is the first item retrieved. </a:t>
            </a:r>
          </a:p>
          <a:p>
            <a:pPr algn="ctr">
              <a:buFont typeface="Wingdings" panose="05000000000000000000" pitchFamily="2" charset="2"/>
              <a:buChar char="q"/>
            </a:pP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Stack pointer  </a:t>
            </a:r>
          </a:p>
          <a:p>
            <a:pPr>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register that holds the address for the stack is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called Stack pointer </a:t>
            </a:r>
            <a:endPar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stack pointer is a small register that stores the address of the last program request in a stack</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Two Operations of a stack : Insertion and Deletion of Items</a:t>
            </a:r>
          </a:p>
          <a:p>
            <a:pPr>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PUSH : Push-Down = Insertion</a:t>
            </a:r>
          </a:p>
          <a:p>
            <a:pPr>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POP : Pop-Up = Deletion</a:t>
            </a:r>
          </a:p>
          <a:p>
            <a:pPr>
              <a:buFont typeface="Wingdings" panose="05000000000000000000" pitchFamily="2" charset="2"/>
              <a:buChar char="q"/>
            </a:pPr>
            <a:endPar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662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968" y="333382"/>
            <a:ext cx="10364451" cy="531857"/>
          </a:xfrm>
        </p:spPr>
        <p:txBody>
          <a:bodyPr>
            <a:normAutofit fontScale="90000"/>
          </a:bodyPr>
          <a:lstStyle/>
          <a:p>
            <a:r>
              <a:rPr lang="en-US" altLang="ko-KR" u="sng" dirty="0">
                <a:effectLst>
                  <a:outerShdw blurRad="38100" dist="38100" dir="2700000" algn="tl">
                    <a:srgbClr val="000000">
                      <a:alpha val="43137"/>
                    </a:srgbClr>
                  </a:outerShdw>
                </a:effectLst>
                <a:latin typeface="Arial" panose="020B0604020202020204" pitchFamily="34" charset="0"/>
                <a:ea typeface="굴림" pitchFamily="50" charset="-128"/>
                <a:cs typeface="Arial" panose="020B0604020202020204" pitchFamily="34" charset="0"/>
              </a:rPr>
              <a:t>MEMORY  STACK  ORGANIZATION</a:t>
            </a:r>
            <a:endPar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86813" y="1042219"/>
            <a:ext cx="11818374" cy="5555225"/>
          </a:xfrm>
        </p:spPr>
        <p:txBody>
          <a:bodyPr>
            <a:normAutofit/>
          </a:bodyPr>
          <a:lstStyle/>
          <a:p>
            <a:pPr>
              <a:buFont typeface="Wingdings" panose="05000000000000000000" pitchFamily="2" charset="2"/>
              <a:buChar char="ü"/>
            </a:pPr>
            <a:r>
              <a:rPr lang="en-US" altLang="ko-KR"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altLang="ko-KR"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portion of memory is used as a stack with a processor register as a stack pointer</a:t>
            </a:r>
          </a:p>
          <a:p>
            <a:pPr marL="228600" lvl="1">
              <a:spcBef>
                <a:spcPts val="1000"/>
              </a:spcBef>
              <a:buFont typeface="Wingdings" panose="05000000000000000000" pitchFamily="2" charset="2"/>
              <a:buChar char="ü"/>
            </a:pPr>
            <a:r>
              <a:rPr lang="en-US" altLang="ko-KR"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PUSH:  SP </a:t>
            </a:r>
            <a:r>
              <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a:t>
            </a:r>
            <a:r>
              <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SP +</a:t>
            </a:r>
            <a:r>
              <a:rPr lang="en-US" altLang="ko-KR"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endPar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1" indent="0">
              <a:spcBef>
                <a:spcPts val="1000"/>
              </a:spcBef>
              <a:buNone/>
            </a:pPr>
            <a:r>
              <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M[SP] </a:t>
            </a:r>
            <a:r>
              <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a:t>
            </a:r>
            <a:r>
              <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ko-KR"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DR                           </a:t>
            </a:r>
            <a:endPar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ko-KR"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ko-KR"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POP: DR </a:t>
            </a:r>
            <a:r>
              <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a:t>
            </a:r>
            <a:r>
              <a:rPr lang="en-US" altLang="ko-K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M[SP]</a:t>
            </a:r>
          </a:p>
          <a:p>
            <a:pPr marL="0" lvl="1" indent="0">
              <a:spcBef>
                <a:spcPts val="1000"/>
              </a:spcBef>
              <a:buNone/>
            </a:pPr>
            <a:r>
              <a:rPr lang="en-US" altLang="ko-KR"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SP </a:t>
            </a:r>
            <a:r>
              <a:rPr lang="en-US" altLang="ko-KR"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a:t>
            </a:r>
            <a:r>
              <a:rPr lang="en-US" altLang="ko-KR"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SP -1 </a:t>
            </a:r>
          </a:p>
          <a:p>
            <a:pPr>
              <a:buFont typeface="Wingdings" panose="05000000000000000000" pitchFamily="2" charset="2"/>
              <a:buChar char="ü"/>
            </a:pPr>
            <a:r>
              <a:rPr lang="en-US" altLang="ko-KR"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ko-KR"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most computers do not provide hardware to check </a:t>
            </a:r>
          </a:p>
          <a:p>
            <a:pPr>
              <a:buFont typeface="Wingdings" panose="05000000000000000000" pitchFamily="2" charset="2"/>
              <a:buChar char="ü"/>
            </a:pPr>
            <a:r>
              <a:rPr lang="en-US" altLang="ko-KR"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stack overflow (full stack) or underflow(empty stack)</a:t>
            </a:r>
          </a:p>
          <a:p>
            <a:pPr>
              <a:buFont typeface="Wingdings" panose="05000000000000000000" pitchFamily="2" charset="2"/>
              <a:buChar char="ü"/>
            </a:pPr>
            <a:endPar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 Box 10"/>
          <p:cNvSpPr txBox="1">
            <a:spLocks noChangeArrowheads="1"/>
          </p:cNvSpPr>
          <p:nvPr/>
        </p:nvSpPr>
        <p:spPr bwMode="auto">
          <a:xfrm>
            <a:off x="3672495" y="1598733"/>
            <a:ext cx="3057247" cy="196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defTabSz="914400" fontAlgn="base" latinLnBrk="1">
              <a:lnSpc>
                <a:spcPct val="130000"/>
              </a:lnSpc>
              <a:spcBef>
                <a:spcPct val="0"/>
              </a:spcBef>
              <a:spcAft>
                <a:spcPct val="0"/>
              </a:spcAft>
            </a:pPr>
            <a:r>
              <a:rPr kumimoji="1" lang="ko-KR" altLang="ko-KR" sz="1600" dirty="0" smtClean="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1" lang="en-US" altLang="ko-KR" sz="2400" dirty="0" smtClean="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cs typeface="Arial" panose="020B0604020202020204" pitchFamily="34" charset="0"/>
              </a:rPr>
              <a:t>Increment SP</a:t>
            </a:r>
          </a:p>
          <a:p>
            <a:pPr algn="just" defTabSz="914400" fontAlgn="base" latinLnBrk="1">
              <a:lnSpc>
                <a:spcPct val="130000"/>
              </a:lnSpc>
              <a:spcBef>
                <a:spcPct val="0"/>
              </a:spcBef>
              <a:spcAft>
                <a:spcPct val="0"/>
              </a:spcAft>
            </a:pPr>
            <a:r>
              <a:rPr kumimoji="1" lang="en-US" altLang="ko-KR" sz="2400" dirty="0" smtClean="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cs typeface="Arial" panose="020B0604020202020204" pitchFamily="34" charset="0"/>
              </a:rPr>
              <a:t>: Write to the stack</a:t>
            </a:r>
          </a:p>
          <a:p>
            <a:pPr algn="just" defTabSz="914400" fontAlgn="base" latinLnBrk="1">
              <a:lnSpc>
                <a:spcPct val="130000"/>
              </a:lnSpc>
              <a:spcBef>
                <a:spcPct val="0"/>
              </a:spcBef>
              <a:spcAft>
                <a:spcPct val="0"/>
              </a:spcAft>
            </a:pPr>
            <a:r>
              <a:rPr kumimoji="1" lang="en-US" altLang="ko-KR" sz="2400" dirty="0" smtClean="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cs typeface="Arial" panose="020B0604020202020204" pitchFamily="34" charset="0"/>
              </a:rPr>
              <a:t>: Check if stack is full</a:t>
            </a:r>
          </a:p>
          <a:p>
            <a:pPr algn="just" defTabSz="914400" fontAlgn="base" latinLnBrk="1">
              <a:lnSpc>
                <a:spcPct val="130000"/>
              </a:lnSpc>
              <a:spcBef>
                <a:spcPct val="0"/>
              </a:spcBef>
              <a:spcAft>
                <a:spcPct val="0"/>
              </a:spcAft>
            </a:pPr>
            <a:r>
              <a:rPr kumimoji="1" lang="en-US" altLang="ko-KR" sz="2400" dirty="0" smtClean="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cs typeface="Arial" panose="020B0604020202020204" pitchFamily="34" charset="0"/>
              </a:rPr>
              <a:t>: Mark not empty</a:t>
            </a:r>
          </a:p>
        </p:txBody>
      </p:sp>
    </p:spTree>
    <p:extLst>
      <p:ext uri="{BB962C8B-B14F-4D97-AF65-F5344CB8AC3E}">
        <p14:creationId xmlns:p14="http://schemas.microsoft.com/office/powerpoint/2010/main" val="3341298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795" y="275303"/>
            <a:ext cx="10364451" cy="562875"/>
          </a:xfrm>
        </p:spPr>
        <p:txBody>
          <a:bodyPr>
            <a:normAutofit fontScale="90000"/>
          </a:bodyPr>
          <a:lstStyle/>
          <a:p>
            <a:r>
              <a:rPr lang="en-US" altLang="ko-KR" u="sng" dirty="0">
                <a:effectLst>
                  <a:outerShdw blurRad="38100" dist="38100" dir="2700000" algn="tl">
                    <a:srgbClr val="000000">
                      <a:alpha val="43137"/>
                    </a:srgbClr>
                  </a:outerShdw>
                </a:effectLst>
                <a:latin typeface="Arial" panose="020B0604020202020204" pitchFamily="34" charset="0"/>
                <a:ea typeface="굴림" pitchFamily="50" charset="-128"/>
                <a:cs typeface="Arial" panose="020B0604020202020204" pitchFamily="34" charset="0"/>
              </a:rPr>
              <a:t>REGISTER  STACK  ORGANIZATION</a:t>
            </a:r>
            <a:endPar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67147" y="1042220"/>
            <a:ext cx="11926529" cy="5525728"/>
          </a:xfrm>
        </p:spPr>
        <p:txBody>
          <a:bodyPr/>
          <a:lstStyle/>
          <a:p>
            <a:pPr>
              <a:lnSpc>
                <a:spcPct val="90000"/>
              </a:lnSpc>
            </a:pPr>
            <a:r>
              <a:rPr kumimoji="1" lang="en-US" altLang="ko-KR" sz="2400" cap="none" dirty="0" smtClean="0">
                <a:effectLst>
                  <a:outerShdw blurRad="38100" dist="38100" dir="2700000" algn="tl">
                    <a:srgbClr val="000000">
                      <a:alpha val="43137"/>
                    </a:srgbClr>
                  </a:outerShdw>
                </a:effectLst>
                <a:latin typeface="Arial" panose="020B0604020202020204" pitchFamily="34" charset="0"/>
                <a:ea typeface="굴림" pitchFamily="50" charset="-128"/>
              </a:rPr>
              <a:t>very useful feature for loops control</a:t>
            </a:r>
          </a:p>
          <a:p>
            <a:pPr algn="just">
              <a:lnSpc>
                <a:spcPct val="90000"/>
              </a:lnSpc>
            </a:pPr>
            <a:r>
              <a:rPr kumimoji="1" lang="en-US" altLang="ko-KR" sz="2400" cap="none" dirty="0" smtClean="0">
                <a:effectLst>
                  <a:outerShdw blurRad="38100" dist="38100" dir="2700000" algn="tl">
                    <a:srgbClr val="000000">
                      <a:alpha val="43137"/>
                    </a:srgbClr>
                  </a:outerShdw>
                </a:effectLst>
                <a:latin typeface="Arial" panose="020B0604020202020204" pitchFamily="34" charset="0"/>
                <a:ea typeface="굴림" pitchFamily="50" charset="-128"/>
              </a:rPr>
              <a:t>Also efficient for arithmetic expression evaluation</a:t>
            </a:r>
          </a:p>
          <a:p>
            <a:pPr algn="just">
              <a:lnSpc>
                <a:spcPct val="90000"/>
              </a:lnSpc>
            </a:pPr>
            <a:r>
              <a:rPr kumimoji="1" lang="en-US" altLang="ko-KR" sz="2400" cap="none" dirty="0" smtClean="0">
                <a:effectLst>
                  <a:outerShdw blurRad="38100" dist="38100" dir="2700000" algn="tl">
                    <a:srgbClr val="000000">
                      <a:alpha val="43137"/>
                    </a:srgbClr>
                  </a:outerShdw>
                </a:effectLst>
                <a:latin typeface="Arial" panose="020B0604020202020204" pitchFamily="34" charset="0"/>
                <a:ea typeface="굴림" pitchFamily="50" charset="-128"/>
              </a:rPr>
              <a:t>Storage which can be accessed in LIFO</a:t>
            </a:r>
          </a:p>
          <a:p>
            <a:pPr algn="just">
              <a:lnSpc>
                <a:spcPct val="90000"/>
              </a:lnSpc>
            </a:pPr>
            <a:r>
              <a:rPr kumimoji="1" lang="en-US" altLang="ko-KR" sz="2400" cap="none" dirty="0" smtClean="0">
                <a:effectLst>
                  <a:outerShdw blurRad="38100" dist="38100" dir="2700000" algn="tl">
                    <a:srgbClr val="000000">
                      <a:alpha val="43137"/>
                    </a:srgbClr>
                  </a:outerShdw>
                </a:effectLst>
                <a:latin typeface="Arial" panose="020B0604020202020204" pitchFamily="34" charset="0"/>
                <a:ea typeface="굴림" pitchFamily="50" charset="-128"/>
              </a:rPr>
              <a:t>Pointer:  SP</a:t>
            </a:r>
          </a:p>
          <a:p>
            <a:pPr algn="just">
              <a:lnSpc>
                <a:spcPct val="90000"/>
              </a:lnSpc>
            </a:pPr>
            <a:r>
              <a:rPr kumimoji="1" lang="en-US" altLang="ko-KR" sz="2400" cap="none" dirty="0" smtClean="0">
                <a:effectLst>
                  <a:outerShdw blurRad="38100" dist="38100" dir="2700000" algn="tl">
                    <a:srgbClr val="000000">
                      <a:alpha val="43137"/>
                    </a:srgbClr>
                  </a:outerShdw>
                </a:effectLst>
                <a:latin typeface="Arial" panose="020B0604020202020204" pitchFamily="34" charset="0"/>
                <a:ea typeface="굴림" pitchFamily="50" charset="-128"/>
              </a:rPr>
              <a:t>Only push and pop operations are applicable</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4786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754" y="333382"/>
            <a:ext cx="10364451" cy="649844"/>
          </a:xfrm>
        </p:spPr>
        <p:txBody>
          <a:bodyPr>
            <a:normAutofit/>
          </a:bodyPr>
          <a:lstStyle/>
          <a:p>
            <a:r>
              <a:rPr lang="en-US" altLang="ko-KR" sz="3200" u="sng" dirty="0">
                <a:effectLst>
                  <a:outerShdw blurRad="38100" dist="38100" dir="2700000" algn="tl">
                    <a:srgbClr val="000000">
                      <a:alpha val="43137"/>
                    </a:srgbClr>
                  </a:outerShdw>
                </a:effectLst>
                <a:latin typeface="Arial" panose="020B0604020202020204" pitchFamily="34" charset="0"/>
                <a:ea typeface="굴림" pitchFamily="50" charset="-128"/>
                <a:cs typeface="Arial" panose="020B0604020202020204" pitchFamily="34" charset="0"/>
              </a:rPr>
              <a:t>REVERSE  POLISH  NOTATION</a:t>
            </a:r>
            <a:endParaRPr lang="en-US" sz="3200" u="sng" dirty="0">
              <a:effectLst>
                <a:outerShdw blurRad="38100" dist="38100" dir="2700000" algn="tl">
                  <a:srgbClr val="000000">
                    <a:alpha val="43137"/>
                  </a:srgbClr>
                </a:outerShdw>
              </a:effectLst>
              <a:latin typeface="Arial" panose="020B0604020202020204" pitchFamily="34" charset="0"/>
              <a:ea typeface="굴림" pitchFamily="50" charset="-128"/>
              <a:cs typeface="Arial" panose="020B0604020202020204" pitchFamily="34" charset="0"/>
            </a:endParaRPr>
          </a:p>
        </p:txBody>
      </p:sp>
      <p:sp>
        <p:nvSpPr>
          <p:cNvPr id="3" name="Content Placeholder 2"/>
          <p:cNvSpPr>
            <a:spLocks noGrp="1"/>
          </p:cNvSpPr>
          <p:nvPr>
            <p:ph sz="quarter" idx="13"/>
          </p:nvPr>
        </p:nvSpPr>
        <p:spPr>
          <a:xfrm>
            <a:off x="157315" y="983226"/>
            <a:ext cx="11926529" cy="5732206"/>
          </a:xfrm>
        </p:spPr>
        <p:txBody>
          <a:bodyPr>
            <a:normAutofit/>
          </a:bodyPr>
          <a:lstStyle/>
          <a:p>
            <a:pPr>
              <a:lnSpc>
                <a:spcPct val="90000"/>
              </a:lnSpc>
            </a:pPr>
            <a:r>
              <a:rPr kumimoji="1" lang="en-US" sz="2800" cap="none" dirty="0">
                <a:latin typeface="Arial" panose="020B0604020202020204" pitchFamily="34" charset="0"/>
                <a:ea typeface="굴림" pitchFamily="50" charset="-128"/>
              </a:rPr>
              <a:t>A stack organization is very effective for evaluating arithmetic expressions</a:t>
            </a:r>
          </a:p>
          <a:p>
            <a:pPr>
              <a:lnSpc>
                <a:spcPct val="90000"/>
              </a:lnSpc>
            </a:pPr>
            <a:r>
              <a:rPr kumimoji="1" lang="en-US" sz="2800" cap="none" dirty="0">
                <a:latin typeface="Arial" panose="020B0604020202020204" pitchFamily="34" charset="0"/>
                <a:ea typeface="굴림" pitchFamily="50" charset="-128"/>
              </a:rPr>
              <a:t>The common mathematical method of writing arithmetic expressions impose difficulties when evaluated by a computer</a:t>
            </a:r>
          </a:p>
          <a:p>
            <a:pPr>
              <a:lnSpc>
                <a:spcPct val="90000"/>
              </a:lnSpc>
            </a:pPr>
            <a:r>
              <a:rPr kumimoji="1" lang="en-US" sz="2800" cap="none" dirty="0">
                <a:latin typeface="Arial" panose="020B0604020202020204" pitchFamily="34" charset="0"/>
                <a:ea typeface="굴림" pitchFamily="50" charset="-128"/>
              </a:rPr>
              <a:t>Common arithmetic expressions are written in infix notation, with each operator written between the operands. </a:t>
            </a:r>
          </a:p>
          <a:p>
            <a:endParaRPr lang="en-US" sz="2800" cap="none" dirty="0"/>
          </a:p>
        </p:txBody>
      </p:sp>
      <p:sp>
        <p:nvSpPr>
          <p:cNvPr id="5" name="Rectangle 4"/>
          <p:cNvSpPr/>
          <p:nvPr/>
        </p:nvSpPr>
        <p:spPr>
          <a:xfrm>
            <a:off x="3200400" y="4045859"/>
            <a:ext cx="6096000" cy="1865254"/>
          </a:xfrm>
          <a:prstGeom prst="rect">
            <a:avLst/>
          </a:prstGeom>
        </p:spPr>
        <p:txBody>
          <a:bodyPr>
            <a:spAutoFit/>
          </a:bodyPr>
          <a:lstStyle/>
          <a:p>
            <a:pPr lvl="0" defTabSz="914400" fontAlgn="base">
              <a:lnSpc>
                <a:spcPct val="96000"/>
              </a:lnSpc>
              <a:spcBef>
                <a:spcPct val="0"/>
              </a:spcBef>
              <a:spcAft>
                <a:spcPct val="0"/>
              </a:spcAft>
            </a:pPr>
            <a:r>
              <a:rPr kumimoji="1" lang="en-US" altLang="ko-KR" sz="2400" b="1" dirty="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rPr>
              <a:t>A + B	</a:t>
            </a:r>
            <a:r>
              <a:rPr kumimoji="1" lang="en-US" altLang="ko-KR" sz="2400" b="1" u="sng" dirty="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rPr>
              <a:t>Infix </a:t>
            </a:r>
            <a:r>
              <a:rPr kumimoji="1" lang="en-US" altLang="ko-KR" sz="2400" b="1" u="sng" dirty="0" smtClean="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rPr>
              <a:t>notation</a:t>
            </a:r>
          </a:p>
          <a:p>
            <a:pPr lvl="0" defTabSz="914400" fontAlgn="base">
              <a:lnSpc>
                <a:spcPct val="96000"/>
              </a:lnSpc>
              <a:spcBef>
                <a:spcPct val="0"/>
              </a:spcBef>
              <a:spcAft>
                <a:spcPct val="0"/>
              </a:spcAft>
            </a:pPr>
            <a:endParaRPr kumimoji="1" lang="en-US" altLang="ko-KR" sz="2400" b="1" dirty="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endParaRPr>
          </a:p>
          <a:p>
            <a:pPr lvl="0" defTabSz="914400" fontAlgn="base">
              <a:lnSpc>
                <a:spcPct val="96000"/>
              </a:lnSpc>
              <a:spcBef>
                <a:spcPct val="0"/>
              </a:spcBef>
              <a:spcAft>
                <a:spcPct val="0"/>
              </a:spcAft>
            </a:pPr>
            <a:r>
              <a:rPr kumimoji="1" lang="en-US" altLang="ko-KR" sz="2400" b="1" dirty="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rPr>
              <a:t>+ A B	</a:t>
            </a:r>
            <a:r>
              <a:rPr kumimoji="1" lang="en-US" altLang="ko-KR" sz="2400" b="1" u="sng" dirty="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rPr>
              <a:t>Prefix or Polish </a:t>
            </a:r>
            <a:r>
              <a:rPr kumimoji="1" lang="en-US" altLang="ko-KR" sz="2400" b="1" u="sng" dirty="0" smtClean="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rPr>
              <a:t>notation</a:t>
            </a:r>
          </a:p>
          <a:p>
            <a:pPr lvl="0" defTabSz="914400" fontAlgn="base">
              <a:lnSpc>
                <a:spcPct val="96000"/>
              </a:lnSpc>
              <a:spcBef>
                <a:spcPct val="0"/>
              </a:spcBef>
              <a:spcAft>
                <a:spcPct val="0"/>
              </a:spcAft>
            </a:pPr>
            <a:endParaRPr kumimoji="1" lang="en-US" altLang="ko-KR" sz="2400" b="1" dirty="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endParaRPr>
          </a:p>
          <a:p>
            <a:pPr lvl="0" defTabSz="914400" fontAlgn="base">
              <a:lnSpc>
                <a:spcPct val="96000"/>
              </a:lnSpc>
              <a:spcBef>
                <a:spcPct val="0"/>
              </a:spcBef>
              <a:spcAft>
                <a:spcPct val="0"/>
              </a:spcAft>
            </a:pPr>
            <a:r>
              <a:rPr kumimoji="1" lang="en-US" altLang="ko-KR" sz="2400" b="1" dirty="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rPr>
              <a:t>A B +	</a:t>
            </a:r>
            <a:r>
              <a:rPr kumimoji="1" lang="en-US" altLang="ko-KR" sz="2400" b="1" u="sng" dirty="0">
                <a:solidFill>
                  <a:srgbClr val="000000"/>
                </a:solidFill>
                <a:effectLst>
                  <a:outerShdw blurRad="38100" dist="38100" dir="2700000" algn="tl">
                    <a:srgbClr val="000000">
                      <a:alpha val="43137"/>
                    </a:srgbClr>
                  </a:outerShdw>
                </a:effectLst>
                <a:latin typeface="Arial" panose="020B0604020202020204" pitchFamily="34" charset="0"/>
                <a:ea typeface="굴림" pitchFamily="50" charset="-128"/>
              </a:rPr>
              <a:t>Postfix or reverse Polish notation</a:t>
            </a:r>
          </a:p>
        </p:txBody>
      </p:sp>
    </p:spTree>
    <p:extLst>
      <p:ext uri="{BB962C8B-B14F-4D97-AF65-F5344CB8AC3E}">
        <p14:creationId xmlns:p14="http://schemas.microsoft.com/office/powerpoint/2010/main" val="2592652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45806"/>
            <a:ext cx="10364451" cy="621868"/>
          </a:xfrm>
        </p:spPr>
        <p:txBody>
          <a:bodyPr>
            <a:normAutofit/>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REVERSE  POLISH  NOTATION</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03709" y="1024989"/>
            <a:ext cx="9558474" cy="5410213"/>
          </a:xfrm>
        </p:spPr>
      </p:pic>
    </p:spTree>
    <p:extLst>
      <p:ext uri="{BB962C8B-B14F-4D97-AF65-F5344CB8AC3E}">
        <p14:creationId xmlns:p14="http://schemas.microsoft.com/office/powerpoint/2010/main" val="2883049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408" y="265471"/>
            <a:ext cx="10364451" cy="454720"/>
          </a:xfrm>
        </p:spPr>
        <p:txBody>
          <a:bodyPr>
            <a:normAutofit fontScale="90000"/>
          </a:bodyPr>
          <a:lstStyle/>
          <a:p>
            <a: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REVERSE  POLISH  NOTATION</a:t>
            </a:r>
            <a:endParaRPr lang="en-US" dirty="0"/>
          </a:p>
        </p:txBody>
      </p:sp>
      <p:sp>
        <p:nvSpPr>
          <p:cNvPr id="3" name="Content Placeholder 2"/>
          <p:cNvSpPr>
            <a:spLocks noGrp="1"/>
          </p:cNvSpPr>
          <p:nvPr>
            <p:ph sz="quarter" idx="13"/>
          </p:nvPr>
        </p:nvSpPr>
        <p:spPr>
          <a:xfrm>
            <a:off x="0" y="720191"/>
            <a:ext cx="12054348" cy="5847757"/>
          </a:xfrm>
        </p:spPr>
        <p:txBody>
          <a:bodyPr>
            <a:normAutofit fontScale="92500" lnSpcReduction="10000"/>
          </a:bodyPr>
          <a:lstStyle/>
          <a:p>
            <a:r>
              <a:rPr lang="en-US" dirty="0"/>
              <a:t> </a:t>
            </a:r>
            <a:r>
              <a:rPr lang="en-US" sz="2800" cap="none" dirty="0">
                <a:effectLst>
                  <a:outerShdw blurRad="38100" dist="38100" dir="2700000" algn="tl">
                    <a:srgbClr val="000000">
                      <a:alpha val="43137"/>
                    </a:srgbClr>
                  </a:outerShdw>
                </a:effectLst>
              </a:rPr>
              <a:t>consider the infix expressions as </a:t>
            </a:r>
            <a:endParaRPr lang="en-US" sz="2800" cap="none" dirty="0" smtClean="0">
              <a:effectLst>
                <a:outerShdw blurRad="38100" dist="38100" dir="2700000" algn="tl">
                  <a:srgbClr val="000000">
                    <a:alpha val="43137"/>
                  </a:srgbClr>
                </a:outerShdw>
              </a:effectLst>
            </a:endParaRPr>
          </a:p>
          <a:p>
            <a:r>
              <a:rPr lang="en-US" sz="2800" cap="none" dirty="0" smtClean="0">
                <a:effectLst>
                  <a:outerShdw blurRad="38100" dist="38100" dir="2700000" algn="tl">
                    <a:srgbClr val="000000">
                      <a:alpha val="43137"/>
                    </a:srgbClr>
                  </a:outerShdw>
                </a:effectLst>
              </a:rPr>
              <a:t>‘the postfix forms are:</a:t>
            </a:r>
          </a:p>
          <a:p>
            <a:r>
              <a:rPr lang="en-US" altLang="en-US" sz="2800" dirty="0" smtClean="0"/>
              <a:t>( </a:t>
            </a:r>
            <a:r>
              <a:rPr lang="en-US" altLang="en-US" sz="2800" dirty="0"/>
              <a:t>5 + 6) * 9 +10</a:t>
            </a:r>
          </a:p>
          <a:p>
            <a:pPr>
              <a:buNone/>
            </a:pPr>
            <a:r>
              <a:rPr lang="en-US" altLang="en-US" sz="2800" dirty="0">
                <a:solidFill>
                  <a:schemeClr val="tx2"/>
                </a:solidFill>
              </a:rPr>
              <a:t>will be</a:t>
            </a:r>
          </a:p>
          <a:p>
            <a:r>
              <a:rPr lang="en-US" altLang="en-US" sz="2800" dirty="0"/>
              <a:t>5 6 + 9 * 10 +</a:t>
            </a:r>
          </a:p>
          <a:p>
            <a:pPr algn="just"/>
            <a:r>
              <a:rPr lang="en-US" sz="2800" cap="none" dirty="0" smtClean="0">
                <a:latin typeface="Arial" panose="020B0604020202020204" pitchFamily="34" charset="0"/>
                <a:cs typeface="Arial" panose="020B0604020202020204" pitchFamily="34" charset="0"/>
              </a:rPr>
              <a:t>In case of not using the parenthesis in the infix form, you have to see the precedence rule before evaluating the expression. in the above example, if we want to add first then we have to use the parenthesis. in the postfix form, we do not need to use parenthesis. the position of operators and operands in the expression makes it clear in which order we have to do the multiplication and addition.</a:t>
            </a:r>
            <a:endParaRPr lang="en-US" sz="4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865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35059"/>
            <a:ext cx="10364451" cy="610515"/>
          </a:xfrm>
        </p:spPr>
        <p:txBody>
          <a:bodyPr/>
          <a:lstStyle/>
          <a:p>
            <a: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REVERSE  POLISH  NOTATION</a:t>
            </a:r>
            <a:endParaRPr lang="en-US" dirty="0"/>
          </a:p>
        </p:txBody>
      </p:sp>
      <p:sp>
        <p:nvSpPr>
          <p:cNvPr id="3" name="Content Placeholder 2"/>
          <p:cNvSpPr>
            <a:spLocks noGrp="1"/>
          </p:cNvSpPr>
          <p:nvPr>
            <p:ph sz="quarter" idx="13"/>
          </p:nvPr>
        </p:nvSpPr>
        <p:spPr>
          <a:xfrm>
            <a:off x="176981" y="1002890"/>
            <a:ext cx="11857703" cy="5427407"/>
          </a:xfrm>
        </p:spPr>
        <p:txBody>
          <a:bodyPr>
            <a:normAutofit/>
          </a:bodyPr>
          <a:lstStyle/>
          <a:p>
            <a:r>
              <a:rPr lang="en-US" sz="2800" cap="none" dirty="0" smtClean="0"/>
              <a:t>the following numerical example clarify this procedure. </a:t>
            </a:r>
          </a:p>
          <a:p>
            <a:r>
              <a:rPr lang="en-US" sz="2800" cap="none" dirty="0" smtClean="0"/>
              <a:t>consider this expression</a:t>
            </a:r>
          </a:p>
          <a:p>
            <a:endParaRPr lang="en-US" sz="2800" cap="none" dirty="0"/>
          </a:p>
        </p:txBody>
      </p:sp>
      <p:pic>
        <p:nvPicPr>
          <p:cNvPr id="4" name="Picture 3"/>
          <p:cNvPicPr>
            <a:picLocks noChangeAspect="1"/>
          </p:cNvPicPr>
          <p:nvPr/>
        </p:nvPicPr>
        <p:blipFill>
          <a:blip r:embed="rId2"/>
          <a:stretch>
            <a:fillRect/>
          </a:stretch>
        </p:blipFill>
        <p:spPr>
          <a:xfrm>
            <a:off x="3305174" y="2461906"/>
            <a:ext cx="2790825" cy="695325"/>
          </a:xfrm>
          <a:prstGeom prst="rect">
            <a:avLst/>
          </a:prstGeom>
        </p:spPr>
      </p:pic>
      <p:pic>
        <p:nvPicPr>
          <p:cNvPr id="5" name="Picture 4"/>
          <p:cNvPicPr>
            <a:picLocks noChangeAspect="1"/>
          </p:cNvPicPr>
          <p:nvPr/>
        </p:nvPicPr>
        <p:blipFill>
          <a:blip r:embed="rId3"/>
          <a:stretch>
            <a:fillRect/>
          </a:stretch>
        </p:blipFill>
        <p:spPr>
          <a:xfrm>
            <a:off x="1194927" y="3716593"/>
            <a:ext cx="7639050" cy="1381125"/>
          </a:xfrm>
          <a:prstGeom prst="rect">
            <a:avLst/>
          </a:prstGeom>
        </p:spPr>
      </p:pic>
    </p:spTree>
    <p:extLst>
      <p:ext uri="{BB962C8B-B14F-4D97-AF65-F5344CB8AC3E}">
        <p14:creationId xmlns:p14="http://schemas.microsoft.com/office/powerpoint/2010/main" val="1336220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019" y="369171"/>
            <a:ext cx="7805729" cy="663655"/>
          </a:xfrm>
        </p:spPr>
        <p:txBody>
          <a:bodyPr>
            <a:normAutofit/>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Recommended Books</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1149" y="136876"/>
            <a:ext cx="2985751" cy="2873024"/>
          </a:xfrm>
        </p:spPr>
      </p:pic>
      <p:sp>
        <p:nvSpPr>
          <p:cNvPr id="6" name="Rectangle 5"/>
          <p:cNvSpPr/>
          <p:nvPr/>
        </p:nvSpPr>
        <p:spPr>
          <a:xfrm>
            <a:off x="3893224" y="4054348"/>
            <a:ext cx="6852165" cy="1200329"/>
          </a:xfrm>
          <a:prstGeom prst="rect">
            <a:avLst/>
          </a:prstGeom>
        </p:spPr>
        <p:txBody>
          <a:bodyPr wrap="square">
            <a:spAutoFit/>
          </a:bodyPr>
          <a:lstStyle/>
          <a:p>
            <a:pPr algn="just"/>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Computer Organization and Architecture Designing For Performance By William Stallings</a:t>
            </a:r>
          </a:p>
          <a:p>
            <a:pPr algn="just"/>
            <a:endPar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Rectangle 6"/>
          <p:cNvSpPr/>
          <p:nvPr/>
        </p:nvSpPr>
        <p:spPr>
          <a:xfrm>
            <a:off x="3893224" y="1220596"/>
            <a:ext cx="6635150" cy="830997"/>
          </a:xfrm>
          <a:prstGeom prst="rect">
            <a:avLst/>
          </a:prstGeom>
        </p:spPr>
        <p:txBody>
          <a:bodyPr wrap="none">
            <a:spAutoFit/>
          </a:bodyPr>
          <a:lstStyle/>
          <a:p>
            <a:pPr algn="just"/>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Computer Systems Architecture, 3rd </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Edition</a:t>
            </a:r>
          </a:p>
          <a:p>
            <a:pPr algn="just"/>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By </a:t>
            </a:r>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M.Morris Mano; Prentice Hall International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49" y="3219333"/>
            <a:ext cx="2985751" cy="3359150"/>
          </a:xfrm>
          <a:prstGeom prst="rect">
            <a:avLst/>
          </a:prstGeom>
        </p:spPr>
      </p:pic>
    </p:spTree>
    <p:extLst>
      <p:ext uri="{BB962C8B-B14F-4D97-AF65-F5344CB8AC3E}">
        <p14:creationId xmlns:p14="http://schemas.microsoft.com/office/powerpoint/2010/main" val="1454753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621" y="215395"/>
            <a:ext cx="10364451" cy="757999"/>
          </a:xfrm>
        </p:spPr>
        <p:txBody>
          <a:bodyPr/>
          <a:lstStyle/>
          <a:p>
            <a:r>
              <a:rPr lang="en-US"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Stack operation</a:t>
            </a:r>
            <a:endPar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sz="quarter" idx="13"/>
          </p:nvPr>
        </p:nvPicPr>
        <p:blipFill>
          <a:blip r:embed="rId2"/>
          <a:stretch>
            <a:fillRect/>
          </a:stretch>
        </p:blipFill>
        <p:spPr>
          <a:xfrm>
            <a:off x="235975" y="1053358"/>
            <a:ext cx="11749548" cy="5199958"/>
          </a:xfrm>
          <a:prstGeom prst="rect">
            <a:avLst/>
          </a:prstGeom>
        </p:spPr>
      </p:pic>
    </p:spTree>
    <p:extLst>
      <p:ext uri="{BB962C8B-B14F-4D97-AF65-F5344CB8AC3E}">
        <p14:creationId xmlns:p14="http://schemas.microsoft.com/office/powerpoint/2010/main" val="838324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276658" y="1546507"/>
            <a:ext cx="9658350" cy="3330293"/>
          </a:xfrm>
          <a:prstGeom prst="rect">
            <a:avLst/>
          </a:prstGeom>
        </p:spPr>
      </p:pic>
      <p:pic>
        <p:nvPicPr>
          <p:cNvPr id="5" name="Picture 4"/>
          <p:cNvPicPr>
            <a:picLocks noChangeAspect="1"/>
          </p:cNvPicPr>
          <p:nvPr/>
        </p:nvPicPr>
        <p:blipFill>
          <a:blip r:embed="rId3"/>
          <a:stretch>
            <a:fillRect/>
          </a:stretch>
        </p:blipFill>
        <p:spPr>
          <a:xfrm>
            <a:off x="3401807" y="1066571"/>
            <a:ext cx="5172075" cy="666750"/>
          </a:xfrm>
          <a:prstGeom prst="rect">
            <a:avLst/>
          </a:prstGeom>
        </p:spPr>
      </p:pic>
    </p:spTree>
    <p:extLst>
      <p:ext uri="{BB962C8B-B14F-4D97-AF65-F5344CB8AC3E}">
        <p14:creationId xmlns:p14="http://schemas.microsoft.com/office/powerpoint/2010/main" val="2030294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347" y="235060"/>
            <a:ext cx="10364451" cy="423701"/>
          </a:xfrm>
        </p:spPr>
        <p:txBody>
          <a:bodyPr>
            <a:noAutofit/>
          </a:bodyPr>
          <a:lstStyle/>
          <a:p>
            <a:r>
              <a:rPr lang="en-US"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PROCESSOR ORGANIZATION</a:t>
            </a:r>
          </a:p>
        </p:txBody>
      </p:sp>
      <p:sp>
        <p:nvSpPr>
          <p:cNvPr id="3" name="Content Placeholder 2"/>
          <p:cNvSpPr>
            <a:spLocks noGrp="1"/>
          </p:cNvSpPr>
          <p:nvPr>
            <p:ph sz="quarter" idx="13"/>
          </p:nvPr>
        </p:nvSpPr>
        <p:spPr>
          <a:xfrm>
            <a:off x="245804" y="757086"/>
            <a:ext cx="11867535" cy="4237702"/>
          </a:xfrm>
        </p:spPr>
        <p:txBody>
          <a:bodyPr>
            <a:normAutofit fontScale="25000" lnSpcReduction="20000"/>
          </a:bodyPr>
          <a:lstStyle/>
          <a:p>
            <a:r>
              <a:rPr lang="en-US" sz="11200" cap="none" dirty="0">
                <a:latin typeface="Arial" panose="020B0604020202020204" pitchFamily="34" charset="0"/>
                <a:cs typeface="Arial" panose="020B0604020202020204" pitchFamily="34" charset="0"/>
              </a:rPr>
              <a:t>in general, most processors are organized in one of 3 ways</a:t>
            </a:r>
          </a:p>
          <a:p>
            <a:pPr algn="ctr"/>
            <a:r>
              <a:rPr lang="en-US" sz="8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Single </a:t>
            </a:r>
            <a:r>
              <a:rPr lang="en-US" sz="8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register (Accumulator) organization</a:t>
            </a:r>
          </a:p>
          <a:p>
            <a:r>
              <a:rPr lang="en-US" sz="11200" cap="none" dirty="0">
                <a:latin typeface="Arial" panose="020B0604020202020204" pitchFamily="34" charset="0"/>
                <a:cs typeface="Arial" panose="020B0604020202020204" pitchFamily="34" charset="0"/>
              </a:rPr>
              <a:t>basic computer is a good example</a:t>
            </a:r>
          </a:p>
          <a:p>
            <a:r>
              <a:rPr lang="en-US" sz="11200" cap="none" dirty="0">
                <a:latin typeface="Arial" panose="020B0604020202020204" pitchFamily="34" charset="0"/>
                <a:cs typeface="Arial" panose="020B0604020202020204" pitchFamily="34" charset="0"/>
              </a:rPr>
              <a:t>accumulator is the only general purpose </a:t>
            </a:r>
            <a:r>
              <a:rPr lang="en-US" sz="11200" cap="none" dirty="0" smtClean="0">
                <a:latin typeface="Arial" panose="020B0604020202020204" pitchFamily="34" charset="0"/>
                <a:cs typeface="Arial" panose="020B0604020202020204" pitchFamily="34" charset="0"/>
              </a:rPr>
              <a:t>register</a:t>
            </a:r>
            <a:endParaRPr lang="en-US" sz="8000" dirty="0">
              <a:latin typeface="Arial" panose="020B0604020202020204" pitchFamily="34" charset="0"/>
              <a:cs typeface="Arial" panose="020B0604020202020204" pitchFamily="34" charset="0"/>
            </a:endParaRPr>
          </a:p>
          <a:p>
            <a:pPr algn="ctr"/>
            <a:r>
              <a:rPr lang="en-US" sz="8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General register organization</a:t>
            </a:r>
          </a:p>
          <a:p>
            <a:pPr algn="just"/>
            <a:r>
              <a:rPr lang="en-US" sz="11200" cap="none" dirty="0" smtClean="0">
                <a:latin typeface="Arial" panose="020B0604020202020204" pitchFamily="34" charset="0"/>
                <a:cs typeface="Arial" panose="020B0604020202020204" pitchFamily="34" charset="0"/>
              </a:rPr>
              <a:t>used by most modern computer processors</a:t>
            </a:r>
          </a:p>
          <a:p>
            <a:pPr algn="just"/>
            <a:r>
              <a:rPr lang="en-US" sz="11200" cap="none" dirty="0" smtClean="0">
                <a:latin typeface="Arial" panose="020B0604020202020204" pitchFamily="34" charset="0"/>
                <a:cs typeface="Arial" panose="020B0604020202020204" pitchFamily="34" charset="0"/>
              </a:rPr>
              <a:t>any of the registers can be used as the source or destination for computer operations</a:t>
            </a:r>
          </a:p>
          <a:p>
            <a:pPr algn="ctr"/>
            <a:r>
              <a:rPr lang="en-US" sz="8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Stack </a:t>
            </a:r>
            <a:r>
              <a:rPr lang="en-US" sz="8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organization</a:t>
            </a:r>
          </a:p>
          <a:p>
            <a:pPr algn="just"/>
            <a:r>
              <a:rPr lang="en-US" sz="11200" cap="none" dirty="0">
                <a:latin typeface="Arial" panose="020B0604020202020204" pitchFamily="34" charset="0"/>
                <a:cs typeface="Arial" panose="020B0604020202020204" pitchFamily="34" charset="0"/>
              </a:rPr>
              <a:t>all operations are done using the hardware stack</a:t>
            </a:r>
          </a:p>
          <a:p>
            <a:pPr algn="just"/>
            <a:r>
              <a:rPr lang="en-US" sz="11200" cap="none" dirty="0">
                <a:latin typeface="Arial" panose="020B0604020202020204" pitchFamily="34" charset="0"/>
                <a:cs typeface="Arial" panose="020B0604020202020204" pitchFamily="34" charset="0"/>
              </a:rPr>
              <a:t>for example, an or instruction will pop the two top elements from the stack, do a logical or on them, and push the result on the stack</a:t>
            </a:r>
          </a:p>
          <a:p>
            <a:pPr algn="just"/>
            <a:endParaRPr lang="en-US" sz="9600" cap="none"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21488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r>
              <a:rPr lang="en-US" sz="4800" b="1" u="sng" cap="none" dirty="0" smtClean="0">
                <a:solidFill>
                  <a:prstClr val="black"/>
                </a:solidFill>
                <a:effectLst>
                  <a:outerShdw blurRad="38100" dist="38100" dir="2700000" algn="tl">
                    <a:srgbClr val="000000">
                      <a:alpha val="43137"/>
                    </a:srgbClr>
                  </a:outerShdw>
                </a:effectLst>
                <a:latin typeface="Arabic Typesetting" pitchFamily="66" charset="-78"/>
                <a:cs typeface="Arabic Typesetting" pitchFamily="66" charset="-78"/>
              </a:rPr>
              <a:t>Complex </a:t>
            </a:r>
            <a:r>
              <a:rPr lang="en-US" sz="4800" b="1" u="sng" cap="none" dirty="0">
                <a:solidFill>
                  <a:prstClr val="black"/>
                </a:solidFill>
                <a:effectLst>
                  <a:outerShdw blurRad="38100" dist="38100" dir="2700000" algn="tl">
                    <a:srgbClr val="000000">
                      <a:alpha val="43137"/>
                    </a:srgbClr>
                  </a:outerShdw>
                </a:effectLst>
                <a:latin typeface="Arabic Typesetting" pitchFamily="66" charset="-78"/>
                <a:cs typeface="Arabic Typesetting" pitchFamily="66" charset="-78"/>
              </a:rPr>
              <a:t>instruction set </a:t>
            </a:r>
            <a:r>
              <a:rPr lang="en-US" sz="4800" b="1" u="sng" cap="none" dirty="0" smtClean="0">
                <a:solidFill>
                  <a:prstClr val="black"/>
                </a:solidFill>
                <a:effectLst>
                  <a:outerShdw blurRad="38100" dist="38100" dir="2700000" algn="tl">
                    <a:srgbClr val="000000">
                      <a:alpha val="43137"/>
                    </a:srgbClr>
                  </a:outerShdw>
                </a:effectLst>
                <a:latin typeface="Arabic Typesetting" pitchFamily="66" charset="-78"/>
                <a:cs typeface="Arabic Typesetting" pitchFamily="66" charset="-78"/>
              </a:rPr>
              <a:t>computer</a:t>
            </a:r>
          </a:p>
          <a:p>
            <a:pPr marL="0" indent="0" algn="ctr">
              <a:buNone/>
            </a:pPr>
            <a:r>
              <a:rPr lang="en-US" sz="4800" b="1" u="sng" cap="none" dirty="0">
                <a:solidFill>
                  <a:prstClr val="black"/>
                </a:solidFill>
                <a:effectLst>
                  <a:outerShdw blurRad="38100" dist="38100" dir="2700000" algn="tl">
                    <a:srgbClr val="000000">
                      <a:alpha val="43137"/>
                    </a:srgbClr>
                  </a:outerShdw>
                </a:effectLst>
                <a:latin typeface="Arabic Typesetting" pitchFamily="66" charset="-78"/>
                <a:cs typeface="Arabic Typesetting" pitchFamily="66" charset="-78"/>
              </a:rPr>
              <a:t>CISC</a:t>
            </a:r>
            <a:endParaRPr lang="en-US" sz="4800" b="1" u="sng" cap="none" dirty="0">
              <a:solidFill>
                <a:prstClr val="black"/>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Tree>
    <p:extLst>
      <p:ext uri="{BB962C8B-B14F-4D97-AF65-F5344CB8AC3E}">
        <p14:creationId xmlns:p14="http://schemas.microsoft.com/office/powerpoint/2010/main" val="3508217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66233"/>
            <a:ext cx="10364451" cy="1121793"/>
          </a:xfrm>
        </p:spPr>
        <p:txBody>
          <a:bodyPr>
            <a:normAutofit/>
          </a:bodyPr>
          <a:lstStyle/>
          <a:p>
            <a: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is CISC….?</a:t>
            </a:r>
          </a:p>
        </p:txBody>
      </p:sp>
      <p:sp>
        <p:nvSpPr>
          <p:cNvPr id="3" name="Content Placeholder 2"/>
          <p:cNvSpPr>
            <a:spLocks noGrp="1"/>
          </p:cNvSpPr>
          <p:nvPr>
            <p:ph sz="quarter" idx="13"/>
          </p:nvPr>
        </p:nvSpPr>
        <p:spPr>
          <a:xfrm>
            <a:off x="137652" y="1160208"/>
            <a:ext cx="11840988" cy="5191432"/>
          </a:xfrm>
        </p:spPr>
        <p:txBody>
          <a:bodyPr>
            <a:normAutofit/>
          </a:bodyPr>
          <a:lstStyle/>
          <a:p>
            <a:pPr marL="365760" lvl="0" indent="-256032" algn="just">
              <a:lnSpc>
                <a:spcPct val="100000"/>
              </a:lnSpc>
              <a:spcBef>
                <a:spcPts val="400"/>
              </a:spcBef>
              <a:buClr>
                <a:srgbClr val="2DA2BF"/>
              </a:buClr>
              <a:buSzPct val="68000"/>
              <a:buFont typeface="Wingdings" pitchFamily="2" charset="2"/>
              <a:buChar char="q"/>
              <a:defRPr/>
            </a:pPr>
            <a:r>
              <a:rPr lang="en-US" sz="3200" cap="none" dirty="0">
                <a:solidFill>
                  <a:prstClr val="black"/>
                </a:solidFill>
                <a:effectLst>
                  <a:outerShdw blurRad="38100" dist="38100" dir="2700000" algn="tl">
                    <a:srgbClr val="000000">
                      <a:alpha val="43137"/>
                    </a:srgbClr>
                  </a:outerShdw>
                </a:effectLst>
                <a:latin typeface="Arabic Typesetting" pitchFamily="66" charset="-78"/>
                <a:cs typeface="Arabic Typesetting" pitchFamily="66" charset="-78"/>
              </a:rPr>
              <a:t>A complex instruction set computer (CISC, pronounced like "</a:t>
            </a:r>
            <a:r>
              <a:rPr lang="en-US" sz="3200" i="1" cap="none" dirty="0" err="1">
                <a:solidFill>
                  <a:prstClr val="black"/>
                </a:solidFill>
                <a:effectLst>
                  <a:outerShdw blurRad="38100" dist="38100" dir="2700000" algn="tl">
                    <a:srgbClr val="000000">
                      <a:alpha val="43137"/>
                    </a:srgbClr>
                  </a:outerShdw>
                </a:effectLst>
                <a:latin typeface="Arabic Typesetting" pitchFamily="66" charset="-78"/>
                <a:cs typeface="Arabic Typesetting" pitchFamily="66" charset="-78"/>
              </a:rPr>
              <a:t>sisk</a:t>
            </a:r>
            <a:r>
              <a:rPr lang="en-US" sz="3200" cap="none" dirty="0">
                <a:solidFill>
                  <a:prstClr val="black"/>
                </a:solidFill>
                <a:effectLst>
                  <a:outerShdw blurRad="38100" dist="38100" dir="2700000" algn="tl">
                    <a:srgbClr val="000000">
                      <a:alpha val="43137"/>
                    </a:srgbClr>
                  </a:outerShdw>
                </a:effectLst>
                <a:latin typeface="Arabic Typesetting" pitchFamily="66" charset="-78"/>
                <a:cs typeface="Arabic Typesetting" pitchFamily="66" charset="-78"/>
              </a:rPr>
              <a:t>") is a microprocessor instruction set architecture (ISA) in which each instruction can execute several low-level operations, such as a load from memory, an arithmetic operation, and a memory store, all in a single </a:t>
            </a:r>
            <a:r>
              <a:rPr lang="en-US" sz="3200" b="1"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INSTRUCTION</a:t>
            </a:r>
            <a:r>
              <a:rPr lang="en-US" sz="3200" b="1" cap="none" dirty="0" smtClean="0">
                <a:solidFill>
                  <a:prstClr val="black"/>
                </a:solidFill>
                <a:effectLst>
                  <a:outerShdw blurRad="38100" dist="38100" dir="2700000" algn="tl">
                    <a:srgbClr val="000000">
                      <a:alpha val="43137"/>
                    </a:srgbClr>
                  </a:outerShdw>
                </a:effectLst>
                <a:latin typeface="Arabic Typesetting" pitchFamily="66" charset="-78"/>
                <a:cs typeface="Arabic Typesetting" pitchFamily="66" charset="-78"/>
              </a:rPr>
              <a:t>.</a:t>
            </a:r>
            <a:endParaRPr lang="en-US" sz="3200" b="1" cap="none" dirty="0">
              <a:solidFill>
                <a:prstClr val="black"/>
              </a:solidFill>
              <a:effectLst>
                <a:outerShdw blurRad="38100" dist="38100" dir="2700000" algn="tl">
                  <a:srgbClr val="000000">
                    <a:alpha val="43137"/>
                  </a:srgbClr>
                </a:outerShdw>
              </a:effectLst>
              <a:latin typeface="Arabic Typesetting" pitchFamily="66" charset="-78"/>
              <a:cs typeface="Arabic Typesetting" pitchFamily="66" charset="-78"/>
            </a:endParaRPr>
          </a:p>
          <a:p>
            <a:pPr algn="just"/>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851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472" y="403123"/>
            <a:ext cx="10364451" cy="651365"/>
          </a:xfrm>
        </p:spPr>
        <p:txBody>
          <a:bodyPr>
            <a:normAutofit/>
          </a:bodyPr>
          <a:lstStyle/>
          <a:p>
            <a: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Main Idea of CISC</a:t>
            </a:r>
          </a:p>
        </p:txBody>
      </p:sp>
      <p:sp>
        <p:nvSpPr>
          <p:cNvPr id="3" name="Content Placeholder 2"/>
          <p:cNvSpPr>
            <a:spLocks noGrp="1"/>
          </p:cNvSpPr>
          <p:nvPr>
            <p:ph sz="quarter" idx="13"/>
          </p:nvPr>
        </p:nvSpPr>
        <p:spPr>
          <a:xfrm>
            <a:off x="265471" y="1258530"/>
            <a:ext cx="11651226" cy="4532670"/>
          </a:xfrm>
        </p:spPr>
        <p:txBody>
          <a:bodyPr>
            <a:normAutofit/>
          </a:bodyPr>
          <a:lstStyle/>
          <a:p>
            <a:pPr marL="365760" lvl="0" indent="-256032" algn="just">
              <a:spcBef>
                <a:spcPts val="400"/>
              </a:spcBef>
              <a:buClr>
                <a:srgbClr val="2DA2BF"/>
              </a:buClr>
              <a:buSzPct val="68000"/>
              <a:buFont typeface="Wingdings" pitchFamily="2" charset="2"/>
              <a:buChar char="q"/>
              <a:defRPr/>
            </a:pPr>
            <a:r>
              <a:rPr lang="en-US" sz="28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philosophy behind it is, that hardware is always faster than software, therefore one should make a powerful instruction set, which provides programmers with assembly instructions to do a lot with short programs.</a:t>
            </a:r>
          </a:p>
          <a:p>
            <a:pPr marL="365760" lvl="0" indent="-256032" algn="just">
              <a:spcBef>
                <a:spcPts val="400"/>
              </a:spcBef>
              <a:buClr>
                <a:srgbClr val="2DA2BF"/>
              </a:buClr>
              <a:buSzPct val="68000"/>
              <a:buFont typeface="Wingdings" pitchFamily="2" charset="2"/>
              <a:buChar char="q"/>
              <a:defRPr/>
            </a:pPr>
            <a:r>
              <a:rPr lang="en-US" sz="28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 </a:t>
            </a:r>
            <a:r>
              <a:rPr lang="en-US" sz="28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primary goal of the </a:t>
            </a:r>
            <a:r>
              <a:rPr lang="en-US" sz="28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CISC </a:t>
            </a:r>
            <a:r>
              <a:rPr lang="en-US" sz="28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is to complete a task in few lines of assembly instruction as possible</a:t>
            </a:r>
            <a:endParaRPr lang="en-US"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38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98" y="344129"/>
            <a:ext cx="10364451" cy="543210"/>
          </a:xfrm>
        </p:spPr>
        <p:txBody>
          <a:bodyPr>
            <a:noAutofit/>
          </a:bodyPr>
          <a:lstStyle/>
          <a:p>
            <a:r>
              <a:rPr lang="en-US" b="1" u="sng" cap="none" dirty="0">
                <a:effectLst>
                  <a:outerShdw blurRad="31750" dist="25400" dir="5400000" algn="tl" rotWithShape="0">
                    <a:srgbClr val="000000">
                      <a:alpha val="25000"/>
                    </a:srgbClr>
                  </a:outerShdw>
                </a:effectLst>
                <a:latin typeface="Arial" panose="020B0604020202020204" pitchFamily="34" charset="0"/>
                <a:cs typeface="Arial" panose="020B0604020202020204" pitchFamily="34" charset="0"/>
              </a:rPr>
              <a:t>Characteristics of a CISC design</a:t>
            </a:r>
            <a:endParaRPr lang="en-US" sz="2400" b="1" u="sng"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37651" y="1120877"/>
            <a:ext cx="11857703" cy="5466735"/>
          </a:xfrm>
        </p:spPr>
        <p:txBody>
          <a:bodyPr>
            <a:normAutofit/>
          </a:bodyPr>
          <a:lstStyle/>
          <a:p>
            <a:pPr marL="365760" lvl="0" indent="-256032" algn="just">
              <a:lnSpc>
                <a:spcPct val="100000"/>
              </a:lnSpc>
              <a:spcBef>
                <a:spcPts val="400"/>
              </a:spcBef>
              <a:buClr>
                <a:srgbClr val="2DA2BF"/>
              </a:buClr>
              <a:buSzPct val="68000"/>
              <a:buFont typeface="Wingdings" pitchFamily="2" charset="2"/>
              <a:buChar char="q"/>
              <a:defRPr/>
            </a:pPr>
            <a:r>
              <a:rPr lang="en-US" sz="28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Register to register, register to memory, and memory to register commands.</a:t>
            </a:r>
          </a:p>
          <a:p>
            <a:pPr marL="365760" lvl="0" indent="-256032" algn="just">
              <a:lnSpc>
                <a:spcPct val="100000"/>
              </a:lnSpc>
              <a:spcBef>
                <a:spcPts val="400"/>
              </a:spcBef>
              <a:buClr>
                <a:srgbClr val="2DA2BF"/>
              </a:buClr>
              <a:buSzPct val="68000"/>
              <a:buFont typeface="Wingdings" pitchFamily="2" charset="2"/>
              <a:buChar char="q"/>
              <a:defRPr/>
            </a:pPr>
            <a:r>
              <a:rPr lang="en-US" sz="28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Uses Multiple addressing modes .</a:t>
            </a:r>
          </a:p>
          <a:p>
            <a:pPr marL="365760" lvl="0" indent="-256032" algn="just">
              <a:lnSpc>
                <a:spcPct val="100000"/>
              </a:lnSpc>
              <a:spcBef>
                <a:spcPts val="400"/>
              </a:spcBef>
              <a:buClr>
                <a:srgbClr val="2DA2BF"/>
              </a:buClr>
              <a:buSzPct val="68000"/>
              <a:buFont typeface="Wingdings" pitchFamily="2" charset="2"/>
              <a:buChar char="q"/>
              <a:defRPr/>
            </a:pPr>
            <a:r>
              <a:rPr lang="en-US" sz="28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Variable length instructions where the length often varies according to the addressing mode </a:t>
            </a:r>
          </a:p>
          <a:p>
            <a:pPr marL="365760" lvl="0" indent="-256032" algn="just">
              <a:lnSpc>
                <a:spcPct val="100000"/>
              </a:lnSpc>
              <a:spcBef>
                <a:spcPts val="400"/>
              </a:spcBef>
              <a:buClr>
                <a:srgbClr val="2DA2BF"/>
              </a:buClr>
              <a:buSzPct val="68000"/>
              <a:buFont typeface="Wingdings" pitchFamily="2" charset="2"/>
              <a:buChar char="q"/>
              <a:defRPr/>
            </a:pPr>
            <a:r>
              <a:rPr lang="en-US" sz="28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Instructions which require multiple clock cycles to execute.</a:t>
            </a:r>
          </a:p>
          <a:p>
            <a:pPr algn="just"/>
            <a:endParaRPr lang="en-US" sz="1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84853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cap="none" dirty="0">
                <a:effectLst>
                  <a:outerShdw blurRad="31750" dist="25400" dir="5400000" algn="tl" rotWithShape="0">
                    <a:srgbClr val="000000">
                      <a:alpha val="25000"/>
                    </a:srgbClr>
                  </a:outerShdw>
                </a:effectLst>
                <a:latin typeface="Arial" panose="020B0604020202020204" pitchFamily="34" charset="0"/>
                <a:cs typeface="Arial" panose="020B0604020202020204" pitchFamily="34" charset="0"/>
              </a:rPr>
              <a:t>Characteristics of a CISC design</a:t>
            </a:r>
            <a:endParaRPr lang="en-US" dirty="0"/>
          </a:p>
        </p:txBody>
      </p:sp>
      <p:sp>
        <p:nvSpPr>
          <p:cNvPr id="3" name="Content Placeholder 2"/>
          <p:cNvSpPr>
            <a:spLocks noGrp="1"/>
          </p:cNvSpPr>
          <p:nvPr>
            <p:ph sz="quarter" idx="13"/>
          </p:nvPr>
        </p:nvSpPr>
        <p:spPr>
          <a:xfrm>
            <a:off x="959494" y="1955612"/>
            <a:ext cx="10363826" cy="3424107"/>
          </a:xfrm>
        </p:spPr>
        <p:txBody>
          <a:bodyPr>
            <a:noAutofit/>
          </a:bodyPr>
          <a:lstStyle/>
          <a:p>
            <a:pPr marL="457200" lvl="0" indent="-457200" defTabSz="762000" eaLnBrk="0" fontAlgn="base" hangingPunct="0">
              <a:lnSpc>
                <a:spcPct val="80000"/>
              </a:lnSpc>
              <a:spcBef>
                <a:spcPct val="0"/>
              </a:spcBef>
              <a:spcAft>
                <a:spcPct val="0"/>
              </a:spcAft>
              <a:buClrTx/>
              <a:buNone/>
            </a:pPr>
            <a:r>
              <a:rPr kumimoji="1" lang="en-US" altLang="ko-KR" sz="2800" b="1" cap="none" dirty="0">
                <a:solidFill>
                  <a:srgbClr val="000000"/>
                </a:solidFill>
                <a:effectLst>
                  <a:outerShdw blurRad="38100" dist="38100" dir="2700000" algn="tl">
                    <a:srgbClr val="000000">
                      <a:alpha val="43137"/>
                    </a:srgbClr>
                  </a:outerShdw>
                </a:effectLst>
                <a:latin typeface="Arial" charset="0"/>
                <a:ea typeface="굴림" pitchFamily="50" charset="-127"/>
              </a:rPr>
              <a:t>High Performance General Purpose Instructions</a:t>
            </a:r>
          </a:p>
          <a:p>
            <a:pPr marL="457200" lvl="0" indent="-457200" defTabSz="762000" eaLnBrk="0" fontAlgn="base" hangingPunct="0">
              <a:lnSpc>
                <a:spcPct val="80000"/>
              </a:lnSpc>
              <a:spcBef>
                <a:spcPct val="0"/>
              </a:spcBef>
              <a:spcAft>
                <a:spcPct val="0"/>
              </a:spcAft>
              <a:buClrTx/>
              <a:buNone/>
            </a:pPr>
            <a:endParaRPr kumimoji="1" lang="en-US" altLang="ko-KR" sz="2800" b="1" cap="none" dirty="0">
              <a:solidFill>
                <a:srgbClr val="000000"/>
              </a:solidFill>
              <a:effectLst>
                <a:outerShdw blurRad="38100" dist="38100" dir="2700000" algn="tl">
                  <a:srgbClr val="000000">
                    <a:alpha val="43137"/>
                  </a:srgbClr>
                </a:outerShdw>
              </a:effectLst>
              <a:latin typeface="Arial" charset="0"/>
              <a:ea typeface="굴림" pitchFamily="50" charset="-127"/>
            </a:endParaRPr>
          </a:p>
          <a:p>
            <a:pPr marL="457200" lvl="0" indent="-457200" defTabSz="762000" eaLnBrk="0" fontAlgn="base" hangingPunct="0">
              <a:lnSpc>
                <a:spcPct val="80000"/>
              </a:lnSpc>
              <a:spcBef>
                <a:spcPct val="0"/>
              </a:spcBef>
              <a:spcAft>
                <a:spcPct val="0"/>
              </a:spcAft>
              <a:buClrTx/>
              <a:buNone/>
            </a:pPr>
            <a:r>
              <a:rPr kumimoji="1" lang="en-US" altLang="ko-KR" sz="2800" b="1" cap="none" dirty="0">
                <a:solidFill>
                  <a:srgbClr val="000000"/>
                </a:solidFill>
                <a:effectLst>
                  <a:outerShdw blurRad="38100" dist="38100" dir="2700000" algn="tl">
                    <a:srgbClr val="000000">
                      <a:alpha val="43137"/>
                    </a:srgbClr>
                  </a:outerShdw>
                </a:effectLst>
                <a:latin typeface="Arial" charset="0"/>
                <a:ea typeface="굴림" pitchFamily="50" charset="-127"/>
              </a:rPr>
              <a:t>   Characteristics of CISC:</a:t>
            </a:r>
          </a:p>
          <a:p>
            <a:pPr marL="457200" lvl="0" indent="-457200" defTabSz="762000" eaLnBrk="0" fontAlgn="base" hangingPunct="0">
              <a:lnSpc>
                <a:spcPct val="80000"/>
              </a:lnSpc>
              <a:spcBef>
                <a:spcPct val="0"/>
              </a:spcBef>
              <a:spcAft>
                <a:spcPct val="0"/>
              </a:spcAft>
              <a:buClrTx/>
              <a:buNone/>
            </a:pPr>
            <a:endParaRPr kumimoji="1" lang="en-US" altLang="ko-KR" sz="2800" b="1" cap="none" dirty="0">
              <a:solidFill>
                <a:srgbClr val="000000"/>
              </a:solidFill>
              <a:effectLst>
                <a:outerShdw blurRad="38100" dist="38100" dir="2700000" algn="tl">
                  <a:srgbClr val="000000">
                    <a:alpha val="43137"/>
                  </a:srgbClr>
                </a:outerShdw>
              </a:effectLst>
              <a:latin typeface="Arial" charset="0"/>
              <a:ea typeface="굴림" pitchFamily="50" charset="-127"/>
            </a:endParaRPr>
          </a:p>
          <a:p>
            <a:pPr marL="457200" lvl="0" indent="-457200" defTabSz="762000" eaLnBrk="0" fontAlgn="base" hangingPunct="0">
              <a:lnSpc>
                <a:spcPct val="80000"/>
              </a:lnSpc>
              <a:spcBef>
                <a:spcPct val="0"/>
              </a:spcBef>
              <a:spcAft>
                <a:spcPct val="0"/>
              </a:spcAft>
              <a:buClrTx/>
              <a:buFontTx/>
              <a:buAutoNum type="arabicPeriod"/>
            </a:pPr>
            <a:r>
              <a:rPr kumimoji="1" lang="en-US" altLang="ko-KR" sz="2800" b="1" cap="none" dirty="0">
                <a:solidFill>
                  <a:srgbClr val="000000"/>
                </a:solidFill>
                <a:effectLst>
                  <a:outerShdw blurRad="38100" dist="38100" dir="2700000" algn="tl">
                    <a:srgbClr val="000000">
                      <a:alpha val="43137"/>
                    </a:srgbClr>
                  </a:outerShdw>
                </a:effectLst>
                <a:latin typeface="Arial" charset="0"/>
                <a:ea typeface="굴림" pitchFamily="50" charset="-127"/>
              </a:rPr>
              <a:t>A large number of instructions (from 100-250 usually)</a:t>
            </a:r>
          </a:p>
          <a:p>
            <a:pPr marL="457200" lvl="0" indent="-457200" defTabSz="762000" eaLnBrk="0" fontAlgn="base" hangingPunct="0">
              <a:lnSpc>
                <a:spcPct val="80000"/>
              </a:lnSpc>
              <a:spcBef>
                <a:spcPct val="0"/>
              </a:spcBef>
              <a:spcAft>
                <a:spcPct val="0"/>
              </a:spcAft>
              <a:buClrTx/>
              <a:buFontTx/>
              <a:buAutoNum type="arabicPeriod"/>
            </a:pPr>
            <a:r>
              <a:rPr kumimoji="1" lang="en-US" altLang="ko-KR" sz="2800" b="1" cap="none" dirty="0">
                <a:solidFill>
                  <a:srgbClr val="000000"/>
                </a:solidFill>
                <a:effectLst>
                  <a:outerShdw blurRad="38100" dist="38100" dir="2700000" algn="tl">
                    <a:srgbClr val="000000">
                      <a:alpha val="43137"/>
                    </a:srgbClr>
                  </a:outerShdw>
                </a:effectLst>
                <a:latin typeface="Arial" charset="0"/>
                <a:ea typeface="굴림" pitchFamily="50" charset="-127"/>
              </a:rPr>
              <a:t>Some instructions that performs a certain tasks are not used frequently.</a:t>
            </a:r>
          </a:p>
          <a:p>
            <a:pPr marL="457200" lvl="0" indent="-457200" defTabSz="762000" eaLnBrk="0" fontAlgn="base" hangingPunct="0">
              <a:lnSpc>
                <a:spcPct val="80000"/>
              </a:lnSpc>
              <a:spcBef>
                <a:spcPct val="0"/>
              </a:spcBef>
              <a:spcAft>
                <a:spcPct val="0"/>
              </a:spcAft>
              <a:buClrTx/>
              <a:buFontTx/>
              <a:buAutoNum type="arabicPeriod"/>
            </a:pPr>
            <a:r>
              <a:rPr kumimoji="1" lang="en-US" altLang="ko-KR" sz="2800" b="1" cap="none" dirty="0">
                <a:solidFill>
                  <a:srgbClr val="000000"/>
                </a:solidFill>
                <a:effectLst>
                  <a:outerShdw blurRad="38100" dist="38100" dir="2700000" algn="tl">
                    <a:srgbClr val="000000">
                      <a:alpha val="43137"/>
                    </a:srgbClr>
                  </a:outerShdw>
                </a:effectLst>
                <a:latin typeface="Arial" charset="0"/>
                <a:ea typeface="굴림" pitchFamily="50" charset="-127"/>
              </a:rPr>
              <a:t>Many addressing modes are used (5 to 20)</a:t>
            </a:r>
          </a:p>
          <a:p>
            <a:pPr marL="457200" lvl="0" indent="-457200" defTabSz="762000" eaLnBrk="0" fontAlgn="base" hangingPunct="0">
              <a:lnSpc>
                <a:spcPct val="80000"/>
              </a:lnSpc>
              <a:spcBef>
                <a:spcPct val="0"/>
              </a:spcBef>
              <a:spcAft>
                <a:spcPct val="0"/>
              </a:spcAft>
              <a:buClrTx/>
              <a:buFontTx/>
              <a:buAutoNum type="arabicPeriod"/>
            </a:pPr>
            <a:r>
              <a:rPr kumimoji="1" lang="en-US" altLang="ko-KR" sz="2800" b="1" cap="none" dirty="0">
                <a:solidFill>
                  <a:srgbClr val="000000"/>
                </a:solidFill>
                <a:effectLst>
                  <a:outerShdw blurRad="38100" dist="38100" dir="2700000" algn="tl">
                    <a:srgbClr val="000000">
                      <a:alpha val="43137"/>
                    </a:srgbClr>
                  </a:outerShdw>
                </a:effectLst>
                <a:latin typeface="Arial" charset="0"/>
                <a:ea typeface="굴림" pitchFamily="50" charset="-127"/>
              </a:rPr>
              <a:t>Variable length instruction format.</a:t>
            </a:r>
          </a:p>
          <a:p>
            <a:pPr marL="457200" lvl="0" indent="-457200" defTabSz="762000" eaLnBrk="0" fontAlgn="base" hangingPunct="0">
              <a:lnSpc>
                <a:spcPct val="80000"/>
              </a:lnSpc>
              <a:spcBef>
                <a:spcPct val="0"/>
              </a:spcBef>
              <a:spcAft>
                <a:spcPct val="0"/>
              </a:spcAft>
              <a:buClrTx/>
              <a:buFontTx/>
              <a:buAutoNum type="arabicPeriod"/>
            </a:pPr>
            <a:r>
              <a:rPr kumimoji="1" lang="en-US" altLang="ko-KR" sz="2800" b="1" cap="none" dirty="0">
                <a:solidFill>
                  <a:srgbClr val="000000"/>
                </a:solidFill>
                <a:effectLst>
                  <a:outerShdw blurRad="38100" dist="38100" dir="2700000" algn="tl">
                    <a:srgbClr val="000000">
                      <a:alpha val="43137"/>
                    </a:srgbClr>
                  </a:outerShdw>
                </a:effectLst>
                <a:latin typeface="Arial" charset="0"/>
                <a:ea typeface="굴림" pitchFamily="50" charset="-127"/>
              </a:rPr>
              <a:t>Instructions that manipulate operands in memory.</a:t>
            </a:r>
          </a:p>
          <a:p>
            <a:endParaRPr lang="en-US" sz="2400" dirty="0"/>
          </a:p>
        </p:txBody>
      </p:sp>
    </p:spTree>
    <p:extLst>
      <p:ext uri="{BB962C8B-B14F-4D97-AF65-F5344CB8AC3E}">
        <p14:creationId xmlns:p14="http://schemas.microsoft.com/office/powerpoint/2010/main" val="2270580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452" y="226142"/>
            <a:ext cx="10364451" cy="730023"/>
          </a:xfrm>
        </p:spPr>
        <p:txBody>
          <a:bodyPr/>
          <a:lstStyle/>
          <a:p>
            <a:r>
              <a:rPr lang="en-US" altLang="ko-KR" u="sng" dirty="0">
                <a:effectLst>
                  <a:outerShdw blurRad="38100" dist="38100" dir="2700000" algn="tl">
                    <a:srgbClr val="000000">
                      <a:alpha val="43137"/>
                    </a:srgbClr>
                  </a:outerShdw>
                </a:effectLst>
                <a:ea typeface="굴림" pitchFamily="50" charset="-128"/>
              </a:rPr>
              <a:t>RISC:  REDUCED INSTRUCTION SET COMPUTERS</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186813" y="1160206"/>
            <a:ext cx="11897031" cy="5515897"/>
          </a:xfrm>
        </p:spPr>
        <p:txBody>
          <a:bodyPr/>
          <a:lstStyle/>
          <a:p>
            <a:pPr marL="365760" indent="-256032" algn="just" fontAlgn="base">
              <a:lnSpc>
                <a:spcPct val="100000"/>
              </a:lnSpc>
              <a:spcBef>
                <a:spcPts val="400"/>
              </a:spcBef>
              <a:spcAft>
                <a:spcPct val="0"/>
              </a:spcAft>
              <a:buClr>
                <a:srgbClr val="2DA2BF"/>
              </a:buClr>
              <a:buSzPct val="68000"/>
              <a:buFont typeface="Wingdings" pitchFamily="2" charset="2"/>
              <a:buChar char="q"/>
              <a:defRPr/>
            </a:pPr>
            <a:r>
              <a:rPr lang="en-GB" altLang="en-US" sz="32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One instruction per cycle</a:t>
            </a:r>
          </a:p>
          <a:p>
            <a:pPr marL="365760" indent="-256032" algn="just" fontAlgn="base">
              <a:lnSpc>
                <a:spcPct val="100000"/>
              </a:lnSpc>
              <a:spcBef>
                <a:spcPts val="400"/>
              </a:spcBef>
              <a:spcAft>
                <a:spcPct val="0"/>
              </a:spcAft>
              <a:buClr>
                <a:srgbClr val="2DA2BF"/>
              </a:buClr>
              <a:buSzPct val="68000"/>
              <a:buFont typeface="Wingdings" pitchFamily="2" charset="2"/>
              <a:buChar char="q"/>
              <a:defRPr/>
            </a:pPr>
            <a:r>
              <a:rPr lang="en-GB" altLang="en-US" sz="32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Register to register </a:t>
            </a:r>
            <a:r>
              <a:rPr lang="en-GB" altLang="en-US" sz="32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operations</a:t>
            </a:r>
          </a:p>
          <a:p>
            <a:pPr marL="365760" indent="-256032" algn="just" fontAlgn="base">
              <a:lnSpc>
                <a:spcPct val="100000"/>
              </a:lnSpc>
              <a:spcBef>
                <a:spcPts val="400"/>
              </a:spcBef>
              <a:spcAft>
                <a:spcPct val="0"/>
              </a:spcAft>
              <a:buClr>
                <a:srgbClr val="2DA2BF"/>
              </a:buClr>
              <a:buSzPct val="68000"/>
              <a:buFont typeface="Wingdings" pitchFamily="2" charset="2"/>
              <a:buChar char="q"/>
              <a:defRPr/>
            </a:pPr>
            <a:r>
              <a:rPr lang="en-GB" altLang="en-US" sz="32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Few</a:t>
            </a:r>
            <a:r>
              <a:rPr lang="en-GB" altLang="en-US" sz="32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simple addressing </a:t>
            </a:r>
            <a:r>
              <a:rPr lang="en-GB" altLang="en-US" sz="32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modes</a:t>
            </a:r>
          </a:p>
          <a:p>
            <a:pPr marL="365760" indent="-256032" algn="just" fontAlgn="base">
              <a:lnSpc>
                <a:spcPct val="100000"/>
              </a:lnSpc>
              <a:spcBef>
                <a:spcPts val="400"/>
              </a:spcBef>
              <a:spcAft>
                <a:spcPct val="0"/>
              </a:spcAft>
              <a:buClr>
                <a:srgbClr val="2DA2BF"/>
              </a:buClr>
              <a:buSzPct val="68000"/>
              <a:buFont typeface="Wingdings" pitchFamily="2" charset="2"/>
              <a:buChar char="q"/>
              <a:defRPr/>
            </a:pPr>
            <a:r>
              <a:rPr lang="en-GB" altLang="en-US" sz="32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Few</a:t>
            </a:r>
            <a:r>
              <a:rPr lang="en-GB" altLang="en-US" sz="32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simple instruction </a:t>
            </a:r>
            <a:r>
              <a:rPr lang="en-GB" altLang="en-US" sz="32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formats</a:t>
            </a:r>
          </a:p>
          <a:p>
            <a:pPr marL="365760" indent="-256032" algn="just" fontAlgn="base">
              <a:lnSpc>
                <a:spcPct val="100000"/>
              </a:lnSpc>
              <a:spcBef>
                <a:spcPts val="400"/>
              </a:spcBef>
              <a:spcAft>
                <a:spcPct val="0"/>
              </a:spcAft>
              <a:buClr>
                <a:srgbClr val="2DA2BF"/>
              </a:buClr>
              <a:buSzPct val="68000"/>
              <a:buFont typeface="Wingdings" pitchFamily="2" charset="2"/>
              <a:buChar char="q"/>
              <a:defRPr/>
            </a:pPr>
            <a:r>
              <a:rPr lang="en-GB" altLang="en-US" sz="32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Fixed </a:t>
            </a:r>
            <a:r>
              <a:rPr lang="en-GB" altLang="en-US" sz="32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instruction </a:t>
            </a:r>
            <a:r>
              <a:rPr lang="en-GB" altLang="en-US" sz="32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format</a:t>
            </a:r>
          </a:p>
          <a:p>
            <a:pPr marL="365760" indent="-256032" algn="just" fontAlgn="base">
              <a:lnSpc>
                <a:spcPct val="100000"/>
              </a:lnSpc>
              <a:spcBef>
                <a:spcPts val="400"/>
              </a:spcBef>
              <a:spcAft>
                <a:spcPct val="0"/>
              </a:spcAft>
              <a:buClr>
                <a:srgbClr val="2DA2BF"/>
              </a:buClr>
              <a:buSzPct val="68000"/>
              <a:buFont typeface="Wingdings" pitchFamily="2" charset="2"/>
              <a:buChar char="q"/>
              <a:defRPr/>
            </a:pPr>
            <a:r>
              <a:rPr lang="en-GB" altLang="en-US" sz="32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More </a:t>
            </a:r>
            <a:r>
              <a:rPr lang="en-GB" altLang="en-US" sz="32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compile time/effort</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567034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4102933122"/>
              </p:ext>
            </p:extLst>
          </p:nvPr>
        </p:nvGraphicFramePr>
        <p:xfrm>
          <a:off x="363793" y="176981"/>
          <a:ext cx="11700387" cy="6518786"/>
        </p:xfrm>
        <a:graphic>
          <a:graphicData uri="http://schemas.openxmlformats.org/drawingml/2006/table">
            <a:tbl>
              <a:tblPr firstRow="1" bandRow="1">
                <a:tableStyleId>{5C22544A-7EE6-4342-B048-85BDC9FD1C3A}</a:tableStyleId>
              </a:tblPr>
              <a:tblGrid>
                <a:gridCol w="5791201">
                  <a:extLst>
                    <a:ext uri="{9D8B030D-6E8A-4147-A177-3AD203B41FA5}">
                      <a16:colId xmlns:a16="http://schemas.microsoft.com/office/drawing/2014/main" val="309314330"/>
                    </a:ext>
                  </a:extLst>
                </a:gridCol>
                <a:gridCol w="5909186">
                  <a:extLst>
                    <a:ext uri="{9D8B030D-6E8A-4147-A177-3AD203B41FA5}">
                      <a16:colId xmlns:a16="http://schemas.microsoft.com/office/drawing/2014/main" val="2294578194"/>
                    </a:ext>
                  </a:extLst>
                </a:gridCol>
              </a:tblGrid>
              <a:tr h="1591118">
                <a:tc>
                  <a:txBody>
                    <a:bodyPr/>
                    <a:lstStyle/>
                    <a:p>
                      <a:pPr algn="ctr"/>
                      <a:r>
                        <a:rPr kumimoji="0" lang="en-US" sz="6600" b="0"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Arabic Typesetting" pitchFamily="66" charset="-78"/>
                          <a:ea typeface="+mj-ea"/>
                          <a:cs typeface="Arabic Typesetting" pitchFamily="66" charset="-78"/>
                        </a:rPr>
                        <a:t>CISC</a:t>
                      </a:r>
                      <a:endParaRPr lang="en-US" b="0" dirty="0">
                        <a:solidFill>
                          <a:schemeClr val="tx1"/>
                        </a:solidFill>
                      </a:endParaRPr>
                    </a:p>
                  </a:txBody>
                  <a:tcPr/>
                </a:tc>
                <a:tc>
                  <a:txBody>
                    <a:bodyPr/>
                    <a:lstStyle/>
                    <a:p>
                      <a:pPr marL="0" algn="ctr" defTabSz="914400" rtl="0" eaLnBrk="1" latinLnBrk="0" hangingPunct="1"/>
                      <a:r>
                        <a:rPr kumimoji="0" lang="en-US" sz="6600" b="0"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Arabic Typesetting" pitchFamily="66" charset="-78"/>
                          <a:ea typeface="+mj-ea"/>
                          <a:cs typeface="Arabic Typesetting" pitchFamily="66" charset="-78"/>
                        </a:rPr>
                        <a:t>RISC</a:t>
                      </a:r>
                      <a:endParaRPr kumimoji="0" lang="en-US" sz="6600" b="0" i="0" u="none" strike="noStrike" kern="1200" cap="none" spc="0" normalizeH="0" baseline="0" dirty="0">
                        <a:ln>
                          <a:noFill/>
                        </a:ln>
                        <a:solidFill>
                          <a:schemeClr val="tx1"/>
                        </a:solidFill>
                        <a:effectLst>
                          <a:outerShdw blurRad="31750" dist="25400" dir="5400000" algn="tl" rotWithShape="0">
                            <a:srgbClr val="000000">
                              <a:alpha val="25000"/>
                            </a:srgbClr>
                          </a:outerShdw>
                        </a:effectLst>
                        <a:uLnTx/>
                        <a:uFillTx/>
                        <a:latin typeface="Arabic Typesetting" pitchFamily="66" charset="-78"/>
                        <a:ea typeface="+mj-ea"/>
                        <a:cs typeface="Arabic Typesetting" pitchFamily="66" charset="-78"/>
                      </a:endParaRPr>
                    </a:p>
                  </a:txBody>
                  <a:tcPr/>
                </a:tc>
                <a:extLst>
                  <a:ext uri="{0D108BD9-81ED-4DB2-BD59-A6C34878D82A}">
                    <a16:rowId xmlns:a16="http://schemas.microsoft.com/office/drawing/2014/main" val="2440563848"/>
                  </a:ext>
                </a:extLst>
              </a:tr>
              <a:tr h="4927668">
                <a:tc>
                  <a:txBody>
                    <a:bodyPr/>
                    <a:lstStyle/>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t>Primary goal is to complete a task in as few lines of assembly as possible</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t>Emphasis on hardware </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t>complex instructions </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t>Memory-to-memory:</a:t>
                      </a:r>
                      <a:b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br>
                      <a: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t>"LOAD" and "STORE"</a:t>
                      </a:r>
                      <a:b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br>
                      <a: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t>incorporated in instructions</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t>Difficult to apply pipelining. </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t>Small code sizes,</a:t>
                      </a:r>
                      <a:b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br>
                      <a:r>
                        <a:rPr kumimoji="0" lang="en-US" sz="24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Arabic Typesetting" pitchFamily="66" charset="-78"/>
                        </a:rPr>
                        <a:t>high cycles per second </a:t>
                      </a:r>
                    </a:p>
                    <a:p>
                      <a:endParaRPr lang="en-US" dirty="0"/>
                    </a:p>
                  </a:txBody>
                  <a:tcPr/>
                </a:tc>
                <a:tc>
                  <a:txBody>
                    <a:bodyPr/>
                    <a:lstStyle/>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t>Primary goal is to speedup individual instruction</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t>Emphasis on software </a:t>
                      </a:r>
                      <a:b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br>
                      <a: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t>reduced instruction only </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t>Register to register:</a:t>
                      </a:r>
                      <a:b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br>
                      <a: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t>"LOAD" and "STORE"</a:t>
                      </a:r>
                      <a:b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br>
                      <a: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t>are independent instructions </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t>Easy to apply pipelining.</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t>Low cycles per second,</a:t>
                      </a:r>
                      <a:b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br>
                      <a:r>
                        <a:rPr kumimoji="0" lang="en-US" sz="2400" b="0" i="0" u="none" strike="noStrike" kern="1200" cap="none" spc="0" normalizeH="0" baseline="0" dirty="0" smtClean="0">
                          <a:ln>
                            <a:noFill/>
                          </a:ln>
                          <a:solidFill>
                            <a:prstClr val="black"/>
                          </a:solidFill>
                          <a:effectLst/>
                          <a:uLnTx/>
                          <a:uFillTx/>
                          <a:latin typeface="Arial Rounded MT Bold" panose="020F0704030504030204" pitchFamily="34" charset="0"/>
                          <a:ea typeface="+mn-ea"/>
                          <a:cs typeface="Arabic Typesetting" pitchFamily="66" charset="-78"/>
                        </a:rPr>
                        <a:t>large code sizes </a:t>
                      </a:r>
                    </a:p>
                    <a:p>
                      <a:endParaRPr lang="en-US" dirty="0"/>
                    </a:p>
                  </a:txBody>
                  <a:tcPr/>
                </a:tc>
                <a:extLst>
                  <a:ext uri="{0D108BD9-81ED-4DB2-BD59-A6C34878D82A}">
                    <a16:rowId xmlns:a16="http://schemas.microsoft.com/office/drawing/2014/main" val="3033528581"/>
                  </a:ext>
                </a:extLst>
              </a:tr>
            </a:tbl>
          </a:graphicData>
        </a:graphic>
      </p:graphicFrame>
    </p:spTree>
    <p:extLst>
      <p:ext uri="{BB962C8B-B14F-4D97-AF65-F5344CB8AC3E}">
        <p14:creationId xmlns:p14="http://schemas.microsoft.com/office/powerpoint/2010/main" val="179957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55" y="106453"/>
            <a:ext cx="10364451" cy="673835"/>
          </a:xfrm>
        </p:spPr>
        <p:txBody>
          <a:bodyPr>
            <a:normAutofit/>
          </a:bodyPr>
          <a:lstStyle/>
          <a:p>
            <a:r>
              <a:rPr lang="en-US" sz="3200" u="sng" dirty="0" smtClean="0">
                <a:effectLst>
                  <a:outerShdw blurRad="38100" dist="38100" dir="2700000" algn="tl">
                    <a:srgbClr val="000000">
                      <a:alpha val="43137"/>
                    </a:srgbClr>
                  </a:outerShdw>
                </a:effectLst>
              </a:rPr>
              <a:t>Chapters Included</a:t>
            </a:r>
            <a:endParaRPr lang="en-US" sz="3200"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97536" y="780288"/>
            <a:ext cx="11814048" cy="5913120"/>
          </a:xfrm>
        </p:spPr>
        <p:txBody>
          <a:bodyPr>
            <a:normAutofit/>
          </a:bodyPr>
          <a:lstStyle/>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1. D</a:t>
            </a:r>
            <a:r>
              <a:rPr lang="en-US" sz="2400" cap="none" dirty="0" smtClean="0">
                <a:latin typeface="Arial" panose="020B0604020202020204" pitchFamily="34" charset="0"/>
                <a:cs typeface="Arial" panose="020B0604020202020204" pitchFamily="34" charset="0"/>
              </a:rPr>
              <a:t>igital</a:t>
            </a:r>
            <a:r>
              <a:rPr lang="en-US" sz="2400" dirty="0" smtClean="0">
                <a:latin typeface="Arial" panose="020B0604020202020204" pitchFamily="34" charset="0"/>
                <a:cs typeface="Arial" panose="020B0604020202020204" pitchFamily="34" charset="0"/>
              </a:rPr>
              <a:t> l</a:t>
            </a:r>
            <a:r>
              <a:rPr lang="en-US" sz="2400" cap="none" dirty="0" smtClean="0">
                <a:latin typeface="Arial" panose="020B0604020202020204" pitchFamily="34" charset="0"/>
                <a:cs typeface="Arial" panose="020B0604020202020204" pitchFamily="34" charset="0"/>
              </a:rPr>
              <a:t>ogic</a:t>
            </a:r>
            <a:r>
              <a:rPr lang="en-US" sz="2400" dirty="0" smtClean="0">
                <a:latin typeface="Arial" panose="020B0604020202020204" pitchFamily="34" charset="0"/>
                <a:cs typeface="Arial" panose="020B0604020202020204" pitchFamily="34" charset="0"/>
              </a:rPr>
              <a:t> </a:t>
            </a:r>
            <a:r>
              <a:rPr lang="en-US" sz="2400" cap="none" dirty="0" smtClean="0">
                <a:latin typeface="Arial" panose="020B0604020202020204" pitchFamily="34" charset="0"/>
                <a:cs typeface="Arial" panose="020B0604020202020204" pitchFamily="34" charset="0"/>
              </a:rPr>
              <a:t>circuits</a:t>
            </a:r>
          </a:p>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2. D</a:t>
            </a:r>
            <a:r>
              <a:rPr lang="en-US" sz="2400" cap="none" dirty="0" smtClean="0">
                <a:latin typeface="Arial" panose="020B0604020202020204" pitchFamily="34" charset="0"/>
                <a:cs typeface="Arial" panose="020B0604020202020204" pitchFamily="34" charset="0"/>
              </a:rPr>
              <a:t>igital</a:t>
            </a:r>
            <a:r>
              <a:rPr lang="en-US" sz="2400" dirty="0" smtClean="0">
                <a:latin typeface="Arial" panose="020B0604020202020204" pitchFamily="34" charset="0"/>
                <a:cs typeface="Arial" panose="020B0604020202020204" pitchFamily="34" charset="0"/>
              </a:rPr>
              <a:t> c</a:t>
            </a:r>
            <a:r>
              <a:rPr lang="en-US" sz="2400" cap="none" dirty="0" smtClean="0">
                <a:latin typeface="Arial" panose="020B0604020202020204" pitchFamily="34" charset="0"/>
                <a:cs typeface="Arial" panose="020B0604020202020204" pitchFamily="34" charset="0"/>
              </a:rPr>
              <a:t>omponents</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3. </a:t>
            </a:r>
            <a:r>
              <a:rPr lang="en-US" sz="2400" dirty="0" smtClean="0">
                <a:latin typeface="Arial" panose="020B0604020202020204" pitchFamily="34" charset="0"/>
                <a:cs typeface="Arial" panose="020B0604020202020204" pitchFamily="34" charset="0"/>
              </a:rPr>
              <a:t>D</a:t>
            </a:r>
            <a:r>
              <a:rPr lang="en-US" sz="2400" cap="none" dirty="0" smtClean="0">
                <a:latin typeface="Arial" panose="020B0604020202020204" pitchFamily="34" charset="0"/>
                <a:cs typeface="Arial" panose="020B0604020202020204" pitchFamily="34" charset="0"/>
              </a:rPr>
              <a:t>ata</a:t>
            </a:r>
            <a:r>
              <a:rPr lang="en-US" sz="2400" dirty="0" smtClean="0">
                <a:latin typeface="Arial" panose="020B0604020202020204" pitchFamily="34" charset="0"/>
                <a:cs typeface="Arial" panose="020B0604020202020204" pitchFamily="34" charset="0"/>
              </a:rPr>
              <a:t> </a:t>
            </a:r>
            <a:r>
              <a:rPr lang="en-US" sz="2400" cap="none" dirty="0" smtClean="0">
                <a:latin typeface="Arial" panose="020B0604020202020204" pitchFamily="34" charset="0"/>
                <a:cs typeface="Arial" panose="020B0604020202020204" pitchFamily="34" charset="0"/>
              </a:rPr>
              <a:t>Representation </a:t>
            </a:r>
            <a:endParaRPr lang="en-US" sz="2400" b="1" cap="none"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4. </a:t>
            </a:r>
            <a:r>
              <a:rPr lang="en-US" sz="2400" b="1" cap="none" dirty="0" smtClean="0">
                <a:latin typeface="Arial" panose="020B0604020202020204" pitchFamily="34" charset="0"/>
                <a:cs typeface="Arial" panose="020B0604020202020204" pitchFamily="34" charset="0"/>
              </a:rPr>
              <a:t>Basic Computer Organization &amp; Design </a:t>
            </a:r>
            <a:r>
              <a:rPr lang="en-US" sz="2400" b="1" dirty="0" smtClean="0">
                <a:latin typeface="Arial" panose="020B0604020202020204" pitchFamily="34" charset="0"/>
                <a:cs typeface="Arial" panose="020B0604020202020204" pitchFamily="34" charset="0"/>
              </a:rPr>
              <a:t>→→</a:t>
            </a:r>
            <a:r>
              <a:rPr lang="en-US" sz="2400" b="1" cap="none" dirty="0" smtClean="0">
                <a:latin typeface="Arial" panose="020B0604020202020204" pitchFamily="34" charset="0"/>
                <a:cs typeface="Arial" panose="020B0604020202020204" pitchFamily="34" charset="0"/>
              </a:rPr>
              <a:t>Mid Term</a:t>
            </a:r>
            <a:endParaRPr lang="en-US" sz="2400" cap="none"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5. Central processing unit</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6.Pilpeline &amp; vector processing</a:t>
            </a: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7</a:t>
            </a:r>
            <a:r>
              <a:rPr lang="en-US" sz="2400" cap="none" dirty="0" smtClean="0">
                <a:latin typeface="Arial" panose="020B0604020202020204" pitchFamily="34" charset="0"/>
                <a:cs typeface="Arial" panose="020B0604020202020204" pitchFamily="34" charset="0"/>
              </a:rPr>
              <a:t>. I/O &amp; O/P organization </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8 Memory Management</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9. Multiprocessors </a:t>
            </a:r>
            <a:endParaRPr lang="en-US"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31867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23607" y="2494913"/>
            <a:ext cx="10363826" cy="1909940"/>
          </a:xfrm>
        </p:spPr>
        <p:txBody>
          <a:bodyPr>
            <a:normAutofit/>
          </a:bodyPr>
          <a:lstStyle/>
          <a:p>
            <a:pPr marL="0" indent="0" algn="ctr">
              <a:buNone/>
            </a:pPr>
            <a:r>
              <a:rPr lang="en-US" sz="6600" b="1" dirty="0" smtClean="0">
                <a:effectLst>
                  <a:outerShdw blurRad="38100" dist="38100" dir="2700000" algn="tl">
                    <a:srgbClr val="000000">
                      <a:alpha val="43137"/>
                    </a:srgbClr>
                  </a:outerShdw>
                </a:effectLst>
              </a:rPr>
              <a:t>T</a:t>
            </a:r>
            <a:r>
              <a:rPr lang="en-US" sz="6600" b="1" cap="none" dirty="0" smtClean="0">
                <a:effectLst>
                  <a:outerShdw blurRad="38100" dist="38100" dir="2700000" algn="tl">
                    <a:srgbClr val="000000">
                      <a:alpha val="43137"/>
                    </a:srgbClr>
                  </a:outerShdw>
                </a:effectLst>
              </a:rPr>
              <a:t>hank you</a:t>
            </a:r>
            <a:endParaRPr lang="en-US" sz="6600" b="1"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949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31" y="2154709"/>
            <a:ext cx="10364451" cy="1596177"/>
          </a:xfrm>
        </p:spPr>
        <p:txBody>
          <a:bodyPr>
            <a:normAutofit/>
          </a:bodyPr>
          <a:lstStyle/>
          <a:p>
            <a:r>
              <a:rPr lang="en-US" sz="4800" u="sng"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Chapter#6 </a:t>
            </a:r>
            <a:r>
              <a:rPr lang="en-US" sz="48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48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4800" u="sng"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Central processing unit</a:t>
            </a:r>
            <a:endParaRPr lang="en-US" sz="48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848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54" y="280416"/>
            <a:ext cx="10364451" cy="609600"/>
          </a:xfrm>
        </p:spPr>
        <p:txBody>
          <a:bodyPr>
            <a:normAutofit/>
          </a:bodyPr>
          <a:lstStyle/>
          <a:p>
            <a:r>
              <a:rPr lang="en-US" sz="3200"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Contents</a:t>
            </a:r>
            <a:endPar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70688" y="890016"/>
            <a:ext cx="11911584" cy="5657088"/>
          </a:xfrm>
        </p:spPr>
        <p:txBody>
          <a:bodyPr/>
          <a:lstStyle/>
          <a:p>
            <a:pPr lvl="0">
              <a:buClr>
                <a:prstClr val="black"/>
              </a:buClr>
              <a:buFont typeface="Wingdings" panose="05000000000000000000" pitchFamily="2" charset="2"/>
              <a:buChar char="q"/>
            </a:pPr>
            <a:r>
              <a:rPr lang="en-US" sz="24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a:p>
            <a:pPr lvl="0">
              <a:buClr>
                <a:prstClr val="black"/>
              </a:buClr>
              <a:buFont typeface="Wingdings" panose="05000000000000000000" pitchFamily="2" charset="2"/>
              <a:buChar char="q"/>
            </a:pPr>
            <a:r>
              <a:rPr lang="en-US" sz="24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General Register Organization</a:t>
            </a:r>
          </a:p>
          <a:p>
            <a:pPr lvl="0">
              <a:buClr>
                <a:prstClr val="black"/>
              </a:buClr>
              <a:buFont typeface="Wingdings" panose="05000000000000000000" pitchFamily="2" charset="2"/>
              <a:buChar char="q"/>
            </a:pPr>
            <a:r>
              <a:rPr lang="en-US" sz="24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Stack Organization</a:t>
            </a:r>
          </a:p>
          <a:p>
            <a:pPr>
              <a:buClr>
                <a:prstClr val="black"/>
              </a:buClr>
              <a:buFont typeface="Wingdings" panose="05000000000000000000" pitchFamily="2" charset="2"/>
              <a:buChar char="q"/>
            </a:pPr>
            <a:r>
              <a:rPr lang="en-US" altLang="ko-KR" sz="24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en-US" altLang="ko-KR" sz="24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everse  polish  notation</a:t>
            </a:r>
            <a:endParaRPr lang="en-US" sz="24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0">
              <a:buClr>
                <a:prstClr val="black"/>
              </a:buClr>
              <a:buFont typeface="Wingdings" panose="05000000000000000000" pitchFamily="2" charset="2"/>
              <a:buChar char="q"/>
            </a:pPr>
            <a:r>
              <a:rPr lang="en-US" sz="24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Instruction Formats</a:t>
            </a:r>
          </a:p>
          <a:p>
            <a:pPr lvl="0">
              <a:buClr>
                <a:prstClr val="black"/>
              </a:buClr>
              <a:buFont typeface="Wingdings" panose="05000000000000000000" pitchFamily="2" charset="2"/>
              <a:buChar char="q"/>
            </a:pPr>
            <a:r>
              <a:rPr lang="en-US" sz="24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Addressing modes</a:t>
            </a:r>
          </a:p>
          <a:p>
            <a:pPr lvl="0">
              <a:buClr>
                <a:prstClr val="black"/>
              </a:buClr>
              <a:buFont typeface="Wingdings" panose="05000000000000000000" pitchFamily="2" charset="2"/>
              <a:buChar char="q"/>
            </a:pPr>
            <a:r>
              <a:rPr lang="en-US" sz="24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Reduced Instruction </a:t>
            </a:r>
            <a:r>
              <a:rPr lang="en-US" sz="24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Set Computer (RISC</a:t>
            </a:r>
            <a:r>
              <a:rPr lang="en-US" sz="24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lvl="0">
              <a:buClr>
                <a:prstClr val="black"/>
              </a:buClr>
              <a:buFont typeface="Wingdings" panose="05000000000000000000" pitchFamily="2" charset="2"/>
              <a:buChar char="q"/>
            </a:pPr>
            <a:r>
              <a:rPr lang="en-US" sz="24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Complex </a:t>
            </a:r>
            <a:r>
              <a:rPr lang="en-US" sz="24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Instruction Set Computer </a:t>
            </a:r>
            <a:r>
              <a:rPr lang="en-US" sz="2400" cap="none"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(CISC)</a:t>
            </a:r>
            <a:endParaRPr lang="en-US" sz="2400" cap="none"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0">
              <a:buClr>
                <a:prstClr val="black"/>
              </a:buClr>
              <a:buFont typeface="Wingdings" panose="05000000000000000000" pitchFamily="2" charset="2"/>
              <a:buChar char="q"/>
            </a:pPr>
            <a:endParaRPr lang="en-US" sz="2400" cap="none" dirty="0" smtClean="0">
              <a:solidFill>
                <a:prstClr val="black"/>
              </a:solidFill>
              <a:latin typeface="Arial" panose="020B0604020202020204" pitchFamily="34" charset="0"/>
              <a:cs typeface="Arial" panose="020B0604020202020204" pitchFamily="34" charset="0"/>
            </a:endParaRPr>
          </a:p>
          <a:p>
            <a:pPr marL="0" lvl="0" indent="0">
              <a:buClr>
                <a:prstClr val="black"/>
              </a:buClr>
              <a:buNone/>
            </a:pPr>
            <a:endParaRPr lang="en-US" sz="2400" cap="none" dirty="0" smtClean="0">
              <a:solidFill>
                <a:prstClr val="black"/>
              </a:solidFill>
              <a:latin typeface="Arial" panose="020B0604020202020204" pitchFamily="34" charset="0"/>
              <a:cs typeface="Arial" panose="020B0604020202020204" pitchFamily="34" charset="0"/>
            </a:endParaRPr>
          </a:p>
          <a:p>
            <a:pPr marL="0" lvl="0" indent="0">
              <a:buClr>
                <a:prstClr val="black"/>
              </a:buClr>
              <a:buNone/>
            </a:pPr>
            <a:endParaRPr lang="en-US" sz="2400" cap="none" dirty="0" smtClean="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0255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8214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95730"/>
            <a:ext cx="10364451" cy="748167"/>
          </a:xfrm>
        </p:spPr>
        <p:txBody>
          <a:bodyPr>
            <a:normAutofit/>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MAJOR  COMPONENTS  OF  CPU</a:t>
            </a:r>
          </a:p>
        </p:txBody>
      </p:sp>
      <p:sp>
        <p:nvSpPr>
          <p:cNvPr id="3" name="Content Placeholder 2"/>
          <p:cNvSpPr>
            <a:spLocks noGrp="1"/>
          </p:cNvSpPr>
          <p:nvPr>
            <p:ph sz="quarter" idx="13"/>
          </p:nvPr>
        </p:nvSpPr>
        <p:spPr>
          <a:xfrm>
            <a:off x="216309" y="1229032"/>
            <a:ext cx="11798709" cy="5515897"/>
          </a:xfrm>
        </p:spPr>
        <p:txBody>
          <a:bodyPr>
            <a:normAutofit lnSpcReduction="10000"/>
          </a:bodyPr>
          <a:lstStyle/>
          <a:p>
            <a:pPr>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torage components:</a:t>
            </a:r>
          </a:p>
          <a:p>
            <a:pPr>
              <a:buFont typeface="Wingdings" panose="05000000000000000000" pitchFamily="2" charset="2"/>
              <a:buChar char="ü"/>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b="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egisters</a:t>
            </a:r>
          </a:p>
          <a:p>
            <a:pPr>
              <a:buFont typeface="Wingdings" panose="05000000000000000000" pitchFamily="2" charset="2"/>
              <a:buChar char="ü"/>
            </a:pP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Flip-flops</a:t>
            </a:r>
            <a:endPar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xecution (processing) components:</a:t>
            </a:r>
          </a:p>
          <a:p>
            <a:pPr>
              <a:buFont typeface="Wingdings" panose="05000000000000000000" pitchFamily="2" charset="2"/>
              <a:buChar char="ü"/>
            </a:pPr>
            <a:r>
              <a:rPr lang="en-US" sz="2400" b="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rithmetic logic unit (ALU):</a:t>
            </a:r>
          </a:p>
          <a:p>
            <a:pPr>
              <a:buFont typeface="Wingdings" panose="05000000000000000000" pitchFamily="2" charset="2"/>
              <a:buChar char="ü"/>
            </a:pP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Arithmetic calculations, logical computations </a:t>
            </a:r>
          </a:p>
          <a:p>
            <a:pPr>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ransfer components:</a:t>
            </a:r>
          </a:p>
          <a:p>
            <a:pPr>
              <a:buFont typeface="Wingdings" panose="05000000000000000000" pitchFamily="2" charset="2"/>
              <a:buChar char="ü"/>
            </a:pP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Bus</a:t>
            </a:r>
            <a:endPar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ontrol components:</a:t>
            </a:r>
          </a:p>
          <a:p>
            <a:pPr>
              <a:buFont typeface="Wingdings" panose="05000000000000000000" pitchFamily="2" charset="2"/>
              <a:buChar char="ü"/>
            </a:pP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Control unit</a:t>
            </a:r>
          </a:p>
          <a:p>
            <a:endParaRPr lang="en-US" sz="2400" dirty="0"/>
          </a:p>
        </p:txBody>
      </p:sp>
    </p:spTree>
    <p:extLst>
      <p:ext uri="{BB962C8B-B14F-4D97-AF65-F5344CB8AC3E}">
        <p14:creationId xmlns:p14="http://schemas.microsoft.com/office/powerpoint/2010/main" val="2926511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320040"/>
            <a:ext cx="12070080" cy="6355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64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568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55313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2317</TotalTime>
  <Words>757</Words>
  <Application>Microsoft Office PowerPoint</Application>
  <PresentationFormat>Widescreen</PresentationFormat>
  <Paragraphs>146</Paragraphs>
  <Slides>30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맑은 고딕</vt:lpstr>
      <vt:lpstr>Arabic Typesetting</vt:lpstr>
      <vt:lpstr>Arial</vt:lpstr>
      <vt:lpstr>Arial Rounded MT Bold</vt:lpstr>
      <vt:lpstr>Calibri</vt:lpstr>
      <vt:lpstr>굴림</vt:lpstr>
      <vt:lpstr>Symbol</vt:lpstr>
      <vt:lpstr>Times New Roman</vt:lpstr>
      <vt:lpstr>Tw Cen MT</vt:lpstr>
      <vt:lpstr>Wingdings</vt:lpstr>
      <vt:lpstr>Droplet</vt:lpstr>
      <vt:lpstr>Computer ARCHITECTURE (CA)</vt:lpstr>
      <vt:lpstr>Recommended Books</vt:lpstr>
      <vt:lpstr>Chapters Included</vt:lpstr>
      <vt:lpstr>Chapter#6  Central processing unit</vt:lpstr>
      <vt:lpstr>Contents</vt:lpstr>
      <vt:lpstr>PowerPoint Presentation</vt:lpstr>
      <vt:lpstr>MAJOR  COMPONENTS  OF  CPU</vt:lpstr>
      <vt:lpstr>PowerPoint Presentation</vt:lpstr>
      <vt:lpstr>PowerPoint Presentation</vt:lpstr>
      <vt:lpstr>PowerPoint Presentation</vt:lpstr>
      <vt:lpstr>GENERAL  REGISTER  ORGANIZATION</vt:lpstr>
      <vt:lpstr>Stack or LIFO(Last-In, First-Out) </vt:lpstr>
      <vt:lpstr>Stack or LIFO(Last-In, First-Out) </vt:lpstr>
      <vt:lpstr>MEMORY  STACK  ORGANIZATION</vt:lpstr>
      <vt:lpstr>REGISTER  STACK  ORGANIZATION</vt:lpstr>
      <vt:lpstr>REVERSE  POLISH  NOTATION</vt:lpstr>
      <vt:lpstr>REVERSE  POLISH  NOTATION</vt:lpstr>
      <vt:lpstr>REVERSE  POLISH  NOTATION</vt:lpstr>
      <vt:lpstr>REVERSE  POLISH  NOTATION</vt:lpstr>
      <vt:lpstr>Stack operation</vt:lpstr>
      <vt:lpstr>PowerPoint Presentation</vt:lpstr>
      <vt:lpstr>PROCESSOR ORGANIZATION</vt:lpstr>
      <vt:lpstr>PowerPoint Presentation</vt:lpstr>
      <vt:lpstr>What is CISC….?</vt:lpstr>
      <vt:lpstr>Main Idea of CISC</vt:lpstr>
      <vt:lpstr>Characteristics of a CISC design</vt:lpstr>
      <vt:lpstr>Characteristics of a CISC design</vt:lpstr>
      <vt:lpstr>RISC:  REDUCED INSTRUCTION SET COMPUTERS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(CA)</dc:title>
  <dc:creator>Mughal</dc:creator>
  <cp:lastModifiedBy>Windows User</cp:lastModifiedBy>
  <cp:revision>151</cp:revision>
  <dcterms:created xsi:type="dcterms:W3CDTF">2017-05-20T09:04:55Z</dcterms:created>
  <dcterms:modified xsi:type="dcterms:W3CDTF">2017-11-01T17:56:31Z</dcterms:modified>
</cp:coreProperties>
</file>