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60" r:id="rId3"/>
    <p:sldId id="262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A4854-CCCF-45DE-BCA9-FD05E13E9B7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D682B-8FDC-456D-923D-4F5C5286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1996" cy="10363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5071" y="1334608"/>
            <a:ext cx="10326624" cy="2509213"/>
          </a:xfrm>
        </p:spPr>
        <p:txBody>
          <a:bodyPr>
            <a:normAutofit/>
          </a:bodyPr>
          <a:lstStyle/>
          <a:p>
            <a:r>
              <a:rPr lang="en-US" sz="5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sz="5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(CA)</a:t>
            </a:r>
            <a:endParaRPr lang="en-US" sz="5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48818" y="5540152"/>
            <a:ext cx="2174812" cy="1011935"/>
          </a:xfrm>
        </p:spPr>
        <p:txBody>
          <a:bodyPr>
            <a:noAutofit/>
          </a:bodyPr>
          <a:lstStyle/>
          <a:p>
            <a:r>
              <a:rPr lang="en-US" sz="20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</a:t>
            </a:r>
            <a:r>
              <a:rPr lang="en-US" sz="2000" b="1" u="sng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ourse </a:t>
            </a:r>
            <a:r>
              <a:rPr lang="en-US" sz="20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sz="2000" b="1" u="sng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nstructor </a:t>
            </a:r>
          </a:p>
          <a:p>
            <a:r>
              <a:rPr lang="en-US" sz="20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</a:t>
            </a:r>
            <a:r>
              <a:rPr lang="en-US" sz="2000" b="1" u="sng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ira</a:t>
            </a:r>
            <a:r>
              <a:rPr lang="en-US" sz="20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b</a:t>
            </a:r>
            <a:r>
              <a:rPr lang="en-US" sz="2000" b="1" u="sng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eenish</a:t>
            </a:r>
            <a:endParaRPr lang="en-US" sz="2000" b="1" u="sng" cap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484" y="6151977"/>
            <a:ext cx="4739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21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97" y="785665"/>
            <a:ext cx="10364451" cy="463031"/>
          </a:xfrm>
        </p:spPr>
        <p:txBody>
          <a:bodyPr>
            <a:normAutofit fontScale="90000"/>
          </a:bodyPr>
          <a:lstStyle/>
          <a:p>
            <a:r>
              <a:rPr lang="en-US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Flynn’s Classification</a:t>
            </a:r>
            <a:br>
              <a:rPr lang="en-US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6290" y="1786989"/>
            <a:ext cx="10363826" cy="3424107"/>
          </a:xfrm>
        </p:spPr>
        <p:txBody>
          <a:bodyPr/>
          <a:lstStyle/>
          <a:p>
            <a:pPr algn="just"/>
            <a:r>
              <a:rPr lang="en-US" altLang="en-US" sz="32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+mj-ea"/>
                <a:cs typeface="+mj-cs"/>
              </a:rPr>
              <a:t>It is based on instruction and data processing. </a:t>
            </a:r>
            <a:endParaRPr lang="en-US" altLang="en-US" sz="3200" cap="none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+mj-ea"/>
              <a:cs typeface="+mj-cs"/>
            </a:endParaRPr>
          </a:p>
          <a:p>
            <a:pPr algn="just"/>
            <a:r>
              <a:rPr lang="en-US" altLang="en-US" sz="320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+mj-ea"/>
                <a:cs typeface="+mj-cs"/>
              </a:rPr>
              <a:t>A </a:t>
            </a:r>
            <a:r>
              <a:rPr lang="en-US" altLang="en-US" sz="32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+mj-ea"/>
                <a:cs typeface="+mj-cs"/>
              </a:rPr>
              <a:t>computer is classified by whether it processes a single instruction at a time or multiple instructions simultaneously, and whether it operates on one or multiple data sets.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1924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102" y="500530"/>
            <a:ext cx="10364451" cy="807160"/>
          </a:xfrm>
        </p:spPr>
        <p:txBody>
          <a:bodyPr>
            <a:normAutofit/>
          </a:bodyPr>
          <a:lstStyle/>
          <a:p>
            <a:r>
              <a:rPr lang="en-US" altLang="en-US" sz="4000" u="sng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Categories of Flynn’s Classification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35973" y="1661653"/>
            <a:ext cx="11798710" cy="4503174"/>
          </a:xfrm>
        </p:spPr>
        <p:txBody>
          <a:bodyPr>
            <a:normAutofit/>
          </a:bodyPr>
          <a:lstStyle/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en-US" sz="28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SISD: Single instruction with single </a:t>
            </a:r>
            <a:r>
              <a:rPr lang="en-US" altLang="en-US" sz="280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80000"/>
              <a:buFont typeface="Wingdings" panose="05000000000000000000" pitchFamily="2" charset="2"/>
              <a:buChar char="n"/>
            </a:pPr>
            <a:endParaRPr lang="en-US" altLang="en-US" sz="2800" cap="none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en-US" sz="28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SIMD: Single instruction with multiple </a:t>
            </a:r>
            <a:r>
              <a:rPr lang="en-US" altLang="en-US" sz="280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80000"/>
              <a:buFont typeface="Wingdings" panose="05000000000000000000" pitchFamily="2" charset="2"/>
              <a:buChar char="n"/>
            </a:pPr>
            <a:endParaRPr lang="en-US" altLang="en-US" sz="2800" cap="none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en-US" sz="28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MISD: Multiple instruction with single </a:t>
            </a:r>
            <a:r>
              <a:rPr lang="en-US" altLang="en-US" sz="280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80000"/>
              <a:buFont typeface="Wingdings" panose="05000000000000000000" pitchFamily="2" charset="2"/>
              <a:buChar char="n"/>
            </a:pPr>
            <a:endParaRPr lang="en-US" altLang="en-US" sz="2800" cap="none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en-US" sz="28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MIMD: Multiple instruction with multiple data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79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433" y="392375"/>
            <a:ext cx="10609631" cy="984141"/>
          </a:xfrm>
        </p:spPr>
        <p:txBody>
          <a:bodyPr>
            <a:noAutofit/>
          </a:bodyPr>
          <a:lstStyle/>
          <a:p>
            <a:r>
              <a:rPr lang="en-US" altLang="en-US" sz="4000" u="sng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Single Instruction Single Data</a:t>
            </a:r>
            <a:br>
              <a:rPr lang="en-US" altLang="en-US" sz="4000" u="sng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</a:br>
            <a:r>
              <a:rPr lang="en-US" altLang="en-US" sz="4000" u="sng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(SISD)</a:t>
            </a:r>
            <a:br>
              <a:rPr lang="en-US" altLang="en-US" sz="4000" u="sng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</a:br>
            <a:endParaRPr lang="en-US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43502" y="1661652"/>
            <a:ext cx="11091413" cy="4857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4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SISD machines executes a single instruction on individual data values using a single processor.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One control unit, one processor unit, and one memory unit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368" y="3543851"/>
            <a:ext cx="5812085" cy="238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78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16" y="628350"/>
            <a:ext cx="10364451" cy="492528"/>
          </a:xfrm>
        </p:spPr>
        <p:txBody>
          <a:bodyPr>
            <a:normAutofit fontScale="90000"/>
          </a:bodyPr>
          <a:lstStyle/>
          <a:p>
            <a:r>
              <a:rPr lang="en-US" alt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(SIMD) Single Instruction Multiple Data</a:t>
            </a:r>
            <a:br>
              <a:rPr lang="en-US" alt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8155" y="1120878"/>
            <a:ext cx="11818374" cy="467032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30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+mj-ea"/>
                <a:cs typeface="+mj-cs"/>
              </a:rPr>
              <a:t>As its name implies, an SIMD machine executes a single instruction on multiple data values simultaneously using many processors. </a:t>
            </a:r>
            <a:endParaRPr lang="en-US" altLang="en-US" sz="3000" cap="none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+mj-ea"/>
              <a:cs typeface="+mj-cs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300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+mj-ea"/>
                <a:cs typeface="+mj-cs"/>
              </a:rPr>
              <a:t>Since </a:t>
            </a:r>
            <a:r>
              <a:rPr lang="en-US" altLang="en-US" sz="30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+mj-ea"/>
                <a:cs typeface="+mj-cs"/>
              </a:rPr>
              <a:t>there is only one instruction, each processor does not have to fetch and decode each instruction. </a:t>
            </a:r>
            <a:endParaRPr lang="en-US" altLang="en-US" sz="3000" cap="none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+mj-ea"/>
              <a:cs typeface="+mj-cs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300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+mj-ea"/>
                <a:cs typeface="+mj-cs"/>
              </a:rPr>
              <a:t>Instead </a:t>
            </a:r>
            <a:r>
              <a:rPr lang="en-US" altLang="en-US" sz="30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+mj-ea"/>
                <a:cs typeface="+mj-cs"/>
              </a:rPr>
              <a:t>a single control unit handles this task for all processors within the SIMD computer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8734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02360"/>
          </a:xfrm>
        </p:spPr>
        <p:txBody>
          <a:bodyPr>
            <a:normAutofit fontScale="90000"/>
          </a:bodyPr>
          <a:lstStyle/>
          <a:p>
            <a:r>
              <a:rPr lang="en-US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(MISD) Multiple Instruction Single Data</a:t>
            </a:r>
            <a:br>
              <a:rPr lang="en-US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26142" y="924232"/>
            <a:ext cx="11798710" cy="57027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8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+mj-ea"/>
                <a:cs typeface="+mj-cs"/>
              </a:rPr>
              <a:t>This classification is not practical to implement. So, no significant MISD computers have ever been  </a:t>
            </a:r>
            <a:r>
              <a:rPr lang="en-US" altLang="en-US" sz="280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+mj-ea"/>
                <a:cs typeface="+mj-cs"/>
              </a:rPr>
              <a:t>built</a:t>
            </a:r>
            <a:endParaRPr lang="en-US" altLang="en-US" sz="3200" cap="none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+mj-ea"/>
              <a:cs typeface="+mj-cs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+mj-ea"/>
                <a:cs typeface="+mj-cs"/>
              </a:rPr>
              <a:t>Execution </a:t>
            </a:r>
            <a:r>
              <a:rPr lang="en-US" sz="28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+mj-ea"/>
                <a:cs typeface="+mj-cs"/>
              </a:rPr>
              <a:t>of  multiple instructions on multiple </a:t>
            </a:r>
            <a:r>
              <a:rPr lang="en-US" sz="280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+mj-ea"/>
                <a:cs typeface="+mj-cs"/>
              </a:rPr>
              <a:t>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+mj-ea"/>
                <a:cs typeface="+mj-cs"/>
              </a:rPr>
              <a:t>Shared memory multiprocessors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+mj-ea"/>
                <a:cs typeface="+mj-cs"/>
              </a:rPr>
              <a:t>Message-passing </a:t>
            </a:r>
            <a:r>
              <a:rPr lang="en-US" sz="28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+mj-ea"/>
                <a:cs typeface="+mj-cs"/>
              </a:rPr>
              <a:t>multi </a:t>
            </a:r>
            <a:r>
              <a:rPr lang="en-US" sz="280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+mj-ea"/>
                <a:cs typeface="+mj-cs"/>
              </a:rPr>
              <a:t>computers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+mj-ea"/>
                <a:cs typeface="+mj-cs"/>
              </a:rPr>
              <a:t> </a:t>
            </a:r>
            <a:r>
              <a:rPr lang="en-US" sz="28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+mj-ea"/>
                <a:cs typeface="+mj-cs"/>
              </a:rPr>
              <a:t>(multicomputer system)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cap="none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605" y="2885471"/>
            <a:ext cx="5219700" cy="322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87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33" y="403122"/>
            <a:ext cx="10364451" cy="749688"/>
          </a:xfrm>
        </p:spPr>
        <p:txBody>
          <a:bodyPr>
            <a:normAutofit fontScale="90000"/>
          </a:bodyPr>
          <a:lstStyle/>
          <a:p>
            <a:r>
              <a:rPr lang="en-US" altLang="en-US" u="sng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MIMD) Multiple Instruction Multiple Data</a:t>
            </a:r>
            <a:br>
              <a:rPr lang="en-US" altLang="en-US" u="sng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</a:br>
            <a:r>
              <a:rPr lang="en-US" altLang="en-US" u="sng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/>
            </a:r>
            <a:br>
              <a:rPr lang="en-US" altLang="en-US" u="sng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</a:br>
            <a:endParaRPr lang="en-US" sz="2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7484" y="934066"/>
            <a:ext cx="11887200" cy="5692876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+mj-ea"/>
                <a:cs typeface="+mj-cs"/>
              </a:rPr>
              <a:t>Systems referred to as multiprocessors or multi computers are usually MIMD</a:t>
            </a:r>
            <a:r>
              <a:rPr lang="en-US" altLang="en-US" sz="280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+mj-ea"/>
                <a:cs typeface="+mj-cs"/>
              </a:rPr>
              <a:t>.</a:t>
            </a:r>
          </a:p>
          <a:p>
            <a:pPr algn="just"/>
            <a:r>
              <a:rPr lang="en-US" altLang="en-US" sz="280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+mj-ea"/>
                <a:cs typeface="+mj-cs"/>
              </a:rPr>
              <a:t> </a:t>
            </a:r>
            <a:r>
              <a:rPr lang="en-US" altLang="en-US" sz="28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+mj-ea"/>
                <a:cs typeface="+mj-cs"/>
              </a:rPr>
              <a:t>It may execute multiple instructions simultaneously, unlike SIMD. So, each processor must include its own control unit. </a:t>
            </a:r>
            <a:endParaRPr lang="en-US" altLang="en-US" sz="2800" cap="none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+mj-ea"/>
              <a:cs typeface="+mj-cs"/>
            </a:endParaRPr>
          </a:p>
          <a:p>
            <a:pPr algn="just"/>
            <a:r>
              <a:rPr lang="en-US" altLang="en-US" sz="280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+mj-ea"/>
                <a:cs typeface="+mj-cs"/>
              </a:rPr>
              <a:t>MIMD </a:t>
            </a:r>
            <a:r>
              <a:rPr lang="en-US" altLang="en-US" sz="28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+mj-ea"/>
                <a:cs typeface="+mj-cs"/>
              </a:rPr>
              <a:t>machines are well suited for general purpose use.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6731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130" y="324465"/>
            <a:ext cx="10364451" cy="975829"/>
          </a:xfrm>
        </p:spPr>
        <p:txBody>
          <a:bodyPr>
            <a:normAutofit fontScale="90000"/>
          </a:bodyPr>
          <a:lstStyle/>
          <a:p>
            <a:r>
              <a:rPr lang="en-US" altLang="en-US" sz="4400" u="sng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System Topologies</a:t>
            </a:r>
            <a:r>
              <a:rPr lang="en-US" altLang="en-US" sz="44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/>
            </a:r>
            <a:br>
              <a:rPr lang="en-US" altLang="en-US" sz="44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7484" y="875072"/>
            <a:ext cx="11877368" cy="5801032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8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+mj-ea"/>
                <a:cs typeface="+mj-cs"/>
              </a:rPr>
              <a:t>The topology of a multiprocessor system refers to the pattern of connections between its processors. </a:t>
            </a:r>
            <a:endParaRPr lang="en-US" altLang="en-US" sz="2800" cap="none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+mj-ea"/>
              <a:cs typeface="+mj-cs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80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+mj-ea"/>
                <a:cs typeface="+mj-cs"/>
              </a:rPr>
              <a:t>Various </a:t>
            </a:r>
            <a:r>
              <a:rPr lang="en-US" altLang="en-US" sz="28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+mj-ea"/>
                <a:cs typeface="+mj-cs"/>
              </a:rPr>
              <a:t>factors, typically involving a cost-performance tradeoff, determine </a:t>
            </a:r>
            <a:r>
              <a:rPr lang="en-US" altLang="en-US" sz="280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+mj-ea"/>
                <a:cs typeface="+mj-cs"/>
              </a:rPr>
              <a:t>which </a:t>
            </a:r>
            <a:r>
              <a:rPr lang="en-US" altLang="en-US" sz="28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+mj-ea"/>
                <a:cs typeface="+mj-cs"/>
              </a:rPr>
              <a:t>topology a computer designer will select for a multiprocessor </a:t>
            </a:r>
            <a:r>
              <a:rPr lang="en-US" altLang="en-US" sz="280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+mj-ea"/>
                <a:cs typeface="+mj-cs"/>
              </a:rPr>
              <a:t>system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8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+mj-ea"/>
                <a:cs typeface="+mj-cs"/>
              </a:rPr>
              <a:t>Examples of Topology (pattern of connections between processors)</a:t>
            </a:r>
          </a:p>
          <a:p>
            <a:r>
              <a:rPr lang="en-US" altLang="en-US" sz="28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+mj-ea"/>
                <a:cs typeface="+mj-cs"/>
              </a:rPr>
              <a:t>Shared Bus Topology</a:t>
            </a:r>
          </a:p>
          <a:p>
            <a:r>
              <a:rPr lang="en-US" altLang="en-US" sz="28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+mj-ea"/>
                <a:cs typeface="+mj-cs"/>
              </a:rPr>
              <a:t>Ring Topology</a:t>
            </a:r>
          </a:p>
          <a:p>
            <a:r>
              <a:rPr lang="en-US" altLang="en-US" sz="28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+mj-ea"/>
                <a:cs typeface="+mj-cs"/>
              </a:rPr>
              <a:t>Tree Topology</a:t>
            </a:r>
          </a:p>
          <a:p>
            <a:r>
              <a:rPr lang="en-US" altLang="en-US" sz="28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+mj-ea"/>
                <a:cs typeface="+mj-cs"/>
              </a:rPr>
              <a:t>Mesh Topology</a:t>
            </a:r>
          </a:p>
          <a:p>
            <a:r>
              <a:rPr lang="en-US" altLang="en-US" sz="28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+mj-ea"/>
                <a:cs typeface="+mj-cs"/>
              </a:rPr>
              <a:t>Hypercube Topology</a:t>
            </a:r>
          </a:p>
          <a:p>
            <a:r>
              <a:rPr lang="en-US" altLang="en-US" sz="28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+mj-ea"/>
                <a:cs typeface="+mj-cs"/>
              </a:rPr>
              <a:t>Completely connected Topology</a:t>
            </a:r>
          </a:p>
          <a:p>
            <a:endParaRPr lang="en-US" altLang="en-US" sz="1200" dirty="0"/>
          </a:p>
          <a:p>
            <a:pPr algn="just">
              <a:buFont typeface="Wingdings" panose="05000000000000000000" pitchFamily="2" charset="2"/>
              <a:buChar char="q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328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404038"/>
          </a:xfrm>
        </p:spPr>
        <p:txBody>
          <a:bodyPr>
            <a:normAutofit fontScale="90000"/>
          </a:bodyPr>
          <a:lstStyle/>
          <a:p>
            <a:r>
              <a:rPr lang="en-US" altLang="en-US" u="sng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Shared Bus Topology</a:t>
            </a:r>
            <a:r>
              <a:rPr lang="en-US" altLang="en-US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/>
            </a:r>
            <a:br>
              <a:rPr lang="en-US" altLang="en-US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</a:br>
            <a:r>
              <a:rPr lang="en-US" altLang="en-US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/>
            </a:r>
            <a:br>
              <a:rPr lang="en-US" altLang="en-US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44129" y="953730"/>
            <a:ext cx="11484077" cy="4837470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+mj-ea"/>
                <a:cs typeface="+mj-cs"/>
              </a:rPr>
              <a:t>In this topology, processors communicate with each other exclusively through this bus. However, the bus can only handle only one data transmission at a time. In most shared busses, processors directly communicate with their own local memory.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245" y="3191854"/>
            <a:ext cx="5224109" cy="293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92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89173"/>
          </a:xfrm>
        </p:spPr>
        <p:txBody>
          <a:bodyPr>
            <a:normAutofit fontScale="90000"/>
          </a:bodyPr>
          <a:lstStyle/>
          <a:p>
            <a:r>
              <a:rPr lang="en-US" altLang="en-US" u="sng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Ring Topology</a:t>
            </a:r>
            <a:br>
              <a:rPr lang="en-US" altLang="en-US" u="sng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</a:b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16310" y="1307690"/>
            <a:ext cx="11808542" cy="538807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8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+mj-ea"/>
                <a:cs typeface="+mj-cs"/>
              </a:rPr>
              <a:t>The ring topology uses direct connections between processors instead of a shared bus. This allows all communication links to be active </a:t>
            </a:r>
            <a:r>
              <a:rPr lang="en-US" altLang="en-US" sz="280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+mj-ea"/>
                <a:cs typeface="+mj-cs"/>
              </a:rPr>
              <a:t>simultaneously.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80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+mj-ea"/>
                <a:cs typeface="+mj-cs"/>
              </a:rPr>
              <a:t>Data </a:t>
            </a:r>
            <a:r>
              <a:rPr lang="en-US" altLang="en-US" sz="28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+mj-ea"/>
                <a:cs typeface="+mj-cs"/>
              </a:rPr>
              <a:t>may have to travel through several processors to reach its destination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623" y="3338225"/>
            <a:ext cx="4529721" cy="281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09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79341"/>
          </a:xfrm>
        </p:spPr>
        <p:txBody>
          <a:bodyPr>
            <a:noAutofit/>
          </a:bodyPr>
          <a:lstStyle/>
          <a:p>
            <a:r>
              <a:rPr lang="en-US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Tree Topology</a:t>
            </a:r>
            <a:br>
              <a:rPr lang="en-US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6981" y="1297858"/>
            <a:ext cx="11857703" cy="5338916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4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Like the ring, it uses direct connections between processors; each having three connections. There is only one </a:t>
            </a:r>
            <a:r>
              <a:rPr lang="en-US" altLang="en-US" sz="240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unique </a:t>
            </a:r>
            <a:r>
              <a:rPr lang="en-US" altLang="en-US" sz="24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path between any pair of </a:t>
            </a:r>
            <a:r>
              <a:rPr lang="en-US" altLang="en-US" sz="240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processors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999" y="2618887"/>
            <a:ext cx="6480610" cy="303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7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871" y="143029"/>
            <a:ext cx="7805729" cy="663655"/>
          </a:xfrm>
        </p:spPr>
        <p:txBody>
          <a:bodyPr>
            <a:normAutofit/>
          </a:bodyPr>
          <a:lstStyle/>
          <a:p>
            <a:r>
              <a:rPr 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Recommended Books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9" y="136876"/>
            <a:ext cx="2985751" cy="2873024"/>
          </a:xfrm>
        </p:spPr>
      </p:pic>
      <p:sp>
        <p:nvSpPr>
          <p:cNvPr id="6" name="Rectangle 5"/>
          <p:cNvSpPr/>
          <p:nvPr/>
        </p:nvSpPr>
        <p:spPr>
          <a:xfrm>
            <a:off x="3893224" y="4054348"/>
            <a:ext cx="68521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Computer Organization and Architecture Designing For Performance By William Stallings</a:t>
            </a:r>
          </a:p>
          <a:p>
            <a:pPr algn="just"/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93224" y="1220596"/>
            <a:ext cx="66351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Computer Systems Architecture, 3rd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Edition</a:t>
            </a:r>
          </a:p>
          <a:p>
            <a:pPr algn="just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M.Morris Mano; Prentice Hall International  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9" y="3219333"/>
            <a:ext cx="2985751" cy="335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5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61354"/>
          </a:xfrm>
        </p:spPr>
        <p:txBody>
          <a:bodyPr>
            <a:normAutofit fontScale="90000"/>
          </a:bodyPr>
          <a:lstStyle/>
          <a:p>
            <a:r>
              <a:rPr lang="en-US" altLang="en-US" sz="4000" u="sng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Mesh Topology</a:t>
            </a:r>
            <a:r>
              <a:rPr lang="en-US" altLang="en-US" sz="3200" u="sng" cap="none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US" altLang="en-US" sz="3200" u="sng" cap="none" dirty="0">
                <a:solidFill>
                  <a:srgbClr val="000000"/>
                </a:solidFill>
                <a:latin typeface="Times New Roman"/>
              </a:rPr>
            </a:br>
            <a:r>
              <a:rPr lang="en-US" altLang="en-US" sz="3200" u="sng" cap="none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US" altLang="en-US" sz="3200" u="sng" cap="none" dirty="0">
                <a:solidFill>
                  <a:srgbClr val="000000"/>
                </a:solidFill>
                <a:latin typeface="Times New Roman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72999" y="1002891"/>
            <a:ext cx="11651853" cy="490629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8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+mj-ea"/>
                <a:cs typeface="+mj-cs"/>
              </a:rPr>
              <a:t>In the mesh topology, every processor connects to the processors above and below it, and to its right and left.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265" y="2580842"/>
            <a:ext cx="4602879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3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136" y="776748"/>
            <a:ext cx="10364451" cy="503881"/>
          </a:xfrm>
        </p:spPr>
        <p:txBody>
          <a:bodyPr>
            <a:noAutofit/>
          </a:bodyPr>
          <a:lstStyle/>
          <a:p>
            <a:r>
              <a:rPr lang="en-US" altLang="en-US" u="sng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Hypercube Topology</a:t>
            </a:r>
            <a:br>
              <a:rPr lang="en-US" altLang="en-US" u="sng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</a:b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7315" y="1280630"/>
            <a:ext cx="11828207" cy="5503628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+mj-ea"/>
                <a:cs typeface="+mj-cs"/>
              </a:rPr>
              <a:t>The hypercube is a multidimensional mesh topology. Each processor connects to all other processors whose binary values differ by one bit. 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218" y="2732839"/>
            <a:ext cx="4438273" cy="31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02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95651"/>
          </a:xfrm>
        </p:spPr>
        <p:txBody>
          <a:bodyPr>
            <a:normAutofit fontScale="90000"/>
          </a:bodyPr>
          <a:lstStyle/>
          <a:p>
            <a:r>
              <a:rPr lang="en-US" altLang="en-US" sz="4000" u="sng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Completely connected Topology</a:t>
            </a:r>
            <a:br>
              <a:rPr lang="en-US" altLang="en-US" sz="4000" u="sng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</a:b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6981" y="1514168"/>
            <a:ext cx="11897032" cy="505378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8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+mj-ea"/>
                <a:cs typeface="+mj-cs"/>
              </a:rPr>
              <a:t>In the most extreme connection scheme, the processors are completely connected. Every processor has (n-1) connections, one to each of the other processors</a:t>
            </a:r>
            <a:r>
              <a:rPr lang="en-US" altLang="en-US" sz="280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+mj-ea"/>
                <a:cs typeface="+mj-cs"/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80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+mj-ea"/>
                <a:cs typeface="+mj-cs"/>
              </a:rPr>
              <a:t> </a:t>
            </a:r>
            <a:r>
              <a:rPr lang="en-US" altLang="en-US" sz="28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+mj-ea"/>
                <a:cs typeface="+mj-cs"/>
              </a:rPr>
              <a:t>This increases the complexity of the processors as the system grows, but offers maximum communication capabilities.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222" y="4234841"/>
            <a:ext cx="5419814" cy="251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287" y="211522"/>
            <a:ext cx="10364451" cy="748167"/>
          </a:xfrm>
        </p:spPr>
        <p:txBody>
          <a:bodyPr>
            <a:normAutofit fontScale="90000"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altLang="ko-KR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Pipelining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1654" y="959689"/>
            <a:ext cx="11739716" cy="4434347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q"/>
            </a:pPr>
            <a:r>
              <a:rPr lang="en-US" altLang="ko-KR" sz="28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sz="28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ecomposing a sequential process into sub operations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altLang="ko-KR" sz="28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ko-KR" sz="28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ach sub process is executed in a special dedicated segment concurrently</a:t>
            </a:r>
          </a:p>
          <a:p>
            <a:pPr algn="just"/>
            <a:endParaRPr lang="en-US" sz="32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272" y="2863799"/>
            <a:ext cx="4961712" cy="332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7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193" y="387609"/>
            <a:ext cx="10364451" cy="563738"/>
          </a:xfrm>
        </p:spPr>
        <p:txBody>
          <a:bodyPr>
            <a:normAutofit fontScale="90000"/>
          </a:bodyPr>
          <a:lstStyle/>
          <a:p>
            <a:r>
              <a:rPr lang="en-US" altLang="ko-K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INSTRUCTION  CYCLE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1956" y="951347"/>
            <a:ext cx="10363826" cy="5188253"/>
          </a:xfrm>
        </p:spPr>
        <p:txBody>
          <a:bodyPr>
            <a:normAutofit fontScale="25000" lnSpcReduction="20000"/>
          </a:bodyPr>
          <a:lstStyle/>
          <a:p>
            <a:r>
              <a:rPr lang="en-US" sz="96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Pipeline processing can occur also in the instruction stream. An instruction</a:t>
            </a:r>
          </a:p>
          <a:p>
            <a:r>
              <a:rPr lang="en-US" sz="96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pipeline reads consecutive instructions from memory while previous </a:t>
            </a:r>
          </a:p>
          <a:p>
            <a:r>
              <a:rPr lang="en-US" sz="96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are being executed in other segments.</a:t>
            </a:r>
          </a:p>
          <a:p>
            <a:r>
              <a:rPr lang="en-US" altLang="ko-KR" sz="96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Six Phases* in an Instruction Cycle</a:t>
            </a:r>
          </a:p>
          <a:p>
            <a:r>
              <a:rPr lang="en-US" altLang="ko-KR" sz="96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[1]  Fetch an instruction from memory</a:t>
            </a:r>
          </a:p>
          <a:p>
            <a:r>
              <a:rPr lang="en-US" altLang="ko-KR" sz="96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[2]  Decode the instruction</a:t>
            </a:r>
          </a:p>
          <a:p>
            <a:r>
              <a:rPr lang="en-US" altLang="ko-KR" sz="96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[3]  Calculate the effective address of the operand</a:t>
            </a:r>
          </a:p>
          <a:p>
            <a:r>
              <a:rPr lang="en-US" altLang="ko-KR" sz="96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[4]  Fetch the operands from memory</a:t>
            </a:r>
          </a:p>
          <a:p>
            <a:r>
              <a:rPr lang="en-US" altLang="ko-KR" sz="96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[5]  Execute the operation</a:t>
            </a:r>
          </a:p>
          <a:p>
            <a:r>
              <a:rPr lang="en-US" altLang="ko-KR" sz="96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[6]  Store the result in the proper place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41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22356"/>
          </a:xfrm>
        </p:spPr>
        <p:txBody>
          <a:bodyPr>
            <a:no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</a:pPr>
            <a:r>
              <a:rPr kumimoji="1" lang="en-US" altLang="ko-KR" sz="4400" u="sng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Dotum" pitchFamily="34" charset="-127"/>
                <a:cs typeface="Times New Roman" panose="02020603050405020304" pitchFamily="18" charset="0"/>
              </a:rPr>
              <a:t>4-Stage Pipeline</a:t>
            </a:r>
            <a:br>
              <a:rPr kumimoji="1" lang="en-US" altLang="ko-KR" sz="4400" u="sng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Dotum" pitchFamily="34" charset="-127"/>
                <a:cs typeface="Times New Roman" panose="02020603050405020304" pitchFamily="18" charset="0"/>
              </a:rPr>
            </a:br>
            <a:endParaRPr lang="en-US" sz="7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6902" y="1154546"/>
            <a:ext cx="10363826" cy="3424107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en-US" altLang="ko-KR" sz="28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  FI:    fetch an instruction from memory</a:t>
            </a:r>
          </a:p>
          <a:p>
            <a:r>
              <a:rPr lang="en-US" altLang="ko-KR" sz="28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[2]  DA:  decode the instruction and calculate the effective address of the operand</a:t>
            </a:r>
          </a:p>
          <a:p>
            <a:r>
              <a:rPr lang="en-US" altLang="ko-KR" sz="28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[3]  FO:  fetch the operand</a:t>
            </a:r>
          </a:p>
          <a:p>
            <a:r>
              <a:rPr lang="en-US" altLang="ko-KR" sz="28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[4]  EX:  execute the operation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787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59301"/>
          </a:xfrm>
        </p:spPr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1" lang="en-US" altLang="ko-KR" b="1" u="sng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Dotum" pitchFamily="34" charset="-127"/>
                <a:cs typeface="+mn-cs"/>
              </a:rPr>
              <a:t>Pipeline Conflicts </a:t>
            </a:r>
            <a:r>
              <a:rPr kumimoji="1" lang="ar-IQ" altLang="en-US" b="1" u="sng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Dotum" pitchFamily="34" charset="-127"/>
                <a:cs typeface="+mn-cs"/>
              </a:rPr>
              <a:t/>
            </a:r>
            <a:br>
              <a:rPr kumimoji="1" lang="ar-IQ" altLang="en-US" b="1" u="sng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Dotum" pitchFamily="34" charset="-127"/>
                <a:cs typeface="+mn-cs"/>
              </a:rPr>
            </a:br>
            <a:endParaRPr lang="en-US" sz="4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49381" y="1237674"/>
            <a:ext cx="11757891" cy="5412508"/>
          </a:xfrm>
        </p:spPr>
        <p:txBody>
          <a:bodyPr>
            <a:normAutofit/>
          </a:bodyPr>
          <a:lstStyle/>
          <a:p>
            <a:pPr marL="341313" lvl="1" indent="-287338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–"/>
              <a:defRPr/>
            </a:pPr>
            <a:r>
              <a:rPr kumimoji="1" lang="en-US" altLang="ko-KR" sz="2800" b="1" kern="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Dotum"/>
                <a:cs typeface="Times New Roman" panose="02020603050405020304" pitchFamily="18" charset="0"/>
              </a:rPr>
              <a:t>Pipeline Conflicts : </a:t>
            </a:r>
            <a:r>
              <a:rPr kumimoji="1" lang="en-US" altLang="ko-KR" sz="2800" kern="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Dotum"/>
                <a:cs typeface="Times New Roman" panose="02020603050405020304" pitchFamily="18" charset="0"/>
              </a:rPr>
              <a:t>3 major difficulties</a:t>
            </a:r>
          </a:p>
          <a:p>
            <a:pPr marL="627063" lvl="1" indent="-573088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None/>
              <a:defRPr/>
            </a:pPr>
            <a:r>
              <a:rPr kumimoji="1" lang="en-US" altLang="ko-KR" sz="2800" b="1" kern="0" cap="none" dirty="0">
                <a:solidFill>
                  <a:srgbClr val="CC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Dotum"/>
                <a:cs typeface="Times New Roman" panose="02020603050405020304" pitchFamily="18" charset="0"/>
              </a:rPr>
              <a:t>    </a:t>
            </a:r>
            <a:r>
              <a:rPr kumimoji="1" lang="en-US" altLang="ko-KR" sz="2800" b="1" kern="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Dotum"/>
                <a:cs typeface="Times New Roman" panose="02020603050405020304" pitchFamily="18" charset="0"/>
              </a:rPr>
              <a:t>1) Resource conflicts: </a:t>
            </a:r>
            <a:r>
              <a:rPr kumimoji="1" lang="en-US" altLang="ko-KR" sz="2800" kern="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Dotum"/>
                <a:cs typeface="Times New Roman" panose="02020603050405020304" pitchFamily="18" charset="0"/>
              </a:rPr>
              <a:t>memory access by two segments at the same time. Most of these conflicts can be resolved by using </a:t>
            </a:r>
            <a:r>
              <a:rPr kumimoji="1" lang="en-US" altLang="ko-KR" sz="2800" kern="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Dotum"/>
                <a:cs typeface="Times New Roman" panose="02020603050405020304" pitchFamily="18" charset="0"/>
              </a:rPr>
              <a:t>separate instruction and data memories</a:t>
            </a:r>
            <a:r>
              <a:rPr kumimoji="1" lang="en-US" altLang="ko-KR" sz="2800" kern="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Dotum"/>
                <a:cs typeface="Times New Roman" panose="02020603050405020304" pitchFamily="18" charset="0"/>
              </a:rPr>
              <a:t>.</a:t>
            </a:r>
            <a:endParaRPr kumimoji="1" lang="en-US" altLang="ko-KR" sz="2800" kern="0" cap="none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Dotum"/>
              <a:cs typeface="Times New Roman" panose="02020603050405020304" pitchFamily="18" charset="0"/>
            </a:endParaRPr>
          </a:p>
          <a:p>
            <a:pPr marL="627063" lvl="2" indent="-573088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None/>
              <a:defRPr/>
            </a:pPr>
            <a:r>
              <a:rPr kumimoji="1" lang="en-US" altLang="ko-KR" sz="2800" b="1" kern="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Dotum"/>
                <a:cs typeface="Times New Roman" panose="02020603050405020304" pitchFamily="18" charset="0"/>
              </a:rPr>
              <a:t>    2) Data dependency:  </a:t>
            </a:r>
            <a:r>
              <a:rPr kumimoji="1" lang="en-US" altLang="ko-KR" sz="2800" kern="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Dotum"/>
                <a:cs typeface="Times New Roman" panose="02020603050405020304" pitchFamily="18" charset="0"/>
              </a:rPr>
              <a:t>when an instruction depend on the result of a previous instruction, but this </a:t>
            </a:r>
            <a:r>
              <a:rPr kumimoji="1" lang="en-US" altLang="ko-KR" sz="2800" kern="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Dotum"/>
                <a:cs typeface="Times New Roman" panose="02020603050405020304" pitchFamily="18" charset="0"/>
              </a:rPr>
              <a:t>result </a:t>
            </a:r>
            <a:r>
              <a:rPr kumimoji="1" lang="en-US" altLang="ko-KR" sz="2800" kern="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Dotum"/>
                <a:cs typeface="Times New Roman" panose="02020603050405020304" pitchFamily="18" charset="0"/>
              </a:rPr>
              <a:t>is </a:t>
            </a:r>
            <a:r>
              <a:rPr kumimoji="1" lang="en-US" altLang="ko-KR" sz="2800" kern="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Dotum"/>
                <a:cs typeface="Times New Roman" panose="02020603050405020304" pitchFamily="18" charset="0"/>
              </a:rPr>
              <a:t>not </a:t>
            </a:r>
            <a:r>
              <a:rPr kumimoji="1" lang="en-US" altLang="ko-KR" sz="2800" kern="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Dotum"/>
                <a:cs typeface="Times New Roman" panose="02020603050405020304" pitchFamily="18" charset="0"/>
              </a:rPr>
              <a:t>yet available. </a:t>
            </a:r>
          </a:p>
          <a:p>
            <a:pPr marL="627063" lvl="2" indent="-573088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None/>
              <a:defRPr/>
            </a:pPr>
            <a:r>
              <a:rPr kumimoji="1" lang="en-US" altLang="ko-KR" sz="2800" kern="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Dotum"/>
                <a:cs typeface="Times New Roman" panose="02020603050405020304" pitchFamily="18" charset="0"/>
              </a:rPr>
              <a:t>        </a:t>
            </a:r>
            <a:r>
              <a:rPr kumimoji="1" lang="en-US" altLang="ko-KR" sz="2800" b="1" u="sng" kern="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Dotum"/>
                <a:cs typeface="Times New Roman" panose="02020603050405020304" pitchFamily="18" charset="0"/>
              </a:rPr>
              <a:t>Example</a:t>
            </a:r>
            <a:r>
              <a:rPr kumimoji="1" lang="en-US" altLang="ko-KR" sz="2800" b="1" kern="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Dotum"/>
                <a:cs typeface="Times New Roman" panose="02020603050405020304" pitchFamily="18" charset="0"/>
              </a:rPr>
              <a:t>:</a:t>
            </a:r>
            <a:r>
              <a:rPr kumimoji="1" lang="en-US" altLang="ko-KR" sz="2800" kern="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Dotum"/>
                <a:cs typeface="Times New Roman" panose="02020603050405020304" pitchFamily="18" charset="0"/>
              </a:rPr>
              <a:t> an instruction with register indirect mode cannot proceed to fetch the operand if the previous instruction is loading the address into the register</a:t>
            </a:r>
            <a:r>
              <a:rPr kumimoji="1" lang="en-US" altLang="ko-KR" sz="2800" kern="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Dotum"/>
                <a:cs typeface="Times New Roman" panose="02020603050405020304" pitchFamily="18" charset="0"/>
              </a:rPr>
              <a:t>.</a:t>
            </a:r>
            <a:endParaRPr kumimoji="1" lang="en-US" altLang="ko-KR" sz="2800" kern="0" cap="none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Dotum"/>
              <a:cs typeface="Times New Roman" panose="02020603050405020304" pitchFamily="18" charset="0"/>
            </a:endParaRPr>
          </a:p>
          <a:p>
            <a:pPr marL="627063" lvl="2" indent="-573088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None/>
              <a:defRPr/>
            </a:pPr>
            <a:r>
              <a:rPr kumimoji="1" lang="en-US" altLang="ko-KR" sz="2800" b="1" kern="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Dotum"/>
                <a:cs typeface="Times New Roman" panose="02020603050405020304" pitchFamily="18" charset="0"/>
              </a:rPr>
              <a:t>    3) Branch difficulties: </a:t>
            </a:r>
            <a:r>
              <a:rPr kumimoji="1" lang="en-US" altLang="ko-KR" sz="2800" kern="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Dotum"/>
                <a:cs typeface="Times New Roman" panose="02020603050405020304" pitchFamily="18" charset="0"/>
              </a:rPr>
              <a:t>branch and other instruction (interrupt, ret, ..) that change the value of PC.</a:t>
            </a: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958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sz="48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hank</a:t>
            </a: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endParaRPr lang="en-US" sz="48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104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55" y="106453"/>
            <a:ext cx="10364451" cy="673835"/>
          </a:xfrm>
        </p:spPr>
        <p:txBody>
          <a:bodyPr>
            <a:normAutofit/>
          </a:bodyPr>
          <a:lstStyle/>
          <a:p>
            <a:r>
              <a:rPr lang="en-US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Chapters Included</a:t>
            </a:r>
            <a:endParaRPr lang="en-US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7536" y="780288"/>
            <a:ext cx="11814048" cy="59131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D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igital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ogic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circuits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D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igital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omponents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ata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4. Basic Computer Organization &amp; Design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5. Central processing unit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6.Pilpeline &amp; vector processing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. Computer arithmetic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. I/O &amp; O/P organization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9. Memory management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10. Multiprocessors 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18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631" y="2154709"/>
            <a:ext cx="10364451" cy="1596177"/>
          </a:xfrm>
        </p:spPr>
        <p:txBody>
          <a:bodyPr>
            <a:normAutofit/>
          </a:bodyPr>
          <a:lstStyle/>
          <a:p>
            <a:r>
              <a:rPr lang="en-US" u="sng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Chapter#4 </a:t>
            </a:r>
            <a:r>
              <a:rPr lang="en-US" u="sng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u="sng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u="sng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Pipeline </a:t>
            </a:r>
            <a:r>
              <a:rPr lang="en-US" u="sng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&amp; vector processing</a:t>
            </a:r>
            <a:br>
              <a:rPr lang="en-US" u="sng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u="sng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84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254" y="280416"/>
            <a:ext cx="10364451" cy="609600"/>
          </a:xfrm>
        </p:spPr>
        <p:txBody>
          <a:bodyPr>
            <a:normAutofit/>
          </a:bodyPr>
          <a:lstStyle/>
          <a:p>
            <a:r>
              <a:rPr lang="en-US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US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0688" y="890016"/>
            <a:ext cx="11911584" cy="5657088"/>
          </a:xfrm>
        </p:spPr>
        <p:txBody>
          <a:bodyPr/>
          <a:lstStyle/>
          <a:p>
            <a:pPr lvl="0">
              <a:buClr>
                <a:prstClr val="black"/>
              </a:buClr>
              <a:buFont typeface="Wingdings" panose="05000000000000000000" pitchFamily="2" charset="2"/>
              <a:buChar char="q"/>
            </a:pPr>
            <a:r>
              <a:rPr lang="en-US" sz="2400" cap="non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 </a:t>
            </a:r>
            <a:r>
              <a:rPr lang="en-US" sz="2400" cap="none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</a:p>
          <a:p>
            <a:pPr lvl="0">
              <a:buClr>
                <a:prstClr val="black"/>
              </a:buClr>
              <a:buFont typeface="Wingdings" panose="05000000000000000000" pitchFamily="2" charset="2"/>
              <a:buChar char="q"/>
            </a:pPr>
            <a:endParaRPr lang="en-US" sz="2400" cap="none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Clr>
                <a:prstClr val="black"/>
              </a:buClr>
              <a:buNone/>
            </a:pPr>
            <a:endParaRPr lang="en-US" sz="2400" cap="none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Clr>
                <a:prstClr val="black"/>
              </a:buClr>
              <a:buNone/>
            </a:pPr>
            <a:endParaRPr lang="en-US" sz="2400" cap="none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25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353" y="294967"/>
            <a:ext cx="10364451" cy="562875"/>
          </a:xfrm>
        </p:spPr>
        <p:txBody>
          <a:bodyPr>
            <a:normAutofit/>
          </a:bodyPr>
          <a:lstStyle/>
          <a:p>
            <a:r>
              <a:rPr 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Parallel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67147" y="757085"/>
            <a:ext cx="11906865" cy="6017342"/>
          </a:xfrm>
        </p:spPr>
        <p:txBody>
          <a:bodyPr>
            <a:normAutofit fontScale="92500" lnSpcReduction="20000"/>
          </a:bodyPr>
          <a:lstStyle/>
          <a:p>
            <a:r>
              <a:rPr lang="en-US" sz="32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2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imultaneous data processing tasks for the purpose of increasing the computational speed</a:t>
            </a:r>
          </a:p>
          <a:p>
            <a:r>
              <a:rPr lang="en-US" sz="32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Instead of processing each instruction sequentially as in a conventional computer, parallel processing </a:t>
            </a:r>
            <a:r>
              <a:rPr lang="en-US" sz="32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perform concurrent data processing to achieve faster execution </a:t>
            </a:r>
            <a:r>
              <a:rPr lang="en-US" sz="32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time, For example</a:t>
            </a:r>
          </a:p>
          <a:p>
            <a:r>
              <a:rPr lang="en-US" sz="32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While an instruction is being executed in the ALU, the next instruction can be read from memory</a:t>
            </a:r>
          </a:p>
          <a:p>
            <a:r>
              <a:rPr lang="en-US" sz="32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system may have two or more ALUs, furthermore the system may have two or more processors operating concurrently</a:t>
            </a:r>
          </a:p>
          <a:p>
            <a:r>
              <a:rPr lang="en-US" sz="32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purpose of parallel processing is to speed up the computer processing capability</a:t>
            </a:r>
          </a:p>
          <a:p>
            <a:endParaRPr lang="en-US" sz="3200" cap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18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3" y="854492"/>
            <a:ext cx="10364451" cy="571186"/>
          </a:xfrm>
        </p:spPr>
        <p:txBody>
          <a:bodyPr>
            <a:normAutofit fontScale="90000"/>
          </a:bodyPr>
          <a:lstStyle/>
          <a:p>
            <a:r>
              <a:rPr lang="en-US" alt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Parallelism in Uniprocessor Systems</a:t>
            </a:r>
            <a:br>
              <a:rPr lang="en-US" alt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86810" y="1592827"/>
            <a:ext cx="11818375" cy="278252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8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 uniprocessor (one CPU) system can perform two or more tasks simultaneously. </a:t>
            </a:r>
            <a:endParaRPr lang="en-US" altLang="en-US" sz="2800" cap="none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80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</a:t>
            </a:r>
            <a:r>
              <a:rPr lang="en-US" altLang="en-US" sz="28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tasks are not related to each other. So, a system that processes two different instructions </a:t>
            </a:r>
            <a:r>
              <a:rPr lang="en-US" altLang="en-US" sz="280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simultaneously </a:t>
            </a:r>
            <a:r>
              <a:rPr lang="en-US" altLang="en-US" sz="28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could be </a:t>
            </a:r>
            <a:r>
              <a:rPr lang="en-US" altLang="en-US" sz="280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considered </a:t>
            </a:r>
            <a:r>
              <a:rPr lang="en-US" altLang="en-US" sz="28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to perform parallel processing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994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440" y="1415847"/>
            <a:ext cx="10364451" cy="521110"/>
          </a:xfrm>
        </p:spPr>
        <p:txBody>
          <a:bodyPr>
            <a:normAutofit fontScale="90000"/>
          </a:bodyPr>
          <a:lstStyle/>
          <a:p>
            <a:r>
              <a:rPr lang="en-US" altLang="en-US" u="sng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Vector Arithmetic unit </a:t>
            </a:r>
            <a:br>
              <a:rPr lang="en-US" altLang="en-US" u="sng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u="sng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u="sng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1948" y="1936957"/>
            <a:ext cx="11080955" cy="174031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8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Vector Arithmetic unit is used to perform different arithmetic operations in parallel. </a:t>
            </a:r>
            <a:endParaRPr lang="en-US" altLang="en-US" sz="2800" cap="none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80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 </a:t>
            </a:r>
            <a:r>
              <a:rPr lang="en-US" altLang="en-US" sz="28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vector arithmetic unit contains multiple functional units. Some perform addition, others subtraction, and others perform different functions</a:t>
            </a:r>
            <a:r>
              <a:rPr lang="en-US" altLang="en-US" sz="280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874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49844"/>
          </a:xfrm>
        </p:spPr>
        <p:txBody>
          <a:bodyPr>
            <a:normAutofit fontScale="90000"/>
          </a:bodyPr>
          <a:lstStyle/>
          <a:p>
            <a:r>
              <a:rPr lang="en-US" altLang="en-US" sz="4000" u="sng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Parallelism in Multiprocessor Systems</a:t>
            </a:r>
            <a:r>
              <a:rPr lang="en-US" altLang="en-US" sz="3200" u="sng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200" u="sng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200" u="sng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200" u="sng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7484" y="1052052"/>
            <a:ext cx="11877368" cy="5476567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8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Parallel processing systems achieve parallelism by having more than one processor performing tasks simultaneously. </a:t>
            </a:r>
            <a:endParaRPr lang="en-US" altLang="en-US" sz="2800" cap="none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80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Since </a:t>
            </a:r>
            <a:r>
              <a:rPr lang="en-US" altLang="en-US" sz="28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multiprocessor systems are more complicated than uniprocessor systems, there are many different ways to organize the processors and memory, </a:t>
            </a:r>
            <a:endParaRPr lang="en-US" altLang="en-US" sz="2800" cap="none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8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</a:t>
            </a:r>
            <a:r>
              <a:rPr lang="en-US" altLang="en-US" sz="280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 </a:t>
            </a:r>
            <a:r>
              <a:rPr lang="en-US" altLang="en-US" sz="28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</a:t>
            </a:r>
            <a:r>
              <a:rPr lang="en-US" altLang="en-US" sz="280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Researcher</a:t>
            </a:r>
            <a:r>
              <a:rPr lang="en-US" altLang="en-US" sz="28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Michael J. Flynn proposed a classification based on the flow of instructions and data within the computer called Flynn’s classification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56187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1964</TotalTime>
  <Words>1132</Words>
  <Application>Microsoft Office PowerPoint</Application>
  <PresentationFormat>Widescreen</PresentationFormat>
  <Paragraphs>117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맑은 고딕</vt:lpstr>
      <vt:lpstr>Arial</vt:lpstr>
      <vt:lpstr>Calibri</vt:lpstr>
      <vt:lpstr>Dotum</vt:lpstr>
      <vt:lpstr>Times New Roman</vt:lpstr>
      <vt:lpstr>Tw Cen MT</vt:lpstr>
      <vt:lpstr>Wingdings</vt:lpstr>
      <vt:lpstr>Droplet</vt:lpstr>
      <vt:lpstr>Computer ARCHITECTURE (CA)</vt:lpstr>
      <vt:lpstr>Recommended Books</vt:lpstr>
      <vt:lpstr>Chapters Included</vt:lpstr>
      <vt:lpstr>Chapter#4  Pipeline &amp; vector processing </vt:lpstr>
      <vt:lpstr>Contents</vt:lpstr>
      <vt:lpstr>Parallel Processing</vt:lpstr>
      <vt:lpstr>Parallelism in Uniprocessor Systems  </vt:lpstr>
      <vt:lpstr>Vector Arithmetic unit   </vt:lpstr>
      <vt:lpstr>Parallelism in Multiprocessor Systems  </vt:lpstr>
      <vt:lpstr>Flynn’s Classification </vt:lpstr>
      <vt:lpstr>Categories of Flynn’s Classification</vt:lpstr>
      <vt:lpstr>Single Instruction Single Data (SISD) </vt:lpstr>
      <vt:lpstr>(SIMD) Single Instruction Multiple Data </vt:lpstr>
      <vt:lpstr>(MISD) Multiple Instruction Single Data  </vt:lpstr>
      <vt:lpstr>MIMD) Multiple Instruction Multiple Data  </vt:lpstr>
      <vt:lpstr>System Topologies </vt:lpstr>
      <vt:lpstr>Shared Bus Topology  </vt:lpstr>
      <vt:lpstr>Ring Topology </vt:lpstr>
      <vt:lpstr>Tree Topology </vt:lpstr>
      <vt:lpstr>Mesh Topology  </vt:lpstr>
      <vt:lpstr>Hypercube Topology </vt:lpstr>
      <vt:lpstr>Completely connected Topology </vt:lpstr>
      <vt:lpstr>Pipelining </vt:lpstr>
      <vt:lpstr>INSTRUCTION  CYCLE</vt:lpstr>
      <vt:lpstr>4-Stage Pipeline </vt:lpstr>
      <vt:lpstr>Pipeline Conflicts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(CA)</dc:title>
  <dc:creator>Mughal</dc:creator>
  <cp:lastModifiedBy>Windows User</cp:lastModifiedBy>
  <cp:revision>129</cp:revision>
  <dcterms:created xsi:type="dcterms:W3CDTF">2017-05-20T09:04:55Z</dcterms:created>
  <dcterms:modified xsi:type="dcterms:W3CDTF">2017-07-23T06:12:13Z</dcterms:modified>
</cp:coreProperties>
</file>