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2"/>
  </p:notesMasterIdLst>
  <p:sldIdLst>
    <p:sldId id="347" r:id="rId2"/>
    <p:sldId id="348" r:id="rId3"/>
    <p:sldId id="349" r:id="rId4"/>
    <p:sldId id="350" r:id="rId5"/>
    <p:sldId id="280" r:id="rId6"/>
    <p:sldId id="260" r:id="rId7"/>
    <p:sldId id="282" r:id="rId8"/>
    <p:sldId id="283" r:id="rId9"/>
    <p:sldId id="351" r:id="rId10"/>
    <p:sldId id="284" r:id="rId11"/>
    <p:sldId id="352" r:id="rId12"/>
    <p:sldId id="285" r:id="rId13"/>
    <p:sldId id="287" r:id="rId14"/>
    <p:sldId id="286" r:id="rId15"/>
    <p:sldId id="320" r:id="rId16"/>
    <p:sldId id="353" r:id="rId17"/>
    <p:sldId id="289" r:id="rId18"/>
    <p:sldId id="322" r:id="rId19"/>
    <p:sldId id="295" r:id="rId20"/>
    <p:sldId id="294" r:id="rId21"/>
    <p:sldId id="297" r:id="rId22"/>
    <p:sldId id="299" r:id="rId23"/>
    <p:sldId id="300" r:id="rId24"/>
    <p:sldId id="325" r:id="rId25"/>
    <p:sldId id="324" r:id="rId26"/>
    <p:sldId id="326" r:id="rId27"/>
    <p:sldId id="331" r:id="rId28"/>
    <p:sldId id="332" r:id="rId29"/>
    <p:sldId id="333" r:id="rId30"/>
    <p:sldId id="334" r:id="rId31"/>
    <p:sldId id="335" r:id="rId32"/>
    <p:sldId id="337" r:id="rId33"/>
    <p:sldId id="338" r:id="rId34"/>
    <p:sldId id="342" r:id="rId35"/>
    <p:sldId id="306" r:id="rId36"/>
    <p:sldId id="307" r:id="rId37"/>
    <p:sldId id="308" r:id="rId38"/>
    <p:sldId id="309" r:id="rId39"/>
    <p:sldId id="344" r:id="rId40"/>
    <p:sldId id="354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5974BFE-07A5-470D-B38A-31B4600A8F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5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ภาพนิ่งชื่อเรื่อ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4654" y="3058511"/>
            <a:ext cx="8382000" cy="844112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0" y="4619625"/>
            <a:ext cx="2895600" cy="40957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5188" y="6553200"/>
            <a:ext cx="658812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3-</a:t>
            </a:r>
            <a:fld id="{9E696B24-5CDC-415B-A3DA-0CA1A85409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3587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1AF84C5B-D18D-4DAC-888B-F90B36A116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971599" y="836712"/>
            <a:ext cx="5438725" cy="5335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3-</a:t>
            </a:r>
            <a:fld id="{ED55FDB2-08B6-441D-B1D4-DCE6B38689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Data Communications,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ชื่อเรื่องและแผนภูม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0021" y="0"/>
            <a:ext cx="7920841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แผนภูมิ 2"/>
          <p:cNvSpPr>
            <a:spLocks noGrp="1"/>
          </p:cNvSpPr>
          <p:nvPr>
            <p:ph type="chart" idx="1"/>
          </p:nvPr>
        </p:nvSpPr>
        <p:spPr>
          <a:xfrm>
            <a:off x="611188" y="1295400"/>
            <a:ext cx="8077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th-TH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2E65C11F-6A7A-409A-825B-95BC958F67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0"/>
            <a:ext cx="7710055" cy="985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3-</a:t>
            </a:r>
            <a:fld id="{12F9B422-2F9E-4810-B72F-D00DEFE7CB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0"/>
            <a:ext cx="7710055" cy="997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176" y="1367641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26" y="3722420"/>
            <a:ext cx="77724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3-</a:t>
            </a:r>
            <a:fld id="{DDFF0D12-2960-4C09-B838-CCFD3545E6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20" y="0"/>
            <a:ext cx="7926779" cy="9975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11200"/>
            <a:ext cx="411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11200"/>
            <a:ext cx="4114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544800"/>
            <a:ext cx="4114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76200" y="6400800"/>
            <a:ext cx="37338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3-</a:t>
            </a:r>
            <a:fld id="{76BC6180-40FA-402D-81E2-AE66880A26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343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4pPr lvl="3">
              <a:defRPr>
                <a:latin typeface="Arial" charset="0"/>
                <a:ea typeface="+mn-ea"/>
                <a:cs typeface="Arial" charset="0"/>
              </a:defRPr>
            </a:lvl4pPr>
          </a:lstStyle>
          <a:p>
            <a:pPr>
              <a:defRPr/>
            </a:pP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90" y="-24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57338"/>
            <a:ext cx="7772400" cy="44672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4DD40CEA-7C1C-46F0-9CF0-F61461C0D6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28690" y="-24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57338"/>
            <a:ext cx="3810000" cy="2157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3810000" cy="2157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67150"/>
            <a:ext cx="3810000" cy="215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67150"/>
            <a:ext cx="3810000" cy="215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752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752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64C465B5-87F0-4BE2-9FD0-009DE6542D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h-TH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001E4DAA-6094-4FC3-AE62-0A07C7AAC3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62A20218-EA06-466A-A6A7-A78B97381E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0A51599C-E765-4776-805A-A46564162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8145" y="0"/>
            <a:ext cx="7422078" cy="973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1413164"/>
            <a:ext cx="5111750" cy="4712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A0EE6598-6F34-461C-97A0-27209E3033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3-</a:t>
            </a:r>
            <a:fld id="{848BA1ED-00A3-4B61-8057-E77D8C9AA4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" y="0"/>
            <a:ext cx="1025972" cy="1052736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20725" y="0"/>
            <a:ext cx="7866063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 Click to edit Master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2625" y="6524625"/>
            <a:ext cx="765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bg1"/>
                </a:solidFill>
                <a:latin typeface="+mn-lt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US" altLang="ko-KR"/>
              <a:t>3-</a:t>
            </a:r>
            <a:fld id="{3C2C694D-D7FD-4667-AD10-09CD1CDBEA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45250"/>
            <a:ext cx="28956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bg1"/>
                </a:solidFill>
                <a:latin typeface="+mn-lt"/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r>
              <a:rPr lang="en-US" altLang="ko-KR"/>
              <a:t>Data Communications, Kwangwoon University</a:t>
            </a:r>
          </a:p>
        </p:txBody>
      </p:sp>
      <p:pic>
        <p:nvPicPr>
          <p:cNvPr id="2" name="Picture 6" descr="Bahria_Logo.p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6200" y="123825"/>
            <a:ext cx="6223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굴림" pitchFamily="34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pitchFamily="34" charset="0"/>
          <a:ea typeface="굴림" pitchFamily="34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pitchFamily="34" charset="0"/>
          <a:ea typeface="굴림" pitchFamily="34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pitchFamily="34" charset="0"/>
          <a:ea typeface="굴림" pitchFamily="34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Verdana" pitchFamily="34" charset="0"/>
          <a:ea typeface="굴림" pitchFamily="34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u"/>
        <a:defRPr kumimoji="1" sz="2800">
          <a:solidFill>
            <a:schemeClr val="tx2"/>
          </a:solidFill>
          <a:latin typeface="+mn-lt"/>
          <a:ea typeface="굴림" pitchFamily="34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굴림" pitchFamily="34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굴림" pitchFamily="34" charset="-127"/>
        </a:defRPr>
      </a:lvl3pPr>
      <a:lvl4pPr marL="1562100" indent="-228600" algn="l" rtl="0" fontAlgn="base" latinLnBrk="1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굴림" pitchFamily="34" charset="-127"/>
        </a:defRPr>
      </a:lvl4pPr>
      <a:lvl5pPr marL="1981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굴림" pitchFamily="34" charset="-127"/>
        </a:defRPr>
      </a:lvl5pPr>
      <a:lvl6pPr marL="2438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</a:t>
            </a:r>
            <a:fld id="{E3AE0C06-C495-4C6B-9A4F-2619E680299F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Title 3"/>
          <p:cNvSpPr>
            <a:spLocks noGrp="1"/>
          </p:cNvSpPr>
          <p:nvPr>
            <p:ph type="ctrTitle"/>
          </p:nvPr>
        </p:nvSpPr>
        <p:spPr>
          <a:xfrm>
            <a:off x="519113" y="3176588"/>
            <a:ext cx="8382000" cy="7540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Data Communication and </a:t>
            </a:r>
            <a:br>
              <a:rPr lang="en-US" sz="3200" dirty="0" smtClean="0"/>
            </a:br>
            <a:r>
              <a:rPr lang="en-US" sz="3200" dirty="0" smtClean="0"/>
              <a:t>Computer Networks</a:t>
            </a:r>
            <a:endParaRPr lang="th-TH" sz="32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903" cy="674136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5890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2"/>
          <p:cNvSpPr>
            <a:spLocks noGrp="1" noChangeArrowheads="1"/>
          </p:cNvSpPr>
          <p:nvPr>
            <p:ph type="title"/>
          </p:nvPr>
        </p:nvSpPr>
        <p:spPr>
          <a:xfrm>
            <a:off x="1043608" y="-24"/>
            <a:ext cx="7457482" cy="99060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 of Period and Frequency</a:t>
            </a:r>
          </a:p>
        </p:txBody>
      </p:sp>
      <p:pic>
        <p:nvPicPr>
          <p:cNvPr id="16387" name="Picture 45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512" y="1124744"/>
            <a:ext cx="8683465" cy="2643206"/>
          </a:xfr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</a:t>
            </a:r>
            <a:fld id="{8DEE15EE-16BA-4EEA-B973-85C2C2E90D6F}" type="slidenum">
              <a:rPr lang="en-US" altLang="ko-KR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06B8C-4F9E-449B-A155-3ABE33F37AC2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414591" cy="997527"/>
          </a:xfrm>
        </p:spPr>
        <p:txBody>
          <a:bodyPr/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124744"/>
            <a:ext cx="8507288" cy="2271713"/>
          </a:xfrm>
        </p:spPr>
        <p:txBody>
          <a:bodyPr/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of the waveform relative to time zero</a:t>
            </a: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Measured in degrees or radians</a:t>
            </a:r>
          </a:p>
          <a:p>
            <a:pPr algn="just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0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28662" y="3143248"/>
            <a:ext cx="7620024" cy="2347240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3.5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95400"/>
            <a:ext cx="8784976" cy="4876800"/>
          </a:xfrm>
        </p:spPr>
        <p:txBody>
          <a:bodyPr/>
          <a:lstStyle/>
          <a:p>
            <a:pPr algn="just"/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a period of 100 ms in microseconds, and express the corresponding frequency in kilohertz</a:t>
            </a:r>
          </a:p>
          <a:p>
            <a:pPr algn="just"/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Table 3.1 we find the equivalent of 1 </a:t>
            </a:r>
            <a:r>
              <a:rPr kumimoji="0"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ms.</a:t>
            </a: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 make the following substitutions:</a:t>
            </a: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ms = 100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 = 100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=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l-GR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μ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we use the inverse relationship to find the frequency, changing hertz to kilohertz</a:t>
            </a: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ms = 100 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 =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               </a:t>
            </a:r>
            <a:b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= 1/10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Hz = 10 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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-3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KHz = 10</a:t>
            </a:r>
            <a:r>
              <a:rPr kumimoji="0" lang="en-US" altLang="ko-KR" sz="2400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title" sz="quarter"/>
          </p:nvPr>
        </p:nvSpPr>
        <p:spPr>
          <a:xfrm>
            <a:off x="1043608" y="0"/>
            <a:ext cx="7772400" cy="99060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Sine Wave Examples</a:t>
            </a:r>
          </a:p>
        </p:txBody>
      </p:sp>
      <p:pic>
        <p:nvPicPr>
          <p:cNvPr id="20483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119313"/>
            <a:ext cx="3810000" cy="1033462"/>
          </a:xfrm>
          <a:noFill/>
        </p:spPr>
      </p:pic>
      <p:pic>
        <p:nvPicPr>
          <p:cNvPr id="20484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930400"/>
            <a:ext cx="3810000" cy="1411288"/>
          </a:xfrm>
        </p:spPr>
      </p:pic>
      <p:pic>
        <p:nvPicPr>
          <p:cNvPr id="20485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403648" y="4476849"/>
            <a:ext cx="5301952" cy="1440160"/>
          </a:xfrm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AE9D3AB9-C854-4759-B017-8FFB1D1B3E6C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66063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3.6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7503" y="1196752"/>
            <a:ext cx="8874175" cy="4975448"/>
          </a:xfrm>
        </p:spPr>
        <p:txBody>
          <a:bodyPr/>
          <a:lstStyle/>
          <a:p>
            <a:pPr algn="just"/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sine wave is offset one-sixth of a cycle with respect to time zero. What is its phase in degrees and radians?</a:t>
            </a:r>
          </a:p>
          <a:p>
            <a:pPr algn="just"/>
            <a:endParaRPr kumimoji="0"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know that one complete cycle is 360 degrees. </a:t>
            </a: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Therefore, 1/6 cycle is</a:t>
            </a:r>
          </a:p>
          <a:p>
            <a:pPr algn="just">
              <a:buFontTx/>
              <a:buNone/>
            </a:pPr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(1/6) 360 = 60 degrees = 60 x 2</a:t>
            </a:r>
            <a:r>
              <a:rPr kumimoji="0" lang="el-GR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π</a:t>
            </a:r>
            <a:r>
              <a:rPr kumimoji="0" lang="en-US" altLang="ko-K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/360 rad = 1.046 rad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CACED805-2EB5-4DF1-8F65-6B0DBA27C1E9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486600" cy="99695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Wavelength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58" y="1196752"/>
            <a:ext cx="8856984" cy="2095500"/>
          </a:xfrm>
        </p:spPr>
        <p:txBody>
          <a:bodyPr/>
          <a:lstStyle/>
          <a:p>
            <a:pPr algn="just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characteristic of a signal traveling through a transmission medium</a:t>
            </a:r>
          </a:p>
          <a:p>
            <a:pPr algn="just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Binds the period or the frequency of a simple sine wave to the propagation speed of the medium</a:t>
            </a:r>
          </a:p>
          <a:p>
            <a:pPr algn="just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Wavelength = propagation speed x period </a:t>
            </a:r>
          </a:p>
          <a:p>
            <a:pPr algn="just">
              <a:buFontTx/>
              <a:buNone/>
            </a:pP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= propagation speed/frequency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4005263"/>
            <a:ext cx="6696075" cy="1670050"/>
          </a:xfr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946FA484-A07D-43CA-80F0-E7028D458562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504" y="2492896"/>
            <a:ext cx="8928992" cy="2095500"/>
          </a:xfrm>
        </p:spPr>
        <p:txBody>
          <a:bodyPr/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frequency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sine wave is not useful in data communications;</a:t>
            </a:r>
          </a:p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to send a composite signal, a signal made of many simple sine waves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 Communications, Kwangwoon University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DDFF0D12-2960-4C09-B838-CCFD3545E62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570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Signals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95400"/>
            <a:ext cx="8784976" cy="4876800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kumimoji="0" lang="en-US" altLang="ko-K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single-frequency sine wave is not useful in data communications; we need to send a composite signal, a signal made of many simple sine waves</a:t>
            </a:r>
          </a:p>
          <a:p>
            <a:pPr algn="just">
              <a:lnSpc>
                <a:spcPct val="80000"/>
              </a:lnSpc>
              <a:defRPr/>
            </a:pPr>
            <a:r>
              <a:rPr kumimoji="0" lang="en-US" altLang="ko-K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we change one or more characteristics of a single-frequency signal, it becomes a composite signal made of many frequencies</a:t>
            </a:r>
          </a:p>
          <a:p>
            <a:pPr algn="just">
              <a:lnSpc>
                <a:spcPct val="80000"/>
              </a:lnSpc>
              <a:defRPr/>
            </a:pPr>
            <a:r>
              <a:rPr kumimoji="0" lang="en-US" altLang="ko-K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Fourier analysis, any composite signal is a combination of simple sine waves with different frequencies, phases, and amplitudes</a:t>
            </a:r>
          </a:p>
          <a:p>
            <a:pPr algn="just">
              <a:lnSpc>
                <a:spcPct val="80000"/>
              </a:lnSpc>
              <a:defRPr/>
            </a:pPr>
            <a:r>
              <a:rPr kumimoji="0" lang="en-US" altLang="ko-K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composite signal is periodic, the decomposition gives a series of signals with discrete frequencies; if the composite signal is </a:t>
            </a:r>
            <a:r>
              <a:rPr kumimoji="0" lang="en-US" altLang="ko-K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periodic</a:t>
            </a:r>
            <a:r>
              <a:rPr kumimoji="0" lang="en-US" altLang="ko-K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decomposition gives a combination of sine waves with continuous frequencies</a:t>
            </a:r>
            <a:r>
              <a:rPr kumimoji="0" lang="en-US" altLang="ko-KR" sz="2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15616" y="-24"/>
            <a:ext cx="7385474" cy="99060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Periodic Signal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541EF0C0-A3DC-404C-B9B2-19F94E975AA5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00808"/>
            <a:ext cx="828092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0487" cy="99695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016" y="1344344"/>
            <a:ext cx="8903480" cy="1868632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en-US" altLang="ko-K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bandwidth of a composite signal is the difference between the  highest and the lowest frequencies contained in that signal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0490D237-B7A9-4FAE-8049-ABF0558574EC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49" y="3356992"/>
            <a:ext cx="8214543" cy="223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33016" y="2227745"/>
            <a:ext cx="8619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</a:t>
            </a:r>
            <a:r>
              <a:rPr kumimoji="0"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 </a:t>
            </a:r>
            <a:r>
              <a:rPr kumimoji="0"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a measurement of how fast data can be sent over a wired or wireless connection, usually measure in bits per second</a:t>
            </a:r>
            <a:r>
              <a:rPr kumimoji="0"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kumimoji="0" lang="en-US" sz="2000" dirty="0">
              <a:solidFill>
                <a:schemeClr val="accent4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64" y="2996952"/>
            <a:ext cx="7772400" cy="1143000"/>
          </a:xfrm>
        </p:spPr>
        <p:txBody>
          <a:bodyPr/>
          <a:lstStyle/>
          <a:p>
            <a:pPr algn="ctr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3. Data and Signals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</a:t>
            </a:r>
            <a:fld id="{F6D81E7A-5352-49C1-9D85-7E2F0A74F8B0}" type="slidenum">
              <a:rPr lang="en-US" altLang="ko-KR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543180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Corruption</a:t>
            </a:r>
          </a:p>
        </p:txBody>
      </p:sp>
      <p:pic>
        <p:nvPicPr>
          <p:cNvPr id="2969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560" y="3573016"/>
            <a:ext cx="8077200" cy="1104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0"/>
            <a:ext cx="7710487" cy="99695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3.11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368425"/>
            <a:ext cx="8856984" cy="2095500"/>
          </a:xfrm>
        </p:spPr>
        <p:txBody>
          <a:bodyPr/>
          <a:lstStyle/>
          <a:p>
            <a:pPr algn="just"/>
            <a:r>
              <a:rPr kumimoji="0"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signal has a bandwidth of 20 Hz. The highest frequency is 60 Hz. What is the lowest frequency? Draw the spectrum if the signal contains all integral frequencies of the same amplitude</a:t>
            </a:r>
          </a:p>
          <a:p>
            <a:pPr algn="just">
              <a:buFontTx/>
              <a:buNone/>
            </a:pPr>
            <a:r>
              <a:rPr kumimoji="0"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0"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= </a:t>
            </a:r>
            <a:r>
              <a:rPr kumimoji="0"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0" lang="en-US" altLang="ko-KR" sz="2000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kumimoji="0"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 </a:t>
            </a:r>
            <a:r>
              <a:rPr kumimoji="0"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0" lang="en-US" altLang="ko-KR" sz="2000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kumimoji="0"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20 = 60 – </a:t>
            </a:r>
            <a:r>
              <a:rPr kumimoji="0"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0" lang="en-US" altLang="ko-KR" sz="2000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kumimoji="0"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kumimoji="0" lang="en-US" altLang="ko-KR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kumimoji="0" lang="en-US" altLang="ko-KR" sz="2000" i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kumimoji="0" lang="en-US" altLang="ko-K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60 - 20 = 40 Hz</a:t>
            </a:r>
            <a:endParaRPr kumimoji="0"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3284984"/>
            <a:ext cx="7772400" cy="255062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A28DBAC1-E207-411A-B79E-4B54AE36668A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1086162" y="0"/>
            <a:ext cx="7543180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Signals</a:t>
            </a:r>
          </a:p>
        </p:txBody>
      </p:sp>
      <p:pic>
        <p:nvPicPr>
          <p:cNvPr id="3174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490694"/>
            <a:ext cx="9144000" cy="3331850"/>
          </a:xfrm>
          <a:noFill/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504" y="1285860"/>
            <a:ext cx="892899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</a:rPr>
              <a:t> I</a:t>
            </a:r>
            <a:r>
              <a:rPr lang="en-US" dirty="0" smtClean="0">
                <a:latin typeface="+mn-lt"/>
              </a:rPr>
              <a:t>nformation </a:t>
            </a:r>
            <a:r>
              <a:rPr lang="en-US" dirty="0">
                <a:latin typeface="+mn-lt"/>
              </a:rPr>
              <a:t>can also be </a:t>
            </a:r>
            <a:r>
              <a:rPr lang="en-US" dirty="0" smtClean="0">
                <a:latin typeface="+mn-lt"/>
              </a:rPr>
              <a:t>represented by </a:t>
            </a:r>
            <a:r>
              <a:rPr lang="en-US" dirty="0">
                <a:latin typeface="+mn-lt"/>
              </a:rPr>
              <a:t>a digital signal. For example, a I can be encoded as a positive voltage and a </a:t>
            </a:r>
            <a:r>
              <a:rPr lang="en-US" dirty="0" smtClean="0">
                <a:latin typeface="+mn-lt"/>
              </a:rPr>
              <a:t>0 as </a:t>
            </a:r>
            <a:r>
              <a:rPr lang="en-US" dirty="0">
                <a:latin typeface="+mn-lt"/>
              </a:rPr>
              <a:t>zero voltage.</a:t>
            </a:r>
            <a:r>
              <a:rPr lang="en-US" b="0" dirty="0" smtClean="0">
                <a:latin typeface="+mn-lt"/>
              </a:rPr>
              <a:t>.</a:t>
            </a:r>
            <a:endParaRPr lang="en-US" b="0" dirty="0">
              <a:latin typeface="+mn-lt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b="0" dirty="0">
                <a:latin typeface="+mn-lt"/>
              </a:rPr>
              <a:t> </a:t>
            </a:r>
            <a:r>
              <a:rPr lang="en-US" dirty="0">
                <a:latin typeface="+mn-lt"/>
              </a:rPr>
              <a:t>A digital signal can have more than two levels. In this </a:t>
            </a:r>
            <a:r>
              <a:rPr lang="en-US" dirty="0" smtClean="0">
                <a:latin typeface="+mn-lt"/>
              </a:rPr>
              <a:t>case </a:t>
            </a:r>
            <a:r>
              <a:rPr lang="en-US" dirty="0">
                <a:latin typeface="+mn-lt"/>
              </a:rPr>
              <a:t>we </a:t>
            </a:r>
            <a:r>
              <a:rPr lang="en-US" dirty="0" smtClean="0">
                <a:latin typeface="+mn-lt"/>
              </a:rPr>
              <a:t>can </a:t>
            </a:r>
            <a:r>
              <a:rPr lang="en-US" dirty="0">
                <a:latin typeface="+mn-lt"/>
              </a:rPr>
              <a:t>send more than 1 bit for each level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>
          <a:xfrm>
            <a:off x="1142976" y="0"/>
            <a:ext cx="7443812" cy="985838"/>
          </a:xfrm>
        </p:spPr>
        <p:txBody>
          <a:bodyPr/>
          <a:lstStyle/>
          <a:p>
            <a:r>
              <a:rPr lang="en-US" altLang="ko-KR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Rate and Bit Interval</a:t>
            </a:r>
          </a:p>
        </p:txBody>
      </p:sp>
      <p:pic>
        <p:nvPicPr>
          <p:cNvPr id="327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2976" y="1285860"/>
            <a:ext cx="6709448" cy="2775401"/>
          </a:xfrm>
          <a:noFill/>
        </p:spPr>
      </p:pic>
      <p:sp>
        <p:nvSpPr>
          <p:cNvPr id="4" name="Rectangle 3"/>
          <p:cNvSpPr/>
          <p:nvPr/>
        </p:nvSpPr>
        <p:spPr>
          <a:xfrm>
            <a:off x="0" y="427609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Bit interval</a:t>
            </a:r>
            <a:r>
              <a:rPr lang="en-US" sz="2000" dirty="0" smtClean="0">
                <a:latin typeface="Times New Roman" pitchFamily="18" charset="0"/>
              </a:rPr>
              <a:t> is the time required to send one single bit.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The bit rate</a:t>
            </a:r>
            <a:r>
              <a:rPr lang="en-US" sz="2000" dirty="0" smtClean="0">
                <a:latin typeface="Times New Roman" pitchFamily="18" charset="0"/>
              </a:rPr>
              <a:t> is the number of bit intervals per second, i.e., the number of bits sent in one second. This is expressed as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bps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>
                <a:latin typeface="Times New Roman" pitchFamily="18" charset="0"/>
              </a:rPr>
              <a:t> A digital signal with all its sudden changes, is actually a composite signal having an 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infinite</a:t>
            </a:r>
            <a:r>
              <a:rPr lang="en-US" sz="2000" dirty="0" smtClean="0">
                <a:latin typeface="Times New Roman" pitchFamily="18" charset="0"/>
              </a:rPr>
              <a:t> number of frequencies.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8575"/>
            <a:ext cx="7710487" cy="996950"/>
          </a:xfrm>
        </p:spPr>
        <p:txBody>
          <a:bodyPr/>
          <a:lstStyle/>
          <a:p>
            <a:r>
              <a:rPr lang="en-US" altLang="ko-KR" smtClean="0"/>
              <a:t>Example 3.18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4538" y="1368425"/>
            <a:ext cx="7772400" cy="2095500"/>
          </a:xfrm>
        </p:spPr>
        <p:txBody>
          <a:bodyPr/>
          <a:lstStyle/>
          <a:p>
            <a:r>
              <a:rPr kumimoji="0" lang="en-US" altLang="ko-KR" sz="2000" smtClean="0"/>
              <a:t>Assume we need to download text documents at the rate of 100 pages per minute. What is the required bit rate of the channel?</a:t>
            </a:r>
          </a:p>
          <a:p>
            <a:endParaRPr kumimoji="0" lang="en-US" altLang="ko-KR" sz="2000" smtClean="0"/>
          </a:p>
          <a:p>
            <a:pPr>
              <a:buFontTx/>
              <a:buNone/>
            </a:pPr>
            <a:r>
              <a:rPr kumimoji="0" lang="en-US" altLang="ko-KR" sz="2000" smtClean="0"/>
              <a:t>Solution</a:t>
            </a:r>
          </a:p>
          <a:p>
            <a:r>
              <a:rPr kumimoji="0" lang="en-US" altLang="ko-KR" sz="2000" smtClean="0"/>
              <a:t>A page is an average of 24 lines with 80 characters in each line. If we assume that one character requires 8 bits, the bit rate is</a:t>
            </a:r>
          </a:p>
          <a:p>
            <a:pPr algn="just" eaLnBrk="0" latinLnBrk="0" hangingPunct="0">
              <a:spcBef>
                <a:spcPct val="0"/>
              </a:spcBef>
              <a:buFontTx/>
              <a:buNone/>
            </a:pPr>
            <a:endParaRPr kumimoji="0" lang="en-US" altLang="ko-KR" sz="20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11B3152A-C8C1-425D-9F31-59FAFC2139D0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4149725"/>
            <a:ext cx="5462588" cy="3873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99338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Signal as a Composite Analog Signal</a:t>
            </a:r>
          </a:p>
        </p:txBody>
      </p:sp>
      <p:pic>
        <p:nvPicPr>
          <p:cNvPr id="348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528" y="1700213"/>
            <a:ext cx="8568952" cy="4321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342187" cy="996950"/>
          </a:xfrm>
        </p:spPr>
        <p:txBody>
          <a:bodyPr/>
          <a:lstStyle/>
          <a:p>
            <a:r>
              <a:rPr lang="en-US" altLang="ko-KR" smtClean="0"/>
              <a:t>Transmission of Digital Signals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557338"/>
            <a:ext cx="8784976" cy="1727200"/>
          </a:xfrm>
        </p:spPr>
        <p:txBody>
          <a:bodyPr/>
          <a:lstStyle/>
          <a:p>
            <a:pPr algn="just"/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digital signal is a composite analog signal with an infinite bandwidth </a:t>
            </a:r>
          </a:p>
          <a:p>
            <a:pPr algn="just"/>
            <a:r>
              <a:rPr kumimoji="0"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Baseband transmission: Sending a digital signal without changing into an analog signal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1DD41E2B-4CD3-4858-B87A-E43F8D958335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644900"/>
            <a:ext cx="6681787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414592" cy="996950"/>
          </a:xfrm>
        </p:spPr>
        <p:txBody>
          <a:bodyPr/>
          <a:lstStyle/>
          <a:p>
            <a:r>
              <a:rPr lang="en-US" altLang="ko-KR" smtClean="0"/>
              <a:t>Bandwidth Requirement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225552"/>
            <a:ext cx="8928992" cy="1269320"/>
          </a:xfrm>
          <a:noFill/>
        </p:spPr>
        <p:txBody>
          <a:bodyPr/>
          <a:lstStyle/>
          <a:p>
            <a:r>
              <a:rPr kumimoji="0" lang="en-US" altLang="ko-KR" sz="2000" dirty="0" smtClean="0"/>
              <a:t>In baseband transmission, the required bandwidth is proportional to the bit rate; if we need to send bits faster, we need more bandwidth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13E98DDD-6F40-4454-8700-E3DEBF605093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852738"/>
            <a:ext cx="648176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486600" cy="996950"/>
          </a:xfrm>
        </p:spPr>
        <p:txBody>
          <a:bodyPr/>
          <a:lstStyle/>
          <a:p>
            <a:r>
              <a:rPr lang="en-US" altLang="ko-KR" dirty="0" smtClean="0"/>
              <a:t>Broadband Transmission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57338"/>
            <a:ext cx="7772400" cy="1655762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ko-KR" sz="2400" smtClean="0"/>
              <a:t>Modulation allows us to use a bandpass channel</a:t>
            </a:r>
          </a:p>
          <a:p>
            <a:pPr>
              <a:lnSpc>
                <a:spcPct val="80000"/>
              </a:lnSpc>
            </a:pPr>
            <a:r>
              <a:rPr kumimoji="0" lang="en-US" altLang="ko-KR" sz="2400" smtClean="0"/>
              <a:t>If the available channel is a bandpass channel, we cannot send the digital signal directly to the channel; we need to convert the digital signal to an analog signal before transmission.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A11596EA-80FA-46D3-97A4-395DB8C8CF0C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3716338"/>
            <a:ext cx="6410325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276" y="0"/>
            <a:ext cx="7710487" cy="996950"/>
          </a:xfrm>
        </p:spPr>
        <p:txBody>
          <a:bodyPr/>
          <a:lstStyle/>
          <a:p>
            <a:r>
              <a:rPr lang="en-US" altLang="ko-KR" smtClean="0"/>
              <a:t>Modulation for Bandpass Channel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3-</a:t>
            </a:r>
            <a:fld id="{ABB2BF39-E446-464A-A53D-E55D2F247B16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060575"/>
            <a:ext cx="6861175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and Digital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8856984" cy="4968552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kumimoji="0"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transmitted, data must be transformed to electromagnetic signals </a:t>
            </a:r>
          </a:p>
          <a:p>
            <a:pPr algn="just">
              <a:lnSpc>
                <a:spcPct val="90000"/>
              </a:lnSpc>
              <a:defRPr/>
            </a:pPr>
            <a:r>
              <a:rPr kumimoji="0"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can be analog or digital. Analog data are continuous and take continuous values. Digital data have discrete states and take on discrete values.</a:t>
            </a:r>
          </a:p>
          <a:p>
            <a:pPr algn="just">
              <a:lnSpc>
                <a:spcPct val="90000"/>
              </a:lnSpc>
              <a:defRPr/>
            </a:pPr>
            <a:endParaRPr kumimoji="0"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15188" cy="985838"/>
          </a:xfrm>
        </p:spPr>
        <p:txBody>
          <a:bodyPr/>
          <a:lstStyle/>
          <a:p>
            <a:r>
              <a:rPr lang="en-US" altLang="ko-KR" smtClean="0"/>
              <a:t>Transmission Impairment</a:t>
            </a:r>
          </a:p>
        </p:txBody>
      </p:sp>
      <p:pic>
        <p:nvPicPr>
          <p:cNvPr id="430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2988" y="2565400"/>
            <a:ext cx="6981825" cy="2205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0"/>
            <a:ext cx="7399164" cy="985838"/>
          </a:xfrm>
        </p:spPr>
        <p:txBody>
          <a:bodyPr/>
          <a:lstStyle/>
          <a:p>
            <a:r>
              <a:rPr lang="en-US" altLang="ko-KR" dirty="0" smtClean="0"/>
              <a:t>Attenuation</a:t>
            </a:r>
          </a:p>
        </p:txBody>
      </p:sp>
      <p:pic>
        <p:nvPicPr>
          <p:cNvPr id="4403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708275"/>
            <a:ext cx="6623050" cy="2514600"/>
          </a:xfr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85800" y="1557338"/>
            <a:ext cx="7772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itchFamily="18" charset="0"/>
              </a:rPr>
              <a:t>Loss of energy to overcome the resistance of the medium: 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543180" cy="985838"/>
          </a:xfrm>
        </p:spPr>
        <p:txBody>
          <a:bodyPr/>
          <a:lstStyle/>
          <a:p>
            <a:r>
              <a:rPr lang="en-US" altLang="ko-KR" dirty="0" smtClean="0"/>
              <a:t>Distortion</a:t>
            </a:r>
          </a:p>
        </p:txBody>
      </p:sp>
      <p:pic>
        <p:nvPicPr>
          <p:cNvPr id="4608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2997200"/>
            <a:ext cx="6551613" cy="2528888"/>
          </a:xfrm>
          <a:noFill/>
        </p:spPr>
      </p:pic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85800" y="1557338"/>
            <a:ext cx="7772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The signal changes its form or shape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Each signal component in a composite signal has its own propagation speed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Differences in delay may cause a difference in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543180" cy="985838"/>
          </a:xfrm>
        </p:spPr>
        <p:txBody>
          <a:bodyPr/>
          <a:lstStyle/>
          <a:p>
            <a:r>
              <a:rPr lang="en-US" altLang="ko-KR" dirty="0" smtClean="0"/>
              <a:t>Noise</a:t>
            </a:r>
          </a:p>
        </p:txBody>
      </p:sp>
      <p:pic>
        <p:nvPicPr>
          <p:cNvPr id="471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913" y="3141663"/>
            <a:ext cx="6408737" cy="2309812"/>
          </a:xfrm>
          <a:noFill/>
        </p:spPr>
      </p:pic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685800" y="1557338"/>
            <a:ext cx="77724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Several types of noises, such as thermal noise, induced noise, crosstalk, and impulse noise, may corrupt the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dirty="0" smtClean="0"/>
              <a:t>Signal-to-Noise Ratio (SNR)</a:t>
            </a: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685800" y="1557338"/>
            <a:ext cx="7773988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To find the theoretical bit rate limit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SNR = average signal power/average noise power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1800">
                <a:latin typeface="Times New Roman" pitchFamily="18" charset="0"/>
              </a:rPr>
              <a:t>SNR</a:t>
            </a:r>
            <a:r>
              <a:rPr kumimoji="0" lang="en-US" altLang="ko-KR" sz="1800" baseline="-25000">
                <a:latin typeface="Times New Roman" pitchFamily="18" charset="0"/>
              </a:rPr>
              <a:t>dB</a:t>
            </a:r>
            <a:r>
              <a:rPr kumimoji="0" lang="en-US" altLang="ko-KR" sz="1800">
                <a:latin typeface="Times New Roman" pitchFamily="18" charset="0"/>
              </a:rPr>
              <a:t> = 10 log</a:t>
            </a:r>
            <a:r>
              <a:rPr kumimoji="0" lang="en-US" altLang="ko-KR" sz="1800" baseline="-25000">
                <a:latin typeface="Times New Roman" pitchFamily="18" charset="0"/>
              </a:rPr>
              <a:t>10 </a:t>
            </a:r>
            <a:r>
              <a:rPr kumimoji="0" lang="en-US" altLang="ko-KR" sz="1800">
                <a:latin typeface="Times New Roman" pitchFamily="18" charset="0"/>
              </a:rPr>
              <a:t>SNR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ko-KR" sz="18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en-US" altLang="ko-KR" sz="2000">
                <a:latin typeface="Times New Roman" pitchFamily="18" charset="0"/>
              </a:rPr>
              <a:t>Example 3.31: The power of a signal is 10 mW and the power of the noise is 1 μW; what are the values of SNR and SNR</a:t>
            </a:r>
            <a:r>
              <a:rPr kumimoji="0" lang="en-US" altLang="ko-KR" sz="2000" baseline="-25000">
                <a:latin typeface="Times New Roman" pitchFamily="18" charset="0"/>
              </a:rPr>
              <a:t>dB</a:t>
            </a:r>
            <a:r>
              <a:rPr kumimoji="0" lang="en-US" altLang="ko-KR" sz="2000">
                <a:latin typeface="Times New Roman" pitchFamily="18" charset="0"/>
              </a:rPr>
              <a:t> 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ko-KR" sz="20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sz="2000">
                <a:latin typeface="Times New Roman" pitchFamily="18" charset="0"/>
              </a:rPr>
              <a:t>    Solution: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0" lang="en-US" altLang="ko-KR" sz="2000">
              <a:latin typeface="Times New Roman" pitchFamily="18" charset="0"/>
            </a:endParaRP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4076700"/>
            <a:ext cx="4968875" cy="969963"/>
          </a:xfrm>
          <a:prstGeom prst="rect">
            <a:avLst/>
          </a:prstGeom>
          <a:noFill/>
          <a:ln w="57150" cmpd="thinThick">
            <a:solidFill>
              <a:srgbClr val="33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66063" cy="985838"/>
          </a:xfrm>
        </p:spPr>
        <p:txBody>
          <a:bodyPr/>
          <a:lstStyle/>
          <a:p>
            <a:r>
              <a:rPr lang="en-US" altLang="ko-KR" smtClean="0"/>
              <a:t>Data Rate Limits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 sz="2400" smtClean="0"/>
              <a:t>Data rate depends on three factors:</a:t>
            </a:r>
          </a:p>
          <a:p>
            <a:pPr marL="914400" lvl="1" indent="-457200"/>
            <a:r>
              <a:rPr lang="en-US" altLang="ko-KR" smtClean="0"/>
              <a:t>Bandwidth available</a:t>
            </a:r>
          </a:p>
          <a:p>
            <a:pPr marL="914400" lvl="1" indent="-457200"/>
            <a:r>
              <a:rPr lang="en-US" altLang="ko-KR" smtClean="0"/>
              <a:t>Level of the signals we use</a:t>
            </a:r>
          </a:p>
          <a:p>
            <a:pPr marL="914400" lvl="1" indent="-457200"/>
            <a:r>
              <a:rPr lang="en-US" altLang="ko-KR" smtClean="0"/>
              <a:t>Quality of the channel (the noise level)</a:t>
            </a:r>
          </a:p>
          <a:p>
            <a:pPr marL="533400" indent="-533400"/>
            <a:r>
              <a:rPr lang="en-US" altLang="ko-KR" sz="2400" smtClean="0"/>
              <a:t>Noiseless channel: </a:t>
            </a:r>
            <a:r>
              <a:rPr lang="en-US" altLang="ko-KR" sz="2400" b="1" smtClean="0"/>
              <a:t>Nyquist Bit Rate</a:t>
            </a:r>
          </a:p>
          <a:p>
            <a:pPr marL="914400" lvl="1" indent="-457200"/>
            <a:r>
              <a:rPr lang="en-US" altLang="ko-KR" sz="2000" i="1" smtClean="0"/>
              <a:t>Bit rate = 2 * Bandwidth * log</a:t>
            </a:r>
            <a:r>
              <a:rPr lang="en-US" altLang="ko-KR" sz="2000" i="1" baseline="-25000" smtClean="0"/>
              <a:t>2</a:t>
            </a:r>
            <a:r>
              <a:rPr lang="en-US" altLang="ko-KR" sz="2000" i="1" smtClean="0"/>
              <a:t>L</a:t>
            </a:r>
          </a:p>
          <a:p>
            <a:pPr marL="914400" lvl="1" indent="-457200"/>
            <a:r>
              <a:rPr lang="en-US" altLang="ko-KR" sz="2000" i="1" smtClean="0"/>
              <a:t>Increasing the levels may cause the reliability of the system</a:t>
            </a:r>
          </a:p>
          <a:p>
            <a:pPr marL="533400" indent="-533400"/>
            <a:r>
              <a:rPr lang="en-US" altLang="ko-KR" sz="2400" smtClean="0"/>
              <a:t>Noisy channel: </a:t>
            </a:r>
            <a:r>
              <a:rPr lang="en-US" altLang="ko-KR" sz="2400" b="1" smtClean="0"/>
              <a:t>Shannon Capacity</a:t>
            </a:r>
          </a:p>
          <a:p>
            <a:pPr marL="914400" lvl="1" indent="-457200"/>
            <a:r>
              <a:rPr lang="en-US" altLang="ko-KR" sz="2000" i="1" smtClean="0"/>
              <a:t>Capacity = Bandwidth * log</a:t>
            </a:r>
            <a:r>
              <a:rPr lang="en-US" altLang="ko-KR" sz="2000" i="1" baseline="-25000" smtClean="0"/>
              <a:t>2</a:t>
            </a:r>
            <a:r>
              <a:rPr lang="en-US" altLang="ko-KR" sz="2000" i="1" smtClean="0"/>
              <a:t>(1 + SNR)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597600" cy="985838"/>
          </a:xfrm>
        </p:spPr>
        <p:txBody>
          <a:bodyPr/>
          <a:lstStyle/>
          <a:p>
            <a:r>
              <a:rPr lang="en-US" altLang="ko-KR" smtClean="0"/>
              <a:t>Nyquist Bit Rate: 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2400" smtClean="0"/>
              <a:t>Consider a noiseless channel with a bandwidth of 3000 Hz transmitting a signal with two signal levels. The maximum bit rate can be calculated as</a:t>
            </a:r>
          </a:p>
          <a:p>
            <a:pPr algn="ctr">
              <a:buFontTx/>
              <a:buNone/>
            </a:pPr>
            <a:r>
              <a:rPr kumimoji="0" lang="en-US" sz="2400" i="1" noProof="1" smtClean="0"/>
              <a:t>Bit</a:t>
            </a:r>
            <a:r>
              <a:rPr kumimoji="0" lang="en-US" altLang="ko-KR" sz="2400" i="1" smtClean="0"/>
              <a:t> </a:t>
            </a:r>
            <a:r>
              <a:rPr kumimoji="0" lang="en-US" sz="2400" i="1" noProof="1" smtClean="0"/>
              <a:t>Rate = 2 </a:t>
            </a:r>
            <a:r>
              <a:rPr kumimoji="0" lang="en-US" sz="2400" i="1" noProof="1" smtClean="0">
                <a:sym typeface="Symbol" pitchFamily="18" charset="2"/>
              </a:rPr>
              <a:t></a:t>
            </a:r>
            <a:r>
              <a:rPr kumimoji="0" lang="en-US" sz="2400" i="1" noProof="1" smtClean="0"/>
              <a:t> 3000 </a:t>
            </a:r>
            <a:r>
              <a:rPr kumimoji="0" lang="en-US" sz="2400" i="1" noProof="1" smtClean="0">
                <a:sym typeface="Symbol" pitchFamily="18" charset="2"/>
              </a:rPr>
              <a:t></a:t>
            </a:r>
            <a:r>
              <a:rPr kumimoji="0" lang="en-US" sz="2400" i="1" noProof="1" smtClean="0"/>
              <a:t> log</a:t>
            </a:r>
            <a:r>
              <a:rPr kumimoji="0" lang="en-US" sz="2400" i="1" baseline="-25000" noProof="1" smtClean="0"/>
              <a:t>2</a:t>
            </a:r>
            <a:r>
              <a:rPr kumimoji="0" lang="en-US" sz="2400" i="1" noProof="1" smtClean="0"/>
              <a:t> 2 = 6000 bps</a:t>
            </a:r>
            <a:endParaRPr kumimoji="0" lang="en-US" altLang="ko-KR" sz="2400" i="1" smtClean="0"/>
          </a:p>
          <a:p>
            <a:endParaRPr kumimoji="0" lang="en-US" altLang="ko-KR" sz="2400" smtClean="0"/>
          </a:p>
          <a:p>
            <a:r>
              <a:rPr kumimoji="0" lang="en-US" altLang="ko-KR" sz="2400" smtClean="0"/>
              <a:t>Consider the same noiseless channel, transmitting a signal with four signal levels (for each level, we send two bits). The maximum bit rate can be calculated as:</a:t>
            </a:r>
          </a:p>
          <a:p>
            <a:pPr algn="ctr">
              <a:buFontTx/>
              <a:buNone/>
            </a:pPr>
            <a:r>
              <a:rPr kumimoji="0" lang="en-US" altLang="ko-KR" sz="2400" i="1" smtClean="0"/>
              <a:t>Bit Rate = 2 x 3000 x log</a:t>
            </a:r>
            <a:r>
              <a:rPr kumimoji="0" lang="en-US" altLang="ko-KR" sz="2400" i="1" baseline="-25000" smtClean="0"/>
              <a:t>2</a:t>
            </a:r>
            <a:r>
              <a:rPr kumimoji="0" lang="en-US" altLang="ko-KR" sz="2400" i="1" smtClean="0"/>
              <a:t> 4 = 12,000 bps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543180" cy="985838"/>
          </a:xfrm>
        </p:spPr>
        <p:txBody>
          <a:bodyPr/>
          <a:lstStyle/>
          <a:p>
            <a:r>
              <a:rPr lang="en-US" altLang="ko-KR" dirty="0" smtClean="0"/>
              <a:t>Shannon Capacity: Examples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ko-KR" sz="2000" smtClean="0"/>
              <a:t>Consider an extremely noisy channel in which the value of the signal-to-noise ratio is almost zero. In other words, the noise is so strong that the signal is faint. For this channel the capacity is calculated as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sz="2000" i="1" noProof="1" smtClean="0"/>
              <a:t>C = B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SNR) = B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+ 0)</a:t>
            </a:r>
            <a:r>
              <a:rPr kumimoji="0" lang="en-US" altLang="ko-KR" sz="2000" i="1" smtClean="0"/>
              <a:t> =</a:t>
            </a:r>
            <a:r>
              <a:rPr kumimoji="0" lang="en-US" sz="2000" i="1" noProof="1" smtClean="0"/>
              <a:t> B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(1) = B </a:t>
            </a:r>
            <a:r>
              <a:rPr kumimoji="0" lang="en-US" sz="2000" i="1" noProof="1" smtClean="0">
                <a:sym typeface="Symbol" pitchFamily="18" charset="2"/>
              </a:rPr>
              <a:t></a:t>
            </a:r>
            <a:r>
              <a:rPr kumimoji="0" lang="en-US" sz="2000" i="1" noProof="1" smtClean="0"/>
              <a:t> 0 = 0</a:t>
            </a:r>
            <a:endParaRPr kumimoji="0" lang="en-US" altLang="ko-KR" sz="2000" i="1" smtClean="0"/>
          </a:p>
          <a:p>
            <a:pPr algn="ctr">
              <a:lnSpc>
                <a:spcPct val="90000"/>
              </a:lnSpc>
              <a:buFontTx/>
              <a:buNone/>
            </a:pPr>
            <a:endParaRPr kumimoji="0" lang="en-US" altLang="ko-KR" sz="2000" i="1" smtClean="0"/>
          </a:p>
          <a:p>
            <a:pPr latinLnBrk="0">
              <a:lnSpc>
                <a:spcPct val="90000"/>
              </a:lnSpc>
              <a:spcBef>
                <a:spcPct val="50000"/>
              </a:spcBef>
            </a:pPr>
            <a:r>
              <a:rPr kumimoji="0" lang="en-US" altLang="ko-KR" sz="2000" smtClean="0"/>
              <a:t>We can calculate the theoretical highest bit rate of a regular telephone line. A telephone line normally has a bandwidth of 3000 Hz (300 Hz to 3300 Hz). The signal-to-noise ratio is usually 3162. For this channel the capacity is calculated as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sz="2000" i="1" noProof="1" smtClean="0"/>
              <a:t>C = B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SNR) = 3000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+ 3162) = 3000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(3163)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kumimoji="0" lang="en-US" sz="2000" i="1" noProof="1" smtClean="0"/>
              <a:t>C = 3000 </a:t>
            </a:r>
            <a:r>
              <a:rPr kumimoji="0" lang="en-US" sz="2000" i="1" noProof="1" smtClean="0">
                <a:sym typeface="Symbol" pitchFamily="18" charset="2"/>
              </a:rPr>
              <a:t></a:t>
            </a:r>
            <a:r>
              <a:rPr kumimoji="0" lang="en-US" sz="2000" i="1" noProof="1" smtClean="0"/>
              <a:t> 11.62 = 34,860 bps</a:t>
            </a:r>
            <a:endParaRPr kumimoji="0" lang="en-US" altLang="ko-KR" sz="20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dirty="0" smtClean="0"/>
              <a:t>Using Both Limits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2000" smtClean="0"/>
              <a:t>The Shannon capacity gives us the upper limit; the Nyquist formula tells us how many signal levels we need.</a:t>
            </a:r>
          </a:p>
          <a:p>
            <a:endParaRPr kumimoji="0" lang="en-US" altLang="ko-KR" sz="2000" smtClean="0"/>
          </a:p>
          <a:p>
            <a:r>
              <a:rPr kumimoji="0" lang="en-US" altLang="ko-KR" sz="2000" smtClean="0"/>
              <a:t>Example: We have a channel with a 1 MHz bandwidth. The SNR for this channel is 63; what is the appropriate bit rate and signal level?</a:t>
            </a:r>
          </a:p>
          <a:p>
            <a:pPr>
              <a:buFontTx/>
              <a:buNone/>
            </a:pPr>
            <a:endParaRPr kumimoji="0" lang="en-US" altLang="ko-KR" sz="2000" smtClean="0"/>
          </a:p>
          <a:p>
            <a:pPr lvl="1">
              <a:buFontTx/>
              <a:buNone/>
            </a:pPr>
            <a:r>
              <a:rPr kumimoji="0" lang="en-US" altLang="ko-KR" sz="2000" i="1" smtClean="0"/>
              <a:t>First, we use the Shannon formula to find our upper limit</a:t>
            </a:r>
          </a:p>
          <a:p>
            <a:pPr lvl="1">
              <a:buFontTx/>
              <a:buNone/>
            </a:pPr>
            <a:r>
              <a:rPr kumimoji="0" lang="en-US" sz="2000" i="1" noProof="1" smtClean="0"/>
              <a:t>C = B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SNR) = 106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(1 + 63)</a:t>
            </a:r>
            <a:endParaRPr kumimoji="0" lang="en-US" altLang="ko-KR" sz="2000" i="1" smtClean="0"/>
          </a:p>
          <a:p>
            <a:pPr lvl="1">
              <a:buFontTx/>
              <a:buNone/>
            </a:pPr>
            <a:r>
              <a:rPr kumimoji="0" lang="en-US" altLang="ko-KR" sz="2000" i="1" smtClean="0"/>
              <a:t>    </a:t>
            </a:r>
            <a:r>
              <a:rPr kumimoji="0" lang="en-US" sz="2000" i="1" noProof="1" smtClean="0"/>
              <a:t>= 106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(64) = 6 Mbps</a:t>
            </a:r>
            <a:endParaRPr kumimoji="0" lang="en-US" altLang="ko-KR" sz="2000" i="1" smtClean="0"/>
          </a:p>
          <a:p>
            <a:pPr lvl="1">
              <a:buFontTx/>
              <a:buNone/>
            </a:pPr>
            <a:r>
              <a:rPr kumimoji="0" lang="en-US" altLang="ko-KR" sz="2000" i="1" smtClean="0"/>
              <a:t>Then we use the Nyquist formula to find the </a:t>
            </a:r>
          </a:p>
          <a:p>
            <a:pPr lvl="1">
              <a:buFontTx/>
              <a:buNone/>
            </a:pPr>
            <a:r>
              <a:rPr kumimoji="0" lang="en-US" altLang="ko-KR" sz="2000" i="1" smtClean="0"/>
              <a:t>number of signal levels</a:t>
            </a:r>
          </a:p>
          <a:p>
            <a:pPr lvl="1">
              <a:buFontTx/>
              <a:buNone/>
            </a:pPr>
            <a:r>
              <a:rPr kumimoji="0" lang="en-US" sz="2000" i="1" noProof="1" smtClean="0"/>
              <a:t>4 Mbps = 2 </a:t>
            </a:r>
            <a:r>
              <a:rPr kumimoji="0" lang="en-US" sz="2000" i="1" noProof="1" smtClean="0">
                <a:sym typeface="Symbol" pitchFamily="18" charset="2"/>
              </a:rPr>
              <a:t></a:t>
            </a:r>
            <a:r>
              <a:rPr kumimoji="0" lang="en-US" sz="2000" i="1" noProof="1" smtClean="0"/>
              <a:t> 1 MHz </a:t>
            </a:r>
            <a:r>
              <a:rPr kumimoji="0" lang="en-US" sz="2000" i="1" noProof="1" smtClean="0">
                <a:sym typeface="Symbol" pitchFamily="18" charset="2"/>
              </a:rPr>
              <a:t></a:t>
            </a:r>
            <a:r>
              <a:rPr kumimoji="0" lang="en-US" sz="2000" i="1" noProof="1" smtClean="0"/>
              <a:t> log</a:t>
            </a:r>
            <a:r>
              <a:rPr kumimoji="0" lang="en-US" sz="2000" i="1" baseline="-25000" noProof="1" smtClean="0"/>
              <a:t>2</a:t>
            </a:r>
            <a:r>
              <a:rPr kumimoji="0" lang="en-US" sz="2000" i="1" noProof="1" smtClean="0"/>
              <a:t> L</a:t>
            </a:r>
            <a:r>
              <a:rPr kumimoji="0" lang="en-US" altLang="ko-KR" sz="2000" i="1" smtClean="0"/>
              <a:t>  </a:t>
            </a:r>
            <a:r>
              <a:rPr kumimoji="0" lang="en-US" altLang="ko-KR" sz="2000" i="1" smtClean="0">
                <a:sym typeface="Wingdings" pitchFamily="2" charset="2"/>
              </a:rPr>
              <a:t>  L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3376"/>
            <a:ext cx="7866063" cy="985838"/>
          </a:xfrm>
        </p:spPr>
        <p:txBody>
          <a:bodyPr/>
          <a:lstStyle/>
          <a:p>
            <a:r>
              <a:rPr lang="en-US" altLang="ko-KR" smtClean="0"/>
              <a:t>Performance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248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ko-KR" sz="2400" dirty="0" smtClean="0"/>
              <a:t>Bandwidth (in two contexts)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Bandwidth in hertz, refers to the range of frequencies in a composite signal or the range of frequencies that a channel can pass.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Bandwidth in bits per second, refers to the speed of bit transmission in a channel or link.</a:t>
            </a:r>
          </a:p>
          <a:p>
            <a:pPr>
              <a:lnSpc>
                <a:spcPct val="80000"/>
              </a:lnSpc>
            </a:pPr>
            <a:r>
              <a:rPr kumimoji="0" lang="en-US" altLang="ko-KR" sz="2400" dirty="0" smtClean="0"/>
              <a:t>Throughput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Measurement of how fast we can actually send data through a network</a:t>
            </a:r>
          </a:p>
          <a:p>
            <a:pPr>
              <a:lnSpc>
                <a:spcPct val="80000"/>
              </a:lnSpc>
            </a:pPr>
            <a:r>
              <a:rPr kumimoji="0" lang="en-US" altLang="ko-KR" sz="2400" dirty="0" smtClean="0"/>
              <a:t>Latency (Delay)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Define how long it takes for an entire message to completely arrive at the destination from the time the first bit is sent out from the source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Latency = propagation time + transmission time + queuing time + processing delay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Propagation time = Distance/Propagation speed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1800" dirty="0" smtClean="0"/>
              <a:t>Transmission time = Message size/Bandwidth</a:t>
            </a:r>
          </a:p>
          <a:p>
            <a:pPr>
              <a:lnSpc>
                <a:spcPct val="80000"/>
              </a:lnSpc>
            </a:pPr>
            <a:r>
              <a:rPr kumimoji="0" lang="en-US" altLang="ko-KR" sz="2400" dirty="0" smtClean="0"/>
              <a:t>Jitter error</a:t>
            </a:r>
            <a:endParaRPr kumimoji="0" lang="en-US" altLang="ko-KR" sz="2400" i="1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and Digital Signals</a:t>
            </a:r>
          </a:p>
        </p:txBody>
      </p:sp>
      <p:pic>
        <p:nvPicPr>
          <p:cNvPr id="1126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536" y="3786190"/>
            <a:ext cx="8424936" cy="2422525"/>
          </a:xfr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504" y="1285860"/>
            <a:ext cx="8928992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Signals can be analog or digital form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Analog signals can have an infinite number  of values in a range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digital signals can have only a limited number of values.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endParaRPr kumimoji="1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3-</a:t>
            </a:r>
            <a:fld id="{001E4DAA-6094-4FC3-AE62-0A07C7AAC397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141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36523"/>
            <a:ext cx="7715200" cy="996950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and Non periodic Signals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133473"/>
            <a:ext cx="8856984" cy="2232026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– completes a pattern within a measurable time frame, called a period</a:t>
            </a:r>
          </a:p>
          <a:p>
            <a:pPr lvl="1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full pattern is a cycle</a:t>
            </a:r>
          </a:p>
          <a:p>
            <a:pPr lvl="1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signals</a:t>
            </a:r>
          </a:p>
          <a:p>
            <a:pPr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periodic – changes without exhibiting a pattern</a:t>
            </a:r>
          </a:p>
          <a:p>
            <a:pPr lvl="1" algn="just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signals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b="9663"/>
          <a:stretch>
            <a:fillRect/>
          </a:stretch>
        </p:blipFill>
        <p:spPr bwMode="auto">
          <a:xfrm>
            <a:off x="1142976" y="3500438"/>
            <a:ext cx="2143140" cy="27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b="10919"/>
          <a:stretch>
            <a:fillRect/>
          </a:stretch>
        </p:blipFill>
        <p:spPr bwMode="auto">
          <a:xfrm>
            <a:off x="5072066" y="3357562"/>
            <a:ext cx="3795714" cy="27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471172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Analog Signals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996" y="1243770"/>
            <a:ext cx="8856984" cy="2520950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kumimoji="0"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analog signals can be classified as simple or composite. </a:t>
            </a:r>
          </a:p>
          <a:p>
            <a:pPr algn="just">
              <a:lnSpc>
                <a:spcPct val="80000"/>
              </a:lnSpc>
              <a:defRPr/>
            </a:pPr>
            <a:r>
              <a:rPr kumimoji="0"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periodic analog signal, a sine wave, cannot be decomposed into simpler signals. </a:t>
            </a:r>
          </a:p>
          <a:p>
            <a:pPr algn="just">
              <a:lnSpc>
                <a:spcPct val="80000"/>
              </a:lnSpc>
              <a:defRPr/>
            </a:pPr>
            <a:r>
              <a:rPr kumimoji="0"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composite periodic analog signal is composed of multiple sine waves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Sine wave is described by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 (frequency)</a:t>
            </a:r>
          </a:p>
          <a:p>
            <a:pPr lvl="1" algn="just">
              <a:lnSpc>
                <a:spcPct val="80000"/>
              </a:lnSpc>
              <a:defRPr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4022652"/>
            <a:ext cx="8208912" cy="221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0"/>
            <a:ext cx="7866063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</a:t>
            </a:r>
          </a:p>
        </p:txBody>
      </p:sp>
      <p:pic>
        <p:nvPicPr>
          <p:cNvPr id="1433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1640" y="2396131"/>
            <a:ext cx="6696744" cy="3598317"/>
          </a:xfrm>
          <a:noFill/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7504" y="1200947"/>
            <a:ext cx="88741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Absolute value of a signal’s highest intensity</a:t>
            </a:r>
          </a:p>
          <a:p>
            <a:pPr marL="342900" marR="0" lvl="0" indent="-342900" algn="just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Normally measured in volts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615188" cy="985838"/>
          </a:xfrm>
        </p:spPr>
        <p:txBody>
          <a:bodyPr/>
          <a:lstStyle/>
          <a:p>
            <a:r>
              <a:rPr lang="en-US" altLang="ko-KR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Period</a:t>
            </a:r>
          </a:p>
        </p:txBody>
      </p:sp>
      <p:pic>
        <p:nvPicPr>
          <p:cNvPr id="15363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624" y="2708920"/>
            <a:ext cx="6098451" cy="3471567"/>
          </a:xfrm>
          <a:noFill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3-</a:t>
            </a:r>
            <a:fld id="{7EB7094A-51B3-4743-86AD-E3E6086E6402}" type="slidenum">
              <a:rPr lang="en-US" altLang="ko-KR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214423"/>
            <a:ext cx="8888288" cy="12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Period - amount of time to complete one cycle, expressed in </a:t>
            </a: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seconds (s)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1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굴림" pitchFamily="34" charset="-127"/>
                <a:cs typeface="+mn-cs"/>
              </a:rPr>
              <a:t>Frequency – number of periods in one second, inverse of period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3AD015-1786-4133-AD2D-A3FC041C28B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342583" cy="997527"/>
          </a:xfrm>
        </p:spPr>
        <p:txBody>
          <a:bodyPr/>
          <a:lstStyle/>
          <a:p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22717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000"/>
              </a:spcAft>
              <a:buClrTx/>
              <a:buSzTx/>
              <a:buFont typeface="Wingdings" pitchFamily="2" charset="2"/>
              <a:buChar char="q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152" y="1209207"/>
            <a:ext cx="8731696" cy="2097088"/>
          </a:xfrm>
        </p:spPr>
        <p:txBody>
          <a:bodyPr/>
          <a:lstStyle/>
          <a:p>
            <a:pPr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 of change with respect to time, expressed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 hertz  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(Hz)</a:t>
            </a:r>
          </a:p>
          <a:p>
            <a:pPr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in a short span of time means high frequency</a:t>
            </a:r>
          </a:p>
          <a:p>
            <a:pPr algn="just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over a long span of time means low frequency</a:t>
            </a:r>
          </a:p>
        </p:txBody>
      </p:sp>
      <p:pic>
        <p:nvPicPr>
          <p:cNvPr id="96267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14480" y="3357562"/>
            <a:ext cx="5910282" cy="2679158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굴림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655</TotalTime>
  <Words>1617</Words>
  <Application>Microsoft Office PowerPoint</Application>
  <PresentationFormat>On-screen Show (4:3)</PresentationFormat>
  <Paragraphs>178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bluebusiness02</vt:lpstr>
      <vt:lpstr>Data Communication and  Computer Networks</vt:lpstr>
      <vt:lpstr>Chapter 3. Data and Signals</vt:lpstr>
      <vt:lpstr>Analog and Digital</vt:lpstr>
      <vt:lpstr>Analog and Digital Signals</vt:lpstr>
      <vt:lpstr>Periodic and Non periodic Signals</vt:lpstr>
      <vt:lpstr>Periodic Analog Signals</vt:lpstr>
      <vt:lpstr>Amplitude</vt:lpstr>
      <vt:lpstr> Period</vt:lpstr>
      <vt:lpstr>Frequency</vt:lpstr>
      <vt:lpstr>Units of Period and Frequency</vt:lpstr>
      <vt:lpstr>Phase</vt:lpstr>
      <vt:lpstr>Example 3.5</vt:lpstr>
      <vt:lpstr>Sine Wave Examples</vt:lpstr>
      <vt:lpstr>Example 3.6</vt:lpstr>
      <vt:lpstr>Wavelength</vt:lpstr>
      <vt:lpstr>PowerPoint Presentation</vt:lpstr>
      <vt:lpstr>Composite Signals</vt:lpstr>
      <vt:lpstr>Composite Periodic Signal</vt:lpstr>
      <vt:lpstr>Bandwidth</vt:lpstr>
      <vt:lpstr>Signal Corruption</vt:lpstr>
      <vt:lpstr>Example 3.11</vt:lpstr>
      <vt:lpstr>Digital Signals</vt:lpstr>
      <vt:lpstr>Bit Rate and Bit Interval</vt:lpstr>
      <vt:lpstr>Example 3.18</vt:lpstr>
      <vt:lpstr>Digital Signal as a Composite Analog Signal</vt:lpstr>
      <vt:lpstr>Transmission of Digital Signals</vt:lpstr>
      <vt:lpstr>Bandwidth Requirement</vt:lpstr>
      <vt:lpstr>Broadband Transmission </vt:lpstr>
      <vt:lpstr>Modulation for Bandpass Channel</vt:lpstr>
      <vt:lpstr>Transmission Impairment</vt:lpstr>
      <vt:lpstr>Attenuation</vt:lpstr>
      <vt:lpstr>Distortion</vt:lpstr>
      <vt:lpstr>Noise</vt:lpstr>
      <vt:lpstr>Signal-to-Noise Ratio (SNR)</vt:lpstr>
      <vt:lpstr>Data Rate Limits</vt:lpstr>
      <vt:lpstr>Nyquist Bit Rate: Examples</vt:lpstr>
      <vt:lpstr>Shannon Capacity: Examples</vt:lpstr>
      <vt:lpstr>Using Both Limits</vt:lpstr>
      <vt:lpstr>Performance</vt:lpstr>
      <vt:lpstr>PowerPoint Presentation</vt:lpstr>
    </vt:vector>
  </TitlesOfParts>
  <Company>광운대학교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Signals</dc:title>
  <dc:creator>이승형</dc:creator>
  <cp:lastModifiedBy>WSLAB3012</cp:lastModifiedBy>
  <cp:revision>60</cp:revision>
  <dcterms:created xsi:type="dcterms:W3CDTF">2001-02-09T09:38:02Z</dcterms:created>
  <dcterms:modified xsi:type="dcterms:W3CDTF">2017-10-12T08:56:47Z</dcterms:modified>
</cp:coreProperties>
</file>