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8" r:id="rId1"/>
  </p:sldMasterIdLst>
  <p:notesMasterIdLst>
    <p:notesMasterId r:id="rId40"/>
  </p:notesMasterIdLst>
  <p:handoutMasterIdLst>
    <p:handoutMasterId r:id="rId41"/>
  </p:handoutMasterIdLst>
  <p:sldIdLst>
    <p:sldId id="386" r:id="rId2"/>
    <p:sldId id="472" r:id="rId3"/>
    <p:sldId id="474" r:id="rId4"/>
    <p:sldId id="475" r:id="rId5"/>
    <p:sldId id="518" r:id="rId6"/>
    <p:sldId id="436" r:id="rId7"/>
    <p:sldId id="477" r:id="rId8"/>
    <p:sldId id="476" r:id="rId9"/>
    <p:sldId id="503" r:id="rId10"/>
    <p:sldId id="513" r:id="rId11"/>
    <p:sldId id="514" r:id="rId12"/>
    <p:sldId id="507" r:id="rId13"/>
    <p:sldId id="508" r:id="rId14"/>
    <p:sldId id="509" r:id="rId15"/>
    <p:sldId id="480" r:id="rId16"/>
    <p:sldId id="515" r:id="rId17"/>
    <p:sldId id="505" r:id="rId18"/>
    <p:sldId id="506" r:id="rId19"/>
    <p:sldId id="483" r:id="rId20"/>
    <p:sldId id="484" r:id="rId21"/>
    <p:sldId id="485" r:id="rId22"/>
    <p:sldId id="486" r:id="rId23"/>
    <p:sldId id="487" r:id="rId24"/>
    <p:sldId id="488" r:id="rId25"/>
    <p:sldId id="489" r:id="rId26"/>
    <p:sldId id="490" r:id="rId27"/>
    <p:sldId id="491" r:id="rId28"/>
    <p:sldId id="492" r:id="rId29"/>
    <p:sldId id="493" r:id="rId30"/>
    <p:sldId id="494" r:id="rId31"/>
    <p:sldId id="495" r:id="rId32"/>
    <p:sldId id="496" r:id="rId33"/>
    <p:sldId id="497" r:id="rId34"/>
    <p:sldId id="498" r:id="rId35"/>
    <p:sldId id="499" r:id="rId36"/>
    <p:sldId id="500" r:id="rId37"/>
    <p:sldId id="501" r:id="rId38"/>
    <p:sldId id="516" r:id="rId39"/>
  </p:sldIdLst>
  <p:sldSz cx="9144000" cy="6858000" type="screen4x3"/>
  <p:notesSz cx="6854825" cy="9083675"/>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Gulim" pitchFamily="34" charset="-127"/>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Gulim" pitchFamily="34" charset="-127"/>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Gulim" pitchFamily="34" charset="-127"/>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Gulim" pitchFamily="34" charset="-127"/>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Gulim" pitchFamily="34" charset="-127"/>
        <a:cs typeface="+mn-cs"/>
      </a:defRPr>
    </a:lvl5pPr>
    <a:lvl6pPr marL="2286000" algn="l" defTabSz="914400" rtl="0" eaLnBrk="1" latinLnBrk="0" hangingPunct="1">
      <a:defRPr sz="2400" kern="1200">
        <a:solidFill>
          <a:schemeClr val="tx1"/>
        </a:solidFill>
        <a:latin typeface="Arial" charset="0"/>
        <a:ea typeface="Gulim" pitchFamily="34" charset="-127"/>
        <a:cs typeface="+mn-cs"/>
      </a:defRPr>
    </a:lvl6pPr>
    <a:lvl7pPr marL="2743200" algn="l" defTabSz="914400" rtl="0" eaLnBrk="1" latinLnBrk="0" hangingPunct="1">
      <a:defRPr sz="2400" kern="1200">
        <a:solidFill>
          <a:schemeClr val="tx1"/>
        </a:solidFill>
        <a:latin typeface="Arial" charset="0"/>
        <a:ea typeface="Gulim" pitchFamily="34" charset="-127"/>
        <a:cs typeface="+mn-cs"/>
      </a:defRPr>
    </a:lvl7pPr>
    <a:lvl8pPr marL="3200400" algn="l" defTabSz="914400" rtl="0" eaLnBrk="1" latinLnBrk="0" hangingPunct="1">
      <a:defRPr sz="2400" kern="1200">
        <a:solidFill>
          <a:schemeClr val="tx1"/>
        </a:solidFill>
        <a:latin typeface="Arial" charset="0"/>
        <a:ea typeface="Gulim" pitchFamily="34" charset="-127"/>
        <a:cs typeface="+mn-cs"/>
      </a:defRPr>
    </a:lvl8pPr>
    <a:lvl9pPr marL="3657600" algn="l" defTabSz="914400" rtl="0" eaLnBrk="1" latinLnBrk="0" hangingPunct="1">
      <a:defRPr sz="2400" kern="1200">
        <a:solidFill>
          <a:schemeClr val="tx1"/>
        </a:solidFill>
        <a:latin typeface="Arial" charset="0"/>
        <a:ea typeface="Gulim" pitchFamily="34" charset="-127"/>
        <a:cs typeface="+mn-cs"/>
      </a:defRPr>
    </a:lvl9pPr>
  </p:defaultTextStyle>
  <p:extLst>
    <p:ext uri="{EFAFB233-063F-42B5-8137-9DF3F51BA10A}">
      <p15:sldGuideLst xmlns:p15="http://schemas.microsoft.com/office/powerpoint/2012/main">
        <p15:guide id="1" orient="horz" pos="2736">
          <p15:clr>
            <a:srgbClr val="A4A3A4"/>
          </p15:clr>
        </p15:guide>
        <p15:guide id="2" orient="horz" pos="864">
          <p15:clr>
            <a:srgbClr val="A4A3A4"/>
          </p15:clr>
        </p15:guide>
        <p15:guide id="3" pos="2880">
          <p15:clr>
            <a:srgbClr val="A4A3A4"/>
          </p15:clr>
        </p15:guide>
      </p15:sldGuideLst>
    </p:ext>
    <p:ext uri="{2D200454-40CA-4A62-9FC3-DE9A4176ACB9}">
      <p15:notesGuideLst xmlns:p15="http://schemas.microsoft.com/office/powerpoint/2012/main">
        <p15:guide id="1" orient="horz" pos="2861">
          <p15:clr>
            <a:srgbClr val="A4A3A4"/>
          </p15:clr>
        </p15:guide>
        <p15:guide id="2" pos="215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A758BC"/>
    <a:srgbClr val="FF3399"/>
    <a:srgbClr val="00D2B4"/>
    <a:srgbClr val="FFE59B"/>
    <a:srgbClr val="35297D"/>
    <a:srgbClr val="00252E"/>
    <a:srgbClr val="FFFF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01" autoAdjust="0"/>
    <p:restoredTop sz="95070" autoAdjust="0"/>
  </p:normalViewPr>
  <p:slideViewPr>
    <p:cSldViewPr snapToGrid="0">
      <p:cViewPr varScale="1">
        <p:scale>
          <a:sx n="65" d="100"/>
          <a:sy n="65" d="100"/>
        </p:scale>
        <p:origin x="1400" y="40"/>
      </p:cViewPr>
      <p:guideLst>
        <p:guide orient="horz" pos="2736"/>
        <p:guide orient="horz" pos="864"/>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75" d="100"/>
        <a:sy n="75" d="100"/>
      </p:scale>
      <p:origin x="0" y="1032"/>
    </p:cViewPr>
  </p:sorterViewPr>
  <p:notesViewPr>
    <p:cSldViewPr snapToGrid="0">
      <p:cViewPr varScale="1">
        <p:scale>
          <a:sx n="60" d="100"/>
          <a:sy n="60" d="100"/>
        </p:scale>
        <p:origin x="2508" y="90"/>
      </p:cViewPr>
      <p:guideLst>
        <p:guide orient="horz" pos="2861"/>
        <p:guide pos="2159"/>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Rectangle 4"/>
          <p:cNvSpPr>
            <a:spLocks noChangeArrowheads="1"/>
          </p:cNvSpPr>
          <p:nvPr/>
        </p:nvSpPr>
        <p:spPr bwMode="auto">
          <a:xfrm>
            <a:off x="55563" y="8764588"/>
            <a:ext cx="6710362" cy="339725"/>
          </a:xfrm>
          <a:prstGeom prst="rect">
            <a:avLst/>
          </a:prstGeom>
          <a:noFill/>
          <a:ln w="9525">
            <a:noFill/>
            <a:miter lim="800000"/>
            <a:headEnd/>
            <a:tailEnd/>
          </a:ln>
          <a:effectLst/>
        </p:spPr>
        <p:txBody>
          <a:bodyPr lIns="94849" tIns="49756" rIns="94849" bIns="49756">
            <a:spAutoFit/>
          </a:bodyPr>
          <a:lstStyle/>
          <a:p>
            <a:pPr algn="l" defTabSz="606425">
              <a:lnSpc>
                <a:spcPct val="100000"/>
              </a:lnSpc>
              <a:tabLst>
                <a:tab pos="2366963" algn="l"/>
                <a:tab pos="4789488" algn="l"/>
              </a:tabLst>
              <a:defRPr/>
            </a:pPr>
            <a:r>
              <a:rPr lang="en-US" sz="800" b="1">
                <a:latin typeface="Arial" pitchFamily="34" charset="0"/>
                <a:ea typeface="+mn-ea"/>
              </a:rPr>
              <a:t>Copyright © 2001, Cisco Systems, Inc. All rights reserved. Printed in USA.</a:t>
            </a:r>
            <a:br>
              <a:rPr lang="en-US" sz="800" b="1">
                <a:latin typeface="Arial" pitchFamily="34" charset="0"/>
                <a:ea typeface="+mn-ea"/>
              </a:rPr>
            </a:br>
            <a:r>
              <a:rPr lang="en-US" sz="800" b="1">
                <a:latin typeface="Arial" pitchFamily="34" charset="0"/>
                <a:ea typeface="+mn-ea"/>
              </a:rPr>
              <a:t>Presentation_ID.scr</a:t>
            </a:r>
          </a:p>
        </p:txBody>
      </p:sp>
      <p:sp>
        <p:nvSpPr>
          <p:cNvPr id="3077" name="Line 5"/>
          <p:cNvSpPr>
            <a:spLocks noChangeShapeType="1"/>
          </p:cNvSpPr>
          <p:nvPr/>
        </p:nvSpPr>
        <p:spPr bwMode="auto">
          <a:xfrm>
            <a:off x="150813" y="8778875"/>
            <a:ext cx="6551612" cy="0"/>
          </a:xfrm>
          <a:prstGeom prst="line">
            <a:avLst/>
          </a:prstGeom>
          <a:noFill/>
          <a:ln w="12700">
            <a:solidFill>
              <a:schemeClr val="tx1"/>
            </a:solidFill>
            <a:round/>
            <a:headEnd type="none" w="sm" len="sm"/>
            <a:tailEnd type="none" w="sm" len="sm"/>
          </a:ln>
          <a:effectLst/>
        </p:spPr>
        <p:txBody>
          <a:bodyPr wrap="none" anchor="ctr"/>
          <a:lstStyle/>
          <a:p>
            <a:pPr>
              <a:defRPr/>
            </a:pPr>
            <a:endParaRPr lang="th-TH">
              <a:latin typeface="Arial" pitchFamily="34" charset="0"/>
              <a:ea typeface="+mn-ea"/>
            </a:endParaRPr>
          </a:p>
        </p:txBody>
      </p:sp>
    </p:spTree>
    <p:extLst>
      <p:ext uri="{BB962C8B-B14F-4D97-AF65-F5344CB8AC3E}">
        <p14:creationId xmlns:p14="http://schemas.microsoft.com/office/powerpoint/2010/main" val="3700161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304" name="Rectangle 8"/>
          <p:cNvSpPr>
            <a:spLocks noChangeArrowheads="1"/>
          </p:cNvSpPr>
          <p:nvPr/>
        </p:nvSpPr>
        <p:spPr bwMode="auto">
          <a:xfrm>
            <a:off x="6111875" y="8410575"/>
            <a:ext cx="439738" cy="209550"/>
          </a:xfrm>
          <a:prstGeom prst="rect">
            <a:avLst/>
          </a:prstGeom>
          <a:noFill/>
          <a:ln w="9525">
            <a:noFill/>
            <a:miter lim="800000"/>
            <a:headEnd/>
            <a:tailEnd/>
          </a:ln>
          <a:effectLst/>
        </p:spPr>
        <p:txBody>
          <a:bodyPr wrap="none" anchor="ctr"/>
          <a:lstStyle/>
          <a:p>
            <a:pPr>
              <a:defRPr/>
            </a:pPr>
            <a:endParaRPr lang="th-TH">
              <a:latin typeface="Arial" pitchFamily="34" charset="0"/>
              <a:ea typeface="+mn-ea"/>
            </a:endParaRPr>
          </a:p>
        </p:txBody>
      </p:sp>
      <p:sp>
        <p:nvSpPr>
          <p:cNvPr id="183305" name="Rectangle 9"/>
          <p:cNvSpPr>
            <a:spLocks noChangeArrowheads="1"/>
          </p:cNvSpPr>
          <p:nvPr/>
        </p:nvSpPr>
        <p:spPr bwMode="auto">
          <a:xfrm>
            <a:off x="55563" y="8585200"/>
            <a:ext cx="2562225" cy="342900"/>
          </a:xfrm>
          <a:prstGeom prst="rect">
            <a:avLst/>
          </a:prstGeom>
          <a:noFill/>
          <a:ln w="9525">
            <a:noFill/>
            <a:miter lim="800000"/>
            <a:headEnd/>
            <a:tailEnd/>
          </a:ln>
          <a:effectLst/>
        </p:spPr>
        <p:txBody>
          <a:bodyPr lIns="93435" tIns="49014" rIns="93435" bIns="49014">
            <a:spAutoFit/>
          </a:bodyPr>
          <a:lstStyle/>
          <a:p>
            <a:pPr algn="l" defTabSz="596900">
              <a:lnSpc>
                <a:spcPct val="100000"/>
              </a:lnSpc>
              <a:tabLst>
                <a:tab pos="2332038" algn="l"/>
                <a:tab pos="4718050" algn="l"/>
              </a:tabLst>
              <a:defRPr/>
            </a:pPr>
            <a:r>
              <a:rPr lang="en-US" sz="800" b="1">
                <a:latin typeface="Arial" pitchFamily="34" charset="0"/>
                <a:ea typeface="+mn-ea"/>
              </a:rPr>
              <a:t>© 2001, Cisco Systems, Inc. All rights reserved.</a:t>
            </a:r>
          </a:p>
          <a:p>
            <a:pPr algn="l" defTabSz="596900">
              <a:lnSpc>
                <a:spcPct val="100000"/>
              </a:lnSpc>
              <a:tabLst>
                <a:tab pos="2332038" algn="l"/>
                <a:tab pos="4718050" algn="l"/>
              </a:tabLst>
              <a:defRPr/>
            </a:pPr>
            <a:r>
              <a:rPr lang="en-US" sz="800" b="1">
                <a:latin typeface="Arial" pitchFamily="34" charset="0"/>
                <a:ea typeface="+mn-ea"/>
              </a:rPr>
              <a:t>&lt;Title of Course (ACRO) vX.X&gt;</a:t>
            </a:r>
          </a:p>
        </p:txBody>
      </p:sp>
      <p:sp>
        <p:nvSpPr>
          <p:cNvPr id="183306" name="Line 10"/>
          <p:cNvSpPr>
            <a:spLocks noChangeShapeType="1"/>
          </p:cNvSpPr>
          <p:nvPr/>
        </p:nvSpPr>
        <p:spPr bwMode="auto">
          <a:xfrm>
            <a:off x="149225" y="8599488"/>
            <a:ext cx="6503988" cy="0"/>
          </a:xfrm>
          <a:prstGeom prst="line">
            <a:avLst/>
          </a:prstGeom>
          <a:noFill/>
          <a:ln w="12700">
            <a:solidFill>
              <a:schemeClr val="tx1"/>
            </a:solidFill>
            <a:round/>
            <a:headEnd type="none" w="sm" len="sm"/>
            <a:tailEnd type="none" w="sm" len="sm"/>
          </a:ln>
          <a:effectLst/>
        </p:spPr>
        <p:txBody>
          <a:bodyPr wrap="none" anchor="ctr"/>
          <a:lstStyle/>
          <a:p>
            <a:pPr>
              <a:defRPr/>
            </a:pPr>
            <a:endParaRPr lang="th-TH">
              <a:latin typeface="Arial" pitchFamily="34" charset="0"/>
              <a:ea typeface="+mn-ea"/>
            </a:endParaRPr>
          </a:p>
        </p:txBody>
      </p:sp>
      <p:sp>
        <p:nvSpPr>
          <p:cNvPr id="183307" name="Rectangle 11"/>
          <p:cNvSpPr>
            <a:spLocks noGrp="1" noChangeArrowheads="1"/>
          </p:cNvSpPr>
          <p:nvPr>
            <p:ph type="sldNum" sz="quarter" idx="5"/>
          </p:nvPr>
        </p:nvSpPr>
        <p:spPr bwMode="auto">
          <a:xfrm>
            <a:off x="5797550" y="8480425"/>
            <a:ext cx="795338" cy="282575"/>
          </a:xfrm>
          <a:prstGeom prst="rect">
            <a:avLst/>
          </a:prstGeom>
          <a:noFill/>
          <a:ln w="9525">
            <a:noFill/>
            <a:miter lim="800000"/>
            <a:headEnd/>
            <a:tailEnd/>
          </a:ln>
          <a:effectLst/>
        </p:spPr>
        <p:txBody>
          <a:bodyPr vert="horz" wrap="square" lIns="18380" tIns="0" rIns="18380" bIns="0" numCol="1" anchor="b" anchorCtr="0" compatLnSpc="1">
            <a:prstTxWarp prst="textNoShape">
              <a:avLst/>
            </a:prstTxWarp>
          </a:bodyPr>
          <a:lstStyle>
            <a:lvl1pPr algn="r" defTabSz="881063">
              <a:lnSpc>
                <a:spcPct val="100000"/>
              </a:lnSpc>
              <a:defRPr sz="800">
                <a:latin typeface="Arial" pitchFamily="34" charset="0"/>
                <a:ea typeface="+mn-ea"/>
                <a:cs typeface="+mn-cs"/>
              </a:defRPr>
            </a:lvl1pPr>
          </a:lstStyle>
          <a:p>
            <a:pPr>
              <a:defRPr/>
            </a:pPr>
            <a:fld id="{5D194C0F-78F4-412E-9678-8AC95B331C8C}" type="slidenum">
              <a:rPr lang="en-US"/>
              <a:pPr>
                <a:defRPr/>
              </a:pPr>
              <a:t>‹#›</a:t>
            </a:fld>
            <a:endParaRPr lang="en-US"/>
          </a:p>
        </p:txBody>
      </p:sp>
      <p:sp>
        <p:nvSpPr>
          <p:cNvPr id="45062" name="Rectangle 12"/>
          <p:cNvSpPr>
            <a:spLocks noGrp="1" noRot="1" noChangeAspect="1" noChangeArrowheads="1" noTextEdit="1"/>
          </p:cNvSpPr>
          <p:nvPr>
            <p:ph type="sldImg" idx="2"/>
          </p:nvPr>
        </p:nvSpPr>
        <p:spPr bwMode="auto">
          <a:xfrm>
            <a:off x="855663" y="239713"/>
            <a:ext cx="5200650" cy="3900487"/>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395288" y="4278313"/>
            <a:ext cx="5986462" cy="4154487"/>
          </a:xfrm>
          <a:prstGeom prst="rect">
            <a:avLst/>
          </a:prstGeom>
          <a:noFill/>
          <a:ln w="9525">
            <a:noFill/>
            <a:miter lim="800000"/>
            <a:headEnd/>
            <a:tailEnd/>
          </a:ln>
          <a:effectLst/>
        </p:spPr>
        <p:txBody>
          <a:bodyPr vert="horz" wrap="square" lIns="93435" tIns="49014" rIns="93435" bIns="49014"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745250453"/>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40000"/>
      </a:spcBef>
      <a:spcAft>
        <a:spcPct val="0"/>
      </a:spcAft>
      <a:buSzPct val="100000"/>
      <a:buChar char="•"/>
      <a:defRPr sz="1400" kern="1200">
        <a:solidFill>
          <a:schemeClr val="tx1"/>
        </a:solidFill>
        <a:latin typeface="Arial" pitchFamily="34" charset="0"/>
        <a:ea typeface="+mn-ea"/>
        <a:cs typeface="+mn-cs"/>
      </a:defRPr>
    </a:lvl1pPr>
    <a:lvl2pPr marL="482600" indent="-120650" algn="l" defTabSz="1020763" rtl="0" eaLnBrk="0" fontAlgn="base" hangingPunct="0">
      <a:lnSpc>
        <a:spcPct val="90000"/>
      </a:lnSpc>
      <a:spcBef>
        <a:spcPct val="40000"/>
      </a:spcBef>
      <a:spcAft>
        <a:spcPct val="0"/>
      </a:spcAft>
      <a:buSzPct val="100000"/>
      <a:buChar char="•"/>
      <a:defRPr sz="1400" kern="1200">
        <a:solidFill>
          <a:schemeClr val="tx1"/>
        </a:solidFill>
        <a:latin typeface="Arial" pitchFamily="34" charset="0"/>
        <a:ea typeface="+mn-ea"/>
        <a:cs typeface="+mn-cs"/>
      </a:defRPr>
    </a:lvl2pPr>
    <a:lvl3pPr marL="966788" algn="l" defTabSz="1020763" rtl="0" eaLnBrk="0" fontAlgn="base" hangingPunct="0">
      <a:lnSpc>
        <a:spcPct val="90000"/>
      </a:lnSpc>
      <a:spcBef>
        <a:spcPct val="40000"/>
      </a:spcBef>
      <a:spcAft>
        <a:spcPct val="0"/>
      </a:spcAft>
      <a:buSzPct val="100000"/>
      <a:buChar char="•"/>
      <a:defRPr sz="1400" kern="1200">
        <a:solidFill>
          <a:schemeClr val="tx1"/>
        </a:solidFill>
        <a:latin typeface="Arial" pitchFamily="34" charset="0"/>
        <a:ea typeface="+mn-ea"/>
        <a:cs typeface="+mn-cs"/>
      </a:defRPr>
    </a:lvl3pPr>
    <a:lvl4pPr marL="1449388" algn="l" defTabSz="1020763" rtl="0" eaLnBrk="0" fontAlgn="base" hangingPunct="0">
      <a:lnSpc>
        <a:spcPct val="90000"/>
      </a:lnSpc>
      <a:spcBef>
        <a:spcPct val="40000"/>
      </a:spcBef>
      <a:spcAft>
        <a:spcPct val="0"/>
      </a:spcAft>
      <a:buSzPct val="100000"/>
      <a:buChar char="•"/>
      <a:defRPr sz="1400" kern="1200">
        <a:solidFill>
          <a:schemeClr val="tx1"/>
        </a:solidFill>
        <a:latin typeface="Arial" pitchFamily="34" charset="0"/>
        <a:ea typeface="+mn-ea"/>
        <a:cs typeface="+mn-cs"/>
      </a:defRPr>
    </a:lvl4pPr>
    <a:lvl5pPr marL="1931988" algn="l" defTabSz="1020763" rtl="0" eaLnBrk="0" fontAlgn="base" hangingPunct="0">
      <a:lnSpc>
        <a:spcPct val="90000"/>
      </a:lnSpc>
      <a:spcBef>
        <a:spcPct val="40000"/>
      </a:spcBef>
      <a:spcAft>
        <a:spcPct val="0"/>
      </a:spcAft>
      <a:buSzPct val="100000"/>
      <a:buChar char="•"/>
      <a:defRPr sz="1400" kern="1200">
        <a:solidFill>
          <a:schemeClr val="tx1"/>
        </a:solidFill>
        <a:latin typeface="Arial" pitchFamily="34" charset="0"/>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1"/>
          <p:cNvSpPr>
            <a:spLocks noGrp="1" noChangeArrowheads="1"/>
          </p:cNvSpPr>
          <p:nvPr>
            <p:ph type="sldNum" sz="quarter" idx="5"/>
          </p:nvPr>
        </p:nvSpPr>
        <p:spPr>
          <a:noFill/>
        </p:spPr>
        <p:txBody>
          <a:bodyPr/>
          <a:lstStyle/>
          <a:p>
            <a:fld id="{603D5D37-0493-4F78-9196-295FE229E1B7}" type="slidenum">
              <a:rPr lang="en-US" smtClean="0">
                <a:latin typeface="Arial" charset="0"/>
                <a:ea typeface="Gulim" pitchFamily="34" charset="-127"/>
              </a:rPr>
              <a:pPr/>
              <a:t>1</a:t>
            </a:fld>
            <a:endParaRPr lang="en-US" smtClean="0">
              <a:latin typeface="Arial" charset="0"/>
              <a:ea typeface="Gulim" pitchFamily="34" charset="-127"/>
            </a:endParaRPr>
          </a:p>
        </p:txBody>
      </p:sp>
      <p:sp>
        <p:nvSpPr>
          <p:cNvPr id="46083" name="Rectangle 2"/>
          <p:cNvSpPr>
            <a:spLocks noGrp="1" noRot="1" noChangeAspect="1" noChangeArrowheads="1" noTextEdit="1"/>
          </p:cNvSpPr>
          <p:nvPr>
            <p:ph type="sldImg"/>
          </p:nvPr>
        </p:nvSpPr>
        <p:spPr>
          <a:xfrm>
            <a:off x="858838" y="239713"/>
            <a:ext cx="5199062" cy="3898900"/>
          </a:xfrm>
          <a:ln/>
        </p:spPr>
      </p:sp>
      <p:sp>
        <p:nvSpPr>
          <p:cNvPr id="46084" name="Rectangle 3"/>
          <p:cNvSpPr>
            <a:spLocks noGrp="1" noChangeArrowheads="1"/>
          </p:cNvSpPr>
          <p:nvPr>
            <p:ph type="body" idx="1"/>
          </p:nvPr>
        </p:nvSpPr>
        <p:spPr>
          <a:xfrm>
            <a:off x="396875" y="4278313"/>
            <a:ext cx="5984875" cy="4156075"/>
          </a:xfrm>
          <a:noFill/>
          <a:ln/>
        </p:spPr>
        <p:txBody>
          <a:bodyPr/>
          <a:lstStyle/>
          <a:p>
            <a:endParaRPr lang="en-GB" smtClean="0">
              <a:latin typeface="Arial" charset="0"/>
            </a:endParaRPr>
          </a:p>
        </p:txBody>
      </p:sp>
    </p:spTree>
    <p:extLst>
      <p:ext uri="{BB962C8B-B14F-4D97-AF65-F5344CB8AC3E}">
        <p14:creationId xmlns:p14="http://schemas.microsoft.com/office/powerpoint/2010/main" val="1931076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50000"/>
              </a:spcBef>
              <a:buFontTx/>
              <a:buChar char="•"/>
            </a:pPr>
            <a:r>
              <a:rPr lang="en-US" dirty="0" smtClean="0">
                <a:solidFill>
                  <a:schemeClr val="hlink"/>
                </a:solidFill>
              </a:rPr>
              <a:t>International Service Providers</a:t>
            </a:r>
            <a:r>
              <a:rPr lang="en-US" dirty="0" smtClean="0"/>
              <a:t>: Connect nations together.</a:t>
            </a:r>
          </a:p>
          <a:p>
            <a:pPr>
              <a:spcBef>
                <a:spcPct val="50000"/>
              </a:spcBef>
              <a:buFontTx/>
              <a:buChar char="•"/>
            </a:pPr>
            <a:r>
              <a:rPr lang="en-US" dirty="0" smtClean="0">
                <a:solidFill>
                  <a:schemeClr val="hlink"/>
                </a:solidFill>
              </a:rPr>
              <a:t> National Service Providers (NSPs)</a:t>
            </a:r>
            <a:r>
              <a:rPr lang="en-US" dirty="0" smtClean="0"/>
              <a:t>: Backbone networks created and maintained by specialized companies. NSPs are connected by complex switching stations (normally run by third party) called Network Access Points (NAPs).</a:t>
            </a:r>
          </a:p>
          <a:p>
            <a:endParaRPr lang="en-US" dirty="0"/>
          </a:p>
        </p:txBody>
      </p:sp>
      <p:sp>
        <p:nvSpPr>
          <p:cNvPr id="4" name="Slide Number Placeholder 3"/>
          <p:cNvSpPr>
            <a:spLocks noGrp="1"/>
          </p:cNvSpPr>
          <p:nvPr>
            <p:ph type="sldNum" sz="quarter" idx="10"/>
          </p:nvPr>
        </p:nvSpPr>
        <p:spPr/>
        <p:txBody>
          <a:bodyPr/>
          <a:lstStyle/>
          <a:p>
            <a:pPr>
              <a:defRPr/>
            </a:pPr>
            <a:fld id="{5D194C0F-78F4-412E-9678-8AC95B331C8C}" type="slidenum">
              <a:rPr lang="en-US" smtClean="0"/>
              <a:pPr>
                <a:defRPr/>
              </a:pPr>
              <a:t>32</a:t>
            </a:fld>
            <a:endParaRPr lang="en-US"/>
          </a:p>
        </p:txBody>
      </p:sp>
    </p:spTree>
    <p:extLst>
      <p:ext uri="{BB962C8B-B14F-4D97-AF65-F5344CB8AC3E}">
        <p14:creationId xmlns:p14="http://schemas.microsoft.com/office/powerpoint/2010/main" val="996743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50000"/>
              </a:spcBef>
              <a:buFontTx/>
              <a:buChar char="•"/>
            </a:pPr>
            <a:r>
              <a:rPr lang="en-US" dirty="0" smtClean="0"/>
              <a:t>A</a:t>
            </a:r>
            <a:r>
              <a:rPr lang="en-US" dirty="0" smtClean="0">
                <a:solidFill>
                  <a:schemeClr val="hlink"/>
                </a:solidFill>
              </a:rPr>
              <a:t> protocol</a:t>
            </a:r>
            <a:r>
              <a:rPr lang="en-US" dirty="0" smtClean="0"/>
              <a:t> is a set of rules that govern data communication. It defines what, how and when something is communicated. The key elements of a protocol are as follows:</a:t>
            </a:r>
          </a:p>
          <a:p>
            <a:pPr>
              <a:spcBef>
                <a:spcPct val="50000"/>
              </a:spcBef>
              <a:buFontTx/>
              <a:buChar char="•"/>
            </a:pPr>
            <a:r>
              <a:rPr lang="en-US" dirty="0" smtClean="0"/>
              <a:t> </a:t>
            </a:r>
            <a:r>
              <a:rPr lang="en-US" dirty="0" smtClean="0">
                <a:solidFill>
                  <a:schemeClr val="hlink"/>
                </a:solidFill>
              </a:rPr>
              <a:t>Syntax</a:t>
            </a:r>
            <a:r>
              <a:rPr lang="en-US" dirty="0" smtClean="0"/>
              <a:t>: structure or format of the data (order in which they are presented)</a:t>
            </a:r>
          </a:p>
          <a:p>
            <a:pPr>
              <a:spcBef>
                <a:spcPct val="50000"/>
              </a:spcBef>
              <a:buFontTx/>
              <a:buChar char="•"/>
            </a:pPr>
            <a:r>
              <a:rPr lang="en-US" dirty="0" smtClean="0"/>
              <a:t> </a:t>
            </a:r>
            <a:r>
              <a:rPr lang="en-US" dirty="0" smtClean="0">
                <a:solidFill>
                  <a:schemeClr val="hlink"/>
                </a:solidFill>
              </a:rPr>
              <a:t>Semantics</a:t>
            </a:r>
            <a:r>
              <a:rPr lang="en-US" dirty="0" smtClean="0"/>
              <a:t>: Meaning of each portion of bits</a:t>
            </a:r>
          </a:p>
          <a:p>
            <a:pPr>
              <a:spcBef>
                <a:spcPct val="50000"/>
              </a:spcBef>
              <a:buFontTx/>
              <a:buChar char="•"/>
            </a:pPr>
            <a:r>
              <a:rPr lang="en-US" dirty="0" smtClean="0">
                <a:solidFill>
                  <a:schemeClr val="hlink"/>
                </a:solidFill>
              </a:rPr>
              <a:t>Timing</a:t>
            </a:r>
            <a:r>
              <a:rPr lang="en-US" dirty="0" smtClean="0"/>
              <a:t>: When and how fast data should be sent.</a:t>
            </a:r>
          </a:p>
          <a:p>
            <a:endParaRPr lang="en-US" dirty="0"/>
          </a:p>
        </p:txBody>
      </p:sp>
      <p:sp>
        <p:nvSpPr>
          <p:cNvPr id="4" name="Slide Number Placeholder 3"/>
          <p:cNvSpPr>
            <a:spLocks noGrp="1"/>
          </p:cNvSpPr>
          <p:nvPr>
            <p:ph type="sldNum" sz="quarter" idx="10"/>
          </p:nvPr>
        </p:nvSpPr>
        <p:spPr/>
        <p:txBody>
          <a:bodyPr/>
          <a:lstStyle/>
          <a:p>
            <a:pPr>
              <a:defRPr/>
            </a:pPr>
            <a:fld id="{5D194C0F-78F4-412E-9678-8AC95B331C8C}" type="slidenum">
              <a:rPr lang="en-US" smtClean="0"/>
              <a:pPr>
                <a:defRPr/>
              </a:pPr>
              <a:t>33</a:t>
            </a:fld>
            <a:endParaRPr lang="en-US"/>
          </a:p>
        </p:txBody>
      </p:sp>
    </p:spTree>
    <p:extLst>
      <p:ext uri="{BB962C8B-B14F-4D97-AF65-F5344CB8AC3E}">
        <p14:creationId xmlns:p14="http://schemas.microsoft.com/office/powerpoint/2010/main" val="1487469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50000"/>
              </a:spcBef>
              <a:buFontTx/>
              <a:buChar char="•"/>
            </a:pPr>
            <a:r>
              <a:rPr lang="en-US" dirty="0" smtClean="0">
                <a:solidFill>
                  <a:schemeClr val="hlink"/>
                </a:solidFill>
              </a:rPr>
              <a:t>Standards</a:t>
            </a:r>
            <a:r>
              <a:rPr lang="en-US" dirty="0" smtClean="0"/>
              <a:t> provide guidelines to manufacturers, vendors, government agencies and other providers to ensure the kind of interconnectivity necessary in today’s market place and in international communication. There are two types of standards:</a:t>
            </a:r>
          </a:p>
          <a:p>
            <a:pPr>
              <a:spcBef>
                <a:spcPct val="50000"/>
              </a:spcBef>
              <a:buFontTx/>
              <a:buChar char="•"/>
            </a:pPr>
            <a:r>
              <a:rPr lang="en-US" dirty="0" smtClean="0">
                <a:solidFill>
                  <a:schemeClr val="hlink"/>
                </a:solidFill>
              </a:rPr>
              <a:t>De facto</a:t>
            </a:r>
            <a:r>
              <a:rPr lang="en-US" dirty="0" smtClean="0"/>
              <a:t>: Standards that have not been approved by an organized body but have been adopted as standards through widespread use. </a:t>
            </a:r>
          </a:p>
          <a:p>
            <a:pPr>
              <a:spcBef>
                <a:spcPct val="50000"/>
              </a:spcBef>
              <a:buFontTx/>
              <a:buChar char="•"/>
            </a:pPr>
            <a:r>
              <a:rPr lang="en-US" dirty="0" smtClean="0"/>
              <a:t> </a:t>
            </a:r>
            <a:r>
              <a:rPr lang="en-US" dirty="0" smtClean="0">
                <a:solidFill>
                  <a:schemeClr val="hlink"/>
                </a:solidFill>
              </a:rPr>
              <a:t>De Jure</a:t>
            </a:r>
            <a:r>
              <a:rPr lang="en-US" dirty="0" smtClean="0"/>
              <a:t>: Standards that have been legislated by an officially recognized body.</a:t>
            </a:r>
            <a:endParaRPr lang="en-US" sz="1100" b="1" dirty="0" smtClean="0"/>
          </a:p>
          <a:p>
            <a:endParaRPr lang="en-US" dirty="0"/>
          </a:p>
        </p:txBody>
      </p:sp>
      <p:sp>
        <p:nvSpPr>
          <p:cNvPr id="4" name="Slide Number Placeholder 3"/>
          <p:cNvSpPr>
            <a:spLocks noGrp="1"/>
          </p:cNvSpPr>
          <p:nvPr>
            <p:ph type="sldNum" sz="quarter" idx="10"/>
          </p:nvPr>
        </p:nvSpPr>
        <p:spPr/>
        <p:txBody>
          <a:bodyPr/>
          <a:lstStyle/>
          <a:p>
            <a:pPr>
              <a:defRPr/>
            </a:pPr>
            <a:fld id="{5D194C0F-78F4-412E-9678-8AC95B331C8C}" type="slidenum">
              <a:rPr lang="en-US" smtClean="0"/>
              <a:pPr>
                <a:defRPr/>
              </a:pPr>
              <a:t>34</a:t>
            </a:fld>
            <a:endParaRPr lang="en-US"/>
          </a:p>
        </p:txBody>
      </p:sp>
    </p:spTree>
    <p:extLst>
      <p:ext uri="{BB962C8B-B14F-4D97-AF65-F5344CB8AC3E}">
        <p14:creationId xmlns:p14="http://schemas.microsoft.com/office/powerpoint/2010/main" val="2106340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50000"/>
              </a:spcBef>
              <a:buFontTx/>
              <a:buChar char="•"/>
            </a:pPr>
            <a:r>
              <a:rPr lang="en-US" dirty="0" smtClean="0">
                <a:solidFill>
                  <a:schemeClr val="hlink"/>
                </a:solidFill>
              </a:rPr>
              <a:t>International Organization for Standardization (ISO)</a:t>
            </a:r>
            <a:r>
              <a:rPr lang="en-US" dirty="0" smtClean="0"/>
              <a:t>: Develop cooperation in scientific, technological and economic activities.</a:t>
            </a:r>
          </a:p>
          <a:p>
            <a:pPr>
              <a:spcBef>
                <a:spcPct val="50000"/>
              </a:spcBef>
              <a:buFontTx/>
              <a:buChar char="•"/>
            </a:pPr>
            <a:r>
              <a:rPr lang="en-US" dirty="0" smtClean="0"/>
              <a:t> International Telecommunication Union- Telecommunication Standards Sector (ITU-T) formerly (before March 1993) Consultative Committee for International Telegraphy and Telephony (CCITT): Set-up by the United Nations.</a:t>
            </a:r>
          </a:p>
          <a:p>
            <a:pPr>
              <a:spcBef>
                <a:spcPct val="50000"/>
              </a:spcBef>
              <a:buFontTx/>
              <a:buChar char="•"/>
            </a:pPr>
            <a:r>
              <a:rPr lang="en-US" dirty="0" smtClean="0">
                <a:solidFill>
                  <a:schemeClr val="hlink"/>
                </a:solidFill>
              </a:rPr>
              <a:t>American National Standards Institute (ANSI)</a:t>
            </a:r>
            <a:r>
              <a:rPr lang="en-US" dirty="0" smtClean="0"/>
              <a:t>: Despite its name ANSI is a completely private, nonprofit corporation not affiliated to the US federal government.</a:t>
            </a:r>
          </a:p>
          <a:p>
            <a:pPr>
              <a:spcBef>
                <a:spcPct val="50000"/>
              </a:spcBef>
              <a:buFontTx/>
              <a:buChar char="•"/>
            </a:pPr>
            <a:r>
              <a:rPr lang="en-US" dirty="0" smtClean="0">
                <a:solidFill>
                  <a:schemeClr val="hlink"/>
                </a:solidFill>
              </a:rPr>
              <a:t>Institute of Electrical and Electronics Engineers (IEEE)</a:t>
            </a:r>
            <a:r>
              <a:rPr lang="en-US" dirty="0" smtClean="0"/>
              <a:t>: Largest professional engineering society in the world. One of the goals of IEEE is to oversee the development and adoption of International standards for computing and communications.</a:t>
            </a:r>
          </a:p>
          <a:p>
            <a:r>
              <a:rPr lang="en-US" dirty="0" smtClean="0">
                <a:solidFill>
                  <a:schemeClr val="hlink"/>
                </a:solidFill>
              </a:rPr>
              <a:t>Electronic Industries Association (EIA)</a:t>
            </a:r>
            <a:r>
              <a:rPr lang="en-US" dirty="0" smtClean="0"/>
              <a:t>: Aligned with ANSI. In IT EIA has made significant contributions by defining physical connection interfaces and electronic signaling specifications for data communications.</a:t>
            </a:r>
            <a:endParaRPr lang="en-US" dirty="0"/>
          </a:p>
        </p:txBody>
      </p:sp>
      <p:sp>
        <p:nvSpPr>
          <p:cNvPr id="4" name="Slide Number Placeholder 3"/>
          <p:cNvSpPr>
            <a:spLocks noGrp="1"/>
          </p:cNvSpPr>
          <p:nvPr>
            <p:ph type="sldNum" sz="quarter" idx="10"/>
          </p:nvPr>
        </p:nvSpPr>
        <p:spPr/>
        <p:txBody>
          <a:bodyPr/>
          <a:lstStyle/>
          <a:p>
            <a:pPr>
              <a:defRPr/>
            </a:pPr>
            <a:fld id="{5D194C0F-78F4-412E-9678-8AC95B331C8C}" type="slidenum">
              <a:rPr lang="en-US" smtClean="0"/>
              <a:pPr>
                <a:defRPr/>
              </a:pPr>
              <a:t>36</a:t>
            </a:fld>
            <a:endParaRPr lang="en-US"/>
          </a:p>
        </p:txBody>
      </p:sp>
    </p:spTree>
    <p:extLst>
      <p:ext uri="{BB962C8B-B14F-4D97-AF65-F5344CB8AC3E}">
        <p14:creationId xmlns:p14="http://schemas.microsoft.com/office/powerpoint/2010/main" val="3974324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25000"/>
              </a:spcBef>
              <a:buFontTx/>
              <a:buChar char="•"/>
            </a:pPr>
            <a:r>
              <a:rPr lang="en-US" dirty="0" smtClean="0">
                <a:solidFill>
                  <a:schemeClr val="hlink"/>
                </a:solidFill>
              </a:rPr>
              <a:t>Forums</a:t>
            </a:r>
            <a:r>
              <a:rPr lang="en-US" dirty="0" smtClean="0"/>
              <a:t>: Standard committees are procedural bodies and by nature slow-moving. Special Interest Groups (SIGs) have developed forums made up of representative from interested corporations.  Forums test, evaluate and standardize new technologies. Forums present their conclusions to standard bodies.</a:t>
            </a:r>
          </a:p>
          <a:p>
            <a:pPr>
              <a:spcBef>
                <a:spcPct val="25000"/>
              </a:spcBef>
              <a:buFontTx/>
              <a:buChar char="•"/>
            </a:pPr>
            <a:r>
              <a:rPr lang="en-US" dirty="0" smtClean="0">
                <a:solidFill>
                  <a:schemeClr val="hlink"/>
                </a:solidFill>
              </a:rPr>
              <a:t>Regulatory agencies</a:t>
            </a:r>
            <a:r>
              <a:rPr lang="en-US" dirty="0" smtClean="0"/>
              <a:t>: All communication technology is subject to regulation by government agencies such as the Federal Communications Commission (FCC) in the US. FCC’s purpose is to protect public interest by regulating radio, TV and wire/cable communications.</a:t>
            </a:r>
          </a:p>
          <a:p>
            <a:pPr>
              <a:spcBef>
                <a:spcPct val="25000"/>
              </a:spcBef>
              <a:buFontTx/>
              <a:buChar char="•"/>
            </a:pPr>
            <a:r>
              <a:rPr lang="en-US" dirty="0" smtClean="0">
                <a:solidFill>
                  <a:schemeClr val="hlink"/>
                </a:solidFill>
              </a:rPr>
              <a:t> Internet Standards</a:t>
            </a:r>
            <a:r>
              <a:rPr lang="en-US" dirty="0" smtClean="0"/>
              <a:t>: An internet standard is a thoroughly tested specification that is useful to and adhered to by those who work with the Internet. It starts as a Internet draft- a work in progress document with a 6 months validity. Upon approval the draft may be published as a Request for Comment (RFC).</a:t>
            </a:r>
          </a:p>
          <a:p>
            <a:endParaRPr lang="en-US" dirty="0"/>
          </a:p>
        </p:txBody>
      </p:sp>
      <p:sp>
        <p:nvSpPr>
          <p:cNvPr id="4" name="Slide Number Placeholder 3"/>
          <p:cNvSpPr>
            <a:spLocks noGrp="1"/>
          </p:cNvSpPr>
          <p:nvPr>
            <p:ph type="sldNum" sz="quarter" idx="10"/>
          </p:nvPr>
        </p:nvSpPr>
        <p:spPr/>
        <p:txBody>
          <a:bodyPr/>
          <a:lstStyle/>
          <a:p>
            <a:pPr>
              <a:defRPr/>
            </a:pPr>
            <a:fld id="{5D194C0F-78F4-412E-9678-8AC95B331C8C}" type="slidenum">
              <a:rPr lang="en-US" smtClean="0"/>
              <a:pPr>
                <a:defRPr/>
              </a:pPr>
              <a:t>37</a:t>
            </a:fld>
            <a:endParaRPr lang="en-US"/>
          </a:p>
        </p:txBody>
      </p:sp>
    </p:spTree>
    <p:extLst>
      <p:ext uri="{BB962C8B-B14F-4D97-AF65-F5344CB8AC3E}">
        <p14:creationId xmlns:p14="http://schemas.microsoft.com/office/powerpoint/2010/main" val="2259409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1"/>
          <p:cNvSpPr>
            <a:spLocks noGrp="1" noChangeArrowheads="1"/>
          </p:cNvSpPr>
          <p:nvPr>
            <p:ph type="sldNum" sz="quarter" idx="5"/>
          </p:nvPr>
        </p:nvSpPr>
        <p:spPr>
          <a:noFill/>
        </p:spPr>
        <p:txBody>
          <a:bodyPr/>
          <a:lstStyle/>
          <a:p>
            <a:fld id="{603D5D37-0493-4F78-9196-295FE229E1B7}" type="slidenum">
              <a:rPr lang="en-US" smtClean="0">
                <a:latin typeface="Arial" charset="0"/>
                <a:ea typeface="Gulim" pitchFamily="34" charset="-127"/>
              </a:rPr>
              <a:pPr/>
              <a:t>5</a:t>
            </a:fld>
            <a:endParaRPr lang="en-US" smtClean="0">
              <a:latin typeface="Arial" charset="0"/>
              <a:ea typeface="Gulim" pitchFamily="34" charset="-127"/>
            </a:endParaRPr>
          </a:p>
        </p:txBody>
      </p:sp>
      <p:sp>
        <p:nvSpPr>
          <p:cNvPr id="46083" name="Rectangle 2"/>
          <p:cNvSpPr>
            <a:spLocks noGrp="1" noRot="1" noChangeAspect="1" noChangeArrowheads="1" noTextEdit="1"/>
          </p:cNvSpPr>
          <p:nvPr>
            <p:ph type="sldImg"/>
          </p:nvPr>
        </p:nvSpPr>
        <p:spPr>
          <a:xfrm>
            <a:off x="858838" y="239713"/>
            <a:ext cx="5199062" cy="3898900"/>
          </a:xfrm>
          <a:ln/>
        </p:spPr>
      </p:sp>
      <p:sp>
        <p:nvSpPr>
          <p:cNvPr id="46084" name="Rectangle 3"/>
          <p:cNvSpPr>
            <a:spLocks noGrp="1" noChangeArrowheads="1"/>
          </p:cNvSpPr>
          <p:nvPr>
            <p:ph type="body" idx="1"/>
          </p:nvPr>
        </p:nvSpPr>
        <p:spPr>
          <a:xfrm>
            <a:off x="396875" y="4278313"/>
            <a:ext cx="5984875" cy="4156075"/>
          </a:xfrm>
          <a:noFill/>
          <a:ln/>
        </p:spPr>
        <p:txBody>
          <a:bodyPr/>
          <a:lstStyle/>
          <a:p>
            <a:endParaRPr lang="en-GB" smtClean="0">
              <a:latin typeface="Arial" charset="0"/>
            </a:endParaRPr>
          </a:p>
        </p:txBody>
      </p:sp>
    </p:spTree>
    <p:extLst>
      <p:ext uri="{BB962C8B-B14F-4D97-AF65-F5344CB8AC3E}">
        <p14:creationId xmlns:p14="http://schemas.microsoft.com/office/powerpoint/2010/main" val="1935108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1"/>
          <p:cNvSpPr>
            <a:spLocks noGrp="1" noChangeArrowheads="1"/>
          </p:cNvSpPr>
          <p:nvPr>
            <p:ph type="sldNum" sz="quarter" idx="5"/>
          </p:nvPr>
        </p:nvSpPr>
        <p:spPr>
          <a:noFill/>
        </p:spPr>
        <p:txBody>
          <a:bodyPr/>
          <a:lstStyle/>
          <a:p>
            <a:fld id="{152DA1C5-FAF2-4F72-B4CC-4FAFAF08CA47}" type="slidenum">
              <a:rPr lang="en-US" smtClean="0">
                <a:latin typeface="Arial" charset="0"/>
                <a:ea typeface="Gulim" pitchFamily="34" charset="-127"/>
              </a:rPr>
              <a:pPr/>
              <a:t>6</a:t>
            </a:fld>
            <a:endParaRPr lang="en-US" smtClean="0">
              <a:latin typeface="Arial" charset="0"/>
              <a:ea typeface="Gulim" pitchFamily="34" charset="-127"/>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endParaRPr lang="th-TH" smtClean="0">
              <a:latin typeface="Arial" charset="0"/>
            </a:endParaRPr>
          </a:p>
        </p:txBody>
      </p:sp>
    </p:spTree>
    <p:extLst>
      <p:ext uri="{BB962C8B-B14F-4D97-AF65-F5344CB8AC3E}">
        <p14:creationId xmlns:p14="http://schemas.microsoft.com/office/powerpoint/2010/main" val="727947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50000"/>
              </a:spcBef>
              <a:buFontTx/>
              <a:buChar char="•"/>
            </a:pPr>
            <a:r>
              <a:rPr lang="en-US" dirty="0" smtClean="0">
                <a:solidFill>
                  <a:schemeClr val="hlink"/>
                </a:solidFill>
              </a:rPr>
              <a:t>Message</a:t>
            </a:r>
            <a:r>
              <a:rPr lang="en-US" dirty="0" smtClean="0"/>
              <a:t>: Information (data) to be communicated such as text, numbers, pictures, sound, video or any combination thereof.</a:t>
            </a:r>
          </a:p>
          <a:p>
            <a:pPr>
              <a:spcBef>
                <a:spcPct val="50000"/>
              </a:spcBef>
              <a:buFontTx/>
              <a:buChar char="•"/>
            </a:pPr>
            <a:r>
              <a:rPr lang="en-US" dirty="0" smtClean="0"/>
              <a:t> </a:t>
            </a:r>
            <a:r>
              <a:rPr lang="en-US" dirty="0" smtClean="0">
                <a:solidFill>
                  <a:schemeClr val="hlink"/>
                </a:solidFill>
              </a:rPr>
              <a:t>Sender</a:t>
            </a:r>
            <a:r>
              <a:rPr lang="en-US" dirty="0" smtClean="0"/>
              <a:t>: device that sends the message. It can be a computer, telephone handset, video camera, etc.</a:t>
            </a:r>
          </a:p>
          <a:p>
            <a:pPr>
              <a:spcBef>
                <a:spcPct val="50000"/>
              </a:spcBef>
              <a:buFontTx/>
              <a:buChar char="•"/>
            </a:pPr>
            <a:r>
              <a:rPr lang="en-US" dirty="0" smtClean="0">
                <a:solidFill>
                  <a:schemeClr val="hlink"/>
                </a:solidFill>
              </a:rPr>
              <a:t> Receiver</a:t>
            </a:r>
            <a:r>
              <a:rPr lang="en-US" dirty="0" smtClean="0"/>
              <a:t>: device that receives the message.</a:t>
            </a:r>
          </a:p>
          <a:p>
            <a:pPr>
              <a:spcBef>
                <a:spcPct val="50000"/>
              </a:spcBef>
              <a:buFontTx/>
              <a:buChar char="•"/>
            </a:pPr>
            <a:r>
              <a:rPr lang="en-US" dirty="0" smtClean="0"/>
              <a:t> </a:t>
            </a:r>
            <a:r>
              <a:rPr lang="en-US" dirty="0" smtClean="0">
                <a:solidFill>
                  <a:schemeClr val="hlink"/>
                </a:solidFill>
              </a:rPr>
              <a:t>Transmission Medium</a:t>
            </a:r>
            <a:r>
              <a:rPr lang="en-US" dirty="0" smtClean="0"/>
              <a:t>: The physical path by which a message travels from sender to receiver. It could be a cable (twisted pair, coaxial or fiber-optic) or radio waves (terrestrial or satellite microwave).</a:t>
            </a:r>
          </a:p>
          <a:p>
            <a:pPr>
              <a:spcBef>
                <a:spcPct val="50000"/>
              </a:spcBef>
              <a:buFontTx/>
              <a:buChar char="•"/>
            </a:pPr>
            <a:r>
              <a:rPr lang="en-US" dirty="0" smtClean="0"/>
              <a:t> </a:t>
            </a:r>
            <a:r>
              <a:rPr lang="en-US" dirty="0" smtClean="0">
                <a:solidFill>
                  <a:schemeClr val="hlink"/>
                </a:solidFill>
              </a:rPr>
              <a:t>Protocol</a:t>
            </a:r>
            <a:r>
              <a:rPr lang="en-US" dirty="0" smtClean="0"/>
              <a:t>: Set of rules that govern data communications. Is represent an agreement between the communicating devices.</a:t>
            </a:r>
          </a:p>
          <a:p>
            <a:endParaRPr lang="en-US" dirty="0"/>
          </a:p>
        </p:txBody>
      </p:sp>
      <p:sp>
        <p:nvSpPr>
          <p:cNvPr id="4" name="Slide Number Placeholder 3"/>
          <p:cNvSpPr>
            <a:spLocks noGrp="1"/>
          </p:cNvSpPr>
          <p:nvPr>
            <p:ph type="sldNum" sz="quarter" idx="10"/>
          </p:nvPr>
        </p:nvSpPr>
        <p:spPr/>
        <p:txBody>
          <a:bodyPr/>
          <a:lstStyle/>
          <a:p>
            <a:pPr>
              <a:defRPr/>
            </a:pPr>
            <a:fld id="{5D194C0F-78F4-412E-9678-8AC95B331C8C}" type="slidenum">
              <a:rPr lang="en-US" smtClean="0"/>
              <a:pPr>
                <a:defRPr/>
              </a:pPr>
              <a:t>7</a:t>
            </a:fld>
            <a:endParaRPr lang="en-US"/>
          </a:p>
        </p:txBody>
      </p:sp>
    </p:spTree>
    <p:extLst>
      <p:ext uri="{BB962C8B-B14F-4D97-AF65-F5344CB8AC3E}">
        <p14:creationId xmlns:p14="http://schemas.microsoft.com/office/powerpoint/2010/main" val="4211968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noChangeArrowheads="1"/>
          </p:cNvSpPr>
          <p:nvPr>
            <p:ph type="ftr" sz="quarter" idx="4294967295"/>
          </p:nvPr>
        </p:nvSpPr>
        <p:spPr bwMode="auto">
          <a:xfrm>
            <a:off x="0" y="8628063"/>
            <a:ext cx="2970213" cy="454025"/>
          </a:xfrm>
          <a:prstGeom prst="rect">
            <a:avLst/>
          </a:prstGeom>
          <a:noFill/>
          <a:ln>
            <a:miter lim="800000"/>
            <a:headEnd/>
            <a:tailEnd/>
          </a:ln>
        </p:spPr>
        <p:txBody>
          <a:bodyPr lIns="91074" tIns="45537" rIns="91074" bIns="45537"/>
          <a:lstStyle/>
          <a:p>
            <a:r>
              <a:rPr lang="en-US"/>
              <a:t>1.#</a:t>
            </a: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3938710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solidFill>
                  <a:schemeClr val="hlink"/>
                </a:solidFill>
              </a:rPr>
              <a:t>Mesh Topology</a:t>
            </a:r>
            <a:r>
              <a:rPr lang="en-US" dirty="0" smtClean="0"/>
              <a:t>: Every device has a dedicated point-to-point link to every other device resulting in n(n-1)/2 links for n devices and each device having (n-1) input/output (I/O) ports (see Fig. 1.8).</a:t>
            </a:r>
          </a:p>
          <a:p>
            <a:r>
              <a:rPr lang="en-US" dirty="0" smtClean="0"/>
              <a:t> </a:t>
            </a:r>
            <a:r>
              <a:rPr lang="en-US" dirty="0" smtClean="0">
                <a:solidFill>
                  <a:schemeClr val="hlink"/>
                </a:solidFill>
              </a:rPr>
              <a:t>Advantages</a:t>
            </a:r>
            <a:r>
              <a:rPr lang="en-US" dirty="0" smtClean="0"/>
              <a:t>: </a:t>
            </a:r>
          </a:p>
          <a:p>
            <a:pPr>
              <a:buFontTx/>
              <a:buChar char="•"/>
            </a:pPr>
            <a:r>
              <a:rPr lang="en-US" dirty="0" smtClean="0"/>
              <a:t>Eliminate traffic problems. </a:t>
            </a:r>
          </a:p>
          <a:p>
            <a:pPr>
              <a:buFontTx/>
              <a:buChar char="•"/>
            </a:pPr>
            <a:r>
              <a:rPr lang="en-US" dirty="0" smtClean="0"/>
              <a:t>Privacy and security. Easy fault identification and fault isolation.</a:t>
            </a:r>
          </a:p>
          <a:p>
            <a:pPr>
              <a:buFontTx/>
              <a:buChar char="•"/>
            </a:pPr>
            <a:r>
              <a:rPr lang="en-US" dirty="0" smtClean="0"/>
              <a:t>Robustness. If one link becomes unusable, it does not incapacitate the entire topology. </a:t>
            </a:r>
          </a:p>
          <a:p>
            <a:r>
              <a:rPr lang="en-US" dirty="0" smtClean="0">
                <a:solidFill>
                  <a:schemeClr val="hlink"/>
                </a:solidFill>
              </a:rPr>
              <a:t>Disadvantages</a:t>
            </a:r>
            <a:r>
              <a:rPr lang="en-US" dirty="0" smtClean="0"/>
              <a:t>:</a:t>
            </a:r>
          </a:p>
          <a:p>
            <a:pPr>
              <a:buFontTx/>
              <a:buChar char="•"/>
            </a:pPr>
            <a:r>
              <a:rPr lang="en-US" dirty="0" smtClean="0"/>
              <a:t> Big amount of cabling makes installation and reconnection difficult.</a:t>
            </a:r>
          </a:p>
          <a:p>
            <a:pPr>
              <a:buFontTx/>
              <a:buChar char="•"/>
            </a:pPr>
            <a:r>
              <a:rPr lang="en-US" dirty="0" smtClean="0"/>
              <a:t> Wiring can be greater than available space (walls, ceiling, floors).</a:t>
            </a:r>
          </a:p>
          <a:p>
            <a:pPr>
              <a:buFontTx/>
              <a:buChar char="•"/>
            </a:pPr>
            <a:r>
              <a:rPr lang="en-US" dirty="0" smtClean="0"/>
              <a:t> Big number of I/O ports required. Hardware required will be very expensive.</a:t>
            </a:r>
          </a:p>
          <a:p>
            <a:pPr>
              <a:buFontTx/>
              <a:buChar char="•"/>
            </a:pPr>
            <a:r>
              <a:rPr lang="en-US" dirty="0" smtClean="0"/>
              <a:t>Mesh is implemented in a limited fashion (as a backbone topology).</a:t>
            </a:r>
          </a:p>
          <a:p>
            <a:endParaRPr lang="en-US" dirty="0"/>
          </a:p>
        </p:txBody>
      </p:sp>
      <p:sp>
        <p:nvSpPr>
          <p:cNvPr id="4" name="Slide Number Placeholder 3"/>
          <p:cNvSpPr>
            <a:spLocks noGrp="1"/>
          </p:cNvSpPr>
          <p:nvPr>
            <p:ph type="sldNum" sz="quarter" idx="10"/>
          </p:nvPr>
        </p:nvSpPr>
        <p:spPr/>
        <p:txBody>
          <a:bodyPr/>
          <a:lstStyle/>
          <a:p>
            <a:pPr>
              <a:defRPr/>
            </a:pPr>
            <a:fld id="{5D194C0F-78F4-412E-9678-8AC95B331C8C}" type="slidenum">
              <a:rPr lang="en-US" smtClean="0"/>
              <a:pPr>
                <a:defRPr/>
              </a:pPr>
              <a:t>20</a:t>
            </a:fld>
            <a:endParaRPr lang="en-US"/>
          </a:p>
        </p:txBody>
      </p:sp>
    </p:spTree>
    <p:extLst>
      <p:ext uri="{BB962C8B-B14F-4D97-AF65-F5344CB8AC3E}">
        <p14:creationId xmlns:p14="http://schemas.microsoft.com/office/powerpoint/2010/main" val="681502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50000"/>
              </a:spcBef>
              <a:buFontTx/>
              <a:buChar char="•"/>
            </a:pPr>
            <a:r>
              <a:rPr lang="en-US" dirty="0" smtClean="0">
                <a:solidFill>
                  <a:schemeClr val="hlink"/>
                </a:solidFill>
              </a:rPr>
              <a:t>Star Topology</a:t>
            </a:r>
            <a:r>
              <a:rPr lang="en-US" dirty="0" smtClean="0"/>
              <a:t>: Each device has a dedicated point-to-point link only to a central controller (hub).  The hub acts as an exchange between nodes (see Fig. 1.9)</a:t>
            </a:r>
          </a:p>
          <a:p>
            <a:pPr>
              <a:spcBef>
                <a:spcPct val="50000"/>
              </a:spcBef>
              <a:buFontTx/>
              <a:buChar char="•"/>
            </a:pPr>
            <a:r>
              <a:rPr lang="en-US" dirty="0" smtClean="0"/>
              <a:t> </a:t>
            </a:r>
            <a:r>
              <a:rPr lang="en-US" dirty="0" smtClean="0">
                <a:solidFill>
                  <a:schemeClr val="hlink"/>
                </a:solidFill>
              </a:rPr>
              <a:t>Advantages</a:t>
            </a:r>
            <a:r>
              <a:rPr lang="en-US" dirty="0" smtClean="0"/>
              <a:t>:</a:t>
            </a:r>
          </a:p>
          <a:p>
            <a:pPr>
              <a:spcBef>
                <a:spcPct val="50000"/>
              </a:spcBef>
              <a:buFontTx/>
              <a:buChar char="•"/>
            </a:pPr>
            <a:r>
              <a:rPr lang="en-US" dirty="0" smtClean="0"/>
              <a:t>Less expensive than mesh topology. Each device needs only one link and one I/O. </a:t>
            </a:r>
          </a:p>
          <a:p>
            <a:pPr>
              <a:spcBef>
                <a:spcPct val="50000"/>
              </a:spcBef>
              <a:buFontTx/>
              <a:buChar char="•"/>
            </a:pPr>
            <a:r>
              <a:rPr lang="en-US" dirty="0" smtClean="0"/>
              <a:t>Easy to install and reconfigure.</a:t>
            </a:r>
          </a:p>
          <a:p>
            <a:pPr>
              <a:spcBef>
                <a:spcPct val="50000"/>
              </a:spcBef>
              <a:buFontTx/>
              <a:buChar char="•"/>
            </a:pPr>
            <a:r>
              <a:rPr lang="en-US" dirty="0" smtClean="0"/>
              <a:t>Far less cabling needs to be housed compared with mesh topology and additions, moves and deletions involve only the connection between a node and the hub.</a:t>
            </a:r>
          </a:p>
          <a:p>
            <a:pPr>
              <a:spcBef>
                <a:spcPct val="50000"/>
              </a:spcBef>
              <a:buFontTx/>
              <a:buChar char="•"/>
            </a:pPr>
            <a:r>
              <a:rPr lang="en-US" dirty="0" smtClean="0"/>
              <a:t>Robustness.</a:t>
            </a:r>
          </a:p>
          <a:p>
            <a:pPr>
              <a:spcBef>
                <a:spcPct val="50000"/>
              </a:spcBef>
              <a:buFontTx/>
              <a:buChar char="•"/>
            </a:pPr>
            <a:r>
              <a:rPr lang="en-US" dirty="0" smtClean="0"/>
              <a:t>Easy fault identification and fault isolation.</a:t>
            </a:r>
          </a:p>
          <a:p>
            <a:endParaRPr lang="en-US" dirty="0"/>
          </a:p>
        </p:txBody>
      </p:sp>
      <p:sp>
        <p:nvSpPr>
          <p:cNvPr id="4" name="Slide Number Placeholder 3"/>
          <p:cNvSpPr>
            <a:spLocks noGrp="1"/>
          </p:cNvSpPr>
          <p:nvPr>
            <p:ph type="sldNum" sz="quarter" idx="10"/>
          </p:nvPr>
        </p:nvSpPr>
        <p:spPr/>
        <p:txBody>
          <a:bodyPr/>
          <a:lstStyle/>
          <a:p>
            <a:pPr>
              <a:defRPr/>
            </a:pPr>
            <a:fld id="{5D194C0F-78F4-412E-9678-8AC95B331C8C}" type="slidenum">
              <a:rPr lang="en-US" smtClean="0"/>
              <a:pPr>
                <a:defRPr/>
              </a:pPr>
              <a:t>21</a:t>
            </a:fld>
            <a:endParaRPr lang="en-US"/>
          </a:p>
        </p:txBody>
      </p:sp>
    </p:spTree>
    <p:extLst>
      <p:ext uri="{BB962C8B-B14F-4D97-AF65-F5344CB8AC3E}">
        <p14:creationId xmlns:p14="http://schemas.microsoft.com/office/powerpoint/2010/main" val="3694777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50000"/>
              </a:spcBef>
              <a:buFontTx/>
              <a:buChar char="•"/>
            </a:pPr>
            <a:r>
              <a:rPr lang="en-US" dirty="0" smtClean="0">
                <a:solidFill>
                  <a:schemeClr val="hlink"/>
                </a:solidFill>
              </a:rPr>
              <a:t>Bus </a:t>
            </a:r>
            <a:r>
              <a:rPr lang="en-US" dirty="0" err="1" smtClean="0">
                <a:solidFill>
                  <a:schemeClr val="hlink"/>
                </a:solidFill>
              </a:rPr>
              <a:t>topology</a:t>
            </a:r>
            <a:r>
              <a:rPr lang="en-US" dirty="0" err="1" smtClean="0"/>
              <a:t>:Is</a:t>
            </a:r>
            <a:r>
              <a:rPr lang="en-US" dirty="0" smtClean="0"/>
              <a:t> a multipoint connection. One long cable acts as a </a:t>
            </a:r>
            <a:r>
              <a:rPr lang="en-US" dirty="0" smtClean="0">
                <a:solidFill>
                  <a:schemeClr val="hlink"/>
                </a:solidFill>
              </a:rPr>
              <a:t>backbone</a:t>
            </a:r>
            <a:r>
              <a:rPr lang="en-US" dirty="0" smtClean="0"/>
              <a:t> to link all devices in a network (Fig 1.10). Nodes are connected to the cable by drop lines and taps. As the signal travels along the backbone, some of its energy is transformed to heat and thus is weakened. As such there is a limit on the number of taps a bus topology can support and on the distance between those taps.</a:t>
            </a:r>
          </a:p>
          <a:p>
            <a:pPr>
              <a:spcBef>
                <a:spcPct val="50000"/>
              </a:spcBef>
              <a:buFontTx/>
              <a:buChar char="•"/>
            </a:pPr>
            <a:r>
              <a:rPr lang="en-US" dirty="0" smtClean="0">
                <a:solidFill>
                  <a:schemeClr val="hlink"/>
                </a:solidFill>
              </a:rPr>
              <a:t>Advantages</a:t>
            </a:r>
            <a:r>
              <a:rPr lang="en-US" dirty="0" smtClean="0"/>
              <a:t>:</a:t>
            </a:r>
          </a:p>
          <a:p>
            <a:pPr>
              <a:spcBef>
                <a:spcPct val="50000"/>
              </a:spcBef>
              <a:buFontTx/>
              <a:buChar char="•"/>
            </a:pPr>
            <a:r>
              <a:rPr lang="en-US" dirty="0" smtClean="0"/>
              <a:t> Ease of installation</a:t>
            </a:r>
          </a:p>
          <a:p>
            <a:pPr>
              <a:spcBef>
                <a:spcPct val="50000"/>
              </a:spcBef>
              <a:buFontTx/>
              <a:buChar char="•"/>
            </a:pPr>
            <a:r>
              <a:rPr lang="en-US" dirty="0" smtClean="0"/>
              <a:t>Less cabling than mesh or star topology</a:t>
            </a:r>
          </a:p>
          <a:p>
            <a:pPr>
              <a:spcBef>
                <a:spcPct val="50000"/>
              </a:spcBef>
              <a:buFontTx/>
              <a:buChar char="•"/>
            </a:pPr>
            <a:r>
              <a:rPr lang="en-US" dirty="0" smtClean="0">
                <a:solidFill>
                  <a:schemeClr val="hlink"/>
                </a:solidFill>
              </a:rPr>
              <a:t>Disadvantages</a:t>
            </a:r>
            <a:r>
              <a:rPr lang="en-US" dirty="0" smtClean="0"/>
              <a:t>:</a:t>
            </a:r>
          </a:p>
          <a:p>
            <a:pPr>
              <a:spcBef>
                <a:spcPct val="50000"/>
              </a:spcBef>
              <a:buFontTx/>
              <a:buChar char="•"/>
            </a:pPr>
            <a:r>
              <a:rPr lang="en-US" dirty="0" smtClean="0"/>
              <a:t>Difficult to add devices</a:t>
            </a:r>
          </a:p>
          <a:p>
            <a:pPr>
              <a:spcBef>
                <a:spcPct val="50000"/>
              </a:spcBef>
              <a:buFontTx/>
              <a:buChar char="•"/>
            </a:pPr>
            <a:r>
              <a:rPr lang="en-US" dirty="0" smtClean="0"/>
              <a:t>Signal reflection in taps can cause degradation in quality</a:t>
            </a:r>
          </a:p>
          <a:p>
            <a:pPr>
              <a:spcBef>
                <a:spcPct val="50000"/>
              </a:spcBef>
              <a:buFontTx/>
              <a:buChar char="•"/>
            </a:pPr>
            <a:r>
              <a:rPr lang="en-US" dirty="0" smtClean="0"/>
              <a:t>A fault or break in the bus cable stops all transmission</a:t>
            </a:r>
          </a:p>
          <a:p>
            <a:endParaRPr lang="en-US" dirty="0"/>
          </a:p>
        </p:txBody>
      </p:sp>
      <p:sp>
        <p:nvSpPr>
          <p:cNvPr id="4" name="Slide Number Placeholder 3"/>
          <p:cNvSpPr>
            <a:spLocks noGrp="1"/>
          </p:cNvSpPr>
          <p:nvPr>
            <p:ph type="sldNum" sz="quarter" idx="10"/>
          </p:nvPr>
        </p:nvSpPr>
        <p:spPr/>
        <p:txBody>
          <a:bodyPr/>
          <a:lstStyle/>
          <a:p>
            <a:pPr>
              <a:defRPr/>
            </a:pPr>
            <a:fld id="{5D194C0F-78F4-412E-9678-8AC95B331C8C}" type="slidenum">
              <a:rPr lang="en-US" smtClean="0"/>
              <a:pPr>
                <a:defRPr/>
              </a:pPr>
              <a:t>22</a:t>
            </a:fld>
            <a:endParaRPr lang="en-US"/>
          </a:p>
        </p:txBody>
      </p:sp>
    </p:spTree>
    <p:extLst>
      <p:ext uri="{BB962C8B-B14F-4D97-AF65-F5344CB8AC3E}">
        <p14:creationId xmlns:p14="http://schemas.microsoft.com/office/powerpoint/2010/main" val="3202930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50000"/>
              </a:spcBef>
              <a:buFontTx/>
              <a:buChar char="•"/>
            </a:pPr>
            <a:r>
              <a:rPr lang="en-US" dirty="0" smtClean="0">
                <a:solidFill>
                  <a:schemeClr val="hlink"/>
                </a:solidFill>
              </a:rPr>
              <a:t>Ring</a:t>
            </a:r>
            <a:r>
              <a:rPr lang="en-US" dirty="0" smtClean="0"/>
              <a:t>: Each device has a dedicated point-to-point connection only with the two devices on either side of it. A signal is passed along the ring in one direction, from device to device, until it reaches its destination. Each device in the ring incorporates a repeater. When a device receives a signal intended for another device, its repeater generates the bits and passes them along (see Fig. 1.11) </a:t>
            </a:r>
          </a:p>
          <a:p>
            <a:pPr>
              <a:spcBef>
                <a:spcPct val="50000"/>
              </a:spcBef>
              <a:buFontTx/>
              <a:buChar char="•"/>
            </a:pPr>
            <a:r>
              <a:rPr lang="en-US" dirty="0" smtClean="0"/>
              <a:t> </a:t>
            </a:r>
            <a:r>
              <a:rPr lang="en-US" dirty="0" smtClean="0">
                <a:solidFill>
                  <a:schemeClr val="hlink"/>
                </a:solidFill>
              </a:rPr>
              <a:t>Advantages</a:t>
            </a:r>
            <a:r>
              <a:rPr lang="en-US" dirty="0" smtClean="0"/>
              <a:t>:</a:t>
            </a:r>
          </a:p>
          <a:p>
            <a:pPr>
              <a:spcBef>
                <a:spcPct val="50000"/>
              </a:spcBef>
              <a:buFontTx/>
              <a:buChar char="•"/>
            </a:pPr>
            <a:r>
              <a:rPr lang="en-US" dirty="0" smtClean="0"/>
              <a:t> Easy to install and configure.  The only constraints are media and traffic consideration (maximum ring length and number of devices).</a:t>
            </a:r>
          </a:p>
          <a:p>
            <a:pPr>
              <a:spcBef>
                <a:spcPct val="50000"/>
              </a:spcBef>
              <a:buFontTx/>
              <a:buChar char="•"/>
            </a:pPr>
            <a:r>
              <a:rPr lang="en-US" dirty="0" smtClean="0"/>
              <a:t>Fault isolation is simplified.</a:t>
            </a:r>
          </a:p>
          <a:p>
            <a:pPr>
              <a:spcBef>
                <a:spcPct val="50000"/>
              </a:spcBef>
              <a:buFontTx/>
              <a:buChar char="•"/>
            </a:pPr>
            <a:r>
              <a:rPr lang="en-US" dirty="0" smtClean="0">
                <a:solidFill>
                  <a:schemeClr val="hlink"/>
                </a:solidFill>
              </a:rPr>
              <a:t>Disadvantages</a:t>
            </a:r>
            <a:r>
              <a:rPr lang="en-US" dirty="0" smtClean="0"/>
              <a:t>:</a:t>
            </a:r>
          </a:p>
          <a:p>
            <a:pPr>
              <a:spcBef>
                <a:spcPct val="50000"/>
              </a:spcBef>
              <a:buFontTx/>
              <a:buChar char="•"/>
            </a:pPr>
            <a:r>
              <a:rPr lang="en-US" dirty="0" smtClean="0"/>
              <a:t> In a simple ring (unidirectional), a disable station can disable an entire network. This can be solved by using a dual ring.</a:t>
            </a:r>
          </a:p>
          <a:p>
            <a:endParaRPr lang="en-US" dirty="0"/>
          </a:p>
        </p:txBody>
      </p:sp>
      <p:sp>
        <p:nvSpPr>
          <p:cNvPr id="4" name="Slide Number Placeholder 3"/>
          <p:cNvSpPr>
            <a:spLocks noGrp="1"/>
          </p:cNvSpPr>
          <p:nvPr>
            <p:ph type="sldNum" sz="quarter" idx="10"/>
          </p:nvPr>
        </p:nvSpPr>
        <p:spPr/>
        <p:txBody>
          <a:bodyPr/>
          <a:lstStyle/>
          <a:p>
            <a:pPr>
              <a:defRPr/>
            </a:pPr>
            <a:fld id="{5D194C0F-78F4-412E-9678-8AC95B331C8C}" type="slidenum">
              <a:rPr lang="en-US" smtClean="0"/>
              <a:pPr>
                <a:defRPr/>
              </a:pPr>
              <a:t>23</a:t>
            </a:fld>
            <a:endParaRPr lang="en-US"/>
          </a:p>
        </p:txBody>
      </p:sp>
    </p:spTree>
    <p:extLst>
      <p:ext uri="{BB962C8B-B14F-4D97-AF65-F5344CB8AC3E}">
        <p14:creationId xmlns:p14="http://schemas.microsoft.com/office/powerpoint/2010/main" val="26493685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ภาพนิ่งชื่อเรื่อง">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314654" y="3058511"/>
            <a:ext cx="8382000" cy="844112"/>
          </a:xfrm>
        </p:spPr>
        <p:txBody>
          <a:bodyPr/>
          <a:lstStyle>
            <a:lvl1pPr>
              <a:defRPr sz="4000">
                <a:solidFill>
                  <a:schemeClr val="tx1"/>
                </a:solidFill>
              </a:defRPr>
            </a:lvl1pPr>
          </a:lstStyle>
          <a:p>
            <a:r>
              <a:rPr lang="en-US" altLang="ko-KR" dirty="0" smtClean="0"/>
              <a:t>Click to edit Master title style</a:t>
            </a:r>
            <a:endParaRPr lang="en-US" altLang="ko-KR" dirty="0"/>
          </a:p>
        </p:txBody>
      </p:sp>
      <p:sp>
        <p:nvSpPr>
          <p:cNvPr id="19459" name="Rectangle 3"/>
          <p:cNvSpPr>
            <a:spLocks noGrp="1" noChangeArrowheads="1"/>
          </p:cNvSpPr>
          <p:nvPr>
            <p:ph type="subTitle" idx="1"/>
          </p:nvPr>
        </p:nvSpPr>
        <p:spPr>
          <a:xfrm>
            <a:off x="6096000" y="4619625"/>
            <a:ext cx="2895600" cy="409575"/>
          </a:xfrm>
        </p:spPr>
        <p:txBody>
          <a:bodyPr/>
          <a:lstStyle>
            <a:lvl1pPr marL="0" indent="0" algn="r">
              <a:buFont typeface="Wingdings" pitchFamily="2" charset="2"/>
              <a:buNone/>
              <a:defRPr sz="1800" b="1">
                <a:solidFill>
                  <a:srgbClr val="000000"/>
                </a:solidFill>
              </a:defRPr>
            </a:lvl1pPr>
          </a:lstStyle>
          <a:p>
            <a:r>
              <a:rPr lang="en-US" altLang="ko-KR" dirty="0" smtClean="0"/>
              <a:t>Click to edit Master subtitle style</a:t>
            </a:r>
            <a:endParaRPr lang="en-US" altLang="ko-KR" dirty="0"/>
          </a:p>
        </p:txBody>
      </p:sp>
      <p:sp>
        <p:nvSpPr>
          <p:cNvPr id="5" name="Rectangle 5"/>
          <p:cNvSpPr>
            <a:spLocks noGrp="1" noChangeArrowheads="1"/>
          </p:cNvSpPr>
          <p:nvPr>
            <p:ph type="sldNum" sz="quarter" idx="10"/>
          </p:nvPr>
        </p:nvSpPr>
        <p:spPr>
          <a:xfrm>
            <a:off x="8485188" y="6553200"/>
            <a:ext cx="658812" cy="304800"/>
          </a:xfrm>
        </p:spPr>
        <p:txBody>
          <a:bodyPr/>
          <a:lstStyle>
            <a:lvl1pPr>
              <a:defRPr/>
            </a:lvl1pPr>
          </a:lstStyle>
          <a:p>
            <a:pPr>
              <a:defRPr/>
            </a:pPr>
            <a:fld id="{1C61E11C-F244-4802-8F11-A14FC5AA55B9}" type="slidenum">
              <a:rPr lang="en-US" altLang="ko-KR"/>
              <a:pPr>
                <a:defRPr/>
              </a:pPr>
              <a:t>‹#›</a:t>
            </a:fld>
            <a:endParaRPr lang="en-US" altLang="ko-KR"/>
          </a:p>
        </p:txBody>
      </p:sp>
      <p:sp>
        <p:nvSpPr>
          <p:cNvPr id="6" name="Rectangle 11"/>
          <p:cNvSpPr>
            <a:spLocks noGrp="1" noChangeArrowheads="1"/>
          </p:cNvSpPr>
          <p:nvPr>
            <p:ph type="ftr" sz="quarter" idx="11"/>
          </p:nvPr>
        </p:nvSpPr>
        <p:spPr>
          <a:xfrm>
            <a:off x="3200400" y="6324600"/>
            <a:ext cx="2895600" cy="358775"/>
          </a:xfrm>
        </p:spPr>
        <p:txBody>
          <a:bodyPr/>
          <a:lstStyle>
            <a:lvl1pPr>
              <a:defRPr>
                <a:solidFill>
                  <a:schemeClr val="tx1"/>
                </a:solidFill>
              </a:defRPr>
            </a:lvl1pPr>
          </a:lstStyle>
          <a:p>
            <a:pPr>
              <a:defRPr/>
            </a:pPr>
            <a:endParaRPr lang="th-TH"/>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smtClean="0"/>
              <a:t>Click to edit Master title style</a:t>
            </a:r>
            <a:endParaRPr lang="th-TH"/>
          </a:p>
        </p:txBody>
      </p:sp>
      <p:sp>
        <p:nvSpPr>
          <p:cNvPr id="3" name="ตัวยึดข้อความแนวตั้ง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Rectangle 6"/>
          <p:cNvSpPr>
            <a:spLocks noGrp="1" noChangeArrowheads="1"/>
          </p:cNvSpPr>
          <p:nvPr>
            <p:ph type="sldNum" sz="quarter" idx="10"/>
          </p:nvPr>
        </p:nvSpPr>
        <p:spPr>
          <a:ln/>
        </p:spPr>
        <p:txBody>
          <a:bodyPr/>
          <a:lstStyle>
            <a:lvl1pPr>
              <a:defRPr/>
            </a:lvl1pPr>
          </a:lstStyle>
          <a:p>
            <a:pPr>
              <a:defRPr/>
            </a:pPr>
            <a:fld id="{7BD2FD27-6D21-4D09-8D77-0F6397261860}" type="slidenum">
              <a:rPr lang="en-US" altLang="ko-KR"/>
              <a:pPr>
                <a:defRPr/>
              </a:pPr>
              <a:t>‹#›</a:t>
            </a:fld>
            <a:endParaRPr lang="en-US" altLang="ko-KR"/>
          </a:p>
        </p:txBody>
      </p:sp>
      <p:sp>
        <p:nvSpPr>
          <p:cNvPr id="5" name="Rectangle 34"/>
          <p:cNvSpPr>
            <a:spLocks noGrp="1" noChangeArrowheads="1"/>
          </p:cNvSpPr>
          <p:nvPr>
            <p:ph type="ftr" sz="quarter" idx="11"/>
          </p:nvPr>
        </p:nvSpPr>
        <p:spPr>
          <a:ln/>
        </p:spPr>
        <p:txBody>
          <a:bodyPr/>
          <a:lstStyle>
            <a:lvl1pPr>
              <a:defRPr/>
            </a:lvl1pPr>
          </a:lstStyle>
          <a:p>
            <a:pPr>
              <a:defRPr/>
            </a:pPr>
            <a:endParaRPr lang="th-T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ข้อความและชื่อเรื่องแนวตั้ง">
    <p:spTree>
      <p:nvGrpSpPr>
        <p:cNvPr id="1" name=""/>
        <p:cNvGrpSpPr/>
        <p:nvPr/>
      </p:nvGrpSpPr>
      <p:grpSpPr>
        <a:xfrm>
          <a:off x="0" y="0"/>
          <a:ext cx="0" cy="0"/>
          <a:chOff x="0" y="0"/>
          <a:chExt cx="0" cy="0"/>
        </a:xfrm>
      </p:grpSpPr>
      <p:sp>
        <p:nvSpPr>
          <p:cNvPr id="2" name="ชื่อเรื่องแนวตั้ง 1"/>
          <p:cNvSpPr>
            <a:spLocks noGrp="1"/>
          </p:cNvSpPr>
          <p:nvPr>
            <p:ph type="title" orient="vert"/>
          </p:nvPr>
        </p:nvSpPr>
        <p:spPr>
          <a:xfrm>
            <a:off x="6562725" y="304800"/>
            <a:ext cx="2125663" cy="5867400"/>
          </a:xfrm>
        </p:spPr>
        <p:txBody>
          <a:bodyPr vert="eaVert"/>
          <a:lstStyle/>
          <a:p>
            <a:r>
              <a:rPr lang="en-US" smtClean="0"/>
              <a:t>Click to edit Master title style</a:t>
            </a:r>
            <a:endParaRPr lang="th-TH"/>
          </a:p>
        </p:txBody>
      </p:sp>
      <p:sp>
        <p:nvSpPr>
          <p:cNvPr id="3" name="ตัวยึดข้อความแนวตั้ง 2"/>
          <p:cNvSpPr>
            <a:spLocks noGrp="1"/>
          </p:cNvSpPr>
          <p:nvPr>
            <p:ph type="body" orient="vert" idx="1"/>
          </p:nvPr>
        </p:nvSpPr>
        <p:spPr>
          <a:xfrm>
            <a:off x="182563" y="304800"/>
            <a:ext cx="6227762"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Rectangle 6"/>
          <p:cNvSpPr>
            <a:spLocks noGrp="1" noChangeArrowheads="1"/>
          </p:cNvSpPr>
          <p:nvPr>
            <p:ph type="sldNum" sz="quarter" idx="10"/>
          </p:nvPr>
        </p:nvSpPr>
        <p:spPr>
          <a:ln/>
        </p:spPr>
        <p:txBody>
          <a:bodyPr/>
          <a:lstStyle>
            <a:lvl1pPr>
              <a:defRPr/>
            </a:lvl1pPr>
          </a:lstStyle>
          <a:p>
            <a:pPr>
              <a:defRPr/>
            </a:pPr>
            <a:fld id="{BAC42F93-4473-412C-8E97-6ECEB053D380}" type="slidenum">
              <a:rPr lang="en-US" altLang="ko-KR"/>
              <a:pPr>
                <a:defRPr/>
              </a:pPr>
              <a:t>‹#›</a:t>
            </a:fld>
            <a:endParaRPr lang="en-US" altLang="ko-KR"/>
          </a:p>
        </p:txBody>
      </p:sp>
      <p:sp>
        <p:nvSpPr>
          <p:cNvPr id="5" name="Rectangle 34"/>
          <p:cNvSpPr>
            <a:spLocks noGrp="1" noChangeArrowheads="1"/>
          </p:cNvSpPr>
          <p:nvPr>
            <p:ph type="ftr" sz="quarter" idx="11"/>
          </p:nvPr>
        </p:nvSpPr>
        <p:spPr>
          <a:ln/>
        </p:spPr>
        <p:txBody>
          <a:bodyPr/>
          <a:lstStyle>
            <a:lvl1pPr>
              <a:defRPr/>
            </a:lvl1pPr>
          </a:lstStyle>
          <a:p>
            <a:pPr>
              <a:defRPr/>
            </a:pPr>
            <a:endParaRPr lang="th-TH"/>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ชื่อเรื่องและแผนภูมิ">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760021" y="0"/>
            <a:ext cx="7920841" cy="996950"/>
          </a:xfrm>
        </p:spPr>
        <p:txBody>
          <a:bodyPr/>
          <a:lstStyle/>
          <a:p>
            <a:r>
              <a:rPr lang="en-US" smtClean="0"/>
              <a:t>Click to edit Master title style</a:t>
            </a:r>
            <a:endParaRPr lang="th-TH"/>
          </a:p>
        </p:txBody>
      </p:sp>
      <p:sp>
        <p:nvSpPr>
          <p:cNvPr id="3" name="ตัวยึดแผนภูมิ 2"/>
          <p:cNvSpPr>
            <a:spLocks noGrp="1"/>
          </p:cNvSpPr>
          <p:nvPr>
            <p:ph type="chart" idx="1"/>
          </p:nvPr>
        </p:nvSpPr>
        <p:spPr>
          <a:xfrm>
            <a:off x="611188" y="1295400"/>
            <a:ext cx="8077200" cy="4876800"/>
          </a:xfrm>
        </p:spPr>
        <p:txBody>
          <a:bodyPr/>
          <a:lstStyle/>
          <a:p>
            <a:pPr lvl="0"/>
            <a:r>
              <a:rPr lang="en-US" noProof="0" smtClean="0"/>
              <a:t>Click icon to add chart</a:t>
            </a:r>
            <a:endParaRPr lang="th-TH" noProof="0" smtClean="0"/>
          </a:p>
        </p:txBody>
      </p:sp>
      <p:sp>
        <p:nvSpPr>
          <p:cNvPr id="4" name="Rectangle 6"/>
          <p:cNvSpPr>
            <a:spLocks noGrp="1" noChangeArrowheads="1"/>
          </p:cNvSpPr>
          <p:nvPr>
            <p:ph type="sldNum" sz="quarter" idx="10"/>
          </p:nvPr>
        </p:nvSpPr>
        <p:spPr>
          <a:ln/>
        </p:spPr>
        <p:txBody>
          <a:bodyPr/>
          <a:lstStyle>
            <a:lvl1pPr>
              <a:defRPr/>
            </a:lvl1pPr>
          </a:lstStyle>
          <a:p>
            <a:pPr>
              <a:defRPr/>
            </a:pPr>
            <a:fld id="{D62D92CD-F411-4B85-8EFF-83CF9BB61AB2}" type="slidenum">
              <a:rPr lang="en-US" altLang="ko-KR"/>
              <a:pPr>
                <a:defRPr/>
              </a:pPr>
              <a:t>‹#›</a:t>
            </a:fld>
            <a:endParaRPr lang="en-US" altLang="ko-KR"/>
          </a:p>
        </p:txBody>
      </p:sp>
      <p:sp>
        <p:nvSpPr>
          <p:cNvPr id="5" name="Rectangle 34"/>
          <p:cNvSpPr>
            <a:spLocks noGrp="1" noChangeArrowheads="1"/>
          </p:cNvSpPr>
          <p:nvPr>
            <p:ph type="ftr" sz="quarter" idx="11"/>
          </p:nvPr>
        </p:nvSpPr>
        <p:spPr>
          <a:ln/>
        </p:spPr>
        <p:txBody>
          <a:bodyPr/>
          <a:lstStyle>
            <a:lvl1pPr>
              <a:defRPr/>
            </a:lvl1pPr>
          </a:lstStyle>
          <a:p>
            <a:pPr>
              <a:defRPr/>
            </a:pPr>
            <a:endParaRPr lang="th-TH"/>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48144" y="0"/>
            <a:ext cx="7710055" cy="985652"/>
          </a:xfrm>
        </p:spPr>
        <p:txBody>
          <a:bodyPr/>
          <a:lstStyle/>
          <a:p>
            <a:r>
              <a:rPr lang="en-US" dirty="0" smtClean="0"/>
              <a:t>Click to edit Master title style</a:t>
            </a:r>
            <a:endParaRPr lang="en-US" dirty="0"/>
          </a:p>
        </p:txBody>
      </p:sp>
      <p:sp>
        <p:nvSpPr>
          <p:cNvPr id="3" name="Text Placeholder 2"/>
          <p:cNvSpPr>
            <a:spLocks noGrp="1"/>
          </p:cNvSpPr>
          <p:nvPr>
            <p:ph type="body" sz="half" idx="1"/>
          </p:nvPr>
        </p:nvSpPr>
        <p:spPr>
          <a:xfrm>
            <a:off x="685800" y="1676400"/>
            <a:ext cx="38100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8100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752600" cy="457200"/>
          </a:xfrm>
          <a:prstGeom prst="rect">
            <a:avLst/>
          </a:prstGeom>
        </p:spPr>
        <p:txBody>
          <a:bodyPr/>
          <a:lstStyle>
            <a:lvl1pPr>
              <a:defRPr>
                <a:latin typeface="Arial" charset="0"/>
                <a:ea typeface="+mn-ea"/>
                <a:cs typeface="Arial" charset="0"/>
              </a:defRPr>
            </a:lvl1pPr>
          </a:lstStyle>
          <a:p>
            <a:pPr>
              <a:defRPr/>
            </a:pPr>
            <a:endParaRPr lang="en-US"/>
          </a:p>
        </p:txBody>
      </p:sp>
      <p:sp>
        <p:nvSpPr>
          <p:cNvPr id="6" name="Footer Placeholder 5"/>
          <p:cNvSpPr>
            <a:spLocks noGrp="1"/>
          </p:cNvSpPr>
          <p:nvPr>
            <p:ph type="ftr" sz="quarter" idx="11"/>
          </p:nvPr>
        </p:nvSpPr>
        <p:spPr>
          <a:xfrm>
            <a:off x="2514600" y="6248400"/>
            <a:ext cx="4114800" cy="457200"/>
          </a:xfrm>
        </p:spPr>
        <p:txBody>
          <a:bodyPr/>
          <a:lstStyle>
            <a:lvl1pPr>
              <a:defRPr/>
            </a:lvl1pPr>
          </a:lstStyle>
          <a:p>
            <a:pPr>
              <a:defRPr/>
            </a:pPr>
            <a:r>
              <a:rPr lang="en-US" altLang="ko-KR"/>
              <a:t>Data Communications, Kwangwoon University</a:t>
            </a:r>
          </a:p>
        </p:txBody>
      </p:sp>
      <p:sp>
        <p:nvSpPr>
          <p:cNvPr id="7" name="Slide Number Placeholder 6"/>
          <p:cNvSpPr>
            <a:spLocks noGrp="1"/>
          </p:cNvSpPr>
          <p:nvPr>
            <p:ph type="sldNum" sz="quarter" idx="12"/>
          </p:nvPr>
        </p:nvSpPr>
        <p:spPr>
          <a:xfrm>
            <a:off x="6705600" y="6248400"/>
            <a:ext cx="1752600" cy="457200"/>
          </a:xfrm>
        </p:spPr>
        <p:txBody>
          <a:bodyPr/>
          <a:lstStyle>
            <a:lvl1pPr>
              <a:defRPr/>
            </a:lvl1pPr>
          </a:lstStyle>
          <a:p>
            <a:pPr>
              <a:defRPr/>
            </a:pPr>
            <a:r>
              <a:rPr lang="en-US" altLang="ko-KR"/>
              <a:t>1-</a:t>
            </a:r>
            <a:fld id="{3F03392F-E439-47B5-9AE4-D6B6BE3EF4F1}" type="slidenum">
              <a:rPr lang="en-US" altLang="ko-KR"/>
              <a:pPr>
                <a:defRPr/>
              </a:pPr>
              <a:t>‹#›</a:t>
            </a:fld>
            <a:endParaRPr lang="en-US" altLang="ko-K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748144" y="0"/>
            <a:ext cx="7710055" cy="99752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45176" y="1367641"/>
            <a:ext cx="7772400" cy="2095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21426" y="3722420"/>
            <a:ext cx="7772400" cy="2095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752600" cy="457200"/>
          </a:xfrm>
          <a:prstGeom prst="rect">
            <a:avLst/>
          </a:prstGeom>
        </p:spPr>
        <p:txBody>
          <a:bodyPr/>
          <a:lstStyle>
            <a:lvl1pPr>
              <a:defRPr>
                <a:latin typeface="Arial" charset="0"/>
                <a:ea typeface="+mn-ea"/>
                <a:cs typeface="Arial" charset="0"/>
              </a:defRPr>
            </a:lvl1pPr>
          </a:lstStyle>
          <a:p>
            <a:pPr>
              <a:defRPr/>
            </a:pPr>
            <a:endParaRPr lang="en-US"/>
          </a:p>
        </p:txBody>
      </p:sp>
      <p:sp>
        <p:nvSpPr>
          <p:cNvPr id="6" name="Footer Placeholder 5"/>
          <p:cNvSpPr>
            <a:spLocks noGrp="1"/>
          </p:cNvSpPr>
          <p:nvPr>
            <p:ph type="ftr" sz="quarter" idx="11"/>
          </p:nvPr>
        </p:nvSpPr>
        <p:spPr>
          <a:xfrm>
            <a:off x="2514600" y="6248400"/>
            <a:ext cx="4114800" cy="457200"/>
          </a:xfrm>
        </p:spPr>
        <p:txBody>
          <a:bodyPr/>
          <a:lstStyle>
            <a:lvl1pPr>
              <a:defRPr/>
            </a:lvl1pPr>
          </a:lstStyle>
          <a:p>
            <a:pPr>
              <a:defRPr/>
            </a:pPr>
            <a:r>
              <a:rPr lang="en-US" altLang="ko-KR"/>
              <a:t>Data Communications, Kwangwoon University</a:t>
            </a:r>
          </a:p>
        </p:txBody>
      </p:sp>
      <p:sp>
        <p:nvSpPr>
          <p:cNvPr id="7" name="Slide Number Placeholder 6"/>
          <p:cNvSpPr>
            <a:spLocks noGrp="1"/>
          </p:cNvSpPr>
          <p:nvPr>
            <p:ph type="sldNum" sz="quarter" idx="12"/>
          </p:nvPr>
        </p:nvSpPr>
        <p:spPr>
          <a:xfrm>
            <a:off x="6705600" y="6248400"/>
            <a:ext cx="1752600" cy="457200"/>
          </a:xfrm>
        </p:spPr>
        <p:txBody>
          <a:bodyPr/>
          <a:lstStyle>
            <a:lvl1pPr>
              <a:defRPr/>
            </a:lvl1pPr>
          </a:lstStyle>
          <a:p>
            <a:pPr>
              <a:defRPr/>
            </a:pPr>
            <a:r>
              <a:rPr lang="en-US" altLang="ko-KR"/>
              <a:t>1-</a:t>
            </a:r>
            <a:fld id="{5720372B-C04D-436F-9F63-888E23C81CEA}" type="slidenum">
              <a:rPr lang="en-US" altLang="ko-KR"/>
              <a:pPr>
                <a:defRPr/>
              </a:pPr>
              <a:t>‹#›</a:t>
            </a:fld>
            <a:endParaRPr lang="en-US" altLang="ko-K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0020" y="0"/>
            <a:ext cx="7926779" cy="99752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411200"/>
            <a:ext cx="411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72000" y="1411200"/>
            <a:ext cx="41148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0" y="3544800"/>
            <a:ext cx="41148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a:xfrm>
            <a:off x="76200" y="6400800"/>
            <a:ext cx="3733800" cy="381000"/>
          </a:xfrm>
        </p:spPr>
        <p:txBody>
          <a:bodyPr/>
          <a:lstStyle>
            <a:lvl1pPr>
              <a:defRPr/>
            </a:lvl1pPr>
          </a:lstStyle>
          <a:p>
            <a:pPr>
              <a:defRPr/>
            </a:pPr>
            <a:r>
              <a:rPr lang="en-US"/>
              <a:t>4123702 Data Communications System @YRU</a:t>
            </a:r>
          </a:p>
        </p:txBody>
      </p:sp>
      <p:sp>
        <p:nvSpPr>
          <p:cNvPr id="7" name="Slide Number Placeholder 6"/>
          <p:cNvSpPr>
            <a:spLocks noGrp="1"/>
          </p:cNvSpPr>
          <p:nvPr>
            <p:ph type="sldNum" sz="quarter" idx="11"/>
          </p:nvPr>
        </p:nvSpPr>
        <p:spPr>
          <a:xfrm>
            <a:off x="6553200" y="6400800"/>
            <a:ext cx="2133600" cy="457200"/>
          </a:xfrm>
        </p:spPr>
        <p:txBody>
          <a:bodyPr/>
          <a:lstStyle>
            <a:lvl1pPr>
              <a:defRPr/>
            </a:lvl1pPr>
          </a:lstStyle>
          <a:p>
            <a:pPr>
              <a:defRPr/>
            </a:pPr>
            <a:fld id="{F54C138D-AC7C-450E-9AEC-4E18D642E686}" type="slidenum">
              <a:rPr lang="en-US"/>
              <a:pPr>
                <a:defRPr/>
              </a:pPr>
              <a:t>‹#›</a:t>
            </a:fld>
            <a:endParaRPr lang="en-US"/>
          </a:p>
        </p:txBody>
      </p:sp>
      <p:sp>
        <p:nvSpPr>
          <p:cNvPr id="8" name="Date Placeholder 7"/>
          <p:cNvSpPr>
            <a:spLocks noGrp="1"/>
          </p:cNvSpPr>
          <p:nvPr>
            <p:ph type="dt" sz="half" idx="12"/>
          </p:nvPr>
        </p:nvSpPr>
        <p:spPr>
          <a:xfrm>
            <a:off x="4343400" y="6172200"/>
            <a:ext cx="2133600" cy="476250"/>
          </a:xfrm>
          <a:prstGeom prst="rect">
            <a:avLst/>
          </a:prstGeom>
        </p:spPr>
        <p:txBody>
          <a:bodyPr/>
          <a:lstStyle>
            <a:lvl4pPr lvl="3">
              <a:defRPr>
                <a:latin typeface="Arial" charset="0"/>
                <a:ea typeface="+mn-ea"/>
                <a:cs typeface="Arial" charset="0"/>
              </a:defRPr>
            </a:lvl4pPr>
          </a:lstStyle>
          <a:p>
            <a:pPr lvl="3">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smtClean="0"/>
              <a:t>Click to edit Master title style</a:t>
            </a:r>
            <a:endParaRPr lang="th-TH"/>
          </a:p>
        </p:txBody>
      </p:sp>
      <p:sp>
        <p:nvSpPr>
          <p:cNvPr id="3" name="ตัวยึดเนื้อหา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Rectangle 6"/>
          <p:cNvSpPr>
            <a:spLocks noGrp="1" noChangeArrowheads="1"/>
          </p:cNvSpPr>
          <p:nvPr>
            <p:ph type="sldNum" sz="quarter" idx="10"/>
          </p:nvPr>
        </p:nvSpPr>
        <p:spPr>
          <a:ln/>
        </p:spPr>
        <p:txBody>
          <a:bodyPr/>
          <a:lstStyle>
            <a:lvl1pPr>
              <a:defRPr/>
            </a:lvl1pPr>
          </a:lstStyle>
          <a:p>
            <a:pPr>
              <a:defRPr/>
            </a:pPr>
            <a:fld id="{0B4767BD-0973-4150-8483-592951EB1CC3}" type="slidenum">
              <a:rPr lang="en-US" altLang="ko-KR"/>
              <a:pPr>
                <a:defRPr/>
              </a:pPr>
              <a:t>‹#›</a:t>
            </a:fld>
            <a:endParaRPr lang="en-US" altLang="ko-KR"/>
          </a:p>
        </p:txBody>
      </p:sp>
      <p:sp>
        <p:nvSpPr>
          <p:cNvPr id="5" name="Rectangle 34"/>
          <p:cNvSpPr>
            <a:spLocks noGrp="1" noChangeArrowheads="1"/>
          </p:cNvSpPr>
          <p:nvPr>
            <p:ph type="ftr" sz="quarter" idx="11"/>
          </p:nvPr>
        </p:nvSpPr>
        <p:spPr>
          <a:ln/>
        </p:spPr>
        <p:txBody>
          <a:bodyPr/>
          <a:lstStyle>
            <a:lvl1pPr>
              <a:defRPr/>
            </a:lvl1pPr>
          </a:lstStyle>
          <a:p>
            <a:pPr>
              <a:defRPr/>
            </a:pPr>
            <a:endParaRPr lang="th-T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ส่วนหัวของส่วน">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h-TH"/>
          </a:p>
        </p:txBody>
      </p:sp>
      <p:sp>
        <p:nvSpPr>
          <p:cNvPr id="3" name="ตัวยึดข้อความ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F5245807-64F2-4CE1-BE23-7AF79F15D8CB}" type="slidenum">
              <a:rPr lang="en-US" altLang="ko-KR"/>
              <a:pPr>
                <a:defRPr/>
              </a:pPr>
              <a:t>‹#›</a:t>
            </a:fld>
            <a:endParaRPr lang="en-US" altLang="ko-KR"/>
          </a:p>
        </p:txBody>
      </p:sp>
      <p:sp>
        <p:nvSpPr>
          <p:cNvPr id="5" name="Rectangle 34"/>
          <p:cNvSpPr>
            <a:spLocks noGrp="1" noChangeArrowheads="1"/>
          </p:cNvSpPr>
          <p:nvPr>
            <p:ph type="ftr" sz="quarter" idx="11"/>
          </p:nvPr>
        </p:nvSpPr>
        <p:spPr>
          <a:ln/>
        </p:spPr>
        <p:txBody>
          <a:bodyPr/>
          <a:lstStyle>
            <a:lvl1pPr>
              <a:defRPr/>
            </a:lvl1pPr>
          </a:lstStyle>
          <a:p>
            <a:pPr>
              <a:defRPr/>
            </a:pPr>
            <a:endParaRPr lang="th-T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smtClean="0"/>
              <a:t>Click to edit Master title style</a:t>
            </a:r>
            <a:endParaRPr lang="th-TH"/>
          </a:p>
        </p:txBody>
      </p:sp>
      <p:sp>
        <p:nvSpPr>
          <p:cNvPr id="3" name="ตัวยึดเนื้อหา 2"/>
          <p:cNvSpPr>
            <a:spLocks noGrp="1"/>
          </p:cNvSpPr>
          <p:nvPr>
            <p:ph sz="half" idx="1"/>
          </p:nvPr>
        </p:nvSpPr>
        <p:spPr>
          <a:xfrm>
            <a:off x="611188" y="12954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ตัวยึดเนื้อหา 3"/>
          <p:cNvSpPr>
            <a:spLocks noGrp="1"/>
          </p:cNvSpPr>
          <p:nvPr>
            <p:ph sz="half" idx="2"/>
          </p:nvPr>
        </p:nvSpPr>
        <p:spPr>
          <a:xfrm>
            <a:off x="4725988" y="12954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Rectangle 6"/>
          <p:cNvSpPr>
            <a:spLocks noGrp="1" noChangeArrowheads="1"/>
          </p:cNvSpPr>
          <p:nvPr>
            <p:ph type="sldNum" sz="quarter" idx="10"/>
          </p:nvPr>
        </p:nvSpPr>
        <p:spPr>
          <a:ln/>
        </p:spPr>
        <p:txBody>
          <a:bodyPr/>
          <a:lstStyle>
            <a:lvl1pPr>
              <a:defRPr/>
            </a:lvl1pPr>
          </a:lstStyle>
          <a:p>
            <a:pPr>
              <a:defRPr/>
            </a:pPr>
            <a:fld id="{9D1EA8D3-30C6-4341-81B8-D5B0A1858DA3}" type="slidenum">
              <a:rPr lang="en-US" altLang="ko-KR"/>
              <a:pPr>
                <a:defRPr/>
              </a:pPr>
              <a:t>‹#›</a:t>
            </a:fld>
            <a:endParaRPr lang="en-US" altLang="ko-KR"/>
          </a:p>
        </p:txBody>
      </p:sp>
      <p:sp>
        <p:nvSpPr>
          <p:cNvPr id="6" name="Rectangle 34"/>
          <p:cNvSpPr>
            <a:spLocks noGrp="1" noChangeArrowheads="1"/>
          </p:cNvSpPr>
          <p:nvPr>
            <p:ph type="ftr" sz="quarter" idx="11"/>
          </p:nvPr>
        </p:nvSpPr>
        <p:spPr>
          <a:ln/>
        </p:spPr>
        <p:txBody>
          <a:bodyPr/>
          <a:lstStyle>
            <a:lvl1pPr>
              <a:defRPr/>
            </a:lvl1pPr>
          </a:lstStyle>
          <a:p>
            <a:pPr>
              <a:defRPr/>
            </a:pPr>
            <a:endParaRPr lang="th-T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การเปรียบเทียบ">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th-TH"/>
          </a:p>
        </p:txBody>
      </p:sp>
      <p:sp>
        <p:nvSpPr>
          <p:cNvPr id="3" name="ตัวยึดข้อความ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ตัวยึดเนื้อหา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ตัวยึดข้อความ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ตัวยึดเนื้อหา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7" name="Rectangle 6"/>
          <p:cNvSpPr>
            <a:spLocks noGrp="1" noChangeArrowheads="1"/>
          </p:cNvSpPr>
          <p:nvPr>
            <p:ph type="sldNum" sz="quarter" idx="10"/>
          </p:nvPr>
        </p:nvSpPr>
        <p:spPr>
          <a:ln/>
        </p:spPr>
        <p:txBody>
          <a:bodyPr/>
          <a:lstStyle>
            <a:lvl1pPr>
              <a:defRPr/>
            </a:lvl1pPr>
          </a:lstStyle>
          <a:p>
            <a:pPr>
              <a:defRPr/>
            </a:pPr>
            <a:fld id="{680D13D2-0B70-43C4-A884-7CB8720A8043}" type="slidenum">
              <a:rPr lang="en-US" altLang="ko-KR"/>
              <a:pPr>
                <a:defRPr/>
              </a:pPr>
              <a:t>‹#›</a:t>
            </a:fld>
            <a:endParaRPr lang="en-US" altLang="ko-KR"/>
          </a:p>
        </p:txBody>
      </p:sp>
      <p:sp>
        <p:nvSpPr>
          <p:cNvPr id="8" name="Rectangle 34"/>
          <p:cNvSpPr>
            <a:spLocks noGrp="1" noChangeArrowheads="1"/>
          </p:cNvSpPr>
          <p:nvPr>
            <p:ph type="ftr" sz="quarter" idx="11"/>
          </p:nvPr>
        </p:nvSpPr>
        <p:spPr>
          <a:ln/>
        </p:spPr>
        <p:txBody>
          <a:bodyPr/>
          <a:lstStyle>
            <a:lvl1pPr>
              <a:defRPr/>
            </a:lvl1pPr>
          </a:lstStyle>
          <a:p>
            <a:pPr>
              <a:defRPr/>
            </a:pPr>
            <a:endParaRPr lang="th-T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เฉพาะชื่อเรื่อง">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smtClean="0"/>
              <a:t>Click to edit Master title style</a:t>
            </a:r>
            <a:endParaRPr lang="th-TH"/>
          </a:p>
        </p:txBody>
      </p:sp>
      <p:sp>
        <p:nvSpPr>
          <p:cNvPr id="3" name="Rectangle 6"/>
          <p:cNvSpPr>
            <a:spLocks noGrp="1" noChangeArrowheads="1"/>
          </p:cNvSpPr>
          <p:nvPr>
            <p:ph type="sldNum" sz="quarter" idx="10"/>
          </p:nvPr>
        </p:nvSpPr>
        <p:spPr>
          <a:ln/>
        </p:spPr>
        <p:txBody>
          <a:bodyPr/>
          <a:lstStyle>
            <a:lvl1pPr>
              <a:defRPr/>
            </a:lvl1pPr>
          </a:lstStyle>
          <a:p>
            <a:pPr>
              <a:defRPr/>
            </a:pPr>
            <a:fld id="{0DDFC984-7DA1-4CAE-A687-2CF4D8FBC3EA}" type="slidenum">
              <a:rPr lang="en-US" altLang="ko-KR"/>
              <a:pPr>
                <a:defRPr/>
              </a:pPr>
              <a:t>‹#›</a:t>
            </a:fld>
            <a:endParaRPr lang="en-US" altLang="ko-KR"/>
          </a:p>
        </p:txBody>
      </p:sp>
      <p:sp>
        <p:nvSpPr>
          <p:cNvPr id="4" name="Rectangle 34"/>
          <p:cNvSpPr>
            <a:spLocks noGrp="1" noChangeArrowheads="1"/>
          </p:cNvSpPr>
          <p:nvPr>
            <p:ph type="ftr" sz="quarter" idx="11"/>
          </p:nvPr>
        </p:nvSpPr>
        <p:spPr>
          <a:ln/>
        </p:spPr>
        <p:txBody>
          <a:bodyPr/>
          <a:lstStyle>
            <a:lvl1pPr>
              <a:defRPr/>
            </a:lvl1pPr>
          </a:lstStyle>
          <a:p>
            <a:pPr>
              <a:defRPr/>
            </a:pPr>
            <a:endParaRPr lang="th-T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ว่างเปล่า">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2059EA61-AAD4-41E7-8443-050256FC330F}" type="slidenum">
              <a:rPr lang="en-US" altLang="ko-KR"/>
              <a:pPr>
                <a:defRPr/>
              </a:pPr>
              <a:t>‹#›</a:t>
            </a:fld>
            <a:endParaRPr lang="en-US" altLang="ko-KR"/>
          </a:p>
        </p:txBody>
      </p:sp>
      <p:sp>
        <p:nvSpPr>
          <p:cNvPr id="3" name="Rectangle 34"/>
          <p:cNvSpPr>
            <a:spLocks noGrp="1" noChangeArrowheads="1"/>
          </p:cNvSpPr>
          <p:nvPr>
            <p:ph type="ftr" sz="quarter" idx="11"/>
          </p:nvPr>
        </p:nvSpPr>
        <p:spPr>
          <a:ln/>
        </p:spPr>
        <p:txBody>
          <a:bodyPr/>
          <a:lstStyle>
            <a:lvl1pPr>
              <a:defRPr/>
            </a:lvl1pPr>
          </a:lstStyle>
          <a:p>
            <a:pPr>
              <a:defRPr/>
            </a:pPr>
            <a:endParaRPr lang="th-T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เนื้อหาพร้อมคำอธิบายภาพ">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748145" y="0"/>
            <a:ext cx="7422078" cy="973777"/>
          </a:xfrm>
        </p:spPr>
        <p:txBody>
          <a:bodyPr anchor="b"/>
          <a:lstStyle>
            <a:lvl1pPr algn="l">
              <a:defRPr sz="2000" b="1"/>
            </a:lvl1pPr>
          </a:lstStyle>
          <a:p>
            <a:r>
              <a:rPr lang="en-US" dirty="0" smtClean="0"/>
              <a:t>Click to edit Master title style</a:t>
            </a:r>
            <a:endParaRPr lang="th-TH" dirty="0"/>
          </a:p>
        </p:txBody>
      </p:sp>
      <p:sp>
        <p:nvSpPr>
          <p:cNvPr id="3" name="ตัวยึดเนื้อหา 2"/>
          <p:cNvSpPr>
            <a:spLocks noGrp="1"/>
          </p:cNvSpPr>
          <p:nvPr>
            <p:ph idx="1"/>
          </p:nvPr>
        </p:nvSpPr>
        <p:spPr>
          <a:xfrm>
            <a:off x="3575050" y="1413164"/>
            <a:ext cx="5111750" cy="47129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ตัวยึดข้อความ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65C4BDDC-20AF-4870-88AC-DDFE810CB51D}" type="slidenum">
              <a:rPr lang="en-US" altLang="ko-KR"/>
              <a:pPr>
                <a:defRPr/>
              </a:pPr>
              <a:t>‹#›</a:t>
            </a:fld>
            <a:endParaRPr lang="en-US" altLang="ko-KR"/>
          </a:p>
        </p:txBody>
      </p:sp>
      <p:sp>
        <p:nvSpPr>
          <p:cNvPr id="6" name="Rectangle 34"/>
          <p:cNvSpPr>
            <a:spLocks noGrp="1" noChangeArrowheads="1"/>
          </p:cNvSpPr>
          <p:nvPr>
            <p:ph type="ftr" sz="quarter" idx="11"/>
          </p:nvPr>
        </p:nvSpPr>
        <p:spPr>
          <a:ln/>
        </p:spPr>
        <p:txBody>
          <a:bodyPr/>
          <a:lstStyle>
            <a:lvl1pPr>
              <a:defRPr/>
            </a:lvl1pPr>
          </a:lstStyle>
          <a:p>
            <a:pPr>
              <a:defRPr/>
            </a:pPr>
            <a:endParaRPr lang="th-T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รูปภาพพร้อมคำอธิบายภาพ">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h-TH"/>
          </a:p>
        </p:txBody>
      </p:sp>
      <p:sp>
        <p:nvSpPr>
          <p:cNvPr id="3" name="ตัวยึดรูปภาพ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th-TH" noProof="0" smtClean="0"/>
          </a:p>
        </p:txBody>
      </p:sp>
      <p:sp>
        <p:nvSpPr>
          <p:cNvPr id="4" name="ตัวยึดข้อความ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123DB797-57D4-4045-A568-97EF6705EB11}" type="slidenum">
              <a:rPr lang="en-US" altLang="ko-KR"/>
              <a:pPr>
                <a:defRPr/>
              </a:pPr>
              <a:t>‹#›</a:t>
            </a:fld>
            <a:endParaRPr lang="en-US" altLang="ko-KR"/>
          </a:p>
        </p:txBody>
      </p:sp>
      <p:sp>
        <p:nvSpPr>
          <p:cNvPr id="6" name="Rectangle 34"/>
          <p:cNvSpPr>
            <a:spLocks noGrp="1" noChangeArrowheads="1"/>
          </p:cNvSpPr>
          <p:nvPr>
            <p:ph type="ftr" sz="quarter" idx="11"/>
          </p:nvPr>
        </p:nvSpPr>
        <p:spPr>
          <a:ln/>
        </p:spPr>
        <p:txBody>
          <a:bodyPr/>
          <a:lstStyle>
            <a:lvl1pPr>
              <a:defRPr/>
            </a:lvl1pPr>
          </a:lstStyle>
          <a:p>
            <a:pPr>
              <a:defRPr/>
            </a:pPr>
            <a:endParaRPr lang="th-T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white">
          <a:xfrm>
            <a:off x="720725" y="0"/>
            <a:ext cx="7866063" cy="9858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ko-KR" smtClean="0"/>
              <a:t>Click to edit Master title</a:t>
            </a:r>
          </a:p>
        </p:txBody>
      </p:sp>
      <p:sp>
        <p:nvSpPr>
          <p:cNvPr id="2051" name="Rectangle 3"/>
          <p:cNvSpPr>
            <a:spLocks noGrp="1" noChangeArrowheads="1"/>
          </p:cNvSpPr>
          <p:nvPr>
            <p:ph type="body" idx="1"/>
          </p:nvPr>
        </p:nvSpPr>
        <p:spPr bwMode="auto">
          <a:xfrm>
            <a:off x="611188" y="1295400"/>
            <a:ext cx="80772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ko-KR" smtClean="0"/>
              <a:t> Click to edit Master text</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1030" name="Rectangle 6"/>
          <p:cNvSpPr>
            <a:spLocks noGrp="1" noChangeArrowheads="1"/>
          </p:cNvSpPr>
          <p:nvPr>
            <p:ph type="sldNum" sz="quarter" idx="4"/>
          </p:nvPr>
        </p:nvSpPr>
        <p:spPr bwMode="auto">
          <a:xfrm>
            <a:off x="8302625" y="6524625"/>
            <a:ext cx="765175"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solidFill>
                  <a:schemeClr val="bg1"/>
                </a:solidFill>
                <a:latin typeface="+mn-lt"/>
                <a:ea typeface="굴림" pitchFamily="50" charset="-127"/>
                <a:cs typeface="Arial" charset="0"/>
              </a:defRPr>
            </a:lvl1pPr>
          </a:lstStyle>
          <a:p>
            <a:pPr>
              <a:defRPr/>
            </a:pPr>
            <a:fld id="{1A3A7609-4CE8-43AB-875A-1FFF1F5CFA70}" type="slidenum">
              <a:rPr lang="en-US" altLang="ko-KR"/>
              <a:pPr>
                <a:defRPr/>
              </a:pPr>
              <a:t>‹#›</a:t>
            </a:fld>
            <a:endParaRPr lang="en-US" altLang="ko-KR"/>
          </a:p>
        </p:txBody>
      </p:sp>
      <p:sp>
        <p:nvSpPr>
          <p:cNvPr id="1058" name="Rectangle 34"/>
          <p:cNvSpPr>
            <a:spLocks noGrp="1" noChangeArrowheads="1"/>
          </p:cNvSpPr>
          <p:nvPr>
            <p:ph type="ftr" sz="quarter" idx="3"/>
          </p:nvPr>
        </p:nvSpPr>
        <p:spPr bwMode="auto">
          <a:xfrm>
            <a:off x="76200" y="6445250"/>
            <a:ext cx="2895600" cy="358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solidFill>
                  <a:schemeClr val="bg1"/>
                </a:solidFill>
                <a:latin typeface="+mn-lt"/>
                <a:ea typeface="굴림" pitchFamily="50" charset="-127"/>
                <a:cs typeface="Arial" charset="0"/>
              </a:defRPr>
            </a:lvl1pPr>
          </a:lstStyle>
          <a:p>
            <a:pPr>
              <a:defRPr/>
            </a:pPr>
            <a:endParaRPr lang="th-TH"/>
          </a:p>
        </p:txBody>
      </p:sp>
    </p:spTree>
  </p:cSld>
  <p:clrMap bg1="lt1" tx1="dk1" bg2="lt2" tx2="dk2" accent1="accent1" accent2="accent2" accent3="accent3" accent4="accent4" accent5="accent5" accent6="accent6" hlink="hlink" folHlink="folHlink"/>
  <p:sldLayoutIdLst>
    <p:sldLayoutId id="2147483920"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 id="2147483921" r:id="rId13"/>
    <p:sldLayoutId id="2147483922" r:id="rId14"/>
    <p:sldLayoutId id="2147483923" r:id="rId15"/>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slide(fromRight)">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autoUpdateAnimBg="0"/>
    </p:bldLst>
  </p:timing>
  <p:txStyles>
    <p:titleStyle>
      <a:lvl1pPr algn="l" rtl="0" eaLnBrk="0" fontAlgn="base" latinLnBrk="1" hangingPunct="0">
        <a:spcBef>
          <a:spcPct val="0"/>
        </a:spcBef>
        <a:spcAft>
          <a:spcPct val="0"/>
        </a:spcAft>
        <a:defRPr kumimoji="1" sz="2400" b="1">
          <a:solidFill>
            <a:schemeClr val="tx2"/>
          </a:solidFill>
          <a:latin typeface="+mj-lt"/>
          <a:ea typeface="Gulim" pitchFamily="34" charset="-127"/>
          <a:cs typeface="+mj-cs"/>
        </a:defRPr>
      </a:lvl1pPr>
      <a:lvl2pPr algn="l" rtl="0" eaLnBrk="0" fontAlgn="base" latinLnBrk="1" hangingPunct="0">
        <a:spcBef>
          <a:spcPct val="0"/>
        </a:spcBef>
        <a:spcAft>
          <a:spcPct val="0"/>
        </a:spcAft>
        <a:defRPr kumimoji="1" sz="2400" b="1">
          <a:solidFill>
            <a:schemeClr val="tx2"/>
          </a:solidFill>
          <a:latin typeface="Verdana" pitchFamily="34" charset="0"/>
          <a:ea typeface="Gulim" pitchFamily="34" charset="-127"/>
        </a:defRPr>
      </a:lvl2pPr>
      <a:lvl3pPr algn="l" rtl="0" eaLnBrk="0" fontAlgn="base" latinLnBrk="1" hangingPunct="0">
        <a:spcBef>
          <a:spcPct val="0"/>
        </a:spcBef>
        <a:spcAft>
          <a:spcPct val="0"/>
        </a:spcAft>
        <a:defRPr kumimoji="1" sz="2400" b="1">
          <a:solidFill>
            <a:schemeClr val="tx2"/>
          </a:solidFill>
          <a:latin typeface="Verdana" pitchFamily="34" charset="0"/>
          <a:ea typeface="Gulim" pitchFamily="34" charset="-127"/>
        </a:defRPr>
      </a:lvl3pPr>
      <a:lvl4pPr algn="l" rtl="0" eaLnBrk="0" fontAlgn="base" latinLnBrk="1" hangingPunct="0">
        <a:spcBef>
          <a:spcPct val="0"/>
        </a:spcBef>
        <a:spcAft>
          <a:spcPct val="0"/>
        </a:spcAft>
        <a:defRPr kumimoji="1" sz="2400" b="1">
          <a:solidFill>
            <a:schemeClr val="tx2"/>
          </a:solidFill>
          <a:latin typeface="Verdana" pitchFamily="34" charset="0"/>
          <a:ea typeface="Gulim" pitchFamily="34" charset="-127"/>
        </a:defRPr>
      </a:lvl4pPr>
      <a:lvl5pPr algn="l" rtl="0" eaLnBrk="0" fontAlgn="base" latinLnBrk="1" hangingPunct="0">
        <a:spcBef>
          <a:spcPct val="0"/>
        </a:spcBef>
        <a:spcAft>
          <a:spcPct val="0"/>
        </a:spcAft>
        <a:defRPr kumimoji="1" sz="2400" b="1">
          <a:solidFill>
            <a:schemeClr val="tx2"/>
          </a:solidFill>
          <a:latin typeface="Verdana" pitchFamily="34" charset="0"/>
          <a:ea typeface="Gulim" pitchFamily="34" charset="-127"/>
        </a:defRPr>
      </a:lvl5pPr>
      <a:lvl6pPr marL="457200" algn="l" rtl="0" eaLnBrk="1" fontAlgn="base" latinLnBrk="1" hangingPunct="1">
        <a:spcBef>
          <a:spcPct val="0"/>
        </a:spcBef>
        <a:spcAft>
          <a:spcPct val="0"/>
        </a:spcAft>
        <a:defRPr kumimoji="1" sz="3200" b="1">
          <a:solidFill>
            <a:schemeClr val="tx2"/>
          </a:solidFill>
          <a:latin typeface="Verdana" pitchFamily="34" charset="0"/>
          <a:ea typeface="굴림" pitchFamily="50" charset="-127"/>
        </a:defRPr>
      </a:lvl6pPr>
      <a:lvl7pPr marL="914400" algn="l" rtl="0" eaLnBrk="1" fontAlgn="base" latinLnBrk="1" hangingPunct="1">
        <a:spcBef>
          <a:spcPct val="0"/>
        </a:spcBef>
        <a:spcAft>
          <a:spcPct val="0"/>
        </a:spcAft>
        <a:defRPr kumimoji="1" sz="3200" b="1">
          <a:solidFill>
            <a:schemeClr val="tx2"/>
          </a:solidFill>
          <a:latin typeface="Verdana" pitchFamily="34" charset="0"/>
          <a:ea typeface="굴림" pitchFamily="50" charset="-127"/>
        </a:defRPr>
      </a:lvl7pPr>
      <a:lvl8pPr marL="1371600" algn="l" rtl="0" eaLnBrk="1" fontAlgn="base" latinLnBrk="1" hangingPunct="1">
        <a:spcBef>
          <a:spcPct val="0"/>
        </a:spcBef>
        <a:spcAft>
          <a:spcPct val="0"/>
        </a:spcAft>
        <a:defRPr kumimoji="1" sz="3200" b="1">
          <a:solidFill>
            <a:schemeClr val="tx2"/>
          </a:solidFill>
          <a:latin typeface="Verdana" pitchFamily="34" charset="0"/>
          <a:ea typeface="굴림" pitchFamily="50" charset="-127"/>
        </a:defRPr>
      </a:lvl8pPr>
      <a:lvl9pPr marL="1828800" algn="l" rtl="0" eaLnBrk="1" fontAlgn="base" latinLnBrk="1" hangingPunct="1">
        <a:spcBef>
          <a:spcPct val="0"/>
        </a:spcBef>
        <a:spcAft>
          <a:spcPct val="0"/>
        </a:spcAft>
        <a:defRPr kumimoji="1" sz="3200" b="1">
          <a:solidFill>
            <a:schemeClr val="tx2"/>
          </a:solidFill>
          <a:latin typeface="Verdana" pitchFamily="34" charset="0"/>
          <a:ea typeface="굴림" pitchFamily="50" charset="-127"/>
        </a:defRPr>
      </a:lvl9pPr>
    </p:titleStyle>
    <p:bodyStyle>
      <a:lvl1pPr marL="342900" indent="-342900" algn="l" rtl="0" eaLnBrk="0" fontAlgn="base" latinLnBrk="1" hangingPunct="0">
        <a:spcBef>
          <a:spcPct val="20000"/>
        </a:spcBef>
        <a:spcAft>
          <a:spcPct val="0"/>
        </a:spcAft>
        <a:buClr>
          <a:schemeClr val="hlink"/>
        </a:buClr>
        <a:buFont typeface="Wingdings" pitchFamily="2" charset="2"/>
        <a:buChar char="u"/>
        <a:defRPr kumimoji="1" sz="2800">
          <a:solidFill>
            <a:schemeClr val="tx2"/>
          </a:solidFill>
          <a:latin typeface="+mn-lt"/>
          <a:ea typeface="Gulim" pitchFamily="34" charset="-127"/>
          <a:cs typeface="+mn-cs"/>
        </a:defRPr>
      </a:lvl1pPr>
      <a:lvl2pPr marL="742950" indent="-285750" algn="l" rtl="0" eaLnBrk="0" fontAlgn="base" latinLnBrk="1" hangingPunct="0">
        <a:spcBef>
          <a:spcPct val="20000"/>
        </a:spcBef>
        <a:spcAft>
          <a:spcPct val="0"/>
        </a:spcAft>
        <a:buChar char="–"/>
        <a:defRPr kumimoji="1" sz="2400">
          <a:solidFill>
            <a:srgbClr val="000000"/>
          </a:solidFill>
          <a:latin typeface="+mn-lt"/>
          <a:ea typeface="Gulim" pitchFamily="34" charset="-127"/>
        </a:defRPr>
      </a:lvl2pPr>
      <a:lvl3pPr marL="1143000" indent="-228600" algn="l" rtl="0" eaLnBrk="0" fontAlgn="base" latinLnBrk="1" hangingPunct="0">
        <a:spcBef>
          <a:spcPct val="20000"/>
        </a:spcBef>
        <a:spcAft>
          <a:spcPct val="0"/>
        </a:spcAft>
        <a:buFont typeface="Wingdings" pitchFamily="2" charset="2"/>
        <a:buChar char="§"/>
        <a:defRPr kumimoji="1" sz="2400">
          <a:solidFill>
            <a:srgbClr val="000000"/>
          </a:solidFill>
          <a:latin typeface="+mn-lt"/>
          <a:ea typeface="Gulim" pitchFamily="34" charset="-127"/>
        </a:defRPr>
      </a:lvl3pPr>
      <a:lvl4pPr marL="1562100" indent="-228600" algn="l" rtl="0" eaLnBrk="0" fontAlgn="base" latinLnBrk="1" hangingPunct="0">
        <a:spcBef>
          <a:spcPct val="20000"/>
        </a:spcBef>
        <a:spcAft>
          <a:spcPct val="0"/>
        </a:spcAft>
        <a:buChar char="–"/>
        <a:defRPr kumimoji="1" sz="2400">
          <a:solidFill>
            <a:srgbClr val="000000"/>
          </a:solidFill>
          <a:latin typeface="+mn-lt"/>
          <a:ea typeface="Gulim" pitchFamily="34" charset="-127"/>
        </a:defRPr>
      </a:lvl4pPr>
      <a:lvl5pPr marL="1981200" indent="-228600" algn="l" rtl="0" eaLnBrk="0" fontAlgn="base" latinLnBrk="1" hangingPunct="0">
        <a:spcBef>
          <a:spcPct val="20000"/>
        </a:spcBef>
        <a:spcAft>
          <a:spcPct val="0"/>
        </a:spcAft>
        <a:buFont typeface="Wingdings" pitchFamily="2" charset="2"/>
        <a:buChar char="§"/>
        <a:defRPr kumimoji="1" sz="2400">
          <a:solidFill>
            <a:srgbClr val="000000"/>
          </a:solidFill>
          <a:latin typeface="+mn-lt"/>
          <a:ea typeface="Gulim" pitchFamily="34" charset="-127"/>
        </a:defRPr>
      </a:lvl5pPr>
      <a:lvl6pPr marL="2438400" indent="-228600" algn="l" rtl="0" eaLnBrk="1" fontAlgn="base" latinLnBrk="1" hangingPunct="1">
        <a:spcBef>
          <a:spcPct val="20000"/>
        </a:spcBef>
        <a:spcAft>
          <a:spcPct val="0"/>
        </a:spcAft>
        <a:buFont typeface="Wingdings" pitchFamily="2" charset="2"/>
        <a:buChar char="§"/>
        <a:defRPr kumimoji="1" sz="2400">
          <a:solidFill>
            <a:srgbClr val="000000"/>
          </a:solidFill>
          <a:latin typeface="+mn-lt"/>
          <a:ea typeface="+mn-ea"/>
        </a:defRPr>
      </a:lvl6pPr>
      <a:lvl7pPr marL="2895600" indent="-228600" algn="l" rtl="0" eaLnBrk="1" fontAlgn="base" latinLnBrk="1" hangingPunct="1">
        <a:spcBef>
          <a:spcPct val="20000"/>
        </a:spcBef>
        <a:spcAft>
          <a:spcPct val="0"/>
        </a:spcAft>
        <a:buFont typeface="Wingdings" pitchFamily="2" charset="2"/>
        <a:buChar char="§"/>
        <a:defRPr kumimoji="1" sz="2400">
          <a:solidFill>
            <a:srgbClr val="000000"/>
          </a:solidFill>
          <a:latin typeface="+mn-lt"/>
          <a:ea typeface="+mn-ea"/>
        </a:defRPr>
      </a:lvl7pPr>
      <a:lvl8pPr marL="3352800" indent="-228600" algn="l" rtl="0" eaLnBrk="1" fontAlgn="base" latinLnBrk="1" hangingPunct="1">
        <a:spcBef>
          <a:spcPct val="20000"/>
        </a:spcBef>
        <a:spcAft>
          <a:spcPct val="0"/>
        </a:spcAft>
        <a:buFont typeface="Wingdings" pitchFamily="2" charset="2"/>
        <a:buChar char="§"/>
        <a:defRPr kumimoji="1" sz="2400">
          <a:solidFill>
            <a:srgbClr val="000000"/>
          </a:solidFill>
          <a:latin typeface="+mn-lt"/>
          <a:ea typeface="+mn-ea"/>
        </a:defRPr>
      </a:lvl8pPr>
      <a:lvl9pPr marL="3810000" indent="-228600" algn="l" rtl="0" eaLnBrk="1" fontAlgn="base" latinLnBrk="1" hangingPunct="1">
        <a:spcBef>
          <a:spcPct val="20000"/>
        </a:spcBef>
        <a:spcAft>
          <a:spcPct val="0"/>
        </a:spcAft>
        <a:buFont typeface="Wingdings" pitchFamily="2" charset="2"/>
        <a:buChar char="§"/>
        <a:defRPr kumimoji="1" sz="2400">
          <a:solidFill>
            <a:srgbClr val="000000"/>
          </a:solidFill>
          <a:latin typeface="+mn-lt"/>
          <a:ea typeface="+mn-ea"/>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127818" y="3163427"/>
            <a:ext cx="8347587" cy="527050"/>
          </a:xfrm>
          <a:noFill/>
        </p:spPr>
        <p:txBody>
          <a:bodyPr/>
          <a:lstStyle/>
          <a:p>
            <a:pPr algn="ctr" eaLnBrk="1" hangingPunct="1">
              <a:lnSpc>
                <a:spcPct val="70000"/>
              </a:lnSpc>
            </a:pPr>
            <a:r>
              <a:rPr lang="en-US" sz="3200" dirty="0" smtClean="0">
                <a:effectLst>
                  <a:outerShdw blurRad="38100" dist="38100" dir="2700000" algn="tl">
                    <a:srgbClr val="000000">
                      <a:alpha val="43137"/>
                    </a:srgbClr>
                  </a:outerShdw>
                </a:effectLst>
              </a:rPr>
              <a:t>Data Communication &amp; Networking</a:t>
            </a:r>
          </a:p>
          <a:p>
            <a:pPr algn="ctr" eaLnBrk="1" hangingPunct="1">
              <a:lnSpc>
                <a:spcPct val="70000"/>
              </a:lnSpc>
            </a:pPr>
            <a:r>
              <a:rPr lang="en-US" sz="3200" dirty="0" smtClean="0">
                <a:effectLst>
                  <a:outerShdw blurRad="38100" dist="38100" dir="2700000" algn="tl">
                    <a:srgbClr val="000000">
                      <a:alpha val="43137"/>
                    </a:srgbClr>
                  </a:outerShdw>
                </a:effectLst>
              </a:rPr>
              <a:t>(DCN)</a:t>
            </a:r>
          </a:p>
          <a:p>
            <a:pPr algn="l" eaLnBrk="1" hangingPunct="1">
              <a:lnSpc>
                <a:spcPct val="70000"/>
              </a:lnSpc>
            </a:pPr>
            <a:endParaRPr lang="en-US" sz="3200" dirty="0">
              <a:effectLst>
                <a:outerShdw blurRad="38100" dist="38100" dir="2700000" algn="tl">
                  <a:srgbClr val="000000">
                    <a:alpha val="43137"/>
                  </a:srgbClr>
                </a:outerShdw>
              </a:effectLst>
            </a:endParaRPr>
          </a:p>
        </p:txBody>
      </p:sp>
      <p:sp>
        <p:nvSpPr>
          <p:cNvPr id="2" name="TextBox 1"/>
          <p:cNvSpPr txBox="1"/>
          <p:nvPr/>
        </p:nvSpPr>
        <p:spPr>
          <a:xfrm>
            <a:off x="6282814" y="5939416"/>
            <a:ext cx="2743200" cy="590931"/>
          </a:xfrm>
          <a:prstGeom prst="rect">
            <a:avLst/>
          </a:prstGeom>
          <a:noFill/>
        </p:spPr>
        <p:txBody>
          <a:bodyPr wrap="square" rtlCol="0">
            <a:spAutoFit/>
          </a:bodyPr>
          <a:lstStyle/>
          <a:p>
            <a:r>
              <a:rPr lang="en-US" sz="1800" b="1"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Course Instructor</a:t>
            </a:r>
          </a:p>
          <a:p>
            <a:r>
              <a:rPr lang="en-US" sz="1800" b="1"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Hira Beenish</a:t>
            </a:r>
            <a:endParaRPr lang="en-US" sz="18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3" name="TextBox 2"/>
          <p:cNvSpPr txBox="1"/>
          <p:nvPr/>
        </p:nvSpPr>
        <p:spPr>
          <a:xfrm flipH="1">
            <a:off x="-599767" y="4529765"/>
            <a:ext cx="6626942" cy="369332"/>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rPr>
              <a:t>Department of Computer Science PAF-KIET</a:t>
            </a:r>
            <a:endParaRPr lang="en-US" sz="2000" b="1" dirty="0">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p>
            <a:fld id="{5DF9A49B-1D3B-47F9-B20A-CAA0A0882C16}" type="slidenum">
              <a:rPr lang="en-US"/>
              <a:pPr/>
              <a:t>10</a:t>
            </a:fld>
            <a:endParaRPr lang="en-US"/>
          </a:p>
        </p:txBody>
      </p:sp>
      <p:sp>
        <p:nvSpPr>
          <p:cNvPr id="348162" name="Text Box 2050"/>
          <p:cNvSpPr txBox="1">
            <a:spLocks noChangeArrowheads="1"/>
          </p:cNvSpPr>
          <p:nvPr/>
        </p:nvSpPr>
        <p:spPr bwMode="auto">
          <a:xfrm>
            <a:off x="177800" y="1241950"/>
            <a:ext cx="8762999" cy="3822585"/>
          </a:xfrm>
          <a:prstGeom prst="rect">
            <a:avLst/>
          </a:prstGeom>
          <a:noFill/>
          <a:ln w="9525">
            <a:noFill/>
            <a:miter lim="800000"/>
            <a:headEnd/>
            <a:tailEnd/>
          </a:ln>
          <a:effectLst/>
        </p:spPr>
        <p:txBody>
          <a:bodyPr wrap="square">
            <a:spAutoFit/>
          </a:bodyPr>
          <a:lstStyle/>
          <a:p>
            <a:pPr algn="just">
              <a:spcBef>
                <a:spcPct val="50000"/>
              </a:spcBef>
            </a:pPr>
            <a:r>
              <a:rPr lang="en-US" sz="2000" b="1" dirty="0" smtClean="0">
                <a:latin typeface="+mn-lt"/>
              </a:rPr>
              <a:t>Numbers</a:t>
            </a:r>
            <a:r>
              <a:rPr lang="en-US" sz="2000" dirty="0">
                <a:latin typeface="+mn-lt"/>
              </a:rPr>
              <a:t>: Numbers are directly converted to </a:t>
            </a:r>
            <a:r>
              <a:rPr lang="en-US" sz="2000" dirty="0" smtClean="0">
                <a:latin typeface="+mn-lt"/>
              </a:rPr>
              <a:t>binary.</a:t>
            </a:r>
          </a:p>
          <a:p>
            <a:pPr algn="just">
              <a:spcBef>
                <a:spcPct val="35000"/>
              </a:spcBef>
            </a:pPr>
            <a:r>
              <a:rPr lang="en-US" sz="2000" b="1" dirty="0" smtClean="0">
                <a:latin typeface="+mn-lt"/>
              </a:rPr>
              <a:t>Images</a:t>
            </a:r>
            <a:r>
              <a:rPr lang="en-US" dirty="0" smtClean="0">
                <a:latin typeface="+mn-lt"/>
              </a:rPr>
              <a:t>: A image is divided into a matrix of pixels (picture elements), where each pixel is a small dot. The size of the pixel depends on what is called </a:t>
            </a:r>
            <a:r>
              <a:rPr lang="en-US" dirty="0">
                <a:latin typeface="+mn-lt"/>
              </a:rPr>
              <a:t>resolution</a:t>
            </a:r>
            <a:r>
              <a:rPr lang="en-US" dirty="0" smtClean="0">
                <a:latin typeface="+mn-lt"/>
              </a:rPr>
              <a:t>. For example an image can be divided into 1000 pixels or 10,000 pixels. Each pixel is assigned a bit pattern. Black and white images: 1 bit. Gray scale images: 2 bits (black, dark gray, light gray and white). Colored images: Each pixel is decomposed into primary colors: Red, Green and Blue (RGB). 8 bits are usually used to represent the intensity of each color.</a:t>
            </a:r>
          </a:p>
        </p:txBody>
      </p:sp>
      <p:sp>
        <p:nvSpPr>
          <p:cNvPr id="5" name="Rectangle 2"/>
          <p:cNvSpPr txBox="1">
            <a:spLocks noChangeArrowheads="1"/>
          </p:cNvSpPr>
          <p:nvPr/>
        </p:nvSpPr>
        <p:spPr>
          <a:xfrm>
            <a:off x="1130300" y="0"/>
            <a:ext cx="8013699" cy="993775"/>
          </a:xfrm>
          <a:prstGeom prst="rect">
            <a:avLst/>
          </a:prstGeom>
        </p:spPr>
        <p:txBody>
          <a:bodyPr anchor="ct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ko-KR" sz="240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Gulim" pitchFamily="34" charset="-127"/>
                <a:cs typeface="+mj-cs"/>
              </a:rPr>
              <a:t>Data Representation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p>
            <a:fld id="{5DF9A49B-1D3B-47F9-B20A-CAA0A0882C16}" type="slidenum">
              <a:rPr lang="en-US"/>
              <a:pPr/>
              <a:t>11</a:t>
            </a:fld>
            <a:endParaRPr lang="en-US"/>
          </a:p>
        </p:txBody>
      </p:sp>
      <p:sp>
        <p:nvSpPr>
          <p:cNvPr id="348162" name="Text Box 2050"/>
          <p:cNvSpPr txBox="1">
            <a:spLocks noChangeArrowheads="1"/>
          </p:cNvSpPr>
          <p:nvPr/>
        </p:nvSpPr>
        <p:spPr bwMode="auto">
          <a:xfrm>
            <a:off x="127000" y="1241950"/>
            <a:ext cx="8801099" cy="2139047"/>
          </a:xfrm>
          <a:prstGeom prst="rect">
            <a:avLst/>
          </a:prstGeom>
          <a:noFill/>
          <a:ln w="9525">
            <a:noFill/>
            <a:miter lim="800000"/>
            <a:headEnd/>
            <a:tailEnd/>
          </a:ln>
          <a:effectLst/>
        </p:spPr>
        <p:txBody>
          <a:bodyPr wrap="square">
            <a:spAutoFit/>
          </a:bodyPr>
          <a:lstStyle/>
          <a:p>
            <a:pPr algn="l">
              <a:spcBef>
                <a:spcPct val="35000"/>
              </a:spcBef>
            </a:pPr>
            <a:r>
              <a:rPr lang="en-US" sz="2000" b="1" dirty="0" smtClean="0">
                <a:latin typeface="+mn-lt"/>
              </a:rPr>
              <a:t>Audio</a:t>
            </a:r>
            <a:r>
              <a:rPr lang="en-US" sz="2000" dirty="0">
                <a:latin typeface="+mn-lt"/>
              </a:rPr>
              <a:t>: A representation of a sound. Audio is by nature different from text, numbers or images. It is continuous not discrete. Audio can be changed to a digital </a:t>
            </a:r>
            <a:r>
              <a:rPr lang="en-US" sz="2000" dirty="0" smtClean="0">
                <a:latin typeface="+mn-lt"/>
              </a:rPr>
              <a:t>or an analog </a:t>
            </a:r>
            <a:r>
              <a:rPr lang="en-US" sz="2000" dirty="0">
                <a:latin typeface="+mn-lt"/>
              </a:rPr>
              <a:t>signal.</a:t>
            </a:r>
          </a:p>
          <a:p>
            <a:pPr algn="l">
              <a:spcBef>
                <a:spcPct val="35000"/>
              </a:spcBef>
            </a:pPr>
            <a:r>
              <a:rPr lang="en-US" sz="2000" b="1" dirty="0">
                <a:latin typeface="+mn-lt"/>
              </a:rPr>
              <a:t>Video</a:t>
            </a:r>
            <a:r>
              <a:rPr lang="en-US" sz="2000" dirty="0">
                <a:latin typeface="+mn-lt"/>
              </a:rPr>
              <a:t>: Can be produced either as a continuous entity (e.g., by a TV camera) or it can be a combination of images, each a discrete entity, arranged to convey the idea of motion. We can change video into a digital or an analog signal.</a:t>
            </a:r>
          </a:p>
        </p:txBody>
      </p:sp>
      <p:sp>
        <p:nvSpPr>
          <p:cNvPr id="5" name="Rectangle 2"/>
          <p:cNvSpPr txBox="1">
            <a:spLocks noChangeArrowheads="1"/>
          </p:cNvSpPr>
          <p:nvPr/>
        </p:nvSpPr>
        <p:spPr>
          <a:xfrm>
            <a:off x="1104900" y="0"/>
            <a:ext cx="8039099" cy="993775"/>
          </a:xfrm>
          <a:prstGeom prst="rect">
            <a:avLst/>
          </a:prstGeom>
        </p:spPr>
        <p:txBody>
          <a:bodyPr anchor="ct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ko-KR" sz="240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Gulim" pitchFamily="34" charset="-127"/>
                <a:cs typeface="+mj-cs"/>
              </a:rPr>
              <a:t>Data Representation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9458" name="Picture 9"/>
          <p:cNvPicPr>
            <a:picLocks noChangeAspect="1" noChangeArrowheads="1"/>
          </p:cNvPicPr>
          <p:nvPr/>
        </p:nvPicPr>
        <p:blipFill>
          <a:blip r:embed="rId2"/>
          <a:srcRect/>
          <a:stretch>
            <a:fillRect/>
          </a:stretch>
        </p:blipFill>
        <p:spPr bwMode="auto">
          <a:xfrm>
            <a:off x="1003300" y="3308350"/>
            <a:ext cx="7175500" cy="1949450"/>
          </a:xfrm>
          <a:prstGeom prst="rect">
            <a:avLst/>
          </a:prstGeom>
          <a:noFill/>
          <a:ln w="9525">
            <a:noFill/>
            <a:miter lim="800000"/>
            <a:headEnd/>
            <a:tailEnd/>
          </a:ln>
        </p:spPr>
      </p:pic>
      <p:sp>
        <p:nvSpPr>
          <p:cNvPr id="19459" name="Rectangle 2"/>
          <p:cNvSpPr>
            <a:spLocks noGrp="1" noChangeArrowheads="1"/>
          </p:cNvSpPr>
          <p:nvPr>
            <p:ph type="title"/>
          </p:nvPr>
        </p:nvSpPr>
        <p:spPr>
          <a:xfrm>
            <a:off x="1295400" y="0"/>
            <a:ext cx="7848600" cy="985838"/>
          </a:xfrm>
        </p:spPr>
        <p:txBody>
          <a:bodyPr/>
          <a:lstStyle/>
          <a:p>
            <a:pPr eaLnBrk="1" hangingPunct="1"/>
            <a:r>
              <a:rPr lang="en-US" b="0" dirty="0" smtClean="0">
                <a:effectLst>
                  <a:outerShdw blurRad="38100" dist="38100" dir="2700000" algn="tl">
                    <a:srgbClr val="000000">
                      <a:alpha val="43137"/>
                    </a:srgbClr>
                  </a:outerShdw>
                </a:effectLst>
              </a:rPr>
              <a:t>Direction of Data Flow</a:t>
            </a:r>
          </a:p>
        </p:txBody>
      </p:sp>
      <p:sp>
        <p:nvSpPr>
          <p:cNvPr id="44035" name="Rectangle 3"/>
          <p:cNvSpPr>
            <a:spLocks noGrp="1" noChangeArrowheads="1"/>
          </p:cNvSpPr>
          <p:nvPr>
            <p:ph type="body" idx="1"/>
          </p:nvPr>
        </p:nvSpPr>
        <p:spPr>
          <a:xfrm>
            <a:off x="114300" y="1473200"/>
            <a:ext cx="8724900" cy="1347788"/>
          </a:xfrm>
        </p:spPr>
        <p:txBody>
          <a:bodyPr/>
          <a:lstStyle/>
          <a:p>
            <a:pPr lvl="1" eaLnBrk="1" hangingPunct="1">
              <a:lnSpc>
                <a:spcPct val="90000"/>
              </a:lnSpc>
              <a:buFont typeface="Courier New" pitchFamily="49" charset="0"/>
              <a:buChar char="o"/>
            </a:pPr>
            <a:r>
              <a:rPr lang="en-US" dirty="0" smtClean="0"/>
              <a:t>Simplex </a:t>
            </a:r>
          </a:p>
          <a:p>
            <a:pPr lvl="2" eaLnBrk="1" hangingPunct="1">
              <a:lnSpc>
                <a:spcPct val="90000"/>
              </a:lnSpc>
            </a:pPr>
            <a:r>
              <a:rPr lang="en-US" altLang="ko-KR" sz="2000" dirty="0" smtClean="0"/>
              <a:t>Unidirectional</a:t>
            </a:r>
          </a:p>
          <a:p>
            <a:pPr lvl="2" eaLnBrk="1" hangingPunct="1">
              <a:lnSpc>
                <a:spcPct val="90000"/>
              </a:lnSpc>
            </a:pPr>
            <a:r>
              <a:rPr lang="en-US" altLang="ko-KR" sz="2000" dirty="0" smtClean="0"/>
              <a:t>As on a one-way street</a:t>
            </a:r>
            <a:endParaRPr lang="en-US" sz="3200" dirty="0" smtClean="0"/>
          </a:p>
          <a:p>
            <a:pPr eaLnBrk="1" hangingPunct="1">
              <a:lnSpc>
                <a:spcPct val="110000"/>
              </a:lnSpc>
            </a:pPr>
            <a:endParaRPr lang="en-US" dirty="0" smtClean="0"/>
          </a:p>
          <a:p>
            <a:pPr eaLnBrk="1" hangingPunct="1">
              <a:lnSpc>
                <a:spcPct val="110000"/>
              </a:lnSpc>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4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2466" name="Picture 1026"/>
          <p:cNvPicPr>
            <a:picLocks noGrp="1" noChangeAspect="1" noChangeArrowheads="1"/>
          </p:cNvPicPr>
          <p:nvPr>
            <p:ph sz="half" idx="4294967295"/>
          </p:nvPr>
        </p:nvPicPr>
        <p:blipFill>
          <a:blip r:embed="rId2"/>
          <a:srcRect/>
          <a:stretch>
            <a:fillRect/>
          </a:stretch>
        </p:blipFill>
        <p:spPr>
          <a:xfrm>
            <a:off x="1127125" y="4276725"/>
            <a:ext cx="6629400" cy="1298575"/>
          </a:xfrm>
          <a:noFill/>
        </p:spPr>
      </p:pic>
      <p:sp>
        <p:nvSpPr>
          <p:cNvPr id="20483" name="Rectangle 1029"/>
          <p:cNvSpPr>
            <a:spLocks noGrp="1" noChangeArrowheads="1"/>
          </p:cNvSpPr>
          <p:nvPr>
            <p:ph type="title"/>
          </p:nvPr>
        </p:nvSpPr>
        <p:spPr>
          <a:xfrm>
            <a:off x="900752" y="0"/>
            <a:ext cx="8243248" cy="985838"/>
          </a:xfrm>
        </p:spPr>
        <p:txBody>
          <a:bodyPr/>
          <a:lstStyle/>
          <a:p>
            <a:pPr eaLnBrk="1" hangingPunct="1"/>
            <a:r>
              <a:rPr lang="en-US" b="0" dirty="0" smtClean="0">
                <a:effectLst>
                  <a:outerShdw blurRad="38100" dist="38100" dir="2700000" algn="tl">
                    <a:srgbClr val="000000">
                      <a:alpha val="43137"/>
                    </a:srgbClr>
                  </a:outerShdw>
                </a:effectLst>
              </a:rPr>
              <a:t>Direction of Data Flow (cont)</a:t>
            </a:r>
          </a:p>
        </p:txBody>
      </p:sp>
      <p:sp>
        <p:nvSpPr>
          <p:cNvPr id="62470" name="Rectangle 1030"/>
          <p:cNvSpPr>
            <a:spLocks noGrp="1" noChangeArrowheads="1"/>
          </p:cNvSpPr>
          <p:nvPr>
            <p:ph type="body" idx="1"/>
          </p:nvPr>
        </p:nvSpPr>
        <p:spPr>
          <a:xfrm>
            <a:off x="368300" y="1269242"/>
            <a:ext cx="8318499" cy="1626358"/>
          </a:xfrm>
        </p:spPr>
        <p:txBody>
          <a:bodyPr/>
          <a:lstStyle/>
          <a:p>
            <a:pPr eaLnBrk="1" hangingPunct="1">
              <a:lnSpc>
                <a:spcPct val="110000"/>
              </a:lnSpc>
              <a:buFont typeface="Courier New" pitchFamily="49" charset="0"/>
              <a:buChar char="o"/>
            </a:pPr>
            <a:r>
              <a:rPr lang="en-US" dirty="0" smtClean="0"/>
              <a:t>Half-duplex </a:t>
            </a:r>
          </a:p>
          <a:p>
            <a:pPr lvl="1" eaLnBrk="1" hangingPunct="1">
              <a:lnSpc>
                <a:spcPct val="90000"/>
              </a:lnSpc>
              <a:buFont typeface="Courier New" pitchFamily="49" charset="0"/>
              <a:buChar char="o"/>
            </a:pPr>
            <a:r>
              <a:rPr lang="en-AU" altLang="ko-KR" sz="2000" dirty="0" smtClean="0">
                <a:ea typeface="BatangChe" pitchFamily="49" charset="-127"/>
              </a:rPr>
              <a:t>Both transmit and receive possible, but not at the same time</a:t>
            </a:r>
            <a:endParaRPr lang="en-US" altLang="ko-KR" sz="2000" dirty="0" smtClean="0"/>
          </a:p>
          <a:p>
            <a:pPr lvl="1" eaLnBrk="1" hangingPunct="1">
              <a:lnSpc>
                <a:spcPct val="90000"/>
              </a:lnSpc>
              <a:buFont typeface="Courier New" pitchFamily="49" charset="0"/>
              <a:buChar char="o"/>
            </a:pPr>
            <a:r>
              <a:rPr lang="en-US" altLang="ko-KR" sz="2000" dirty="0" smtClean="0"/>
              <a:t>Like a one-lane road with two-directional traffic</a:t>
            </a:r>
          </a:p>
          <a:p>
            <a:pPr lvl="1" eaLnBrk="1" hangingPunct="1">
              <a:lnSpc>
                <a:spcPct val="90000"/>
              </a:lnSpc>
              <a:buFont typeface="Courier New" pitchFamily="49" charset="0"/>
              <a:buChar char="o"/>
            </a:pPr>
            <a:r>
              <a:rPr lang="en-US" altLang="ko-KR" sz="2000" dirty="0" smtClean="0"/>
              <a:t>Walkie-talkie, CB radio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2470"/>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624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3491" name="Picture 3"/>
          <p:cNvPicPr>
            <a:picLocks noChangeAspect="1" noChangeArrowheads="1"/>
          </p:cNvPicPr>
          <p:nvPr/>
        </p:nvPicPr>
        <p:blipFill>
          <a:blip r:embed="rId2"/>
          <a:srcRect/>
          <a:stretch>
            <a:fillRect/>
          </a:stretch>
        </p:blipFill>
        <p:spPr bwMode="auto">
          <a:xfrm>
            <a:off x="914400" y="4175125"/>
            <a:ext cx="7391400" cy="1447800"/>
          </a:xfrm>
          <a:prstGeom prst="rect">
            <a:avLst/>
          </a:prstGeom>
          <a:noFill/>
          <a:ln w="9525">
            <a:noFill/>
            <a:miter lim="800000"/>
            <a:headEnd/>
            <a:tailEnd/>
          </a:ln>
        </p:spPr>
      </p:pic>
      <p:sp>
        <p:nvSpPr>
          <p:cNvPr id="21507" name="Rectangle 5"/>
          <p:cNvSpPr>
            <a:spLocks noGrp="1" noChangeArrowheads="1"/>
          </p:cNvSpPr>
          <p:nvPr>
            <p:ph type="title"/>
          </p:nvPr>
        </p:nvSpPr>
        <p:spPr>
          <a:xfrm>
            <a:off x="873457" y="0"/>
            <a:ext cx="8270543" cy="985838"/>
          </a:xfrm>
        </p:spPr>
        <p:txBody>
          <a:bodyPr/>
          <a:lstStyle/>
          <a:p>
            <a:pPr eaLnBrk="1" hangingPunct="1"/>
            <a:r>
              <a:rPr lang="en-US" b="0" dirty="0" smtClean="0">
                <a:effectLst>
                  <a:outerShdw blurRad="38100" dist="38100" dir="2700000" algn="tl">
                    <a:srgbClr val="000000">
                      <a:alpha val="43137"/>
                    </a:srgbClr>
                  </a:outerShdw>
                </a:effectLst>
              </a:rPr>
              <a:t>Direction of Data Flow (cont)</a:t>
            </a:r>
          </a:p>
        </p:txBody>
      </p:sp>
      <p:sp>
        <p:nvSpPr>
          <p:cNvPr id="63494" name="Rectangle 6"/>
          <p:cNvSpPr>
            <a:spLocks noGrp="1" noChangeArrowheads="1"/>
          </p:cNvSpPr>
          <p:nvPr>
            <p:ph type="body" idx="1"/>
          </p:nvPr>
        </p:nvSpPr>
        <p:spPr>
          <a:xfrm>
            <a:off x="165100" y="1282890"/>
            <a:ext cx="8839200" cy="3004948"/>
          </a:xfrm>
        </p:spPr>
        <p:txBody>
          <a:bodyPr/>
          <a:lstStyle/>
          <a:p>
            <a:pPr eaLnBrk="1" hangingPunct="1">
              <a:lnSpc>
                <a:spcPct val="110000"/>
              </a:lnSpc>
              <a:buFont typeface="Courier New" pitchFamily="49" charset="0"/>
              <a:buChar char="o"/>
            </a:pPr>
            <a:r>
              <a:rPr lang="en-US" dirty="0" smtClean="0"/>
              <a:t>Full-duplex</a:t>
            </a:r>
          </a:p>
          <a:p>
            <a:pPr lvl="1" eaLnBrk="1" hangingPunct="1">
              <a:lnSpc>
                <a:spcPct val="90000"/>
              </a:lnSpc>
            </a:pPr>
            <a:r>
              <a:rPr lang="en-AU" altLang="ko-KR" sz="2000" dirty="0" smtClean="0">
                <a:ea typeface="BatangChe" pitchFamily="49" charset="-127"/>
              </a:rPr>
              <a:t>Transmit and receive simultaneously</a:t>
            </a:r>
          </a:p>
          <a:p>
            <a:pPr lvl="1" eaLnBrk="1" hangingPunct="1">
              <a:lnSpc>
                <a:spcPct val="90000"/>
              </a:lnSpc>
            </a:pPr>
            <a:r>
              <a:rPr lang="en-AU" altLang="ko-KR" sz="2000" dirty="0" smtClean="0">
                <a:ea typeface="BatangChe" pitchFamily="49" charset="-127"/>
              </a:rPr>
              <a:t>Like a two-way street, telephone network</a:t>
            </a:r>
          </a:p>
          <a:p>
            <a:pPr lvl="1" eaLnBrk="1" hangingPunct="1">
              <a:lnSpc>
                <a:spcPct val="90000"/>
              </a:lnSpc>
            </a:pPr>
            <a:r>
              <a:rPr lang="en-US" altLang="ko-KR" sz="2000" dirty="0" smtClean="0">
                <a:ea typeface="BatangChe" pitchFamily="49" charset="-127"/>
              </a:rPr>
              <a:t>Channel capacity must be divided between two directions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349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634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0"/>
          </p:nvPr>
        </p:nvSpPr>
        <p:spPr>
          <a:xfrm>
            <a:off x="6705600" y="6248400"/>
            <a:ext cx="1752600" cy="457200"/>
          </a:xfrm>
        </p:spPr>
        <p:txBody>
          <a:bodyPr/>
          <a:lstStyle/>
          <a:p>
            <a:pPr>
              <a:defRPr/>
            </a:pPr>
            <a:r>
              <a:rPr lang="en-US" altLang="ko-KR"/>
              <a:t>1-</a:t>
            </a:r>
            <a:fld id="{6148A4A4-E04B-44A8-AA41-92C86029B187}" type="slidenum">
              <a:rPr lang="en-US" altLang="ko-KR"/>
              <a:pPr>
                <a:defRPr/>
              </a:pPr>
              <a:t>15</a:t>
            </a:fld>
            <a:endParaRPr lang="en-US" altLang="ko-KR"/>
          </a:p>
        </p:txBody>
      </p:sp>
      <p:sp>
        <p:nvSpPr>
          <p:cNvPr id="22531" name="Rectangle 2"/>
          <p:cNvSpPr>
            <a:spLocks noGrp="1" noChangeArrowheads="1"/>
          </p:cNvSpPr>
          <p:nvPr>
            <p:ph type="title"/>
          </p:nvPr>
        </p:nvSpPr>
        <p:spPr>
          <a:xfrm>
            <a:off x="1282700" y="0"/>
            <a:ext cx="7861300" cy="1009934"/>
          </a:xfrm>
        </p:spPr>
        <p:txBody>
          <a:bodyPr/>
          <a:lstStyle/>
          <a:p>
            <a:pPr eaLnBrk="1" hangingPunct="1"/>
            <a:r>
              <a:rPr lang="en-US" altLang="ko-KR" b="0" dirty="0" smtClean="0">
                <a:effectLst>
                  <a:outerShdw blurRad="38100" dist="38100" dir="2700000" algn="tl">
                    <a:srgbClr val="000000">
                      <a:alpha val="43137"/>
                    </a:srgbClr>
                  </a:outerShdw>
                </a:effectLst>
              </a:rPr>
              <a:t>Network</a:t>
            </a:r>
          </a:p>
        </p:txBody>
      </p:sp>
      <p:sp>
        <p:nvSpPr>
          <p:cNvPr id="22532" name="Rectangle 3"/>
          <p:cNvSpPr>
            <a:spLocks noGrp="1" noChangeArrowheads="1"/>
          </p:cNvSpPr>
          <p:nvPr>
            <p:ph type="body" idx="1"/>
          </p:nvPr>
        </p:nvSpPr>
        <p:spPr>
          <a:xfrm>
            <a:off x="203200" y="1282890"/>
            <a:ext cx="8737600" cy="2001648"/>
          </a:xfrm>
        </p:spPr>
        <p:txBody>
          <a:bodyPr/>
          <a:lstStyle/>
          <a:p>
            <a:pPr eaLnBrk="1" hangingPunct="1">
              <a:lnSpc>
                <a:spcPct val="90000"/>
              </a:lnSpc>
            </a:pPr>
            <a:r>
              <a:rPr lang="en-US" altLang="ko-KR" sz="2000" dirty="0" smtClean="0"/>
              <a:t>Network: A set of devices (nodes) connected by communication links</a:t>
            </a:r>
          </a:p>
          <a:p>
            <a:pPr eaLnBrk="1" hangingPunct="1">
              <a:lnSpc>
                <a:spcPct val="90000"/>
              </a:lnSpc>
            </a:pPr>
            <a:r>
              <a:rPr lang="en-US" altLang="ko-KR" sz="2000" dirty="0" smtClean="0"/>
              <a:t>Node: Computer, printer, or any device capable of sending and/or receiving data</a:t>
            </a:r>
          </a:p>
          <a:p>
            <a:pPr eaLnBrk="1" hangingPunct="1">
              <a:lnSpc>
                <a:spcPct val="90000"/>
              </a:lnSpc>
            </a:pPr>
            <a:r>
              <a:rPr lang="en-US" altLang="ko-KR" sz="2000" dirty="0" smtClean="0"/>
              <a:t>To be considered effective and efficient, a network must meet a number of criteria</a:t>
            </a:r>
          </a:p>
        </p:txBody>
      </p:sp>
      <p:pic>
        <p:nvPicPr>
          <p:cNvPr id="22533" name="Picture 4"/>
          <p:cNvPicPr>
            <a:picLocks noChangeAspect="1" noChangeArrowheads="1"/>
          </p:cNvPicPr>
          <p:nvPr/>
        </p:nvPicPr>
        <p:blipFill>
          <a:blip r:embed="rId2"/>
          <a:srcRect/>
          <a:stretch>
            <a:fillRect/>
          </a:stretch>
        </p:blipFill>
        <p:spPr bwMode="auto">
          <a:xfrm>
            <a:off x="1476375" y="3573463"/>
            <a:ext cx="6016625" cy="2119312"/>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0"/>
          </p:nvPr>
        </p:nvSpPr>
        <p:spPr>
          <a:xfrm>
            <a:off x="6705600" y="6248400"/>
            <a:ext cx="1752600" cy="457200"/>
          </a:xfrm>
        </p:spPr>
        <p:txBody>
          <a:bodyPr/>
          <a:lstStyle/>
          <a:p>
            <a:pPr>
              <a:defRPr/>
            </a:pPr>
            <a:r>
              <a:rPr lang="en-US" altLang="ko-KR" dirty="0"/>
              <a:t>1-</a:t>
            </a:r>
            <a:fld id="{6148A4A4-E04B-44A8-AA41-92C86029B187}" type="slidenum">
              <a:rPr lang="en-US" altLang="ko-KR"/>
              <a:pPr>
                <a:defRPr/>
              </a:pPr>
              <a:t>16</a:t>
            </a:fld>
            <a:endParaRPr lang="en-US" altLang="ko-KR" dirty="0"/>
          </a:p>
        </p:txBody>
      </p:sp>
      <p:sp>
        <p:nvSpPr>
          <p:cNvPr id="22531" name="Rectangle 2"/>
          <p:cNvSpPr>
            <a:spLocks noGrp="1" noChangeArrowheads="1"/>
          </p:cNvSpPr>
          <p:nvPr>
            <p:ph type="title"/>
          </p:nvPr>
        </p:nvSpPr>
        <p:spPr>
          <a:xfrm>
            <a:off x="1038557" y="0"/>
            <a:ext cx="8270543" cy="1009934"/>
          </a:xfrm>
        </p:spPr>
        <p:txBody>
          <a:bodyPr/>
          <a:lstStyle/>
          <a:p>
            <a:pPr eaLnBrk="1" hangingPunct="1"/>
            <a:r>
              <a:rPr lang="en-US" altLang="ko-KR" b="0" dirty="0" smtClean="0">
                <a:effectLst>
                  <a:outerShdw blurRad="38100" dist="38100" dir="2700000" algn="tl">
                    <a:srgbClr val="000000">
                      <a:alpha val="43137"/>
                    </a:srgbClr>
                  </a:outerShdw>
                </a:effectLst>
              </a:rPr>
              <a:t>Network Criteria</a:t>
            </a:r>
          </a:p>
        </p:txBody>
      </p:sp>
      <p:sp>
        <p:nvSpPr>
          <p:cNvPr id="22532" name="Rectangle 3"/>
          <p:cNvSpPr>
            <a:spLocks noGrp="1" noChangeArrowheads="1"/>
          </p:cNvSpPr>
          <p:nvPr>
            <p:ph type="body" idx="1"/>
          </p:nvPr>
        </p:nvSpPr>
        <p:spPr>
          <a:xfrm>
            <a:off x="0" y="1282890"/>
            <a:ext cx="9144000" cy="4653886"/>
          </a:xfrm>
        </p:spPr>
        <p:txBody>
          <a:bodyPr/>
          <a:lstStyle/>
          <a:p>
            <a:pPr>
              <a:spcBef>
                <a:spcPct val="50000"/>
              </a:spcBef>
              <a:buFont typeface="Wingdings" panose="05000000000000000000" pitchFamily="2" charset="2"/>
              <a:buChar char="q"/>
            </a:pPr>
            <a:r>
              <a:rPr lang="en-US" sz="2000" b="1" dirty="0" smtClean="0">
                <a:solidFill>
                  <a:schemeClr val="tx1"/>
                </a:solidFill>
              </a:rPr>
              <a:t>Performance</a:t>
            </a:r>
            <a:r>
              <a:rPr lang="en-US" sz="2000" dirty="0" smtClean="0"/>
              <a:t>: Can be measured by transit time and response time. Transit time is the amount of time required for a message to travel from one device to another. Response time is the elapsed time between an inquiry and a response. The performance of a network depends on the number of users, the type of transmission medium, the capacities of the connected hardware and the efficiency of the software.</a:t>
            </a:r>
          </a:p>
          <a:p>
            <a:pPr>
              <a:spcBef>
                <a:spcPct val="50000"/>
              </a:spcBef>
              <a:buFont typeface="Wingdings" panose="05000000000000000000" pitchFamily="2" charset="2"/>
              <a:buChar char="q"/>
            </a:pPr>
            <a:r>
              <a:rPr lang="en-US" sz="2000" dirty="0" smtClean="0"/>
              <a:t> </a:t>
            </a:r>
            <a:r>
              <a:rPr lang="en-US" sz="2000" b="1" dirty="0" smtClean="0">
                <a:solidFill>
                  <a:schemeClr val="tx1"/>
                </a:solidFill>
              </a:rPr>
              <a:t>Reliability</a:t>
            </a:r>
            <a:r>
              <a:rPr lang="en-US" sz="2000" dirty="0" smtClean="0"/>
              <a:t>: Is measured by the frequency of failure, the time it takes a link to recover from failure and the network robustness in a catastrophe.</a:t>
            </a:r>
          </a:p>
          <a:p>
            <a:pPr>
              <a:spcBef>
                <a:spcPct val="50000"/>
              </a:spcBef>
              <a:buFont typeface="Wingdings" panose="05000000000000000000" pitchFamily="2" charset="2"/>
              <a:buChar char="q"/>
            </a:pPr>
            <a:r>
              <a:rPr lang="en-US" sz="2000" dirty="0" smtClean="0"/>
              <a:t> </a:t>
            </a:r>
            <a:r>
              <a:rPr lang="en-US" sz="2000" b="1" dirty="0" smtClean="0">
                <a:solidFill>
                  <a:schemeClr val="tx1"/>
                </a:solidFill>
              </a:rPr>
              <a:t>Security</a:t>
            </a:r>
            <a:r>
              <a:rPr lang="en-US" sz="2000" dirty="0" smtClean="0"/>
              <a:t>: Protecting data from unauthorized access.</a:t>
            </a: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054100" y="0"/>
            <a:ext cx="8280400" cy="996287"/>
          </a:xfrm>
        </p:spPr>
        <p:txBody>
          <a:bodyPr/>
          <a:lstStyle/>
          <a:p>
            <a:pPr eaLnBrk="1" hangingPunct="1"/>
            <a:r>
              <a:rPr lang="en-US" b="0" dirty="0" smtClean="0">
                <a:effectLst>
                  <a:outerShdw blurRad="38100" dist="38100" dir="2700000" algn="tl">
                    <a:srgbClr val="000000">
                      <a:alpha val="43137"/>
                    </a:srgbClr>
                  </a:outerShdw>
                </a:effectLst>
              </a:rPr>
              <a:t>Types of Connections</a:t>
            </a:r>
          </a:p>
        </p:txBody>
      </p:sp>
      <p:sp>
        <p:nvSpPr>
          <p:cNvPr id="23556" name="Rectangle 3"/>
          <p:cNvSpPr>
            <a:spLocks noGrp="1" noChangeArrowheads="1"/>
          </p:cNvSpPr>
          <p:nvPr>
            <p:ph type="body" sz="half" idx="1"/>
          </p:nvPr>
        </p:nvSpPr>
        <p:spPr>
          <a:xfrm>
            <a:off x="101600" y="1282890"/>
            <a:ext cx="8750300" cy="1079310"/>
          </a:xfrm>
        </p:spPr>
        <p:txBody>
          <a:bodyPr/>
          <a:lstStyle/>
          <a:p>
            <a:pPr eaLnBrk="1" hangingPunct="1"/>
            <a:r>
              <a:rPr lang="en-US" dirty="0" smtClean="0"/>
              <a:t>Point-to-point</a:t>
            </a:r>
          </a:p>
          <a:p>
            <a:pPr lvl="1" eaLnBrk="1" hangingPunct="1"/>
            <a:r>
              <a:rPr lang="en-US" altLang="ko-KR" sz="2000" dirty="0" smtClean="0"/>
              <a:t>Dedicated link between two devices</a:t>
            </a:r>
          </a:p>
          <a:p>
            <a:pPr lvl="1" eaLnBrk="1" hangingPunct="1"/>
            <a:r>
              <a:rPr lang="en-US" altLang="ko-KR" sz="2000" dirty="0" smtClean="0"/>
              <a:t>The entire capacity of the channel is reserved</a:t>
            </a:r>
          </a:p>
          <a:p>
            <a:pPr lvl="1" eaLnBrk="1" hangingPunct="1"/>
            <a:r>
              <a:rPr lang="en-US" altLang="ko-KR" sz="2000" dirty="0" smtClean="0"/>
              <a:t>Ex) Microwave link, TV remote control </a:t>
            </a:r>
          </a:p>
          <a:p>
            <a:pPr eaLnBrk="1" hangingPunct="1"/>
            <a:endParaRPr lang="en-US" dirty="0" smtClean="0"/>
          </a:p>
          <a:p>
            <a:pPr eaLnBrk="1" hangingPunct="1"/>
            <a:endParaRPr lang="en-US" dirty="0" smtClean="0"/>
          </a:p>
          <a:p>
            <a:pPr eaLnBrk="1" hangingPunct="1">
              <a:buFont typeface="Wingdings" pitchFamily="2" charset="2"/>
              <a:buNone/>
            </a:pPr>
            <a:endParaRPr lang="en-US" dirty="0" smtClean="0"/>
          </a:p>
          <a:p>
            <a:pPr eaLnBrk="1" hangingPunct="1"/>
            <a:endParaRPr lang="en-US" sz="2400" dirty="0" smtClean="0"/>
          </a:p>
        </p:txBody>
      </p:sp>
      <p:pic>
        <p:nvPicPr>
          <p:cNvPr id="23557" name="Picture 8"/>
          <p:cNvPicPr>
            <a:picLocks noChangeAspect="1" noChangeArrowheads="1"/>
          </p:cNvPicPr>
          <p:nvPr/>
        </p:nvPicPr>
        <p:blipFill>
          <a:blip r:embed="rId2"/>
          <a:srcRect/>
          <a:stretch>
            <a:fillRect/>
          </a:stretch>
        </p:blipFill>
        <p:spPr bwMode="auto">
          <a:xfrm>
            <a:off x="1166813" y="3348015"/>
            <a:ext cx="6688137" cy="2755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1191904" y="0"/>
            <a:ext cx="8256896" cy="1039813"/>
          </a:xfrm>
        </p:spPr>
        <p:txBody>
          <a:bodyPr/>
          <a:lstStyle/>
          <a:p>
            <a:pPr eaLnBrk="1" hangingPunct="1"/>
            <a:r>
              <a:rPr lang="en-US" b="0" dirty="0" smtClean="0">
                <a:effectLst>
                  <a:outerShdw blurRad="38100" dist="38100" dir="2700000" algn="tl">
                    <a:srgbClr val="000000">
                      <a:alpha val="43137"/>
                    </a:srgbClr>
                  </a:outerShdw>
                </a:effectLst>
              </a:rPr>
              <a:t>Types of Connections </a:t>
            </a:r>
            <a:r>
              <a:rPr lang="en-US" sz="2000" b="0" dirty="0" smtClean="0">
                <a:effectLst>
                  <a:outerShdw blurRad="38100" dist="38100" dir="2700000" algn="tl">
                    <a:srgbClr val="000000">
                      <a:alpha val="43137"/>
                    </a:srgbClr>
                  </a:outerShdw>
                </a:effectLst>
              </a:rPr>
              <a:t>(cont)</a:t>
            </a:r>
          </a:p>
        </p:txBody>
      </p:sp>
      <p:sp>
        <p:nvSpPr>
          <p:cNvPr id="24580" name="Rectangle 3"/>
          <p:cNvSpPr>
            <a:spLocks noGrp="1" noChangeArrowheads="1"/>
          </p:cNvSpPr>
          <p:nvPr>
            <p:ph type="body" sz="half" idx="1"/>
          </p:nvPr>
        </p:nvSpPr>
        <p:spPr>
          <a:xfrm>
            <a:off x="165100" y="1269242"/>
            <a:ext cx="8674100" cy="1245358"/>
          </a:xfrm>
        </p:spPr>
        <p:txBody>
          <a:bodyPr/>
          <a:lstStyle/>
          <a:p>
            <a:pPr eaLnBrk="1" hangingPunct="1"/>
            <a:r>
              <a:rPr lang="en-US" dirty="0" smtClean="0"/>
              <a:t>Multipoint</a:t>
            </a:r>
          </a:p>
          <a:p>
            <a:pPr lvl="1" eaLnBrk="1" hangingPunct="1"/>
            <a:r>
              <a:rPr lang="en-US" altLang="ko-KR" sz="1800" dirty="0" smtClean="0"/>
              <a:t>More than two devices share a single link</a:t>
            </a:r>
          </a:p>
          <a:p>
            <a:pPr lvl="1" eaLnBrk="1" hangingPunct="1"/>
            <a:r>
              <a:rPr lang="en-US" altLang="ko-KR" sz="1800" dirty="0" smtClean="0"/>
              <a:t>Capacity of the channel is either</a:t>
            </a:r>
          </a:p>
          <a:p>
            <a:pPr lvl="2" eaLnBrk="1" hangingPunct="1"/>
            <a:r>
              <a:rPr lang="en-US" altLang="ko-KR" sz="2000" i="1" dirty="0" smtClean="0"/>
              <a:t>Spatially shared</a:t>
            </a:r>
            <a:r>
              <a:rPr lang="en-US" altLang="ko-KR" sz="2000" dirty="0" smtClean="0"/>
              <a:t>: Devices can use the link simultaneously</a:t>
            </a:r>
          </a:p>
          <a:p>
            <a:pPr lvl="2" eaLnBrk="1" hangingPunct="1"/>
            <a:r>
              <a:rPr lang="en-US" altLang="ko-KR" sz="2000" i="1" dirty="0" smtClean="0"/>
              <a:t>Timeshare</a:t>
            </a:r>
            <a:r>
              <a:rPr lang="en-US" altLang="ko-KR" sz="2000" dirty="0" smtClean="0"/>
              <a:t>: Users take turns</a:t>
            </a:r>
          </a:p>
          <a:p>
            <a:pPr eaLnBrk="1" hangingPunct="1"/>
            <a:endParaRPr lang="en-US" dirty="0" smtClean="0"/>
          </a:p>
          <a:p>
            <a:pPr eaLnBrk="1" hangingPunct="1"/>
            <a:endParaRPr lang="en-US" sz="2400" dirty="0" smtClean="0"/>
          </a:p>
        </p:txBody>
      </p:sp>
      <p:pic>
        <p:nvPicPr>
          <p:cNvPr id="24581" name="Picture 8"/>
          <p:cNvPicPr>
            <a:picLocks noChangeAspect="1" noChangeArrowheads="1"/>
          </p:cNvPicPr>
          <p:nvPr/>
        </p:nvPicPr>
        <p:blipFill>
          <a:blip r:embed="rId2"/>
          <a:srcRect/>
          <a:stretch>
            <a:fillRect/>
          </a:stretch>
        </p:blipFill>
        <p:spPr bwMode="auto">
          <a:xfrm>
            <a:off x="2008188" y="3830638"/>
            <a:ext cx="5591175" cy="2533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a:xfrm>
            <a:off x="6705600" y="6248400"/>
            <a:ext cx="1752600" cy="457200"/>
          </a:xfrm>
        </p:spPr>
        <p:txBody>
          <a:bodyPr/>
          <a:lstStyle/>
          <a:p>
            <a:pPr>
              <a:defRPr/>
            </a:pPr>
            <a:r>
              <a:rPr lang="en-US" altLang="ko-KR"/>
              <a:t>1-</a:t>
            </a:r>
            <a:fld id="{D49444E2-84DF-442A-A68E-469BCE13CEDC}" type="slidenum">
              <a:rPr lang="en-US" altLang="ko-KR"/>
              <a:pPr>
                <a:defRPr/>
              </a:pPr>
              <a:t>19</a:t>
            </a:fld>
            <a:endParaRPr lang="en-US" altLang="ko-KR"/>
          </a:p>
        </p:txBody>
      </p:sp>
      <p:sp>
        <p:nvSpPr>
          <p:cNvPr id="25603" name="Rectangle 6"/>
          <p:cNvSpPr>
            <a:spLocks noGrp="1" noChangeArrowheads="1"/>
          </p:cNvSpPr>
          <p:nvPr>
            <p:ph type="title"/>
          </p:nvPr>
        </p:nvSpPr>
        <p:spPr>
          <a:xfrm>
            <a:off x="1027752" y="0"/>
            <a:ext cx="8243248" cy="996287"/>
          </a:xfrm>
        </p:spPr>
        <p:txBody>
          <a:bodyPr/>
          <a:lstStyle/>
          <a:p>
            <a:pPr eaLnBrk="1" hangingPunct="1"/>
            <a:r>
              <a:rPr lang="en-US" altLang="ko-KR" b="0" dirty="0" smtClean="0">
                <a:effectLst>
                  <a:outerShdw blurRad="38100" dist="38100" dir="2700000" algn="tl">
                    <a:srgbClr val="000000">
                      <a:alpha val="43137"/>
                    </a:srgbClr>
                  </a:outerShdw>
                </a:effectLst>
              </a:rPr>
              <a:t>Physical Topology</a:t>
            </a:r>
          </a:p>
        </p:txBody>
      </p:sp>
      <p:pic>
        <p:nvPicPr>
          <p:cNvPr id="25604" name="Picture 9"/>
          <p:cNvPicPr>
            <a:picLocks noGrp="1" noChangeAspect="1" noChangeArrowheads="1"/>
          </p:cNvPicPr>
          <p:nvPr>
            <p:ph idx="1"/>
          </p:nvPr>
        </p:nvPicPr>
        <p:blipFill>
          <a:blip r:embed="rId2"/>
          <a:srcRect/>
          <a:stretch>
            <a:fillRect/>
          </a:stretch>
        </p:blipFill>
        <p:spPr>
          <a:xfrm>
            <a:off x="1411288" y="3438525"/>
            <a:ext cx="6262687" cy="2135188"/>
          </a:xfrm>
          <a:noFill/>
        </p:spPr>
      </p:pic>
      <p:sp>
        <p:nvSpPr>
          <p:cNvPr id="8" name="Rectangle 3"/>
          <p:cNvSpPr txBox="1">
            <a:spLocks noChangeArrowheads="1"/>
          </p:cNvSpPr>
          <p:nvPr/>
        </p:nvSpPr>
        <p:spPr bwMode="auto">
          <a:xfrm>
            <a:off x="114300" y="1296538"/>
            <a:ext cx="8788400" cy="2738888"/>
          </a:xfrm>
          <a:prstGeom prst="rect">
            <a:avLst/>
          </a:prstGeom>
          <a:noFill/>
          <a:ln w="9525">
            <a:noFill/>
            <a:miter lim="800000"/>
            <a:headEnd/>
            <a:tailEnd/>
          </a:ln>
        </p:spPr>
        <p:txBody>
          <a:bodyPr/>
          <a:lstStyle/>
          <a:p>
            <a:pPr marL="342900" indent="-342900" algn="l" eaLnBrk="1" latinLnBrk="1" hangingPunct="1">
              <a:lnSpc>
                <a:spcPct val="100000"/>
              </a:lnSpc>
              <a:spcBef>
                <a:spcPct val="20000"/>
              </a:spcBef>
              <a:buClr>
                <a:schemeClr val="hlink"/>
              </a:buClr>
              <a:buFont typeface="Wingdings" pitchFamily="2" charset="2"/>
              <a:buChar char="u"/>
              <a:defRPr/>
            </a:pPr>
            <a:r>
              <a:rPr kumimoji="1" lang="en-US" kern="0" dirty="0">
                <a:solidFill>
                  <a:schemeClr val="tx2"/>
                </a:solidFill>
                <a:latin typeface="+mn-lt"/>
              </a:rPr>
              <a:t>The way in which a network is laid out physically</a:t>
            </a:r>
          </a:p>
          <a:p>
            <a:pPr marL="342900" indent="-342900" algn="l" eaLnBrk="1" latinLnBrk="1" hangingPunct="1">
              <a:lnSpc>
                <a:spcPct val="100000"/>
              </a:lnSpc>
              <a:spcBef>
                <a:spcPct val="20000"/>
              </a:spcBef>
              <a:buClr>
                <a:schemeClr val="hlink"/>
              </a:buClr>
              <a:buFont typeface="Wingdings" pitchFamily="2" charset="2"/>
              <a:buChar char="u"/>
              <a:defRPr/>
            </a:pPr>
            <a:r>
              <a:rPr kumimoji="1" lang="en-US" kern="0" dirty="0">
                <a:solidFill>
                  <a:schemeClr val="tx2"/>
                </a:solidFill>
                <a:latin typeface="+mn-lt"/>
              </a:rPr>
              <a:t>4 basic types: mesh, star, bus, ring</a:t>
            </a:r>
          </a:p>
          <a:p>
            <a:pPr marL="342900" indent="-342900" algn="l" eaLnBrk="1" latinLnBrk="1" hangingPunct="1">
              <a:lnSpc>
                <a:spcPct val="100000"/>
              </a:lnSpc>
              <a:spcBef>
                <a:spcPct val="20000"/>
              </a:spcBef>
              <a:buClr>
                <a:schemeClr val="hlink"/>
              </a:buClr>
              <a:buFont typeface="Wingdings" pitchFamily="2" charset="2"/>
              <a:buChar char="u"/>
              <a:defRPr/>
            </a:pPr>
            <a:r>
              <a:rPr kumimoji="1" lang="en-US" kern="0" dirty="0">
                <a:solidFill>
                  <a:schemeClr val="tx2"/>
                </a:solidFill>
                <a:latin typeface="+mn-lt"/>
              </a:rPr>
              <a:t>May often see hybrid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7" descr="ist2_3617176-routers-with-network-cables.jpg"/>
          <p:cNvPicPr>
            <a:picLocks noChangeAspect="1"/>
          </p:cNvPicPr>
          <p:nvPr/>
        </p:nvPicPr>
        <p:blipFill>
          <a:blip r:embed="rId2"/>
          <a:srcRect/>
          <a:stretch>
            <a:fillRect/>
          </a:stretch>
        </p:blipFill>
        <p:spPr bwMode="auto">
          <a:xfrm>
            <a:off x="0" y="1358900"/>
            <a:ext cx="3213100" cy="4826000"/>
          </a:xfrm>
          <a:prstGeom prst="rect">
            <a:avLst/>
          </a:prstGeom>
          <a:noFill/>
          <a:ln w="9525">
            <a:noFill/>
            <a:miter lim="800000"/>
            <a:headEnd/>
            <a:tailEnd/>
          </a:ln>
        </p:spPr>
      </p:pic>
      <p:sp>
        <p:nvSpPr>
          <p:cNvPr id="8195" name="Title 1"/>
          <p:cNvSpPr>
            <a:spLocks noGrp="1"/>
          </p:cNvSpPr>
          <p:nvPr>
            <p:ph type="title"/>
          </p:nvPr>
        </p:nvSpPr>
        <p:spPr>
          <a:xfrm>
            <a:off x="238457" y="0"/>
            <a:ext cx="8270543" cy="985838"/>
          </a:xfrm>
        </p:spPr>
        <p:txBody>
          <a:bodyPr/>
          <a:lstStyle/>
          <a:p>
            <a:pPr algn="ctr" eaLnBrk="1" hangingPunct="1"/>
            <a:r>
              <a:rPr lang="en-US" sz="3200" b="0" dirty="0" smtClean="0">
                <a:latin typeface="+mn-lt"/>
              </a:rPr>
              <a:t>About This Course</a:t>
            </a:r>
            <a:endParaRPr lang="th-TH" sz="3200" b="0" dirty="0" smtClean="0">
              <a:latin typeface="+mn-lt"/>
            </a:endParaRPr>
          </a:p>
        </p:txBody>
      </p:sp>
      <p:sp>
        <p:nvSpPr>
          <p:cNvPr id="8196" name="Content Placeholder 2"/>
          <p:cNvSpPr>
            <a:spLocks noGrp="1"/>
          </p:cNvSpPr>
          <p:nvPr>
            <p:ph idx="1"/>
          </p:nvPr>
        </p:nvSpPr>
        <p:spPr>
          <a:xfrm>
            <a:off x="2247900" y="1187355"/>
            <a:ext cx="6691313" cy="5029295"/>
          </a:xfrm>
        </p:spPr>
        <p:txBody>
          <a:bodyPr/>
          <a:lstStyle/>
          <a:p>
            <a:pPr marL="0" indent="0" eaLnBrk="1" hangingPunct="1">
              <a:buNone/>
            </a:pPr>
            <a:endParaRPr lang="en-US" sz="1800" b="1" dirty="0" smtClean="0"/>
          </a:p>
          <a:p>
            <a:pPr eaLnBrk="1" hangingPunct="1"/>
            <a:r>
              <a:rPr lang="en-US" sz="1800" b="1" dirty="0" smtClean="0"/>
              <a:t>Course name  </a:t>
            </a:r>
            <a:r>
              <a:rPr lang="en-US" sz="1800" dirty="0" smtClean="0"/>
              <a:t>Data Communication and Networking</a:t>
            </a:r>
          </a:p>
          <a:p>
            <a:pPr eaLnBrk="1" hangingPunct="1"/>
            <a:r>
              <a:rPr lang="en-US" sz="1800" b="1" dirty="0" smtClean="0"/>
              <a:t>Credit</a:t>
            </a:r>
            <a:r>
              <a:rPr lang="en-US" sz="1800" dirty="0" smtClean="0"/>
              <a:t> 3 hours</a:t>
            </a:r>
            <a:endParaRPr lang="en-US" sz="1800" b="1" dirty="0" smtClean="0"/>
          </a:p>
          <a:p>
            <a:pPr eaLnBrk="1" hangingPunct="1"/>
            <a:r>
              <a:rPr lang="en-US" sz="1800" b="1" dirty="0" smtClean="0"/>
              <a:t>Abbreviation</a:t>
            </a:r>
            <a:r>
              <a:rPr lang="en-US" sz="1800" dirty="0" smtClean="0"/>
              <a:t>   DCN</a:t>
            </a:r>
            <a:r>
              <a:rPr lang="en-US" sz="1800" b="1" dirty="0" smtClean="0"/>
              <a:t>   </a:t>
            </a:r>
          </a:p>
          <a:p>
            <a:pPr eaLnBrk="1" hangingPunct="1"/>
            <a:r>
              <a:rPr lang="en-US" sz="1800" b="1" dirty="0" smtClean="0"/>
              <a:t>Prerequisite  </a:t>
            </a:r>
            <a:r>
              <a:rPr lang="en-US" sz="1800" dirty="0" smtClean="0"/>
              <a:t>none</a:t>
            </a:r>
          </a:p>
          <a:p>
            <a:pPr eaLnBrk="1" hangingPunct="1"/>
            <a:r>
              <a:rPr lang="en-US" sz="1800" b="1" dirty="0" smtClean="0"/>
              <a:t>Type of Course</a:t>
            </a:r>
            <a:r>
              <a:rPr lang="en-US" sz="1800" dirty="0" smtClean="0"/>
              <a:t>   Major 	</a:t>
            </a:r>
          </a:p>
          <a:p>
            <a:pPr eaLnBrk="1" hangingPunct="1"/>
            <a:r>
              <a:rPr lang="en-US" sz="1800" b="1" dirty="0" smtClean="0"/>
              <a:t>Course Description   </a:t>
            </a:r>
            <a:br>
              <a:rPr lang="en-US" sz="1800" b="1" dirty="0" smtClean="0"/>
            </a:br>
            <a:r>
              <a:rPr lang="en-US" sz="1800" dirty="0" smtClean="0">
                <a:solidFill>
                  <a:schemeClr val="tx1"/>
                </a:solidFill>
              </a:rPr>
              <a:t>Introduction to OSI layers, Classifications and Topologies, Data Transmission issues and channel  impairments, Encoding Techniques, Error Detection and Correction, Multiplexing and Codes, Packet Switching, Circuit Switching, Public Switched Telephone Network and ATM.</a:t>
            </a:r>
          </a:p>
          <a:p>
            <a:pPr eaLnBrk="1" hangingPunct="1"/>
            <a:endParaRPr lang="en-US" sz="1800" b="1" dirty="0" smtClean="0"/>
          </a:p>
          <a:p>
            <a:pPr eaLnBrk="1" hangingPunct="1">
              <a:buFont typeface="Wingdings" pitchFamily="2" charset="2"/>
              <a:buNone/>
            </a:pPr>
            <a:r>
              <a:rPr lang="en-US" sz="1800" dirty="0" smtClean="0"/>
              <a:t/>
            </a:r>
            <a:br>
              <a:rPr lang="en-US" sz="1800" dirty="0" smtClean="0"/>
            </a:br>
            <a:endParaRPr lang="en-US" sz="1800" dirty="0" smtClean="0"/>
          </a:p>
          <a:p>
            <a:pPr eaLnBrk="1" hangingPunct="1"/>
            <a:endParaRPr lang="th-TH" sz="1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a:defRPr/>
            </a:pPr>
            <a:r>
              <a:rPr lang="en-US" altLang="ko-KR"/>
              <a:t>1-</a:t>
            </a:r>
            <a:fld id="{001A9BB3-A6BF-4013-B760-9F9AEE60C7A3}" type="slidenum">
              <a:rPr lang="en-US" altLang="ko-KR"/>
              <a:pPr>
                <a:defRPr/>
              </a:pPr>
              <a:t>20</a:t>
            </a:fld>
            <a:endParaRPr lang="en-US" altLang="ko-KR"/>
          </a:p>
        </p:txBody>
      </p:sp>
      <p:sp>
        <p:nvSpPr>
          <p:cNvPr id="26627" name="Rectangle 2"/>
          <p:cNvSpPr>
            <a:spLocks noGrp="1" noChangeArrowheads="1"/>
          </p:cNvSpPr>
          <p:nvPr>
            <p:ph type="title"/>
          </p:nvPr>
        </p:nvSpPr>
        <p:spPr>
          <a:xfrm>
            <a:off x="1037932" y="0"/>
            <a:ext cx="8256896" cy="1009934"/>
          </a:xfrm>
        </p:spPr>
        <p:txBody>
          <a:bodyPr/>
          <a:lstStyle/>
          <a:p>
            <a:pPr eaLnBrk="1" hangingPunct="1"/>
            <a:r>
              <a:rPr lang="en-US" altLang="ko-KR" b="0" dirty="0" smtClean="0">
                <a:effectLst>
                  <a:outerShdw blurRad="38100" dist="38100" dir="2700000" algn="tl">
                    <a:srgbClr val="000000">
                      <a:alpha val="43137"/>
                    </a:srgbClr>
                  </a:outerShdw>
                </a:effectLst>
              </a:rPr>
              <a:t>Mesh Topology</a:t>
            </a:r>
          </a:p>
        </p:txBody>
      </p:sp>
      <p:sp>
        <p:nvSpPr>
          <p:cNvPr id="26628" name="Rectangle 3"/>
          <p:cNvSpPr>
            <a:spLocks noGrp="1" noChangeArrowheads="1"/>
          </p:cNvSpPr>
          <p:nvPr>
            <p:ph type="body" sz="half" idx="1"/>
          </p:nvPr>
        </p:nvSpPr>
        <p:spPr>
          <a:xfrm>
            <a:off x="101600" y="1282890"/>
            <a:ext cx="4716060" cy="4736910"/>
          </a:xfrm>
        </p:spPr>
        <p:txBody>
          <a:bodyPr/>
          <a:lstStyle/>
          <a:p>
            <a:pPr eaLnBrk="1" hangingPunct="1"/>
            <a:r>
              <a:rPr lang="en-AU" altLang="ko-KR" sz="2000" dirty="0" smtClean="0">
                <a:ea typeface="BatangChe" pitchFamily="49" charset="-127"/>
              </a:rPr>
              <a:t>Dedicated point-to-point link to every other nodes</a:t>
            </a:r>
            <a:r>
              <a:rPr lang="en-US" altLang="ko-KR" sz="2000" dirty="0" smtClean="0"/>
              <a:t> </a:t>
            </a:r>
          </a:p>
          <a:p>
            <a:pPr eaLnBrk="1" hangingPunct="1"/>
            <a:r>
              <a:rPr lang="en-AU" altLang="ko-KR" sz="2000" dirty="0" smtClean="0">
                <a:ea typeface="BatangChe" pitchFamily="49" charset="-127"/>
              </a:rPr>
              <a:t>A mesh network with </a:t>
            </a:r>
            <a:r>
              <a:rPr lang="en-AU" altLang="ko-KR" sz="2000" i="1" dirty="0" smtClean="0">
                <a:ea typeface="BatangChe" pitchFamily="49" charset="-127"/>
              </a:rPr>
              <a:t>n</a:t>
            </a:r>
            <a:r>
              <a:rPr lang="en-AU" altLang="ko-KR" sz="2000" dirty="0" smtClean="0">
                <a:ea typeface="BatangChe" pitchFamily="49" charset="-127"/>
              </a:rPr>
              <a:t> nodes has </a:t>
            </a:r>
            <a:r>
              <a:rPr lang="en-AU" altLang="ko-KR" sz="2000" i="1" dirty="0" smtClean="0">
                <a:ea typeface="BatangChe" pitchFamily="49" charset="-127"/>
              </a:rPr>
              <a:t>n(n-1)/2</a:t>
            </a:r>
            <a:r>
              <a:rPr lang="en-AU" altLang="ko-KR" sz="2000" dirty="0" smtClean="0">
                <a:ea typeface="BatangChe" pitchFamily="49" charset="-127"/>
              </a:rPr>
              <a:t> links.  A node has </a:t>
            </a:r>
            <a:r>
              <a:rPr lang="en-AU" altLang="ko-KR" sz="2000" i="1" dirty="0" smtClean="0">
                <a:ea typeface="BatangChe" pitchFamily="49" charset="-127"/>
              </a:rPr>
              <a:t>n-1</a:t>
            </a:r>
            <a:r>
              <a:rPr lang="en-AU" altLang="ko-KR" sz="2000" dirty="0" smtClean="0">
                <a:ea typeface="BatangChe" pitchFamily="49" charset="-127"/>
              </a:rPr>
              <a:t> I/O ports (links)</a:t>
            </a:r>
            <a:r>
              <a:rPr lang="en-US" altLang="ko-KR" sz="2000" dirty="0" smtClean="0"/>
              <a:t> </a:t>
            </a:r>
          </a:p>
          <a:p>
            <a:pPr eaLnBrk="1" hangingPunct="1"/>
            <a:r>
              <a:rPr lang="en-AU" altLang="ko-KR" sz="2000" dirty="0" smtClean="0">
                <a:ea typeface="BatangChe" pitchFamily="49" charset="-127"/>
              </a:rPr>
              <a:t>Advantages: No traffic problems, robust, security, easy fault identification</a:t>
            </a:r>
            <a:r>
              <a:rPr lang="en-US" altLang="ko-KR" sz="2000" dirty="0" smtClean="0"/>
              <a:t> &amp; isolation</a:t>
            </a:r>
          </a:p>
          <a:p>
            <a:pPr eaLnBrk="1" hangingPunct="1"/>
            <a:r>
              <a:rPr lang="en-AU" altLang="ko-KR" sz="2000" dirty="0" smtClean="0">
                <a:ea typeface="BatangChe" pitchFamily="49" charset="-127"/>
              </a:rPr>
              <a:t>Disadvantages: Difficult installation/reconfiguration, space, cost</a:t>
            </a:r>
            <a:r>
              <a:rPr lang="en-US" altLang="ko-KR" sz="2000" dirty="0" smtClean="0"/>
              <a:t> </a:t>
            </a:r>
          </a:p>
        </p:txBody>
      </p:sp>
      <p:pic>
        <p:nvPicPr>
          <p:cNvPr id="26629" name="Picture 6"/>
          <p:cNvPicPr>
            <a:picLocks noChangeAspect="1" noChangeArrowheads="1"/>
          </p:cNvPicPr>
          <p:nvPr/>
        </p:nvPicPr>
        <p:blipFill>
          <a:blip r:embed="rId3"/>
          <a:srcRect/>
          <a:stretch>
            <a:fillRect/>
          </a:stretch>
        </p:blipFill>
        <p:spPr bwMode="auto">
          <a:xfrm>
            <a:off x="4953000" y="1651000"/>
            <a:ext cx="3929063" cy="43688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a:defRPr/>
            </a:pPr>
            <a:r>
              <a:rPr lang="en-US" altLang="ko-KR"/>
              <a:t>1-</a:t>
            </a:r>
            <a:fld id="{4D7425B6-4B18-49D9-B797-902ECDAD170B}" type="slidenum">
              <a:rPr lang="en-US" altLang="ko-KR"/>
              <a:pPr>
                <a:defRPr/>
              </a:pPr>
              <a:t>21</a:t>
            </a:fld>
            <a:endParaRPr lang="en-US" altLang="ko-KR"/>
          </a:p>
        </p:txBody>
      </p:sp>
      <p:sp>
        <p:nvSpPr>
          <p:cNvPr id="27651" name="Rectangle 2"/>
          <p:cNvSpPr>
            <a:spLocks noGrp="1" noChangeArrowheads="1"/>
          </p:cNvSpPr>
          <p:nvPr>
            <p:ph type="title"/>
          </p:nvPr>
        </p:nvSpPr>
        <p:spPr>
          <a:xfrm>
            <a:off x="873456" y="0"/>
            <a:ext cx="8270543" cy="1009934"/>
          </a:xfrm>
        </p:spPr>
        <p:txBody>
          <a:bodyPr/>
          <a:lstStyle/>
          <a:p>
            <a:pPr eaLnBrk="1" hangingPunct="1"/>
            <a:r>
              <a:rPr lang="en-US" altLang="ko-KR" b="0" dirty="0" smtClean="0">
                <a:effectLst>
                  <a:outerShdw blurRad="38100" dist="38100" dir="2700000" algn="tl">
                    <a:srgbClr val="000000">
                      <a:alpha val="43137"/>
                    </a:srgbClr>
                  </a:outerShdw>
                </a:effectLst>
              </a:rPr>
              <a:t>Star Topology</a:t>
            </a:r>
          </a:p>
        </p:txBody>
      </p:sp>
      <p:sp>
        <p:nvSpPr>
          <p:cNvPr id="27652" name="Rectangle 3"/>
          <p:cNvSpPr>
            <a:spLocks noGrp="1" noChangeArrowheads="1"/>
          </p:cNvSpPr>
          <p:nvPr>
            <p:ph type="body" sz="half" idx="1"/>
          </p:nvPr>
        </p:nvSpPr>
        <p:spPr>
          <a:xfrm>
            <a:off x="203200" y="1282890"/>
            <a:ext cx="8839200" cy="2181035"/>
          </a:xfrm>
        </p:spPr>
        <p:txBody>
          <a:bodyPr/>
          <a:lstStyle/>
          <a:p>
            <a:pPr eaLnBrk="1" hangingPunct="1"/>
            <a:r>
              <a:rPr lang="en-AU" altLang="ko-KR" sz="2000" dirty="0" smtClean="0">
                <a:ea typeface="BatangChe" pitchFamily="49" charset="-127"/>
              </a:rPr>
              <a:t>Dedicated point-to-point link </a:t>
            </a:r>
            <a:r>
              <a:rPr lang="en-AU" altLang="ko-KR" sz="2000" i="1" dirty="0" smtClean="0">
                <a:ea typeface="BatangChe" pitchFamily="49" charset="-127"/>
              </a:rPr>
              <a:t>only to</a:t>
            </a:r>
            <a:r>
              <a:rPr lang="en-AU" altLang="ko-KR" sz="2000" dirty="0" smtClean="0">
                <a:ea typeface="BatangChe" pitchFamily="49" charset="-127"/>
              </a:rPr>
              <a:t> a central controller, called a </a:t>
            </a:r>
            <a:r>
              <a:rPr lang="en-AU" altLang="ko-KR" sz="2000" b="1" i="1" dirty="0" smtClean="0">
                <a:ea typeface="BatangChe" pitchFamily="49" charset="-127"/>
              </a:rPr>
              <a:t>hub</a:t>
            </a:r>
            <a:r>
              <a:rPr lang="en-US" altLang="ko-KR" sz="2000" dirty="0" smtClean="0"/>
              <a:t> </a:t>
            </a:r>
          </a:p>
          <a:p>
            <a:pPr eaLnBrk="1" hangingPunct="1"/>
            <a:r>
              <a:rPr lang="en-US" altLang="ko-KR" sz="2000" dirty="0" smtClean="0"/>
              <a:t>Hub acts as an exchange: No direct traffic between devices</a:t>
            </a:r>
          </a:p>
          <a:p>
            <a:pPr eaLnBrk="1" hangingPunct="1"/>
            <a:r>
              <a:rPr lang="en-AU" altLang="ko-KR" sz="2000" dirty="0" smtClean="0">
                <a:ea typeface="BatangChe" pitchFamily="49" charset="-127"/>
              </a:rPr>
              <a:t>Advantages: Less expensive, robust</a:t>
            </a:r>
            <a:r>
              <a:rPr lang="en-US" altLang="ko-KR" sz="2000" dirty="0" smtClean="0"/>
              <a:t> </a:t>
            </a:r>
          </a:p>
          <a:p>
            <a:pPr eaLnBrk="1" hangingPunct="1"/>
            <a:r>
              <a:rPr lang="en-US" altLang="ko-KR" sz="2000" dirty="0" smtClean="0"/>
              <a:t>Disadvantages: dependency of the whole on one single point, the hub </a:t>
            </a:r>
          </a:p>
        </p:txBody>
      </p:sp>
      <p:pic>
        <p:nvPicPr>
          <p:cNvPr id="27653" name="Picture 6"/>
          <p:cNvPicPr>
            <a:picLocks noChangeAspect="1" noChangeArrowheads="1"/>
          </p:cNvPicPr>
          <p:nvPr/>
        </p:nvPicPr>
        <p:blipFill>
          <a:blip r:embed="rId3"/>
          <a:srcRect/>
          <a:stretch>
            <a:fillRect/>
          </a:stretch>
        </p:blipFill>
        <p:spPr bwMode="auto">
          <a:xfrm>
            <a:off x="965200" y="3463925"/>
            <a:ext cx="7493000" cy="2601913"/>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a:defRPr/>
            </a:pPr>
            <a:r>
              <a:rPr lang="en-US" altLang="ko-KR"/>
              <a:t>1-</a:t>
            </a:r>
            <a:fld id="{76101FAA-933A-4467-85C3-B957AFFFC54D}" type="slidenum">
              <a:rPr lang="en-US" altLang="ko-KR"/>
              <a:pPr>
                <a:defRPr/>
              </a:pPr>
              <a:t>22</a:t>
            </a:fld>
            <a:endParaRPr lang="en-US" altLang="ko-KR"/>
          </a:p>
        </p:txBody>
      </p:sp>
      <p:sp>
        <p:nvSpPr>
          <p:cNvPr id="28675" name="Rectangle 2"/>
          <p:cNvSpPr>
            <a:spLocks noGrp="1" noChangeArrowheads="1"/>
          </p:cNvSpPr>
          <p:nvPr>
            <p:ph type="title"/>
          </p:nvPr>
        </p:nvSpPr>
        <p:spPr>
          <a:xfrm>
            <a:off x="873456" y="-1"/>
            <a:ext cx="8270544" cy="982639"/>
          </a:xfrm>
        </p:spPr>
        <p:txBody>
          <a:bodyPr/>
          <a:lstStyle/>
          <a:p>
            <a:pPr eaLnBrk="1" hangingPunct="1"/>
            <a:r>
              <a:rPr lang="en-US" altLang="ko-KR" b="0" dirty="0" smtClean="0">
                <a:effectLst>
                  <a:outerShdw blurRad="38100" dist="38100" dir="2700000" algn="tl">
                    <a:srgbClr val="000000">
                      <a:alpha val="43137"/>
                    </a:srgbClr>
                  </a:outerShdw>
                </a:effectLst>
              </a:rPr>
              <a:t>Bus Topology</a:t>
            </a:r>
          </a:p>
        </p:txBody>
      </p:sp>
      <p:sp>
        <p:nvSpPr>
          <p:cNvPr id="28676" name="Rectangle 3"/>
          <p:cNvSpPr>
            <a:spLocks noGrp="1" noChangeArrowheads="1"/>
          </p:cNvSpPr>
          <p:nvPr>
            <p:ph type="body" sz="half" idx="1"/>
          </p:nvPr>
        </p:nvSpPr>
        <p:spPr>
          <a:xfrm>
            <a:off x="127000" y="1282890"/>
            <a:ext cx="8826500" cy="2181035"/>
          </a:xfrm>
        </p:spPr>
        <p:txBody>
          <a:bodyPr/>
          <a:lstStyle/>
          <a:p>
            <a:pPr eaLnBrk="1" hangingPunct="1"/>
            <a:r>
              <a:rPr lang="en-AU" altLang="ko-KR" sz="2000" dirty="0" smtClean="0">
                <a:ea typeface="BatangChe" pitchFamily="49" charset="-127"/>
              </a:rPr>
              <a:t>One long cable that links all nodes</a:t>
            </a:r>
            <a:r>
              <a:rPr lang="en-US" altLang="ko-KR" sz="2000" dirty="0" smtClean="0"/>
              <a:t> </a:t>
            </a:r>
          </a:p>
          <a:p>
            <a:pPr eaLnBrk="1" hangingPunct="1"/>
            <a:r>
              <a:rPr lang="en-AU" altLang="ko-KR" sz="2000" dirty="0" smtClean="0">
                <a:ea typeface="BatangChe" pitchFamily="49" charset="-127"/>
              </a:rPr>
              <a:t>tap, drop line, cable end</a:t>
            </a:r>
          </a:p>
          <a:p>
            <a:pPr eaLnBrk="1" hangingPunct="1"/>
            <a:r>
              <a:rPr lang="en-AU" altLang="ko-KR" sz="2000" dirty="0" smtClean="0">
                <a:ea typeface="BatangChe" pitchFamily="49" charset="-127"/>
              </a:rPr>
              <a:t>limit on the # of devices, distance between nodes</a:t>
            </a:r>
            <a:r>
              <a:rPr lang="en-US" altLang="ko-KR" sz="2000" dirty="0" smtClean="0">
                <a:ea typeface="BatangChe" pitchFamily="49" charset="-127"/>
              </a:rPr>
              <a:t> </a:t>
            </a:r>
          </a:p>
          <a:p>
            <a:pPr eaLnBrk="1" hangingPunct="1"/>
            <a:r>
              <a:rPr lang="en-AU" altLang="ko-KR" sz="2000" dirty="0" smtClean="0">
                <a:ea typeface="BatangChe" pitchFamily="49" charset="-127"/>
              </a:rPr>
              <a:t>Advantages: Easy installation, cheap</a:t>
            </a:r>
            <a:r>
              <a:rPr lang="en-US" altLang="ko-KR" sz="2000" dirty="0" smtClean="0">
                <a:ea typeface="BatangChe" pitchFamily="49" charset="-127"/>
              </a:rPr>
              <a:t> </a:t>
            </a:r>
          </a:p>
          <a:p>
            <a:pPr eaLnBrk="1" hangingPunct="1"/>
            <a:r>
              <a:rPr lang="en-AU" altLang="ko-KR" sz="2000" dirty="0" smtClean="0">
                <a:ea typeface="BatangChe" pitchFamily="49" charset="-127"/>
              </a:rPr>
              <a:t>Disadvantages: Difficult reconfiguration, no fault isolation, a fault or break in the bus stops all transmission</a:t>
            </a:r>
            <a:endParaRPr lang="en-US" altLang="ko-KR" sz="2000" dirty="0" smtClean="0">
              <a:ea typeface="BatangChe" pitchFamily="49" charset="-127"/>
            </a:endParaRPr>
          </a:p>
        </p:txBody>
      </p:sp>
      <p:pic>
        <p:nvPicPr>
          <p:cNvPr id="28677" name="Picture 6"/>
          <p:cNvPicPr>
            <a:picLocks noChangeAspect="1" noChangeArrowheads="1"/>
          </p:cNvPicPr>
          <p:nvPr/>
        </p:nvPicPr>
        <p:blipFill>
          <a:blip r:embed="rId3"/>
          <a:srcRect/>
          <a:stretch>
            <a:fillRect/>
          </a:stretch>
        </p:blipFill>
        <p:spPr bwMode="auto">
          <a:xfrm>
            <a:off x="331788" y="4279900"/>
            <a:ext cx="8812212" cy="180022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a:defRPr/>
            </a:pPr>
            <a:r>
              <a:rPr lang="en-US" altLang="ko-KR"/>
              <a:t>1-</a:t>
            </a:r>
            <a:fld id="{CB53E530-1541-47EF-9FFC-C0D08600BE14}" type="slidenum">
              <a:rPr lang="en-US" altLang="ko-KR"/>
              <a:pPr>
                <a:defRPr/>
              </a:pPr>
              <a:t>23</a:t>
            </a:fld>
            <a:endParaRPr lang="en-US" altLang="ko-KR"/>
          </a:p>
        </p:txBody>
      </p:sp>
      <p:sp>
        <p:nvSpPr>
          <p:cNvPr id="29699" name="Rectangle 2"/>
          <p:cNvSpPr>
            <a:spLocks noGrp="1" noChangeArrowheads="1"/>
          </p:cNvSpPr>
          <p:nvPr>
            <p:ph type="title"/>
          </p:nvPr>
        </p:nvSpPr>
        <p:spPr>
          <a:xfrm>
            <a:off x="887104" y="-1"/>
            <a:ext cx="8256896" cy="996287"/>
          </a:xfrm>
        </p:spPr>
        <p:txBody>
          <a:bodyPr/>
          <a:lstStyle/>
          <a:p>
            <a:pPr eaLnBrk="1" hangingPunct="1"/>
            <a:r>
              <a:rPr lang="en-US" altLang="ko-KR" b="0" dirty="0" smtClean="0">
                <a:effectLst>
                  <a:outerShdw blurRad="38100" dist="38100" dir="2700000" algn="tl">
                    <a:srgbClr val="000000">
                      <a:alpha val="43137"/>
                    </a:srgbClr>
                  </a:outerShdw>
                </a:effectLst>
              </a:rPr>
              <a:t>Ring Topology</a:t>
            </a:r>
          </a:p>
        </p:txBody>
      </p:sp>
      <p:sp>
        <p:nvSpPr>
          <p:cNvPr id="29700" name="Rectangle 3"/>
          <p:cNvSpPr>
            <a:spLocks noGrp="1" noChangeArrowheads="1"/>
          </p:cNvSpPr>
          <p:nvPr>
            <p:ph type="body" sz="half" idx="1"/>
          </p:nvPr>
        </p:nvSpPr>
        <p:spPr>
          <a:xfrm>
            <a:off x="873456" y="1296537"/>
            <a:ext cx="7643481" cy="2167388"/>
          </a:xfrm>
        </p:spPr>
        <p:txBody>
          <a:bodyPr/>
          <a:lstStyle/>
          <a:p>
            <a:pPr eaLnBrk="1" hangingPunct="1"/>
            <a:r>
              <a:rPr lang="en-AU" altLang="ko-KR" sz="2000" dirty="0" smtClean="0">
                <a:ea typeface="BatangChe" pitchFamily="49" charset="-127"/>
              </a:rPr>
              <a:t>Dedicated point-to-point link only with the two nodes on each sides</a:t>
            </a:r>
            <a:r>
              <a:rPr lang="en-US" altLang="ko-KR" sz="2000" dirty="0" smtClean="0"/>
              <a:t> </a:t>
            </a:r>
          </a:p>
          <a:p>
            <a:pPr eaLnBrk="1" hangingPunct="1"/>
            <a:r>
              <a:rPr lang="en-AU" altLang="ko-KR" sz="2000" dirty="0" smtClean="0">
                <a:ea typeface="BatangChe" pitchFamily="49" charset="-127"/>
              </a:rPr>
              <a:t>One direction, repeater</a:t>
            </a:r>
            <a:r>
              <a:rPr lang="en-US" altLang="ko-KR" sz="2000" dirty="0" smtClean="0"/>
              <a:t> </a:t>
            </a:r>
          </a:p>
          <a:p>
            <a:pPr eaLnBrk="1" hangingPunct="1"/>
            <a:r>
              <a:rPr lang="en-AU" altLang="ko-KR" sz="2000" dirty="0" smtClean="0">
                <a:ea typeface="BatangChe" pitchFamily="49" charset="-127"/>
              </a:rPr>
              <a:t>Advantages: Easy reconfiguration, fault isolation</a:t>
            </a:r>
            <a:endParaRPr lang="en-US" altLang="ko-KR" sz="2000" dirty="0" smtClean="0"/>
          </a:p>
          <a:p>
            <a:pPr eaLnBrk="1" hangingPunct="1"/>
            <a:r>
              <a:rPr lang="en-US" altLang="ko-KR" sz="2000" dirty="0" smtClean="0"/>
              <a:t>Disadvantage: Unidirectional traffic, a break in the ring cab disable the entire network</a:t>
            </a:r>
          </a:p>
        </p:txBody>
      </p:sp>
      <p:pic>
        <p:nvPicPr>
          <p:cNvPr id="29701" name="Picture 8"/>
          <p:cNvPicPr>
            <a:picLocks noGrp="1" noChangeAspect="1" noChangeArrowheads="1"/>
          </p:cNvPicPr>
          <p:nvPr>
            <p:ph sz="half" idx="2"/>
          </p:nvPr>
        </p:nvPicPr>
        <p:blipFill>
          <a:blip r:embed="rId3"/>
          <a:srcRect/>
          <a:stretch>
            <a:fillRect/>
          </a:stretch>
        </p:blipFill>
        <p:spPr>
          <a:xfrm>
            <a:off x="1673225" y="4086225"/>
            <a:ext cx="5813425" cy="2095500"/>
          </a:xfr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a:defRPr/>
            </a:pPr>
            <a:r>
              <a:rPr lang="en-US" altLang="ko-KR"/>
              <a:t>1-</a:t>
            </a:r>
            <a:fld id="{0A328B67-423C-42E4-9E62-492729650EF8}" type="slidenum">
              <a:rPr lang="en-US" altLang="ko-KR"/>
              <a:pPr>
                <a:defRPr/>
              </a:pPr>
              <a:t>24</a:t>
            </a:fld>
            <a:endParaRPr lang="en-US" altLang="ko-KR"/>
          </a:p>
        </p:txBody>
      </p:sp>
      <p:sp>
        <p:nvSpPr>
          <p:cNvPr id="30723" name="Rectangle 2"/>
          <p:cNvSpPr>
            <a:spLocks noGrp="1" noChangeArrowheads="1"/>
          </p:cNvSpPr>
          <p:nvPr>
            <p:ph type="title"/>
          </p:nvPr>
        </p:nvSpPr>
        <p:spPr>
          <a:xfrm>
            <a:off x="887104" y="0"/>
            <a:ext cx="8256896" cy="1009934"/>
          </a:xfrm>
        </p:spPr>
        <p:txBody>
          <a:bodyPr/>
          <a:lstStyle/>
          <a:p>
            <a:pPr eaLnBrk="1" hangingPunct="1"/>
            <a:r>
              <a:rPr lang="en-US" altLang="ko-KR" b="0" dirty="0" smtClean="0">
                <a:effectLst>
                  <a:outerShdw blurRad="38100" dist="38100" dir="2700000" algn="tl">
                    <a:srgbClr val="000000">
                      <a:alpha val="43137"/>
                    </a:srgbClr>
                  </a:outerShdw>
                </a:effectLst>
              </a:rPr>
              <a:t>Hybrid Topology</a:t>
            </a:r>
          </a:p>
        </p:txBody>
      </p:sp>
      <p:sp>
        <p:nvSpPr>
          <p:cNvPr id="30724" name="Rectangle 3"/>
          <p:cNvSpPr>
            <a:spLocks noGrp="1" noChangeArrowheads="1"/>
          </p:cNvSpPr>
          <p:nvPr>
            <p:ph type="body" sz="half" idx="1"/>
          </p:nvPr>
        </p:nvSpPr>
        <p:spPr>
          <a:xfrm>
            <a:off x="152400" y="1282890"/>
            <a:ext cx="8750300" cy="1282510"/>
          </a:xfrm>
        </p:spPr>
        <p:txBody>
          <a:bodyPr/>
          <a:lstStyle/>
          <a:p>
            <a:pPr eaLnBrk="1" hangingPunct="1"/>
            <a:r>
              <a:rPr lang="en-AU" altLang="ko-KR" sz="2000" dirty="0" smtClean="0">
                <a:ea typeface="BatangChe" pitchFamily="49" charset="-127"/>
              </a:rPr>
              <a:t>Example: Main star topology with each branch connecting several stations in a bus topology</a:t>
            </a:r>
          </a:p>
          <a:p>
            <a:pPr eaLnBrk="1" hangingPunct="1"/>
            <a:r>
              <a:rPr lang="en-AU" altLang="ko-KR" sz="2000" dirty="0" smtClean="0">
                <a:ea typeface="BatangChe" pitchFamily="49" charset="-127"/>
              </a:rPr>
              <a:t>To share the advantages from various topologies</a:t>
            </a:r>
          </a:p>
          <a:p>
            <a:pPr eaLnBrk="1" hangingPunct="1"/>
            <a:endParaRPr lang="en-US" altLang="ko-KR" sz="2000" dirty="0" smtClean="0"/>
          </a:p>
        </p:txBody>
      </p:sp>
      <p:pic>
        <p:nvPicPr>
          <p:cNvPr id="30725" name="Picture 6"/>
          <p:cNvPicPr>
            <a:picLocks noGrp="1" noChangeAspect="1" noChangeArrowheads="1"/>
          </p:cNvPicPr>
          <p:nvPr>
            <p:ph sz="half" idx="2"/>
          </p:nvPr>
        </p:nvPicPr>
        <p:blipFill>
          <a:blip r:embed="rId2"/>
          <a:srcRect/>
          <a:stretch>
            <a:fillRect/>
          </a:stretch>
        </p:blipFill>
        <p:spPr>
          <a:xfrm>
            <a:off x="1638300" y="3357563"/>
            <a:ext cx="5321300" cy="2095500"/>
          </a:xfr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a:xfrm>
            <a:off x="6705600" y="6248400"/>
            <a:ext cx="1752600" cy="457200"/>
          </a:xfrm>
        </p:spPr>
        <p:txBody>
          <a:bodyPr/>
          <a:lstStyle/>
          <a:p>
            <a:pPr>
              <a:defRPr/>
            </a:pPr>
            <a:r>
              <a:rPr lang="en-US" altLang="ko-KR"/>
              <a:t>1-</a:t>
            </a:r>
            <a:fld id="{0AD2E59D-4CCD-48CD-972B-980CB0D59633}" type="slidenum">
              <a:rPr lang="en-US" altLang="ko-KR"/>
              <a:pPr>
                <a:defRPr/>
              </a:pPr>
              <a:t>25</a:t>
            </a:fld>
            <a:endParaRPr lang="en-US" altLang="ko-KR"/>
          </a:p>
        </p:txBody>
      </p:sp>
      <p:sp>
        <p:nvSpPr>
          <p:cNvPr id="31747" name="Rectangle 6"/>
          <p:cNvSpPr>
            <a:spLocks noGrp="1" noChangeArrowheads="1"/>
          </p:cNvSpPr>
          <p:nvPr>
            <p:ph type="title"/>
          </p:nvPr>
        </p:nvSpPr>
        <p:spPr>
          <a:xfrm>
            <a:off x="1077604" y="0"/>
            <a:ext cx="8256896" cy="982639"/>
          </a:xfrm>
        </p:spPr>
        <p:txBody>
          <a:bodyPr/>
          <a:lstStyle/>
          <a:p>
            <a:pPr eaLnBrk="1" hangingPunct="1"/>
            <a:r>
              <a:rPr lang="en-US" altLang="ko-KR" b="0" dirty="0" smtClean="0">
                <a:effectLst>
                  <a:outerShdw blurRad="38100" dist="38100" dir="2700000" algn="tl">
                    <a:srgbClr val="000000">
                      <a:alpha val="43137"/>
                    </a:srgbClr>
                  </a:outerShdw>
                </a:effectLst>
              </a:rPr>
              <a:t>Categories of Networks</a:t>
            </a:r>
          </a:p>
        </p:txBody>
      </p:sp>
      <p:pic>
        <p:nvPicPr>
          <p:cNvPr id="31748" name="Picture 5"/>
          <p:cNvPicPr>
            <a:picLocks noGrp="1" noChangeAspect="1" noChangeArrowheads="1"/>
          </p:cNvPicPr>
          <p:nvPr>
            <p:ph idx="1"/>
          </p:nvPr>
        </p:nvPicPr>
        <p:blipFill>
          <a:blip r:embed="rId2"/>
          <a:srcRect/>
          <a:stretch>
            <a:fillRect/>
          </a:stretch>
        </p:blipFill>
        <p:spPr>
          <a:xfrm>
            <a:off x="685800" y="1558925"/>
            <a:ext cx="7772400" cy="1866900"/>
          </a:xfrm>
          <a:noFill/>
        </p:spPr>
      </p:pic>
      <p:sp>
        <p:nvSpPr>
          <p:cNvPr id="7" name="Rectangle 6"/>
          <p:cNvSpPr txBox="1">
            <a:spLocks noChangeArrowheads="1"/>
          </p:cNvSpPr>
          <p:nvPr/>
        </p:nvSpPr>
        <p:spPr bwMode="auto">
          <a:xfrm>
            <a:off x="177800" y="4079875"/>
            <a:ext cx="8737599" cy="1600200"/>
          </a:xfrm>
          <a:prstGeom prst="rect">
            <a:avLst/>
          </a:prstGeom>
          <a:noFill/>
          <a:ln w="9525">
            <a:noFill/>
            <a:miter lim="800000"/>
            <a:headEnd/>
            <a:tailEnd/>
          </a:ln>
        </p:spPr>
        <p:txBody>
          <a:bodyPr/>
          <a:lstStyle/>
          <a:p>
            <a:pPr marL="342900" indent="-342900" algn="l" eaLnBrk="1" latinLnBrk="1" hangingPunct="1">
              <a:lnSpc>
                <a:spcPct val="100000"/>
              </a:lnSpc>
              <a:spcBef>
                <a:spcPct val="20000"/>
              </a:spcBef>
              <a:buClr>
                <a:schemeClr val="hlink"/>
              </a:buClr>
              <a:buFont typeface="Wingdings" pitchFamily="2" charset="2"/>
              <a:buChar char="u"/>
              <a:defRPr/>
            </a:pPr>
            <a:r>
              <a:rPr kumimoji="1" lang="en-US" sz="2800" kern="0" dirty="0">
                <a:solidFill>
                  <a:schemeClr val="tx2"/>
                </a:solidFill>
                <a:latin typeface="+mn-lt"/>
              </a:rPr>
              <a:t>LAN </a:t>
            </a:r>
            <a:r>
              <a:rPr kumimoji="1" lang="en-US" sz="2800" kern="0" dirty="0">
                <a:solidFill>
                  <a:schemeClr val="tx2"/>
                </a:solidFill>
                <a:latin typeface="Times New Roman" pitchFamily="18" charset="0"/>
              </a:rPr>
              <a:t>–</a:t>
            </a:r>
            <a:r>
              <a:rPr kumimoji="1" lang="en-US" sz="2800" kern="0" dirty="0">
                <a:solidFill>
                  <a:schemeClr val="tx2"/>
                </a:solidFill>
                <a:latin typeface="+mn-lt"/>
              </a:rPr>
              <a:t> smaller geographical area</a:t>
            </a:r>
          </a:p>
          <a:p>
            <a:pPr marL="342900" indent="-342900" algn="l" eaLnBrk="1" latinLnBrk="1" hangingPunct="1">
              <a:lnSpc>
                <a:spcPct val="100000"/>
              </a:lnSpc>
              <a:spcBef>
                <a:spcPct val="20000"/>
              </a:spcBef>
              <a:buClr>
                <a:schemeClr val="hlink"/>
              </a:buClr>
              <a:buFont typeface="Wingdings" pitchFamily="2" charset="2"/>
              <a:buChar char="u"/>
              <a:defRPr/>
            </a:pPr>
            <a:r>
              <a:rPr kumimoji="1" lang="en-US" sz="2800" kern="0" dirty="0">
                <a:solidFill>
                  <a:schemeClr val="tx2"/>
                </a:solidFill>
                <a:latin typeface="+mn-lt"/>
              </a:rPr>
              <a:t>MAN – media geographical area </a:t>
            </a:r>
          </a:p>
          <a:p>
            <a:pPr marL="342900" indent="-342900" algn="l" eaLnBrk="1" latinLnBrk="1" hangingPunct="1">
              <a:lnSpc>
                <a:spcPct val="100000"/>
              </a:lnSpc>
              <a:spcBef>
                <a:spcPct val="20000"/>
              </a:spcBef>
              <a:buClr>
                <a:schemeClr val="hlink"/>
              </a:buClr>
              <a:buFont typeface="Wingdings" pitchFamily="2" charset="2"/>
              <a:buChar char="u"/>
              <a:defRPr/>
            </a:pPr>
            <a:r>
              <a:rPr kumimoji="1" lang="en-US" sz="2800" kern="0" dirty="0">
                <a:solidFill>
                  <a:schemeClr val="tx2"/>
                </a:solidFill>
                <a:latin typeface="+mn-lt"/>
              </a:rPr>
              <a:t>WAN </a:t>
            </a:r>
            <a:r>
              <a:rPr kumimoji="1" lang="en-US" sz="2800" kern="0" dirty="0">
                <a:solidFill>
                  <a:schemeClr val="tx2"/>
                </a:solidFill>
                <a:latin typeface="Times New Roman" pitchFamily="18" charset="0"/>
              </a:rPr>
              <a:t>–</a:t>
            </a:r>
            <a:r>
              <a:rPr kumimoji="1" lang="en-US" sz="2800" kern="0" dirty="0">
                <a:solidFill>
                  <a:schemeClr val="tx2"/>
                </a:solidFill>
                <a:latin typeface="+mn-lt"/>
              </a:rPr>
              <a:t> large geographical area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a:defRPr/>
            </a:pPr>
            <a:r>
              <a:rPr lang="en-US" altLang="ko-KR"/>
              <a:t>1-</a:t>
            </a:r>
            <a:fld id="{90498E23-3B77-4FB7-8E48-8ABE27A7AA4A}" type="slidenum">
              <a:rPr lang="en-US" altLang="ko-KR"/>
              <a:pPr>
                <a:defRPr/>
              </a:pPr>
              <a:t>26</a:t>
            </a:fld>
            <a:endParaRPr lang="en-US" altLang="ko-KR"/>
          </a:p>
        </p:txBody>
      </p:sp>
      <p:sp>
        <p:nvSpPr>
          <p:cNvPr id="32771" name="Rectangle 2"/>
          <p:cNvSpPr>
            <a:spLocks noGrp="1" noChangeArrowheads="1"/>
          </p:cNvSpPr>
          <p:nvPr>
            <p:ph type="title"/>
          </p:nvPr>
        </p:nvSpPr>
        <p:spPr>
          <a:xfrm>
            <a:off x="1141104" y="7938"/>
            <a:ext cx="8256896" cy="1023582"/>
          </a:xfrm>
        </p:spPr>
        <p:txBody>
          <a:bodyPr/>
          <a:lstStyle/>
          <a:p>
            <a:pPr eaLnBrk="1" hangingPunct="1"/>
            <a:r>
              <a:rPr lang="en-US" altLang="ko-KR" b="0" dirty="0" smtClean="0">
                <a:effectLst>
                  <a:outerShdw blurRad="38100" dist="38100" dir="2700000" algn="tl">
                    <a:srgbClr val="000000">
                      <a:alpha val="43137"/>
                    </a:srgbClr>
                  </a:outerShdw>
                </a:effectLst>
              </a:rPr>
              <a:t>LAN</a:t>
            </a:r>
          </a:p>
        </p:txBody>
      </p:sp>
      <p:sp>
        <p:nvSpPr>
          <p:cNvPr id="32772" name="Rectangle 3"/>
          <p:cNvSpPr>
            <a:spLocks noGrp="1" noChangeArrowheads="1"/>
          </p:cNvSpPr>
          <p:nvPr>
            <p:ph type="body" sz="half" idx="1"/>
          </p:nvPr>
        </p:nvSpPr>
        <p:spPr>
          <a:xfrm>
            <a:off x="88900" y="1296537"/>
            <a:ext cx="8890000" cy="2167388"/>
          </a:xfrm>
        </p:spPr>
        <p:txBody>
          <a:bodyPr/>
          <a:lstStyle/>
          <a:p>
            <a:pPr eaLnBrk="1" hangingPunct="1">
              <a:lnSpc>
                <a:spcPct val="90000"/>
              </a:lnSpc>
            </a:pPr>
            <a:r>
              <a:rPr lang="en-AU" altLang="ko-KR" sz="2000" dirty="0" smtClean="0">
                <a:ea typeface="BatangChe" pitchFamily="49" charset="-127"/>
              </a:rPr>
              <a:t>Usually privately owned</a:t>
            </a:r>
          </a:p>
          <a:p>
            <a:pPr eaLnBrk="1" hangingPunct="1">
              <a:lnSpc>
                <a:spcPct val="90000"/>
              </a:lnSpc>
            </a:pPr>
            <a:r>
              <a:rPr lang="en-AU" altLang="ko-KR" sz="2000" dirty="0" smtClean="0">
                <a:ea typeface="BatangChe" pitchFamily="49" charset="-127"/>
              </a:rPr>
              <a:t>A network for a single office, building, or campus </a:t>
            </a:r>
            <a:r>
              <a:rPr lang="en-AU" altLang="ko-KR" sz="2000" dirty="0" smtClean="0">
                <a:ea typeface="BatangChe" pitchFamily="49" charset="-127"/>
                <a:sym typeface="Symbol" pitchFamily="18" charset="2"/>
              </a:rPr>
              <a:t></a:t>
            </a:r>
            <a:r>
              <a:rPr lang="en-AU" altLang="ko-KR" sz="2000" dirty="0" smtClean="0">
                <a:ea typeface="BatangChe" pitchFamily="49" charset="-127"/>
              </a:rPr>
              <a:t> a few Km</a:t>
            </a:r>
            <a:r>
              <a:rPr lang="en-US" altLang="ko-KR" sz="2000" dirty="0" smtClean="0"/>
              <a:t> </a:t>
            </a:r>
          </a:p>
          <a:p>
            <a:pPr eaLnBrk="1" hangingPunct="1">
              <a:lnSpc>
                <a:spcPct val="90000"/>
              </a:lnSpc>
            </a:pPr>
            <a:r>
              <a:rPr lang="en-AU" altLang="ko-KR" sz="2000" dirty="0" smtClean="0">
                <a:ea typeface="BatangChe" pitchFamily="49" charset="-127"/>
              </a:rPr>
              <a:t>Common LAN topologies: bus, ring, star</a:t>
            </a:r>
            <a:r>
              <a:rPr lang="en-US" altLang="ko-KR" sz="2000" dirty="0" smtClean="0"/>
              <a:t> </a:t>
            </a:r>
          </a:p>
          <a:p>
            <a:pPr eaLnBrk="1" hangingPunct="1">
              <a:lnSpc>
                <a:spcPct val="90000"/>
              </a:lnSpc>
            </a:pPr>
            <a:r>
              <a:rPr lang="en-US" altLang="ko-KR" sz="2000" dirty="0" smtClean="0"/>
              <a:t>An isolated LAN connecting 12 computers to a hub in a closet</a:t>
            </a:r>
          </a:p>
        </p:txBody>
      </p:sp>
      <p:pic>
        <p:nvPicPr>
          <p:cNvPr id="32773" name="Picture 10"/>
          <p:cNvPicPr>
            <a:picLocks noGrp="1" noChangeAspect="1" noChangeArrowheads="1"/>
          </p:cNvPicPr>
          <p:nvPr>
            <p:ph sz="half" idx="2"/>
          </p:nvPr>
        </p:nvPicPr>
        <p:blipFill>
          <a:blip r:embed="rId2"/>
          <a:srcRect/>
          <a:stretch>
            <a:fillRect/>
          </a:stretch>
        </p:blipFill>
        <p:spPr>
          <a:xfrm>
            <a:off x="1397000" y="3563938"/>
            <a:ext cx="5713413" cy="2687637"/>
          </a:xfr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a:defRPr/>
            </a:pPr>
            <a:r>
              <a:rPr lang="en-US" altLang="ko-KR"/>
              <a:t>1-</a:t>
            </a:r>
            <a:fld id="{A61042DB-AD82-4A3B-BBAF-0FC71C196DD3}" type="slidenum">
              <a:rPr lang="en-US" altLang="ko-KR"/>
              <a:pPr>
                <a:defRPr/>
              </a:pPr>
              <a:t>27</a:t>
            </a:fld>
            <a:endParaRPr lang="en-US" altLang="ko-KR"/>
          </a:p>
        </p:txBody>
      </p:sp>
      <p:sp>
        <p:nvSpPr>
          <p:cNvPr id="33795" name="Rectangle 2"/>
          <p:cNvSpPr>
            <a:spLocks noGrp="1" noChangeArrowheads="1"/>
          </p:cNvSpPr>
          <p:nvPr>
            <p:ph type="title"/>
          </p:nvPr>
        </p:nvSpPr>
        <p:spPr>
          <a:xfrm>
            <a:off x="1219200" y="0"/>
            <a:ext cx="8243248" cy="996287"/>
          </a:xfrm>
        </p:spPr>
        <p:txBody>
          <a:bodyPr/>
          <a:lstStyle/>
          <a:p>
            <a:pPr eaLnBrk="1" hangingPunct="1"/>
            <a:r>
              <a:rPr lang="en-US" altLang="ko-KR" b="0" dirty="0" smtClean="0">
                <a:effectLst>
                  <a:outerShdw blurRad="38100" dist="38100" dir="2700000" algn="tl">
                    <a:srgbClr val="000000">
                      <a:alpha val="43137"/>
                    </a:srgbClr>
                  </a:outerShdw>
                </a:effectLst>
              </a:rPr>
              <a:t>MAN</a:t>
            </a:r>
          </a:p>
        </p:txBody>
      </p:sp>
      <p:sp>
        <p:nvSpPr>
          <p:cNvPr id="33796" name="Rectangle 3"/>
          <p:cNvSpPr>
            <a:spLocks noGrp="1" noChangeArrowheads="1"/>
          </p:cNvSpPr>
          <p:nvPr>
            <p:ph type="body" sz="half" idx="1"/>
          </p:nvPr>
        </p:nvSpPr>
        <p:spPr>
          <a:xfrm>
            <a:off x="139700" y="1282890"/>
            <a:ext cx="8788400" cy="2181035"/>
          </a:xfrm>
        </p:spPr>
        <p:txBody>
          <a:bodyPr/>
          <a:lstStyle/>
          <a:p>
            <a:pPr eaLnBrk="1" hangingPunct="1">
              <a:lnSpc>
                <a:spcPct val="90000"/>
              </a:lnSpc>
            </a:pPr>
            <a:r>
              <a:rPr lang="en-US" altLang="ko-KR" sz="2000" dirty="0" smtClean="0"/>
              <a:t>Designed to extend to an entire city</a:t>
            </a:r>
          </a:p>
          <a:p>
            <a:pPr eaLnBrk="1" hangingPunct="1">
              <a:lnSpc>
                <a:spcPct val="90000"/>
              </a:lnSpc>
            </a:pPr>
            <a:r>
              <a:rPr lang="en-AU" altLang="ko-KR" sz="2000" dirty="0" smtClean="0">
                <a:ea typeface="BatangChe" pitchFamily="49" charset="-127"/>
              </a:rPr>
              <a:t>Cable TV network, a company’s connected LANs</a:t>
            </a:r>
          </a:p>
          <a:p>
            <a:pPr eaLnBrk="1" hangingPunct="1">
              <a:lnSpc>
                <a:spcPct val="90000"/>
              </a:lnSpc>
            </a:pPr>
            <a:r>
              <a:rPr lang="en-AU" altLang="ko-KR" sz="2000" dirty="0" smtClean="0">
                <a:ea typeface="BatangChe" pitchFamily="49" charset="-127"/>
              </a:rPr>
              <a:t>Owned by a private or a public company</a:t>
            </a:r>
            <a:endParaRPr lang="en-US" altLang="ko-KR" sz="2000" dirty="0" smtClean="0"/>
          </a:p>
        </p:txBody>
      </p:sp>
      <p:pic>
        <p:nvPicPr>
          <p:cNvPr id="33797" name="Picture 5"/>
          <p:cNvPicPr>
            <a:picLocks noGrp="1" noChangeAspect="1" noChangeArrowheads="1"/>
          </p:cNvPicPr>
          <p:nvPr>
            <p:ph sz="half" idx="2"/>
          </p:nvPr>
        </p:nvPicPr>
        <p:blipFill>
          <a:blip r:embed="rId2"/>
          <a:srcRect/>
          <a:stretch>
            <a:fillRect/>
          </a:stretch>
        </p:blipFill>
        <p:spPr>
          <a:xfrm>
            <a:off x="1219200" y="3068638"/>
            <a:ext cx="7010399" cy="2938462"/>
          </a:xfr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a:defRPr/>
            </a:pPr>
            <a:r>
              <a:rPr lang="en-US" altLang="ko-KR"/>
              <a:t>1-</a:t>
            </a:r>
            <a:fld id="{30EE7478-DFDB-494F-B97A-1A1B2B9B1FA5}" type="slidenum">
              <a:rPr lang="en-US" altLang="ko-KR"/>
              <a:pPr>
                <a:defRPr/>
              </a:pPr>
              <a:t>28</a:t>
            </a:fld>
            <a:endParaRPr lang="en-US" altLang="ko-KR"/>
          </a:p>
        </p:txBody>
      </p:sp>
      <p:sp>
        <p:nvSpPr>
          <p:cNvPr id="34819" name="Rectangle 2"/>
          <p:cNvSpPr>
            <a:spLocks noGrp="1" noChangeArrowheads="1"/>
          </p:cNvSpPr>
          <p:nvPr>
            <p:ph type="title"/>
          </p:nvPr>
        </p:nvSpPr>
        <p:spPr>
          <a:xfrm>
            <a:off x="1052203" y="0"/>
            <a:ext cx="8256897" cy="1009934"/>
          </a:xfrm>
        </p:spPr>
        <p:txBody>
          <a:bodyPr/>
          <a:lstStyle/>
          <a:p>
            <a:pPr eaLnBrk="1" hangingPunct="1"/>
            <a:r>
              <a:rPr lang="en-US" altLang="ko-KR" b="0" dirty="0" smtClean="0">
                <a:effectLst>
                  <a:outerShdw blurRad="38100" dist="38100" dir="2700000" algn="tl">
                    <a:srgbClr val="000000">
                      <a:alpha val="43137"/>
                    </a:srgbClr>
                  </a:outerShdw>
                </a:effectLst>
              </a:rPr>
              <a:t>WAN</a:t>
            </a:r>
          </a:p>
        </p:txBody>
      </p:sp>
      <p:sp>
        <p:nvSpPr>
          <p:cNvPr id="34820" name="Rectangle 3"/>
          <p:cNvSpPr>
            <a:spLocks noGrp="1" noChangeArrowheads="1"/>
          </p:cNvSpPr>
          <p:nvPr>
            <p:ph type="body" sz="half" idx="1"/>
          </p:nvPr>
        </p:nvSpPr>
        <p:spPr>
          <a:xfrm>
            <a:off x="139700" y="1282890"/>
            <a:ext cx="8737600" cy="1282510"/>
          </a:xfrm>
        </p:spPr>
        <p:txBody>
          <a:bodyPr/>
          <a:lstStyle/>
          <a:p>
            <a:pPr eaLnBrk="1" hangingPunct="1"/>
            <a:r>
              <a:rPr lang="en-AU" altLang="ko-KR" sz="2000" dirty="0" smtClean="0">
                <a:ea typeface="BatangChe" pitchFamily="49" charset="-127"/>
              </a:rPr>
              <a:t>Long distance transmission, e.g., a country, a continent, the world</a:t>
            </a:r>
            <a:r>
              <a:rPr lang="en-US" altLang="ko-KR" sz="2000" dirty="0" smtClean="0"/>
              <a:t> </a:t>
            </a:r>
          </a:p>
          <a:p>
            <a:pPr eaLnBrk="1" hangingPunct="1"/>
            <a:r>
              <a:rPr lang="en-AU" altLang="ko-KR" sz="2000" dirty="0" smtClean="0">
                <a:ea typeface="BatangChe" pitchFamily="49" charset="-127"/>
              </a:rPr>
              <a:t>Enterprise network: A WAN that is owned and used by one company</a:t>
            </a:r>
            <a:r>
              <a:rPr lang="en-US" altLang="ko-KR" sz="2000" dirty="0" smtClean="0"/>
              <a:t> </a:t>
            </a:r>
          </a:p>
        </p:txBody>
      </p:sp>
      <p:pic>
        <p:nvPicPr>
          <p:cNvPr id="34821" name="Picture 7"/>
          <p:cNvPicPr>
            <a:picLocks noChangeAspect="1" noChangeArrowheads="1"/>
          </p:cNvPicPr>
          <p:nvPr/>
        </p:nvPicPr>
        <p:blipFill>
          <a:blip r:embed="rId2"/>
          <a:srcRect/>
          <a:stretch>
            <a:fillRect/>
          </a:stretch>
        </p:blipFill>
        <p:spPr bwMode="auto">
          <a:xfrm>
            <a:off x="2211388" y="2717800"/>
            <a:ext cx="5840412" cy="35306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0"/>
          </p:nvPr>
        </p:nvSpPr>
        <p:spPr>
          <a:xfrm>
            <a:off x="6705600" y="6248400"/>
            <a:ext cx="1752600" cy="457200"/>
          </a:xfrm>
        </p:spPr>
        <p:txBody>
          <a:bodyPr/>
          <a:lstStyle/>
          <a:p>
            <a:pPr>
              <a:defRPr/>
            </a:pPr>
            <a:r>
              <a:rPr lang="en-US" altLang="ko-KR"/>
              <a:t>1-</a:t>
            </a:r>
            <a:fld id="{E1E55CD7-80F7-4570-A44A-0FC652E13C36}" type="slidenum">
              <a:rPr lang="en-US" altLang="ko-KR"/>
              <a:pPr>
                <a:defRPr/>
              </a:pPr>
              <a:t>29</a:t>
            </a:fld>
            <a:endParaRPr lang="en-US" altLang="ko-KR"/>
          </a:p>
        </p:txBody>
      </p:sp>
      <p:sp>
        <p:nvSpPr>
          <p:cNvPr id="35843" name="Rectangle 2"/>
          <p:cNvSpPr>
            <a:spLocks noGrp="1" noChangeArrowheads="1"/>
          </p:cNvSpPr>
          <p:nvPr>
            <p:ph type="title"/>
          </p:nvPr>
        </p:nvSpPr>
        <p:spPr>
          <a:xfrm>
            <a:off x="1090304" y="0"/>
            <a:ext cx="8256896" cy="1009934"/>
          </a:xfrm>
        </p:spPr>
        <p:txBody>
          <a:bodyPr/>
          <a:lstStyle/>
          <a:p>
            <a:pPr eaLnBrk="1" hangingPunct="1"/>
            <a:r>
              <a:rPr lang="en-US" altLang="ko-KR" b="0" dirty="0" smtClean="0">
                <a:effectLst>
                  <a:outerShdw blurRad="38100" dist="38100" dir="2700000" algn="tl">
                    <a:srgbClr val="000000">
                      <a:alpha val="43137"/>
                    </a:srgbClr>
                  </a:outerShdw>
                </a:effectLst>
              </a:rPr>
              <a:t>Internetwork</a:t>
            </a:r>
          </a:p>
        </p:txBody>
      </p:sp>
      <p:sp>
        <p:nvSpPr>
          <p:cNvPr id="35844" name="Rectangle 3"/>
          <p:cNvSpPr>
            <a:spLocks noGrp="1" noChangeArrowheads="1"/>
          </p:cNvSpPr>
          <p:nvPr>
            <p:ph type="body" idx="1"/>
          </p:nvPr>
        </p:nvSpPr>
        <p:spPr>
          <a:xfrm>
            <a:off x="177800" y="1282890"/>
            <a:ext cx="8839200" cy="2069910"/>
          </a:xfrm>
        </p:spPr>
        <p:txBody>
          <a:bodyPr/>
          <a:lstStyle/>
          <a:p>
            <a:pPr eaLnBrk="1" hangingPunct="1">
              <a:lnSpc>
                <a:spcPct val="90000"/>
              </a:lnSpc>
            </a:pPr>
            <a:r>
              <a:rPr lang="en-AU" altLang="ko-KR" sz="2400" dirty="0" smtClean="0">
                <a:ea typeface="BatangChe" pitchFamily="49" charset="-127"/>
              </a:rPr>
              <a:t>Internetwork (internet) : two or more networks are connected by internetworking devices</a:t>
            </a:r>
            <a:r>
              <a:rPr lang="en-US" altLang="ko-KR" sz="2400" dirty="0" smtClean="0"/>
              <a:t> </a:t>
            </a:r>
          </a:p>
          <a:p>
            <a:pPr eaLnBrk="1" hangingPunct="1">
              <a:lnSpc>
                <a:spcPct val="90000"/>
              </a:lnSpc>
            </a:pPr>
            <a:r>
              <a:rPr lang="en-AU" altLang="ko-KR" sz="2400" dirty="0" smtClean="0">
                <a:ea typeface="BatangChe" pitchFamily="49" charset="-127"/>
              </a:rPr>
              <a:t>Internetworking devices: router, gateway, etc.</a:t>
            </a:r>
            <a:r>
              <a:rPr lang="en-US" altLang="ko-KR" sz="2400" dirty="0" smtClean="0"/>
              <a:t> </a:t>
            </a:r>
          </a:p>
          <a:p>
            <a:pPr eaLnBrk="1" hangingPunct="1">
              <a:lnSpc>
                <a:spcPct val="90000"/>
              </a:lnSpc>
            </a:pPr>
            <a:r>
              <a:rPr lang="en-AU" altLang="ko-KR" sz="2400" dirty="0" smtClean="0">
                <a:ea typeface="BatangChe" pitchFamily="49" charset="-127"/>
              </a:rPr>
              <a:t>The Internet: a specific worldwide network</a:t>
            </a:r>
            <a:r>
              <a:rPr lang="en-US" altLang="ko-KR" sz="2400" dirty="0" smtClean="0"/>
              <a:t> </a:t>
            </a:r>
          </a:p>
        </p:txBody>
      </p:sp>
      <p:pic>
        <p:nvPicPr>
          <p:cNvPr id="35845" name="Picture 4"/>
          <p:cNvPicPr>
            <a:picLocks noChangeAspect="1" noChangeArrowheads="1"/>
          </p:cNvPicPr>
          <p:nvPr/>
        </p:nvPicPr>
        <p:blipFill>
          <a:blip r:embed="rId2"/>
          <a:srcRect/>
          <a:stretch>
            <a:fillRect/>
          </a:stretch>
        </p:blipFill>
        <p:spPr bwMode="auto">
          <a:xfrm>
            <a:off x="1828800" y="3784600"/>
            <a:ext cx="5638800" cy="24384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203657" y="0"/>
            <a:ext cx="8270543" cy="985838"/>
          </a:xfrm>
        </p:spPr>
        <p:txBody>
          <a:bodyPr/>
          <a:lstStyle/>
          <a:p>
            <a:pPr eaLnBrk="1" hangingPunct="1"/>
            <a:r>
              <a:rPr lang="en-US" sz="2800" b="0" dirty="0" smtClean="0"/>
              <a:t>Course Material</a:t>
            </a:r>
            <a:endParaRPr lang="th-TH" sz="2800" b="0" dirty="0" smtClean="0"/>
          </a:p>
        </p:txBody>
      </p:sp>
      <p:sp>
        <p:nvSpPr>
          <p:cNvPr id="4" name="Content Placeholder 3"/>
          <p:cNvSpPr>
            <a:spLocks noGrp="1"/>
          </p:cNvSpPr>
          <p:nvPr>
            <p:ph idx="1"/>
          </p:nvPr>
        </p:nvSpPr>
        <p:spPr>
          <a:xfrm>
            <a:off x="165100" y="1228300"/>
            <a:ext cx="5981700" cy="4943900"/>
          </a:xfrm>
        </p:spPr>
        <p:txBody>
          <a:bodyPr/>
          <a:lstStyle/>
          <a:p>
            <a:pPr eaLnBrk="1" hangingPunct="1">
              <a:buFont typeface="Wingdings" panose="05000000000000000000" pitchFamily="2" charset="2"/>
              <a:buChar char="q"/>
              <a:defRPr/>
            </a:pPr>
            <a:r>
              <a:rPr lang="en-US" sz="2400" dirty="0" smtClean="0">
                <a:effectLst>
                  <a:outerShdw blurRad="38100" dist="38100" dir="2700000" algn="tl">
                    <a:srgbClr val="000000">
                      <a:alpha val="43137"/>
                    </a:srgbClr>
                  </a:outerShdw>
                </a:effectLst>
              </a:rPr>
              <a:t>Textbooks</a:t>
            </a:r>
          </a:p>
          <a:p>
            <a:pPr eaLnBrk="1" hangingPunct="1">
              <a:buFont typeface="Wingdings" pitchFamily="2" charset="2"/>
              <a:buNone/>
              <a:defRPr/>
            </a:pPr>
            <a:r>
              <a:rPr lang="en-US" sz="1600" dirty="0" smtClean="0"/>
              <a:t>	</a:t>
            </a:r>
            <a:r>
              <a:rPr lang="en-US" sz="1800" dirty="0" smtClean="0"/>
              <a:t>Behrouz A Forouzan (2007), </a:t>
            </a:r>
            <a:r>
              <a:rPr lang="en-US" sz="1800" b="1" dirty="0" smtClean="0"/>
              <a:t>Data Communications and Networking</a:t>
            </a:r>
            <a:r>
              <a:rPr lang="en-US" sz="1800" dirty="0" smtClean="0"/>
              <a:t>, 4 / e, McGraw-Hill, New York.</a:t>
            </a:r>
          </a:p>
          <a:p>
            <a:pPr eaLnBrk="1" hangingPunct="1">
              <a:buFont typeface="Wingdings" pitchFamily="2" charset="2"/>
              <a:buNone/>
              <a:defRPr/>
            </a:pPr>
            <a:endParaRPr lang="en-US" sz="1800" dirty="0" smtClean="0"/>
          </a:p>
          <a:p>
            <a:pPr eaLnBrk="1" hangingPunct="1">
              <a:buFont typeface="Wingdings" pitchFamily="2" charset="2"/>
              <a:buNone/>
              <a:defRPr/>
            </a:pPr>
            <a:endParaRPr lang="en-US" sz="1800" dirty="0" smtClean="0"/>
          </a:p>
          <a:p>
            <a:pPr eaLnBrk="1" hangingPunct="1">
              <a:buFont typeface="Wingdings" panose="05000000000000000000" pitchFamily="2" charset="2"/>
              <a:buChar char="q"/>
              <a:defRPr/>
            </a:pPr>
            <a:r>
              <a:rPr lang="en-US" sz="2400" dirty="0">
                <a:effectLst>
                  <a:outerShdw blurRad="38100" dist="38100" dir="2700000" algn="tl">
                    <a:srgbClr val="000000">
                      <a:alpha val="43137"/>
                    </a:srgbClr>
                  </a:outerShdw>
                </a:effectLst>
              </a:rPr>
              <a:t>Reference Books</a:t>
            </a:r>
          </a:p>
          <a:p>
            <a:pPr eaLnBrk="1" hangingPunct="1">
              <a:buFont typeface="Wingdings" pitchFamily="2" charset="2"/>
              <a:buNone/>
              <a:defRPr/>
            </a:pPr>
            <a:endParaRPr lang="en-US" sz="1800" dirty="0" smtClean="0"/>
          </a:p>
          <a:p>
            <a:pPr eaLnBrk="1" hangingPunct="1">
              <a:buFont typeface="Wingdings" pitchFamily="2" charset="2"/>
              <a:buNone/>
              <a:defRPr/>
            </a:pPr>
            <a:r>
              <a:rPr lang="en-US" sz="1800" dirty="0" smtClean="0"/>
              <a:t>	[1] William Stallings (2011), </a:t>
            </a:r>
            <a:r>
              <a:rPr lang="en-US" sz="1800" b="1" dirty="0" smtClean="0"/>
              <a:t>Data and Computer Communications</a:t>
            </a:r>
            <a:r>
              <a:rPr lang="en-US" sz="1800" dirty="0" smtClean="0"/>
              <a:t>, 8 / e, PEARSON Prentice Hall, USA.</a:t>
            </a:r>
          </a:p>
          <a:p>
            <a:pPr eaLnBrk="1" hangingPunct="1">
              <a:buFont typeface="Wingdings" pitchFamily="2" charset="2"/>
              <a:buNone/>
              <a:defRPr/>
            </a:pPr>
            <a:r>
              <a:rPr lang="en-US" sz="1800" dirty="0" smtClean="0"/>
              <a:t> 	[2] Andrew S.Tanenbaum </a:t>
            </a:r>
          </a:p>
          <a:p>
            <a:pPr eaLnBrk="1" hangingPunct="1">
              <a:buFont typeface="Wingdings" pitchFamily="2" charset="2"/>
              <a:buNone/>
              <a:defRPr/>
            </a:pPr>
            <a:r>
              <a:rPr lang="en-US" sz="1800" dirty="0"/>
              <a:t>	 </a:t>
            </a:r>
            <a:r>
              <a:rPr lang="en-US" sz="1800" dirty="0" smtClean="0"/>
              <a:t>Computer Networks</a:t>
            </a:r>
            <a:endParaRPr lang="en-US" sz="1600" dirty="0" smtClean="0"/>
          </a:p>
          <a:p>
            <a:pPr eaLnBrk="1" hangingPunct="1">
              <a:buFont typeface="Wingdings" pitchFamily="2" charset="2"/>
              <a:buNone/>
              <a:defRPr/>
            </a:pPr>
            <a:r>
              <a:rPr lang="en-US" sz="1600" dirty="0" smtClean="0"/>
              <a:t/>
            </a:r>
            <a:br>
              <a:rPr lang="en-US" sz="1600" dirty="0" smtClean="0"/>
            </a:br>
            <a:endParaRPr lang="en-US" sz="1600" dirty="0" smtClean="0"/>
          </a:p>
        </p:txBody>
      </p:sp>
      <p:pic>
        <p:nvPicPr>
          <p:cNvPr id="10244" name="Picture 5"/>
          <p:cNvPicPr>
            <a:picLocks noChangeAspect="1" noChangeArrowheads="1"/>
          </p:cNvPicPr>
          <p:nvPr/>
        </p:nvPicPr>
        <p:blipFill>
          <a:blip r:embed="rId2"/>
          <a:srcRect/>
          <a:stretch>
            <a:fillRect/>
          </a:stretch>
        </p:blipFill>
        <p:spPr bwMode="auto">
          <a:xfrm>
            <a:off x="6362324" y="1228300"/>
            <a:ext cx="1774825" cy="2228850"/>
          </a:xfrm>
          <a:prstGeom prst="rect">
            <a:avLst/>
          </a:prstGeom>
          <a:noFill/>
          <a:ln w="9525" algn="ctr">
            <a:noFill/>
            <a:miter lim="800000"/>
            <a:headEnd/>
            <a:tailEnd/>
          </a:ln>
        </p:spPr>
      </p:pic>
      <p:pic>
        <p:nvPicPr>
          <p:cNvPr id="10245" name="Picture 6"/>
          <p:cNvPicPr>
            <a:picLocks noChangeAspect="1" noChangeArrowheads="1"/>
          </p:cNvPicPr>
          <p:nvPr/>
        </p:nvPicPr>
        <p:blipFill>
          <a:blip r:embed="rId3" cstate="print"/>
          <a:srcRect/>
          <a:stretch>
            <a:fillRect/>
          </a:stretch>
        </p:blipFill>
        <p:spPr bwMode="auto">
          <a:xfrm>
            <a:off x="6362324" y="3775075"/>
            <a:ext cx="1814512" cy="2397125"/>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0"/>
          </p:nvPr>
        </p:nvSpPr>
        <p:spPr>
          <a:xfrm>
            <a:off x="6705600" y="6248400"/>
            <a:ext cx="1752600" cy="457200"/>
          </a:xfrm>
        </p:spPr>
        <p:txBody>
          <a:bodyPr/>
          <a:lstStyle/>
          <a:p>
            <a:pPr>
              <a:defRPr/>
            </a:pPr>
            <a:r>
              <a:rPr lang="en-US" altLang="ko-KR"/>
              <a:t>1-</a:t>
            </a:r>
            <a:fld id="{122D8470-690E-47D0-982F-79A4D24EAA68}" type="slidenum">
              <a:rPr lang="en-US" altLang="ko-KR"/>
              <a:pPr>
                <a:defRPr/>
              </a:pPr>
              <a:t>30</a:t>
            </a:fld>
            <a:endParaRPr lang="en-US" altLang="ko-KR"/>
          </a:p>
        </p:txBody>
      </p:sp>
      <p:sp>
        <p:nvSpPr>
          <p:cNvPr id="36867" name="Rectangle 2"/>
          <p:cNvSpPr>
            <a:spLocks noGrp="1" noChangeArrowheads="1"/>
          </p:cNvSpPr>
          <p:nvPr>
            <p:ph type="title"/>
          </p:nvPr>
        </p:nvSpPr>
        <p:spPr>
          <a:xfrm>
            <a:off x="1077604" y="0"/>
            <a:ext cx="8256896" cy="996287"/>
          </a:xfrm>
        </p:spPr>
        <p:txBody>
          <a:bodyPr/>
          <a:lstStyle/>
          <a:p>
            <a:pPr eaLnBrk="1" hangingPunct="1"/>
            <a:r>
              <a:rPr lang="en-US" altLang="ko-KR" b="0" dirty="0" smtClean="0">
                <a:effectLst>
                  <a:outerShdw blurRad="38100" dist="38100" dir="2700000" algn="tl">
                    <a:srgbClr val="000000">
                      <a:alpha val="43137"/>
                    </a:srgbClr>
                  </a:outerShdw>
                </a:effectLst>
              </a:rPr>
              <a:t>Internetwork Example</a:t>
            </a:r>
          </a:p>
        </p:txBody>
      </p:sp>
      <p:sp>
        <p:nvSpPr>
          <p:cNvPr id="36868" name="Rectangle 3"/>
          <p:cNvSpPr>
            <a:spLocks noGrp="1" noChangeArrowheads="1"/>
          </p:cNvSpPr>
          <p:nvPr>
            <p:ph type="body" idx="1"/>
          </p:nvPr>
        </p:nvSpPr>
        <p:spPr>
          <a:xfrm>
            <a:off x="203200" y="1282890"/>
            <a:ext cx="8724899" cy="779273"/>
          </a:xfrm>
        </p:spPr>
        <p:txBody>
          <a:bodyPr/>
          <a:lstStyle/>
          <a:p>
            <a:pPr eaLnBrk="1" hangingPunct="1"/>
            <a:r>
              <a:rPr lang="en-AU" altLang="ko-KR" sz="2400" dirty="0" smtClean="0">
                <a:ea typeface="BatangChe" pitchFamily="49" charset="-127"/>
              </a:rPr>
              <a:t>A heterogeneous network : four WANs and two LANs</a:t>
            </a:r>
            <a:r>
              <a:rPr lang="en-US" altLang="ko-KR" sz="2400" dirty="0" smtClean="0"/>
              <a:t> </a:t>
            </a:r>
          </a:p>
          <a:p>
            <a:pPr eaLnBrk="1" hangingPunct="1"/>
            <a:endParaRPr lang="en-US" altLang="ko-KR" sz="2400" dirty="0" smtClean="0"/>
          </a:p>
        </p:txBody>
      </p:sp>
      <p:pic>
        <p:nvPicPr>
          <p:cNvPr id="36869" name="Picture 5"/>
          <p:cNvPicPr>
            <a:picLocks noChangeAspect="1" noChangeArrowheads="1"/>
          </p:cNvPicPr>
          <p:nvPr/>
        </p:nvPicPr>
        <p:blipFill>
          <a:blip r:embed="rId2"/>
          <a:srcRect/>
          <a:stretch>
            <a:fillRect/>
          </a:stretch>
        </p:blipFill>
        <p:spPr bwMode="auto">
          <a:xfrm>
            <a:off x="860757" y="2237581"/>
            <a:ext cx="7683500" cy="38354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a:xfrm>
            <a:off x="6705600" y="6248400"/>
            <a:ext cx="1752600" cy="457200"/>
          </a:xfrm>
        </p:spPr>
        <p:txBody>
          <a:bodyPr/>
          <a:lstStyle/>
          <a:p>
            <a:pPr>
              <a:defRPr/>
            </a:pPr>
            <a:r>
              <a:rPr lang="en-US" altLang="ko-KR"/>
              <a:t>1-</a:t>
            </a:r>
            <a:fld id="{D6D48D20-2587-4AEA-AE4D-7731609F6DE8}" type="slidenum">
              <a:rPr lang="en-US" altLang="ko-KR"/>
              <a:pPr>
                <a:defRPr/>
              </a:pPr>
              <a:t>31</a:t>
            </a:fld>
            <a:endParaRPr lang="en-US" altLang="ko-KR"/>
          </a:p>
        </p:txBody>
      </p:sp>
      <p:sp>
        <p:nvSpPr>
          <p:cNvPr id="37891" name="Rectangle 2"/>
          <p:cNvSpPr>
            <a:spLocks noGrp="1" noChangeArrowheads="1"/>
          </p:cNvSpPr>
          <p:nvPr>
            <p:ph type="title"/>
          </p:nvPr>
        </p:nvSpPr>
        <p:spPr>
          <a:xfrm>
            <a:off x="1065852" y="0"/>
            <a:ext cx="8243248" cy="1009650"/>
          </a:xfrm>
        </p:spPr>
        <p:txBody>
          <a:bodyPr/>
          <a:lstStyle/>
          <a:p>
            <a:pPr eaLnBrk="1" hangingPunct="1"/>
            <a:r>
              <a:rPr lang="en-US" altLang="ko-KR" b="0" dirty="0" smtClean="0">
                <a:effectLst>
                  <a:outerShdw blurRad="38100" dist="38100" dir="2700000" algn="tl">
                    <a:srgbClr val="000000">
                      <a:alpha val="43137"/>
                    </a:srgbClr>
                  </a:outerShdw>
                </a:effectLst>
              </a:rPr>
              <a:t>The Internet</a:t>
            </a:r>
          </a:p>
        </p:txBody>
      </p:sp>
      <p:sp>
        <p:nvSpPr>
          <p:cNvPr id="37892" name="Rectangle 3"/>
          <p:cNvSpPr>
            <a:spLocks noGrp="1" noChangeArrowheads="1"/>
          </p:cNvSpPr>
          <p:nvPr>
            <p:ph type="body" idx="1"/>
          </p:nvPr>
        </p:nvSpPr>
        <p:spPr>
          <a:xfrm>
            <a:off x="165100" y="1269242"/>
            <a:ext cx="8826500" cy="4464808"/>
          </a:xfrm>
        </p:spPr>
        <p:txBody>
          <a:bodyPr/>
          <a:lstStyle/>
          <a:p>
            <a:pPr eaLnBrk="1" hangingPunct="1"/>
            <a:r>
              <a:rPr kumimoji="0" lang="en-US" altLang="ko-KR" sz="2400" i="1" dirty="0" smtClean="0"/>
              <a:t>The Internet has revolutionized many aspects of our daily lives. It has affected the way we do business as well as the way we spend our leisure time. The Internet is a communication system that has brought a wealth of information to our fingertips and organized it for our use.</a:t>
            </a:r>
            <a:endParaRPr lang="en-US" altLang="ko-KR" sz="2400" dirty="0" smtClean="0"/>
          </a:p>
          <a:p>
            <a:pPr eaLnBrk="1" hangingPunct="1"/>
            <a:r>
              <a:rPr lang="en-US" altLang="ko-KR" sz="2000" dirty="0" smtClean="0"/>
              <a:t>1967: ARPANET proposed by DoD’s ARPA(Advanced Research Project Agency)</a:t>
            </a:r>
          </a:p>
          <a:p>
            <a:pPr eaLnBrk="1" hangingPunct="1"/>
            <a:r>
              <a:rPr lang="en-US" altLang="ko-KR" sz="2000" dirty="0" smtClean="0"/>
              <a:t>1969: ARPANET in a reality: UCLA, UCSB, SRI, U. of Utah</a:t>
            </a:r>
          </a:p>
          <a:p>
            <a:pPr eaLnBrk="1" hangingPunct="1"/>
            <a:r>
              <a:rPr lang="en-US" altLang="ko-KR" sz="2000" dirty="0" smtClean="0"/>
              <a:t>1973: </a:t>
            </a:r>
            <a:r>
              <a:rPr lang="en-US" altLang="ko-KR" sz="2000" dirty="0" err="1" smtClean="0"/>
              <a:t>Vint</a:t>
            </a:r>
            <a:r>
              <a:rPr lang="en-US" altLang="ko-KR" sz="2000" dirty="0" smtClean="0"/>
              <a:t> Cerf and Bob Kahn propose TCP, </a:t>
            </a:r>
          </a:p>
          <a:p>
            <a:pPr eaLnBrk="1" hangingPunct="1"/>
            <a:r>
              <a:rPr lang="en-US" altLang="ko-KR" sz="2000" dirty="0" smtClean="0"/>
              <a:t>To split TCP into two protocols TCP and IP</a:t>
            </a:r>
          </a:p>
          <a:p>
            <a:pPr eaLnBrk="1" hangingPunct="1"/>
            <a:endParaRPr lang="en-US" altLang="ko-KR" sz="2000"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0"/>
          </p:nvPr>
        </p:nvSpPr>
        <p:spPr>
          <a:xfrm>
            <a:off x="6705600" y="6248400"/>
            <a:ext cx="1752600" cy="457200"/>
          </a:xfrm>
        </p:spPr>
        <p:txBody>
          <a:bodyPr/>
          <a:lstStyle/>
          <a:p>
            <a:pPr>
              <a:defRPr/>
            </a:pPr>
            <a:r>
              <a:rPr lang="en-US" altLang="ko-KR"/>
              <a:t>1-</a:t>
            </a:r>
            <a:fld id="{3906B9AE-CC6D-48D7-B530-ADC218016843}" type="slidenum">
              <a:rPr lang="en-US" altLang="ko-KR"/>
              <a:pPr>
                <a:defRPr/>
              </a:pPr>
              <a:t>32</a:t>
            </a:fld>
            <a:endParaRPr lang="en-US" altLang="ko-KR"/>
          </a:p>
        </p:txBody>
      </p:sp>
      <p:sp>
        <p:nvSpPr>
          <p:cNvPr id="38915" name="Rectangle 4"/>
          <p:cNvSpPr>
            <a:spLocks noGrp="1" noChangeArrowheads="1"/>
          </p:cNvSpPr>
          <p:nvPr>
            <p:ph type="title"/>
          </p:nvPr>
        </p:nvSpPr>
        <p:spPr>
          <a:xfrm>
            <a:off x="1090304" y="0"/>
            <a:ext cx="8256896" cy="982639"/>
          </a:xfrm>
        </p:spPr>
        <p:txBody>
          <a:bodyPr/>
          <a:lstStyle/>
          <a:p>
            <a:pPr eaLnBrk="1" hangingPunct="1"/>
            <a:r>
              <a:rPr lang="en-US" altLang="ko-KR" b="0" dirty="0" smtClean="0">
                <a:effectLst>
                  <a:outerShdw blurRad="38100" dist="38100" dir="2700000" algn="tl">
                    <a:srgbClr val="000000">
                      <a:alpha val="43137"/>
                    </a:srgbClr>
                  </a:outerShdw>
                </a:effectLst>
              </a:rPr>
              <a:t>Internet Today</a:t>
            </a:r>
          </a:p>
        </p:txBody>
      </p:sp>
      <p:pic>
        <p:nvPicPr>
          <p:cNvPr id="38916" name="Picture 8"/>
          <p:cNvPicPr>
            <a:picLocks noGrp="1" noChangeAspect="1" noChangeArrowheads="1"/>
          </p:cNvPicPr>
          <p:nvPr>
            <p:ph idx="1"/>
          </p:nvPr>
        </p:nvPicPr>
        <p:blipFill>
          <a:blip r:embed="rId3"/>
          <a:srcRect/>
          <a:stretch>
            <a:fillRect/>
          </a:stretch>
        </p:blipFill>
        <p:spPr>
          <a:xfrm>
            <a:off x="254000" y="2108200"/>
            <a:ext cx="8543925" cy="4140200"/>
          </a:xfrm>
          <a:noFill/>
        </p:spPr>
      </p:pic>
      <p:sp>
        <p:nvSpPr>
          <p:cNvPr id="38917" name="Rectangle 9"/>
          <p:cNvSpPr>
            <a:spLocks noChangeArrowheads="1"/>
          </p:cNvSpPr>
          <p:nvPr/>
        </p:nvSpPr>
        <p:spPr bwMode="auto">
          <a:xfrm>
            <a:off x="254000" y="1263343"/>
            <a:ext cx="8204200" cy="1263957"/>
          </a:xfrm>
          <a:prstGeom prst="rect">
            <a:avLst/>
          </a:prstGeom>
          <a:noFill/>
          <a:ln w="9525">
            <a:noFill/>
            <a:miter lim="800000"/>
            <a:headEnd/>
            <a:tailEnd/>
          </a:ln>
        </p:spPr>
        <p:txBody>
          <a:bodyPr/>
          <a:lstStyle/>
          <a:p>
            <a:pPr marL="342900" indent="-342900">
              <a:spcBef>
                <a:spcPct val="20000"/>
              </a:spcBef>
              <a:buFontTx/>
              <a:buChar char="•"/>
            </a:pPr>
            <a:r>
              <a:rPr lang="en-US" altLang="ko-KR" dirty="0">
                <a:latin typeface="Times New Roman" pitchFamily="18" charset="0"/>
              </a:rPr>
              <a:t>ISP (Internet service providers)</a:t>
            </a:r>
          </a:p>
          <a:p>
            <a:pPr marL="342900" indent="-342900">
              <a:spcBef>
                <a:spcPct val="20000"/>
              </a:spcBef>
              <a:buFontTx/>
              <a:buChar char="•"/>
            </a:pPr>
            <a:r>
              <a:rPr lang="en-US" altLang="ko-KR" dirty="0">
                <a:latin typeface="Times New Roman" pitchFamily="18" charset="0"/>
              </a:rPr>
              <a:t>NISP (national ISP</a:t>
            </a:r>
            <a:r>
              <a:rPr lang="en-US" altLang="ko-KR" dirty="0" smtClean="0">
                <a:latin typeface="Times New Roman" pitchFamily="18" charset="0"/>
              </a:rPr>
              <a:t>)</a:t>
            </a:r>
            <a:endParaRPr lang="en-US" altLang="ko-KR" dirty="0">
              <a:latin typeface="Times New Roman" pitchFamily="18" charset="0"/>
            </a:endParaRPr>
          </a:p>
          <a:p>
            <a:pPr marL="342900" indent="-342900">
              <a:spcBef>
                <a:spcPct val="20000"/>
              </a:spcBef>
              <a:buFontTx/>
              <a:buChar char="•"/>
            </a:pPr>
            <a:endParaRPr lang="en-US" altLang="ko-KR" dirty="0">
              <a:latin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a:xfrm>
            <a:off x="6705600" y="6248400"/>
            <a:ext cx="1752600" cy="457200"/>
          </a:xfrm>
        </p:spPr>
        <p:txBody>
          <a:bodyPr/>
          <a:lstStyle/>
          <a:p>
            <a:pPr>
              <a:defRPr/>
            </a:pPr>
            <a:r>
              <a:rPr lang="en-US" altLang="ko-KR"/>
              <a:t>1-</a:t>
            </a:r>
            <a:fld id="{D698756A-2CEE-4FF6-A72C-1B6AB21DBD11}" type="slidenum">
              <a:rPr lang="en-US" altLang="ko-KR"/>
              <a:pPr>
                <a:defRPr/>
              </a:pPr>
              <a:t>33</a:t>
            </a:fld>
            <a:endParaRPr lang="en-US" altLang="ko-KR"/>
          </a:p>
        </p:txBody>
      </p:sp>
      <p:sp>
        <p:nvSpPr>
          <p:cNvPr id="39939" name="Rectangle 2"/>
          <p:cNvSpPr>
            <a:spLocks noGrp="1" noChangeArrowheads="1"/>
          </p:cNvSpPr>
          <p:nvPr>
            <p:ph type="title"/>
          </p:nvPr>
        </p:nvSpPr>
        <p:spPr>
          <a:xfrm>
            <a:off x="1140156" y="0"/>
            <a:ext cx="8270543" cy="1025525"/>
          </a:xfrm>
        </p:spPr>
        <p:txBody>
          <a:bodyPr/>
          <a:lstStyle/>
          <a:p>
            <a:pPr eaLnBrk="1" hangingPunct="1"/>
            <a:r>
              <a:rPr lang="en-US" altLang="ko-KR" b="0" dirty="0" smtClean="0">
                <a:effectLst>
                  <a:outerShdw blurRad="38100" dist="38100" dir="2700000" algn="tl">
                    <a:srgbClr val="000000">
                      <a:alpha val="43137"/>
                    </a:srgbClr>
                  </a:outerShdw>
                </a:effectLst>
              </a:rPr>
              <a:t>Protocols</a:t>
            </a:r>
          </a:p>
        </p:txBody>
      </p:sp>
      <p:sp>
        <p:nvSpPr>
          <p:cNvPr id="39940" name="Rectangle 3"/>
          <p:cNvSpPr>
            <a:spLocks noGrp="1" noChangeArrowheads="1"/>
          </p:cNvSpPr>
          <p:nvPr>
            <p:ph type="body" idx="1"/>
          </p:nvPr>
        </p:nvSpPr>
        <p:spPr>
          <a:xfrm>
            <a:off x="114300" y="1295400"/>
            <a:ext cx="8826500" cy="4876800"/>
          </a:xfrm>
        </p:spPr>
        <p:txBody>
          <a:bodyPr/>
          <a:lstStyle/>
          <a:p>
            <a:pPr eaLnBrk="1" hangingPunct="1"/>
            <a:r>
              <a:rPr lang="en-US" altLang="ko-KR" sz="2400" dirty="0" smtClean="0"/>
              <a:t>Protocol : rule</a:t>
            </a:r>
          </a:p>
          <a:p>
            <a:pPr lvl="1" algn="just" eaLnBrk="1" hangingPunct="1"/>
            <a:r>
              <a:rPr lang="en-US" altLang="ko-KR" dirty="0" smtClean="0"/>
              <a:t>A set of rules that govern data communication</a:t>
            </a:r>
          </a:p>
          <a:p>
            <a:pPr lvl="1" algn="just" eaLnBrk="1" hangingPunct="1"/>
            <a:r>
              <a:rPr lang="en-US" altLang="ko-KR" dirty="0" smtClean="0"/>
              <a:t>For communication to occur, entities must agree upon a protocol</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a:xfrm>
            <a:off x="6705600" y="6248400"/>
            <a:ext cx="1752600" cy="457200"/>
          </a:xfrm>
        </p:spPr>
        <p:txBody>
          <a:bodyPr/>
          <a:lstStyle/>
          <a:p>
            <a:pPr>
              <a:defRPr/>
            </a:pPr>
            <a:r>
              <a:rPr lang="en-US" altLang="ko-KR"/>
              <a:t>1-</a:t>
            </a:r>
            <a:fld id="{A0EB3470-E8DB-4B80-97F3-C7A5E4A8F9F2}" type="slidenum">
              <a:rPr lang="en-US" altLang="ko-KR"/>
              <a:pPr>
                <a:defRPr/>
              </a:pPr>
              <a:t>34</a:t>
            </a:fld>
            <a:endParaRPr lang="en-US" altLang="ko-KR"/>
          </a:p>
        </p:txBody>
      </p:sp>
      <p:sp>
        <p:nvSpPr>
          <p:cNvPr id="40963" name="Rectangle 2"/>
          <p:cNvSpPr>
            <a:spLocks noGrp="1" noChangeArrowheads="1"/>
          </p:cNvSpPr>
          <p:nvPr>
            <p:ph type="title"/>
          </p:nvPr>
        </p:nvSpPr>
        <p:spPr>
          <a:xfrm>
            <a:off x="1090304" y="0"/>
            <a:ext cx="8256896" cy="1009650"/>
          </a:xfrm>
        </p:spPr>
        <p:txBody>
          <a:bodyPr/>
          <a:lstStyle/>
          <a:p>
            <a:pPr eaLnBrk="1" hangingPunct="1"/>
            <a:r>
              <a:rPr lang="en-US" altLang="ko-KR" b="0" dirty="0" smtClean="0">
                <a:effectLst>
                  <a:outerShdw blurRad="38100" dist="38100" dir="2700000" algn="tl">
                    <a:srgbClr val="000000">
                      <a:alpha val="43137"/>
                    </a:srgbClr>
                  </a:outerShdw>
                </a:effectLst>
              </a:rPr>
              <a:t>Standards: agreed-upon rules</a:t>
            </a:r>
          </a:p>
        </p:txBody>
      </p:sp>
      <p:sp>
        <p:nvSpPr>
          <p:cNvPr id="40964" name="Rectangle 3"/>
          <p:cNvSpPr>
            <a:spLocks noGrp="1" noChangeArrowheads="1"/>
          </p:cNvSpPr>
          <p:nvPr>
            <p:ph type="body" idx="1"/>
          </p:nvPr>
        </p:nvSpPr>
        <p:spPr>
          <a:xfrm>
            <a:off x="101600" y="1295400"/>
            <a:ext cx="8902699" cy="4876800"/>
          </a:xfrm>
        </p:spPr>
        <p:txBody>
          <a:bodyPr/>
          <a:lstStyle/>
          <a:p>
            <a:pPr eaLnBrk="1" hangingPunct="1"/>
            <a:r>
              <a:rPr lang="en-US" altLang="ko-KR" sz="2400" dirty="0" smtClean="0"/>
              <a:t>Standards is essential in</a:t>
            </a:r>
          </a:p>
          <a:p>
            <a:pPr lvl="1" eaLnBrk="1" hangingPunct="1"/>
            <a:r>
              <a:rPr lang="en-US" altLang="ko-KR" dirty="0" smtClean="0"/>
              <a:t>Creating/maintaining open and competitive markets</a:t>
            </a:r>
          </a:p>
          <a:p>
            <a:pPr lvl="1" eaLnBrk="1" hangingPunct="1"/>
            <a:r>
              <a:rPr lang="en-US" altLang="ko-KR" dirty="0" smtClean="0"/>
              <a:t>Guaranteeing national/international interoperability</a:t>
            </a:r>
          </a:p>
          <a:p>
            <a:pPr eaLnBrk="1" hangingPunct="1"/>
            <a:r>
              <a:rPr lang="en-US" altLang="ko-KR" sz="2400" dirty="0" smtClean="0"/>
              <a:t>Two categories</a:t>
            </a:r>
          </a:p>
          <a:p>
            <a:pPr lvl="1" eaLnBrk="1" hangingPunct="1"/>
            <a:r>
              <a:rPr lang="en-US" altLang="ko-KR" dirty="0" smtClean="0"/>
              <a:t>De jure (“by law” or “by regulation’) standards</a:t>
            </a:r>
          </a:p>
          <a:p>
            <a:pPr lvl="1" eaLnBrk="1" hangingPunct="1"/>
            <a:r>
              <a:rPr lang="en-US" altLang="ko-KR" dirty="0" smtClean="0"/>
              <a:t>De facto (“by fact” or ‘by convention’) standards</a:t>
            </a:r>
          </a:p>
          <a:p>
            <a:pPr lvl="2" eaLnBrk="1" hangingPunct="1"/>
            <a:r>
              <a:rPr lang="en-US" altLang="ko-KR" dirty="0" smtClean="0"/>
              <a:t>Proprietary standards: closed standards</a:t>
            </a:r>
          </a:p>
          <a:p>
            <a:pPr lvl="2" eaLnBrk="1" hangingPunct="1"/>
            <a:r>
              <a:rPr lang="en-US" altLang="ko-KR" dirty="0" smtClean="0"/>
              <a:t>Nonproprietary standards: open standards</a:t>
            </a:r>
          </a:p>
          <a:p>
            <a:pPr lvl="1" eaLnBrk="1" hangingPunct="1"/>
            <a:endParaRPr lang="en-US" altLang="ko-KR"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a:xfrm>
            <a:off x="6705600" y="6248400"/>
            <a:ext cx="1752600" cy="457200"/>
          </a:xfrm>
        </p:spPr>
        <p:txBody>
          <a:bodyPr/>
          <a:lstStyle/>
          <a:p>
            <a:pPr>
              <a:defRPr/>
            </a:pPr>
            <a:r>
              <a:rPr lang="en-US" altLang="ko-KR"/>
              <a:t>1-</a:t>
            </a:r>
            <a:fld id="{7D998620-D4E8-4CDB-93A3-E5376AE6C952}" type="slidenum">
              <a:rPr lang="en-US" altLang="ko-KR"/>
              <a:pPr>
                <a:defRPr/>
              </a:pPr>
              <a:t>35</a:t>
            </a:fld>
            <a:endParaRPr lang="en-US" altLang="ko-KR"/>
          </a:p>
        </p:txBody>
      </p:sp>
      <p:sp>
        <p:nvSpPr>
          <p:cNvPr id="41987" name="Rectangle 2"/>
          <p:cNvSpPr>
            <a:spLocks noGrp="1" noChangeArrowheads="1"/>
          </p:cNvSpPr>
          <p:nvPr>
            <p:ph type="title"/>
          </p:nvPr>
        </p:nvSpPr>
        <p:spPr>
          <a:xfrm>
            <a:off x="1076657" y="0"/>
            <a:ext cx="8270543" cy="985838"/>
          </a:xfrm>
        </p:spPr>
        <p:txBody>
          <a:bodyPr/>
          <a:lstStyle/>
          <a:p>
            <a:pPr eaLnBrk="1" hangingPunct="1"/>
            <a:r>
              <a:rPr lang="en-US" altLang="ko-KR" b="0" dirty="0" smtClean="0">
                <a:effectLst>
                  <a:outerShdw blurRad="38100" dist="38100" dir="2700000" algn="tl">
                    <a:srgbClr val="000000">
                      <a:alpha val="43137"/>
                    </a:srgbClr>
                  </a:outerShdw>
                </a:effectLst>
              </a:rPr>
              <a:t>Standards Organizations</a:t>
            </a:r>
          </a:p>
        </p:txBody>
      </p:sp>
      <p:sp>
        <p:nvSpPr>
          <p:cNvPr id="41988" name="Rectangle 3"/>
          <p:cNvSpPr>
            <a:spLocks noGrp="1" noChangeArrowheads="1"/>
          </p:cNvSpPr>
          <p:nvPr>
            <p:ph type="body" idx="1"/>
          </p:nvPr>
        </p:nvSpPr>
        <p:spPr>
          <a:xfrm>
            <a:off x="177800" y="1295400"/>
            <a:ext cx="8813800" cy="4876800"/>
          </a:xfrm>
        </p:spPr>
        <p:txBody>
          <a:bodyPr/>
          <a:lstStyle/>
          <a:p>
            <a:pPr algn="just" eaLnBrk="1" hangingPunct="1"/>
            <a:r>
              <a:rPr lang="en-US" altLang="ko-KR" sz="2400" dirty="0" smtClean="0"/>
              <a:t>Standards are developed by</a:t>
            </a:r>
          </a:p>
          <a:p>
            <a:pPr lvl="1" algn="just" eaLnBrk="1" hangingPunct="1"/>
            <a:r>
              <a:rPr lang="en-US" altLang="ko-KR" dirty="0" smtClean="0"/>
              <a:t>Standards creation committees</a:t>
            </a:r>
          </a:p>
          <a:p>
            <a:pPr lvl="1" algn="just" eaLnBrk="1" hangingPunct="1"/>
            <a:r>
              <a:rPr lang="en-US" altLang="ko-KR" dirty="0" smtClean="0"/>
              <a:t>Forums</a:t>
            </a:r>
          </a:p>
          <a:p>
            <a:pPr lvl="1" algn="just" eaLnBrk="1" hangingPunct="1"/>
            <a:r>
              <a:rPr lang="en-US" altLang="ko-KR" dirty="0" smtClean="0"/>
              <a:t>Regulatory agencies</a:t>
            </a:r>
          </a:p>
          <a:p>
            <a:pPr algn="just" eaLnBrk="1" hangingPunct="1"/>
            <a:r>
              <a:rPr lang="en-US" altLang="ko-KR" sz="2400" dirty="0" smtClean="0"/>
              <a:t>Standards committees &amp; forums</a:t>
            </a:r>
          </a:p>
          <a:p>
            <a:pPr lvl="1" algn="just" eaLnBrk="1" hangingPunct="1"/>
            <a:r>
              <a:rPr lang="en-US" altLang="ko-KR" dirty="0" smtClean="0"/>
              <a:t>Standards committees are slow moving</a:t>
            </a:r>
          </a:p>
          <a:p>
            <a:pPr lvl="1" algn="just" eaLnBrk="1" hangingPunct="1"/>
            <a:r>
              <a:rPr lang="en-US" altLang="ko-KR" dirty="0" smtClean="0"/>
              <a:t>Forums are made up of interested corporations</a:t>
            </a:r>
          </a:p>
          <a:p>
            <a:pPr lvl="1" algn="just" eaLnBrk="1" hangingPunct="1"/>
            <a:r>
              <a:rPr lang="en-US" altLang="ko-KR" dirty="0" smtClean="0"/>
              <a:t>Forum are able to speed acceptance of a particular technology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a:xfrm>
            <a:off x="6705600" y="6248400"/>
            <a:ext cx="1752600" cy="457200"/>
          </a:xfrm>
        </p:spPr>
        <p:txBody>
          <a:bodyPr/>
          <a:lstStyle/>
          <a:p>
            <a:pPr>
              <a:defRPr/>
            </a:pPr>
            <a:r>
              <a:rPr lang="en-US" altLang="ko-KR"/>
              <a:t>1-</a:t>
            </a:r>
            <a:fld id="{82988231-A5E1-4664-9041-713113449F3A}" type="slidenum">
              <a:rPr lang="en-US" altLang="ko-KR"/>
              <a:pPr>
                <a:defRPr/>
              </a:pPr>
              <a:t>36</a:t>
            </a:fld>
            <a:endParaRPr lang="en-US" altLang="ko-KR"/>
          </a:p>
        </p:txBody>
      </p:sp>
      <p:sp>
        <p:nvSpPr>
          <p:cNvPr id="43011" name="Rectangle 2"/>
          <p:cNvSpPr>
            <a:spLocks noGrp="1" noChangeArrowheads="1"/>
          </p:cNvSpPr>
          <p:nvPr>
            <p:ph type="title"/>
          </p:nvPr>
        </p:nvSpPr>
        <p:spPr>
          <a:xfrm>
            <a:off x="1064904" y="0"/>
            <a:ext cx="8256896" cy="985838"/>
          </a:xfrm>
        </p:spPr>
        <p:txBody>
          <a:bodyPr/>
          <a:lstStyle/>
          <a:p>
            <a:pPr eaLnBrk="1" hangingPunct="1"/>
            <a:r>
              <a:rPr lang="en-US" altLang="ko-KR" b="0" dirty="0" smtClean="0">
                <a:effectLst>
                  <a:outerShdw blurRad="38100" dist="38100" dir="2700000" algn="tl">
                    <a:srgbClr val="000000">
                      <a:alpha val="43137"/>
                    </a:srgbClr>
                  </a:outerShdw>
                </a:effectLst>
              </a:rPr>
              <a:t>Standards Committees</a:t>
            </a:r>
          </a:p>
        </p:txBody>
      </p:sp>
      <p:sp>
        <p:nvSpPr>
          <p:cNvPr id="43012" name="Rectangle 3"/>
          <p:cNvSpPr>
            <a:spLocks noGrp="1" noChangeArrowheads="1"/>
          </p:cNvSpPr>
          <p:nvPr>
            <p:ph type="body" idx="1"/>
          </p:nvPr>
        </p:nvSpPr>
        <p:spPr>
          <a:xfrm>
            <a:off x="215900" y="1295400"/>
            <a:ext cx="8737600" cy="4914900"/>
          </a:xfrm>
        </p:spPr>
        <p:txBody>
          <a:bodyPr/>
          <a:lstStyle/>
          <a:p>
            <a:pPr eaLnBrk="1" hangingPunct="1"/>
            <a:r>
              <a:rPr lang="en-US" altLang="ko-KR" sz="2400" dirty="0" smtClean="0"/>
              <a:t>ISO (International Standard Organization)</a:t>
            </a:r>
          </a:p>
          <a:p>
            <a:pPr lvl="1" eaLnBrk="1" hangingPunct="1"/>
            <a:r>
              <a:rPr lang="en-US" altLang="ko-KR" sz="2000" dirty="0" smtClean="0"/>
              <a:t>Voluntary international organization </a:t>
            </a:r>
          </a:p>
          <a:p>
            <a:pPr eaLnBrk="1" hangingPunct="1"/>
            <a:r>
              <a:rPr lang="en-US" altLang="ko-KR" sz="2400" dirty="0" smtClean="0"/>
              <a:t>ITU-T (</a:t>
            </a:r>
            <a:r>
              <a:rPr lang="en-US" sz="2400" dirty="0" smtClean="0"/>
              <a:t>International Telecommunication Union- Telecommunication)</a:t>
            </a:r>
            <a:endParaRPr lang="en-US" altLang="ko-KR" sz="2400" dirty="0" smtClean="0"/>
          </a:p>
          <a:p>
            <a:pPr lvl="1" eaLnBrk="1" hangingPunct="1"/>
            <a:r>
              <a:rPr lang="en-US" altLang="ko-KR" sz="2000" dirty="0" smtClean="0"/>
              <a:t>Formerly, CCITT formed by UN</a:t>
            </a:r>
          </a:p>
          <a:p>
            <a:pPr eaLnBrk="1" hangingPunct="1"/>
            <a:r>
              <a:rPr lang="en-US" altLang="ko-KR" sz="2400" dirty="0" smtClean="0"/>
              <a:t>ANSI (American National Standards Institute )</a:t>
            </a:r>
          </a:p>
          <a:p>
            <a:pPr lvl="1" eaLnBrk="1" hangingPunct="1"/>
            <a:r>
              <a:rPr lang="en-AU" altLang="ko-KR" sz="2000" dirty="0" smtClean="0">
                <a:ea typeface="BatangChe" pitchFamily="49" charset="-127"/>
              </a:rPr>
              <a:t>Private non-profit corporation in the US</a:t>
            </a:r>
            <a:r>
              <a:rPr lang="en-US" altLang="ko-KR" sz="2000" dirty="0" smtClean="0"/>
              <a:t> </a:t>
            </a:r>
          </a:p>
          <a:p>
            <a:pPr eaLnBrk="1" hangingPunct="1"/>
            <a:r>
              <a:rPr lang="en-US" altLang="ko-KR" sz="2400" dirty="0" smtClean="0"/>
              <a:t>IEEE (Institute of Electrical and Electronics Engineers )</a:t>
            </a:r>
          </a:p>
          <a:p>
            <a:pPr lvl="1" eaLnBrk="1" hangingPunct="1"/>
            <a:r>
              <a:rPr lang="en-AU" altLang="ko-KR" sz="2000" dirty="0" smtClean="0">
                <a:ea typeface="BatangChe" pitchFamily="49" charset="-127"/>
              </a:rPr>
              <a:t>The largest engineering society in the world</a:t>
            </a:r>
            <a:r>
              <a:rPr lang="en-US" altLang="ko-KR" sz="2000" dirty="0" smtClean="0"/>
              <a:t> </a:t>
            </a:r>
          </a:p>
          <a:p>
            <a:pPr eaLnBrk="1" hangingPunct="1"/>
            <a:r>
              <a:rPr lang="en-US" altLang="ko-KR" sz="2400" dirty="0" smtClean="0"/>
              <a:t>EIA (Electronic Industries Association )</a:t>
            </a:r>
          </a:p>
          <a:p>
            <a:pPr lvl="1" eaLnBrk="1" hangingPunct="1"/>
            <a:r>
              <a:rPr lang="en-AU" altLang="ko-KR" sz="2000" dirty="0" smtClean="0">
                <a:ea typeface="BatangChe" pitchFamily="49" charset="-127"/>
              </a:rPr>
              <a:t>Non-profit organization in the US</a:t>
            </a:r>
            <a:r>
              <a:rPr lang="en-US" altLang="ko-KR" sz="2000" dirty="0" smtClean="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a:xfrm>
            <a:off x="6705600" y="6248400"/>
            <a:ext cx="1752600" cy="457200"/>
          </a:xfrm>
        </p:spPr>
        <p:txBody>
          <a:bodyPr/>
          <a:lstStyle/>
          <a:p>
            <a:pPr>
              <a:defRPr/>
            </a:pPr>
            <a:r>
              <a:rPr lang="en-US" altLang="ko-KR"/>
              <a:t>1-</a:t>
            </a:r>
            <a:fld id="{7853E2C4-89D7-42ED-BB86-7B8033822CED}" type="slidenum">
              <a:rPr lang="en-US" altLang="ko-KR"/>
              <a:pPr>
                <a:defRPr/>
              </a:pPr>
              <a:t>37</a:t>
            </a:fld>
            <a:endParaRPr lang="en-US" altLang="ko-KR"/>
          </a:p>
        </p:txBody>
      </p:sp>
      <p:sp>
        <p:nvSpPr>
          <p:cNvPr id="44035" name="Rectangle 2"/>
          <p:cNvSpPr>
            <a:spLocks noGrp="1" noChangeArrowheads="1"/>
          </p:cNvSpPr>
          <p:nvPr>
            <p:ph type="title"/>
          </p:nvPr>
        </p:nvSpPr>
        <p:spPr>
          <a:xfrm>
            <a:off x="1128404" y="0"/>
            <a:ext cx="8256896" cy="985838"/>
          </a:xfrm>
        </p:spPr>
        <p:txBody>
          <a:bodyPr/>
          <a:lstStyle/>
          <a:p>
            <a:pPr eaLnBrk="1" hangingPunct="1"/>
            <a:r>
              <a:rPr lang="en-US" altLang="ko-KR" b="0" dirty="0" smtClean="0">
                <a:effectLst>
                  <a:outerShdw blurRad="38100" dist="38100" dir="2700000" algn="tl">
                    <a:srgbClr val="000000">
                      <a:alpha val="43137"/>
                    </a:srgbClr>
                  </a:outerShdw>
                </a:effectLst>
              </a:rPr>
              <a:t>Internet Standards</a:t>
            </a:r>
          </a:p>
        </p:txBody>
      </p:sp>
      <p:sp>
        <p:nvSpPr>
          <p:cNvPr id="44036" name="Rectangle 3"/>
          <p:cNvSpPr>
            <a:spLocks noGrp="1" noChangeArrowheads="1"/>
          </p:cNvSpPr>
          <p:nvPr>
            <p:ph type="body" idx="1"/>
          </p:nvPr>
        </p:nvSpPr>
        <p:spPr>
          <a:xfrm>
            <a:off x="177800" y="1295400"/>
            <a:ext cx="8737600" cy="4876800"/>
          </a:xfrm>
        </p:spPr>
        <p:txBody>
          <a:bodyPr/>
          <a:lstStyle/>
          <a:p>
            <a:pPr eaLnBrk="1" hangingPunct="1"/>
            <a:r>
              <a:rPr lang="en-US" altLang="ko-KR" dirty="0" smtClean="0"/>
              <a:t>IETF (Internet Engineering Task Force)</a:t>
            </a:r>
          </a:p>
          <a:p>
            <a:pPr eaLnBrk="1" hangingPunct="1"/>
            <a:r>
              <a:rPr lang="en-US" altLang="ko-KR" dirty="0" smtClean="0"/>
              <a:t>Internet Draft</a:t>
            </a:r>
          </a:p>
          <a:p>
            <a:pPr lvl="1" eaLnBrk="1" hangingPunct="1"/>
            <a:r>
              <a:rPr lang="en-US" altLang="ko-KR" dirty="0" smtClean="0"/>
              <a:t>working document with no official status</a:t>
            </a:r>
          </a:p>
          <a:p>
            <a:pPr lvl="1" eaLnBrk="1" hangingPunct="1"/>
            <a:r>
              <a:rPr lang="en-US" altLang="ko-KR" dirty="0" smtClean="0"/>
              <a:t>with a 6-month lifetime</a:t>
            </a:r>
          </a:p>
          <a:p>
            <a:pPr eaLnBrk="1" hangingPunct="1"/>
            <a:r>
              <a:rPr lang="en-US" altLang="ko-KR" dirty="0" smtClean="0"/>
              <a:t>RFC (Request for Comment)</a:t>
            </a:r>
          </a:p>
          <a:p>
            <a:pPr lvl="1" eaLnBrk="1" hangingPunct="1"/>
            <a:r>
              <a:rPr lang="en-US" altLang="ko-KR" dirty="0" smtClean="0"/>
              <a:t>Edited, assigned a number, and made available to all interested parties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2200" y="2855983"/>
            <a:ext cx="8242300" cy="1828800"/>
          </a:xfrm>
        </p:spPr>
        <p:txBody>
          <a:bodyPr/>
          <a:lstStyle/>
          <a:p>
            <a:r>
              <a:rPr lang="en-US" b="0" dirty="0" smtClean="0">
                <a:effectLst>
                  <a:outerShdw blurRad="38100" dist="38100" dir="2700000" algn="tl">
                    <a:srgbClr val="000000">
                      <a:alpha val="43137"/>
                    </a:srgbClr>
                  </a:outerShdw>
                </a:effectLst>
              </a:rPr>
              <a:t>Thank You</a:t>
            </a:r>
            <a:endParaRPr lang="ar-SA" b="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927060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a:xfrm>
            <a:off x="1065852" y="0"/>
            <a:ext cx="8243248" cy="985838"/>
          </a:xfrm>
        </p:spPr>
        <p:txBody>
          <a:bodyPr/>
          <a:lstStyle/>
          <a:p>
            <a:pPr eaLnBrk="1" hangingPunct="1"/>
            <a:r>
              <a:rPr lang="en-US" sz="2800" b="0" dirty="0" smtClean="0"/>
              <a:t>Course Assessment</a:t>
            </a:r>
            <a:endParaRPr lang="th-TH" b="0" dirty="0" smtClean="0"/>
          </a:p>
        </p:txBody>
      </p:sp>
      <p:sp>
        <p:nvSpPr>
          <p:cNvPr id="3" name="Content Placeholder 2"/>
          <p:cNvSpPr>
            <a:spLocks noGrp="1"/>
          </p:cNvSpPr>
          <p:nvPr>
            <p:ph idx="1"/>
          </p:nvPr>
        </p:nvSpPr>
        <p:spPr>
          <a:xfrm>
            <a:off x="114300" y="1155700"/>
            <a:ext cx="8877299" cy="4465638"/>
          </a:xfrm>
        </p:spPr>
        <p:txBody>
          <a:bodyPr/>
          <a:lstStyle/>
          <a:p>
            <a:pPr eaLnBrk="1" hangingPunct="1">
              <a:defRPr/>
            </a:pPr>
            <a:r>
              <a:rPr lang="en-US" dirty="0" smtClean="0"/>
              <a:t>Final Examination		40% </a:t>
            </a:r>
          </a:p>
          <a:p>
            <a:pPr eaLnBrk="1" hangingPunct="1">
              <a:defRPr/>
            </a:pPr>
            <a:r>
              <a:rPr lang="en-US" dirty="0" smtClean="0"/>
              <a:t>Midterm Examination	20%</a:t>
            </a:r>
          </a:p>
          <a:p>
            <a:pPr eaLnBrk="1" hangingPunct="1">
              <a:defRPr/>
            </a:pPr>
            <a:r>
              <a:rPr lang="en-US" dirty="0" smtClean="0"/>
              <a:t>Assignments 		</a:t>
            </a:r>
            <a:r>
              <a:rPr lang="en-US" dirty="0"/>
              <a:t>5</a:t>
            </a:r>
            <a:r>
              <a:rPr lang="en-US" dirty="0" smtClean="0"/>
              <a:t>%</a:t>
            </a:r>
          </a:p>
          <a:p>
            <a:pPr eaLnBrk="1" hangingPunct="1">
              <a:defRPr/>
            </a:pPr>
            <a:r>
              <a:rPr lang="en-US" dirty="0" smtClean="0"/>
              <a:t>Quiz				10%	 </a:t>
            </a:r>
          </a:p>
          <a:p>
            <a:pPr eaLnBrk="1" hangingPunct="1">
              <a:defRPr/>
            </a:pPr>
            <a:r>
              <a:rPr lang="en-US" dirty="0" smtClean="0"/>
              <a:t>Projects                      15%</a:t>
            </a:r>
          </a:p>
          <a:p>
            <a:pPr eaLnBrk="1" hangingPunct="1">
              <a:defRPr/>
            </a:pPr>
            <a:r>
              <a:rPr lang="en-US" dirty="0" smtClean="0"/>
              <a:t>Labs				10%</a:t>
            </a:r>
          </a:p>
          <a:p>
            <a:pPr lvl="4" eaLnBrk="1" hangingPunct="1">
              <a:buFontTx/>
              <a:buNone/>
              <a:defRPr/>
            </a:pPr>
            <a:r>
              <a:rPr lang="en-US" dirty="0" smtClean="0">
                <a:ea typeface="+mn-ea"/>
              </a:rPr>
              <a:t>	</a:t>
            </a:r>
            <a:endParaRPr lang="th-TH"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773983" y="3251917"/>
            <a:ext cx="6692900" cy="527050"/>
          </a:xfrm>
          <a:noFill/>
        </p:spPr>
        <p:txBody>
          <a:bodyPr/>
          <a:lstStyle/>
          <a:p>
            <a:pPr algn="ctr" eaLnBrk="1" hangingPunct="1">
              <a:lnSpc>
                <a:spcPct val="70000"/>
              </a:lnSpc>
            </a:pPr>
            <a:r>
              <a:rPr lang="en-US" sz="3200" dirty="0" smtClean="0">
                <a:effectLst>
                  <a:outerShdw blurRad="38100" dist="38100" dir="2700000" algn="tl">
                    <a:srgbClr val="000000">
                      <a:alpha val="43137"/>
                    </a:srgbClr>
                  </a:outerShdw>
                </a:effectLst>
              </a:rPr>
              <a:t>Chapter 1 - Introduction</a:t>
            </a:r>
          </a:p>
        </p:txBody>
      </p:sp>
    </p:spTree>
    <p:extLst>
      <p:ext uri="{BB962C8B-B14F-4D97-AF65-F5344CB8AC3E}">
        <p14:creationId xmlns:p14="http://schemas.microsoft.com/office/powerpoint/2010/main" val="151605321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87105" y="0"/>
            <a:ext cx="8256896" cy="1009934"/>
          </a:xfrm>
        </p:spPr>
        <p:txBody>
          <a:bodyPr/>
          <a:lstStyle/>
          <a:p>
            <a:pPr eaLnBrk="1" hangingPunct="1"/>
            <a:r>
              <a:rPr lang="en-US" b="0" dirty="0" smtClean="0"/>
              <a:t>How Networks Impact Daily Life</a:t>
            </a:r>
          </a:p>
        </p:txBody>
      </p:sp>
      <p:sp>
        <p:nvSpPr>
          <p:cNvPr id="13315" name="Rectangle 3"/>
          <p:cNvSpPr>
            <a:spLocks noGrp="1" noChangeArrowheads="1"/>
          </p:cNvSpPr>
          <p:nvPr>
            <p:ph idx="1"/>
          </p:nvPr>
        </p:nvSpPr>
        <p:spPr>
          <a:xfrm>
            <a:off x="101600" y="1142242"/>
            <a:ext cx="8915400" cy="5199821"/>
          </a:xfrm>
        </p:spPr>
        <p:txBody>
          <a:bodyPr/>
          <a:lstStyle/>
          <a:p>
            <a:pPr eaLnBrk="1" hangingPunct="1"/>
            <a:r>
              <a:rPr lang="en-US" sz="2400" dirty="0" smtClean="0"/>
              <a:t>The benefits of instantaneous communication and </a:t>
            </a:r>
          </a:p>
          <a:p>
            <a:pPr marL="0" indent="0" eaLnBrk="1" hangingPunct="1">
              <a:buNone/>
            </a:pPr>
            <a:r>
              <a:rPr lang="en-US" sz="2400" dirty="0" smtClean="0"/>
              <a:t>how it supports and improves our lives</a:t>
            </a:r>
          </a:p>
          <a:p>
            <a:pPr eaLnBrk="1" hangingPunct="1"/>
            <a:endParaRPr lang="en-US" dirty="0" smtClean="0"/>
          </a:p>
          <a:p>
            <a:pPr eaLnBrk="1" hangingPunct="1"/>
            <a:endParaRPr lang="en-US" dirty="0" smtClean="0"/>
          </a:p>
        </p:txBody>
      </p:sp>
      <p:pic>
        <p:nvPicPr>
          <p:cNvPr id="13316" name="Picture 12"/>
          <p:cNvPicPr>
            <a:picLocks noChangeAspect="1" noChangeArrowheads="1"/>
          </p:cNvPicPr>
          <p:nvPr/>
        </p:nvPicPr>
        <p:blipFill>
          <a:blip r:embed="rId3"/>
          <a:srcRect/>
          <a:stretch>
            <a:fillRect/>
          </a:stretch>
        </p:blipFill>
        <p:spPr bwMode="auto">
          <a:xfrm>
            <a:off x="2749550" y="2727325"/>
            <a:ext cx="5911850" cy="3452813"/>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0"/>
          </p:nvPr>
        </p:nvSpPr>
        <p:spPr>
          <a:xfrm>
            <a:off x="6705600" y="6248400"/>
            <a:ext cx="1752600" cy="457200"/>
          </a:xfrm>
        </p:spPr>
        <p:txBody>
          <a:bodyPr/>
          <a:lstStyle/>
          <a:p>
            <a:pPr>
              <a:defRPr/>
            </a:pPr>
            <a:r>
              <a:rPr lang="en-US" altLang="ko-KR"/>
              <a:t>1-</a:t>
            </a:r>
            <a:fld id="{299F7C2E-101C-48A0-BBB9-EFC5DB6C4D66}" type="slidenum">
              <a:rPr lang="en-US" altLang="ko-KR"/>
              <a:pPr>
                <a:defRPr/>
              </a:pPr>
              <a:t>7</a:t>
            </a:fld>
            <a:endParaRPr lang="en-US" altLang="ko-KR"/>
          </a:p>
        </p:txBody>
      </p:sp>
      <p:sp>
        <p:nvSpPr>
          <p:cNvPr id="15364" name="Rectangle 2"/>
          <p:cNvSpPr>
            <a:spLocks noGrp="1" noChangeArrowheads="1"/>
          </p:cNvSpPr>
          <p:nvPr>
            <p:ph type="title"/>
          </p:nvPr>
        </p:nvSpPr>
        <p:spPr>
          <a:xfrm>
            <a:off x="873456" y="0"/>
            <a:ext cx="8270543" cy="993775"/>
          </a:xfrm>
        </p:spPr>
        <p:txBody>
          <a:bodyPr/>
          <a:lstStyle/>
          <a:p>
            <a:pPr eaLnBrk="1" hangingPunct="1"/>
            <a:r>
              <a:rPr lang="en-US" altLang="ko-KR" b="0" dirty="0" smtClean="0">
                <a:effectLst>
                  <a:outerShdw blurRad="38100" dist="38100" dir="2700000" algn="tl">
                    <a:srgbClr val="000000">
                      <a:alpha val="43137"/>
                    </a:srgbClr>
                  </a:outerShdw>
                </a:effectLst>
              </a:rPr>
              <a:t>Five Components of Data Communication</a:t>
            </a:r>
          </a:p>
        </p:txBody>
      </p:sp>
      <p:sp>
        <p:nvSpPr>
          <p:cNvPr id="15365" name="Rectangle 3"/>
          <p:cNvSpPr>
            <a:spLocks noGrp="1" noChangeArrowheads="1"/>
          </p:cNvSpPr>
          <p:nvPr>
            <p:ph type="body" idx="1"/>
          </p:nvPr>
        </p:nvSpPr>
        <p:spPr>
          <a:xfrm>
            <a:off x="165100" y="1260475"/>
            <a:ext cx="8839200" cy="2168525"/>
          </a:xfrm>
        </p:spPr>
        <p:txBody>
          <a:bodyPr/>
          <a:lstStyle/>
          <a:p>
            <a:pPr eaLnBrk="1" hangingPunct="1">
              <a:lnSpc>
                <a:spcPct val="90000"/>
              </a:lnSpc>
            </a:pPr>
            <a:r>
              <a:rPr lang="en-US" altLang="ko-KR" sz="2000" b="1" dirty="0" smtClean="0">
                <a:effectLst>
                  <a:outerShdw blurRad="38100" dist="38100" dir="2700000" algn="tl">
                    <a:srgbClr val="000000">
                      <a:alpha val="43137"/>
                    </a:srgbClr>
                  </a:outerShdw>
                </a:effectLst>
              </a:rPr>
              <a:t>Message</a:t>
            </a:r>
            <a:r>
              <a:rPr lang="en-US" altLang="ko-KR" sz="2000" dirty="0" smtClean="0"/>
              <a:t>: </a:t>
            </a:r>
            <a:r>
              <a:rPr lang="en-US" sz="2000" dirty="0" smtClean="0"/>
              <a:t>Information (data) to be communicated such as text, numbers, pictures, sound, video or any combination thereof.</a:t>
            </a:r>
            <a:endParaRPr lang="en-US" altLang="ko-KR" sz="2000" dirty="0" smtClean="0"/>
          </a:p>
          <a:p>
            <a:pPr eaLnBrk="1" hangingPunct="1">
              <a:lnSpc>
                <a:spcPct val="90000"/>
              </a:lnSpc>
            </a:pPr>
            <a:r>
              <a:rPr lang="en-US" altLang="ko-KR" sz="2000" b="1" dirty="0" smtClean="0">
                <a:effectLst>
                  <a:outerShdw blurRad="38100" dist="38100" dir="2700000" algn="tl">
                    <a:srgbClr val="000000">
                      <a:alpha val="43137"/>
                    </a:srgbClr>
                  </a:outerShdw>
                </a:effectLst>
              </a:rPr>
              <a:t>Sender</a:t>
            </a:r>
            <a:r>
              <a:rPr lang="en-US" altLang="ko-KR" sz="2000" b="1" dirty="0" smtClean="0"/>
              <a:t> : </a:t>
            </a:r>
            <a:r>
              <a:rPr lang="en-US" sz="2000" dirty="0" smtClean="0"/>
              <a:t>device that sends the message. It can be a  computer, telephone handset, video camera, etc.</a:t>
            </a:r>
            <a:endParaRPr lang="en-US" altLang="ko-KR" sz="2000" b="1" dirty="0" smtClean="0"/>
          </a:p>
          <a:p>
            <a:pPr eaLnBrk="1" hangingPunct="1">
              <a:lnSpc>
                <a:spcPct val="90000"/>
              </a:lnSpc>
            </a:pPr>
            <a:r>
              <a:rPr lang="en-US" altLang="ko-KR" sz="2000" b="1" dirty="0" smtClean="0">
                <a:effectLst>
                  <a:outerShdw blurRad="38100" dist="38100" dir="2700000" algn="tl">
                    <a:srgbClr val="000000">
                      <a:alpha val="43137"/>
                    </a:srgbClr>
                  </a:outerShdw>
                </a:effectLst>
              </a:rPr>
              <a:t>Receiver</a:t>
            </a:r>
            <a:r>
              <a:rPr lang="en-US" altLang="ko-KR" sz="2000" dirty="0" smtClean="0"/>
              <a:t> : </a:t>
            </a:r>
            <a:r>
              <a:rPr lang="en-US" sz="2000" dirty="0" smtClean="0"/>
              <a:t>device that receives the message</a:t>
            </a:r>
            <a:endParaRPr lang="en-US" altLang="ko-KR" sz="2000" dirty="0" smtClean="0"/>
          </a:p>
          <a:p>
            <a:pPr eaLnBrk="1" hangingPunct="1">
              <a:lnSpc>
                <a:spcPct val="90000"/>
              </a:lnSpc>
            </a:pPr>
            <a:r>
              <a:rPr lang="en-US" altLang="ko-KR" sz="2000" dirty="0" smtClean="0">
                <a:effectLst>
                  <a:outerShdw blurRad="38100" dist="38100" dir="2700000" algn="tl">
                    <a:srgbClr val="000000">
                      <a:alpha val="43137"/>
                    </a:srgbClr>
                  </a:outerShdw>
                </a:effectLst>
              </a:rPr>
              <a:t>Transmission medi</a:t>
            </a:r>
            <a:r>
              <a:rPr lang="en-US" altLang="ko-KR" sz="2000" dirty="0" smtClean="0"/>
              <a:t>um: Physical path by which a message travels</a:t>
            </a:r>
          </a:p>
          <a:p>
            <a:pPr eaLnBrk="1" hangingPunct="1">
              <a:lnSpc>
                <a:spcPct val="90000"/>
              </a:lnSpc>
            </a:pPr>
            <a:r>
              <a:rPr lang="en-US" altLang="ko-KR" sz="2000" b="1" dirty="0" smtClean="0">
                <a:effectLst>
                  <a:outerShdw blurRad="38100" dist="38100" dir="2700000" algn="tl">
                    <a:srgbClr val="000000">
                      <a:alpha val="43137"/>
                    </a:srgbClr>
                  </a:outerShdw>
                </a:effectLst>
              </a:rPr>
              <a:t>Protocol</a:t>
            </a:r>
            <a:r>
              <a:rPr lang="en-US" altLang="ko-KR" sz="2000" dirty="0" smtClean="0"/>
              <a:t>: A set of rules that govern data communication</a:t>
            </a:r>
          </a:p>
        </p:txBody>
      </p:sp>
      <p:pic>
        <p:nvPicPr>
          <p:cNvPr id="15366" name="Picture 5"/>
          <p:cNvPicPr>
            <a:picLocks noChangeAspect="1" noChangeArrowheads="1"/>
          </p:cNvPicPr>
          <p:nvPr/>
        </p:nvPicPr>
        <p:blipFill>
          <a:blip r:embed="rId3"/>
          <a:srcRect/>
          <a:stretch>
            <a:fillRect/>
          </a:stretch>
        </p:blipFill>
        <p:spPr bwMode="auto">
          <a:xfrm>
            <a:off x="1193115" y="4446762"/>
            <a:ext cx="7065962" cy="1825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a:xfrm>
            <a:off x="6705600" y="6248400"/>
            <a:ext cx="1752600" cy="457200"/>
          </a:xfrm>
        </p:spPr>
        <p:txBody>
          <a:bodyPr/>
          <a:lstStyle/>
          <a:p>
            <a:pPr>
              <a:defRPr/>
            </a:pPr>
            <a:r>
              <a:rPr lang="en-US" altLang="ko-KR"/>
              <a:t>1-</a:t>
            </a:r>
            <a:fld id="{21F39FEF-DB8A-4AEB-9C4C-28CD0BBE677D}" type="slidenum">
              <a:rPr lang="en-US" altLang="ko-KR"/>
              <a:pPr>
                <a:defRPr/>
              </a:pPr>
              <a:t>8</a:t>
            </a:fld>
            <a:endParaRPr lang="en-US" altLang="ko-KR"/>
          </a:p>
        </p:txBody>
      </p:sp>
      <p:sp>
        <p:nvSpPr>
          <p:cNvPr id="14340" name="Rectangle 2"/>
          <p:cNvSpPr>
            <a:spLocks noGrp="1" noChangeArrowheads="1"/>
          </p:cNvSpPr>
          <p:nvPr>
            <p:ph type="title"/>
          </p:nvPr>
        </p:nvSpPr>
        <p:spPr>
          <a:xfrm>
            <a:off x="887104" y="0"/>
            <a:ext cx="8256896" cy="1009650"/>
          </a:xfrm>
        </p:spPr>
        <p:txBody>
          <a:bodyPr/>
          <a:lstStyle/>
          <a:p>
            <a:pPr eaLnBrk="1" hangingPunct="1"/>
            <a:r>
              <a:rPr lang="en-US" altLang="ko-KR" sz="2800" b="0" dirty="0" smtClean="0"/>
              <a:t>Data Communications</a:t>
            </a:r>
          </a:p>
        </p:txBody>
      </p:sp>
      <p:sp>
        <p:nvSpPr>
          <p:cNvPr id="14341" name="Rectangle 3"/>
          <p:cNvSpPr>
            <a:spLocks noGrp="1" noChangeArrowheads="1"/>
          </p:cNvSpPr>
          <p:nvPr>
            <p:ph type="body" idx="1"/>
          </p:nvPr>
        </p:nvSpPr>
        <p:spPr>
          <a:xfrm>
            <a:off x="0" y="1295400"/>
            <a:ext cx="8966200" cy="4876800"/>
          </a:xfrm>
        </p:spPr>
        <p:txBody>
          <a:bodyPr/>
          <a:lstStyle/>
          <a:p>
            <a:pPr eaLnBrk="1" hangingPunct="1">
              <a:lnSpc>
                <a:spcPct val="80000"/>
              </a:lnSpc>
            </a:pPr>
            <a:r>
              <a:rPr lang="en-US" altLang="ko-KR" sz="2400" b="1" dirty="0" smtClean="0">
                <a:effectLst>
                  <a:outerShdw blurRad="38100" dist="38100" dir="2700000" algn="tl">
                    <a:srgbClr val="000000">
                      <a:alpha val="43137"/>
                    </a:srgbClr>
                  </a:outerShdw>
                </a:effectLst>
              </a:rPr>
              <a:t>Data</a:t>
            </a:r>
          </a:p>
          <a:p>
            <a:pPr lvl="1" eaLnBrk="1" hangingPunct="1">
              <a:lnSpc>
                <a:spcPct val="80000"/>
              </a:lnSpc>
            </a:pPr>
            <a:r>
              <a:rPr lang="en-US" altLang="ko-KR" sz="2000" dirty="0" smtClean="0">
                <a:effectLst>
                  <a:outerShdw blurRad="38100" dist="38100" dir="2700000" algn="tl">
                    <a:srgbClr val="000000">
                      <a:alpha val="43137"/>
                    </a:srgbClr>
                  </a:outerShdw>
                </a:effectLst>
              </a:rPr>
              <a:t>I</a:t>
            </a:r>
            <a:r>
              <a:rPr lang="en-US" altLang="ko-KR" sz="2000" dirty="0" smtClean="0"/>
              <a:t>nformation presented in whatever form is agreed upon by the parties creating and using the data</a:t>
            </a:r>
          </a:p>
          <a:p>
            <a:pPr eaLnBrk="1" hangingPunct="1">
              <a:lnSpc>
                <a:spcPct val="80000"/>
              </a:lnSpc>
            </a:pPr>
            <a:r>
              <a:rPr lang="en-US" altLang="ko-KR" sz="2400" b="1" dirty="0" smtClean="0">
                <a:effectLst>
                  <a:outerShdw blurRad="38100" dist="38100" dir="2700000" algn="tl">
                    <a:srgbClr val="000000">
                      <a:alpha val="43137"/>
                    </a:srgbClr>
                  </a:outerShdw>
                </a:effectLst>
              </a:rPr>
              <a:t>Data communication</a:t>
            </a:r>
          </a:p>
          <a:p>
            <a:pPr lvl="1" eaLnBrk="1" hangingPunct="1">
              <a:lnSpc>
                <a:spcPct val="80000"/>
              </a:lnSpc>
            </a:pPr>
            <a:r>
              <a:rPr lang="en-US" altLang="ko-KR" sz="1800" dirty="0" smtClean="0"/>
              <a:t>Exchange of data between two devices</a:t>
            </a:r>
          </a:p>
          <a:p>
            <a:pPr lvl="1" eaLnBrk="1" hangingPunct="1">
              <a:lnSpc>
                <a:spcPct val="80000"/>
              </a:lnSpc>
            </a:pPr>
            <a:r>
              <a:rPr lang="en-US" altLang="ko-KR" sz="1800" dirty="0" smtClean="0"/>
              <a:t>Via some form of transmission medium</a:t>
            </a:r>
          </a:p>
          <a:p>
            <a:pPr eaLnBrk="1" hangingPunct="1">
              <a:lnSpc>
                <a:spcPct val="80000"/>
              </a:lnSpc>
            </a:pPr>
            <a:r>
              <a:rPr lang="en-US" altLang="ko-KR" sz="2000" b="1" dirty="0" smtClean="0">
                <a:effectLst>
                  <a:outerShdw blurRad="38100" dist="38100" dir="2700000" algn="tl">
                    <a:srgbClr val="000000">
                      <a:alpha val="43137"/>
                    </a:srgbClr>
                  </a:outerShdw>
                </a:effectLst>
              </a:rPr>
              <a:t>Fundamental characteristics of data communication</a:t>
            </a:r>
          </a:p>
          <a:p>
            <a:pPr lvl="1" eaLnBrk="1" hangingPunct="1">
              <a:lnSpc>
                <a:spcPct val="80000"/>
              </a:lnSpc>
            </a:pPr>
            <a:r>
              <a:rPr lang="en-US" altLang="ko-KR" sz="1800" dirty="0" smtClean="0"/>
              <a:t>Delivery: </a:t>
            </a:r>
            <a:r>
              <a:rPr lang="en-US" sz="1800" dirty="0" smtClean="0"/>
              <a:t>The system must deliver data to the correct destination</a:t>
            </a:r>
            <a:endParaRPr lang="en-US" altLang="ko-KR" sz="1800" dirty="0" smtClean="0"/>
          </a:p>
          <a:p>
            <a:pPr lvl="1" eaLnBrk="1" hangingPunct="1">
              <a:lnSpc>
                <a:spcPct val="80000"/>
              </a:lnSpc>
            </a:pPr>
            <a:r>
              <a:rPr lang="en-US" altLang="ko-KR" sz="1800" dirty="0" smtClean="0"/>
              <a:t>Accuracy:</a:t>
            </a:r>
            <a:r>
              <a:rPr lang="en-US" sz="1800" dirty="0" smtClean="0"/>
              <a:t> The system must deliver the data accurately</a:t>
            </a:r>
            <a:endParaRPr lang="en-US" altLang="ko-KR" sz="1800" dirty="0" smtClean="0"/>
          </a:p>
          <a:p>
            <a:pPr lvl="1" eaLnBrk="1" hangingPunct="1">
              <a:lnSpc>
                <a:spcPct val="80000"/>
              </a:lnSpc>
            </a:pPr>
            <a:r>
              <a:rPr lang="en-US" altLang="ko-KR" sz="1800" dirty="0" smtClean="0"/>
              <a:t>Timeliness: The system must deliver the data in a timely manner. In the case of video and audio timely delivery mean real-time transmission.</a:t>
            </a:r>
          </a:p>
          <a:p>
            <a:pPr lvl="1" eaLnBrk="1" hangingPunct="1">
              <a:lnSpc>
                <a:spcPct val="80000"/>
              </a:lnSpc>
            </a:pPr>
            <a:r>
              <a:rPr lang="en-US" altLang="ko-KR" sz="1800" dirty="0" smtClean="0"/>
              <a:t>Jitter : Variation in the packet arrival time</a:t>
            </a:r>
          </a:p>
          <a:p>
            <a:pPr eaLnBrk="1" hangingPunct="1">
              <a:lnSpc>
                <a:spcPct val="80000"/>
              </a:lnSpc>
            </a:pPr>
            <a:r>
              <a:rPr lang="en-US" altLang="ko-KR" sz="2000" b="1" dirty="0" smtClean="0">
                <a:effectLst>
                  <a:outerShdw blurRad="38100" dist="38100" dir="2700000" algn="tl">
                    <a:srgbClr val="000000">
                      <a:alpha val="43137"/>
                    </a:srgbClr>
                  </a:outerShdw>
                </a:effectLst>
              </a:rPr>
              <a:t>Telecommunication: communication at a distance </a:t>
            </a:r>
          </a:p>
          <a:p>
            <a:pPr eaLnBrk="1" hangingPunct="1">
              <a:lnSpc>
                <a:spcPct val="80000"/>
              </a:lnSpc>
              <a:buFontTx/>
              <a:buNone/>
            </a:pPr>
            <a:r>
              <a:rPr lang="en-US" altLang="ko-KR" sz="2000" dirty="0" smtClean="0"/>
              <a:t>     (‘</a:t>
            </a:r>
            <a:r>
              <a:rPr lang="en-US" altLang="ko-KR" sz="2000" dirty="0" err="1" smtClean="0"/>
              <a:t>tele</a:t>
            </a:r>
            <a:r>
              <a:rPr lang="en-US" altLang="ko-KR" sz="2000" dirty="0" smtClean="0"/>
              <a:t>’ in Greek=‘far”)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5" name="TextBox 7"/>
          <p:cNvSpPr txBox="1">
            <a:spLocks noChangeArrowheads="1"/>
          </p:cNvSpPr>
          <p:nvPr/>
        </p:nvSpPr>
        <p:spPr bwMode="auto">
          <a:xfrm>
            <a:off x="114300" y="1282890"/>
            <a:ext cx="8826499" cy="4102662"/>
          </a:xfrm>
          <a:prstGeom prst="rect">
            <a:avLst/>
          </a:prstGeom>
          <a:noFill/>
          <a:ln w="9525">
            <a:noFill/>
            <a:miter lim="800000"/>
            <a:headEnd/>
            <a:tailEnd/>
          </a:ln>
        </p:spPr>
        <p:txBody>
          <a:bodyPr wrap="square">
            <a:spAutoFit/>
          </a:bodyPr>
          <a:lstStyle/>
          <a:p>
            <a:pPr marL="342900" indent="-342900" algn="just">
              <a:buFont typeface="Wingdings" panose="05000000000000000000" pitchFamily="2" charset="2"/>
              <a:buChar char="q"/>
            </a:pPr>
            <a:r>
              <a:rPr kumimoji="1" lang="en-US" b="1" kern="0" dirty="0" smtClean="0">
                <a:solidFill>
                  <a:schemeClr val="tx2"/>
                </a:solidFill>
                <a:latin typeface="+mn-lt"/>
              </a:rPr>
              <a:t>Text</a:t>
            </a:r>
            <a:r>
              <a:rPr kumimoji="1" lang="en-US" kern="0" dirty="0" smtClean="0">
                <a:solidFill>
                  <a:schemeClr val="tx2"/>
                </a:solidFill>
                <a:latin typeface="+mn-lt"/>
              </a:rPr>
              <a:t> – </a:t>
            </a:r>
            <a:r>
              <a:rPr lang="en-US" dirty="0">
                <a:latin typeface="+mn-lt"/>
              </a:rPr>
              <a:t>In data communications, text is represented as a </a:t>
            </a:r>
            <a:r>
              <a:rPr lang="en-US" dirty="0" smtClean="0">
                <a:latin typeface="+mn-lt"/>
              </a:rPr>
              <a:t>bit</a:t>
            </a:r>
          </a:p>
          <a:p>
            <a:pPr algn="just"/>
            <a:r>
              <a:rPr lang="en-US" dirty="0" smtClean="0">
                <a:latin typeface="+mn-lt"/>
              </a:rPr>
              <a:t>pattern</a:t>
            </a:r>
            <a:r>
              <a:rPr lang="en-US" dirty="0">
                <a:latin typeface="+mn-lt"/>
              </a:rPr>
              <a:t>, a sequence of bits (Os </a:t>
            </a:r>
            <a:r>
              <a:rPr lang="en-US" dirty="0" smtClean="0">
                <a:latin typeface="+mn-lt"/>
              </a:rPr>
              <a:t>or 1s).</a:t>
            </a:r>
          </a:p>
          <a:p>
            <a:pPr marL="342900" indent="-342900" algn="just">
              <a:buFont typeface="Wingdings" panose="05000000000000000000" pitchFamily="2" charset="2"/>
              <a:buChar char="q"/>
            </a:pPr>
            <a:r>
              <a:rPr lang="en-US" dirty="0" smtClean="0">
                <a:latin typeface="+mn-lt"/>
              </a:rPr>
              <a:t> </a:t>
            </a:r>
            <a:r>
              <a:rPr lang="en-US" dirty="0">
                <a:latin typeface="+mn-lt"/>
              </a:rPr>
              <a:t>Different sets of bit patterns have been designed </a:t>
            </a:r>
            <a:r>
              <a:rPr lang="en-US" dirty="0" smtClean="0">
                <a:latin typeface="+mn-lt"/>
              </a:rPr>
              <a:t>to</a:t>
            </a:r>
          </a:p>
          <a:p>
            <a:pPr algn="just"/>
            <a:r>
              <a:rPr lang="en-US" dirty="0" smtClean="0">
                <a:latin typeface="+mn-lt"/>
              </a:rPr>
              <a:t>represent </a:t>
            </a:r>
            <a:r>
              <a:rPr lang="en-US" dirty="0">
                <a:latin typeface="+mn-lt"/>
              </a:rPr>
              <a:t>text symbols. Each </a:t>
            </a:r>
            <a:r>
              <a:rPr lang="en-US" dirty="0" smtClean="0">
                <a:latin typeface="+mn-lt"/>
              </a:rPr>
              <a:t>set is </a:t>
            </a:r>
            <a:r>
              <a:rPr lang="en-US" dirty="0">
                <a:latin typeface="+mn-lt"/>
              </a:rPr>
              <a:t>called a code, and the process of representing symbols is called coding. Today, </a:t>
            </a:r>
            <a:r>
              <a:rPr lang="en-US" dirty="0" smtClean="0">
                <a:latin typeface="+mn-lt"/>
              </a:rPr>
              <a:t>the prevalent </a:t>
            </a:r>
            <a:r>
              <a:rPr lang="en-US" dirty="0">
                <a:latin typeface="+mn-lt"/>
              </a:rPr>
              <a:t>coding system is called </a:t>
            </a:r>
            <a:r>
              <a:rPr lang="en-US" dirty="0" smtClean="0">
                <a:latin typeface="+mn-lt"/>
              </a:rPr>
              <a:t>Unicode.</a:t>
            </a:r>
          </a:p>
          <a:p>
            <a:pPr marL="342900" indent="-342900" algn="just">
              <a:buFont typeface="Wingdings" panose="05000000000000000000" pitchFamily="2" charset="2"/>
              <a:buChar char="q"/>
            </a:pPr>
            <a:r>
              <a:rPr lang="en-US" dirty="0">
                <a:latin typeface="+mn-lt"/>
              </a:rPr>
              <a:t>Unicode, </a:t>
            </a:r>
            <a:r>
              <a:rPr lang="en-US" dirty="0" smtClean="0">
                <a:latin typeface="+mn-lt"/>
              </a:rPr>
              <a:t>uses </a:t>
            </a:r>
            <a:r>
              <a:rPr lang="en-US" dirty="0">
                <a:latin typeface="+mn-lt"/>
              </a:rPr>
              <a:t>32 bits to represent a symbol </a:t>
            </a:r>
            <a:r>
              <a:rPr lang="en-US" dirty="0" smtClean="0">
                <a:latin typeface="+mn-lt"/>
              </a:rPr>
              <a:t>or character </a:t>
            </a:r>
            <a:r>
              <a:rPr lang="en-US" dirty="0">
                <a:latin typeface="+mn-lt"/>
              </a:rPr>
              <a:t>used in any language in the </a:t>
            </a:r>
            <a:r>
              <a:rPr lang="en-US" dirty="0" smtClean="0">
                <a:latin typeface="+mn-lt"/>
              </a:rPr>
              <a:t>world.</a:t>
            </a:r>
          </a:p>
          <a:p>
            <a:pPr marL="342900" indent="-342900" algn="l">
              <a:buFont typeface="Wingdings" panose="05000000000000000000" pitchFamily="2" charset="2"/>
              <a:buChar char="q"/>
            </a:pPr>
            <a:endParaRPr lang="en-US" dirty="0"/>
          </a:p>
          <a:p>
            <a:pPr marL="342900" indent="-342900">
              <a:spcAft>
                <a:spcPts val="600"/>
              </a:spcAft>
            </a:pPr>
            <a:endParaRPr lang="en-US" dirty="0" smtClean="0"/>
          </a:p>
          <a:p>
            <a:pPr marL="342900" indent="-342900" algn="l">
              <a:spcAft>
                <a:spcPts val="600"/>
              </a:spcAft>
              <a:buFont typeface="Wingdings" pitchFamily="2" charset="2"/>
              <a:buChar char="q"/>
            </a:pPr>
            <a:endParaRPr lang="en-US" sz="2000" dirty="0"/>
          </a:p>
        </p:txBody>
      </p:sp>
      <p:sp>
        <p:nvSpPr>
          <p:cNvPr id="8" name="Rectangle 2"/>
          <p:cNvSpPr txBox="1">
            <a:spLocks noChangeArrowheads="1"/>
          </p:cNvSpPr>
          <p:nvPr/>
        </p:nvSpPr>
        <p:spPr>
          <a:xfrm>
            <a:off x="873456" y="0"/>
            <a:ext cx="8270543" cy="993775"/>
          </a:xfrm>
          <a:prstGeom prst="rect">
            <a:avLst/>
          </a:prstGeom>
        </p:spPr>
        <p:txBody>
          <a:bodyPr anchor="ct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ko-KR" sz="240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Gulim" pitchFamily="34" charset="-127"/>
                <a:cs typeface="+mj-cs"/>
              </a:rPr>
              <a:t>Data Representation</a:t>
            </a:r>
            <a:endParaRPr kumimoji="1" lang="en-US" altLang="ko-KR" sz="2400" i="0" u="none" strike="noStrike" kern="0" cap="none" spc="0" normalizeH="0" baseline="0" noProof="0" dirty="0" smtClean="0">
              <a:ln>
                <a:noFill/>
              </a:ln>
              <a:solidFill>
                <a:schemeClr val="tx2"/>
              </a:solidFill>
              <a:effectLst/>
              <a:uLnTx/>
              <a:uFillTx/>
              <a:latin typeface="+mj-lt"/>
              <a:ea typeface="Gulim" pitchFamily="34" charset="-127"/>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uebusiness02">
  <a:themeElements>
    <a:clrScheme name="bluebusiness02 4">
      <a:dk1>
        <a:srgbClr val="000000"/>
      </a:dk1>
      <a:lt1>
        <a:srgbClr val="FFFFFF"/>
      </a:lt1>
      <a:dk2>
        <a:srgbClr val="000000"/>
      </a:dk2>
      <a:lt2>
        <a:srgbClr val="CCFFFF"/>
      </a:lt2>
      <a:accent1>
        <a:srgbClr val="003399"/>
      </a:accent1>
      <a:accent2>
        <a:srgbClr val="FF9933"/>
      </a:accent2>
      <a:accent3>
        <a:srgbClr val="FFFFFF"/>
      </a:accent3>
      <a:accent4>
        <a:srgbClr val="000000"/>
      </a:accent4>
      <a:accent5>
        <a:srgbClr val="AAADCA"/>
      </a:accent5>
      <a:accent6>
        <a:srgbClr val="E78A2D"/>
      </a:accent6>
      <a:hlink>
        <a:srgbClr val="6699FF"/>
      </a:hlink>
      <a:folHlink>
        <a:srgbClr val="83A6A7"/>
      </a:folHlink>
    </a:clrScheme>
    <a:fontScheme name="bluebusiness02">
      <a:majorFont>
        <a:latin typeface="Verdana"/>
        <a:ea typeface="굴림"/>
        <a:cs typeface=""/>
      </a:majorFont>
      <a:minorFont>
        <a:latin typeface="Verdana"/>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1800" b="0" i="0" u="none" strike="noStrike" cap="none" normalizeH="0" baseline="0" smtClean="0">
            <a:ln>
              <a:noFill/>
            </a:ln>
            <a:solidFill>
              <a:schemeClr val="tx1"/>
            </a:solidFill>
            <a:effectLst/>
            <a:latin typeface="굴림" pitchFamily="50" charset="-127"/>
            <a:ea typeface="굴림" pitchFamily="50"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1800" b="0" i="0" u="none" strike="noStrike" cap="none" normalizeH="0" baseline="0" smtClean="0">
            <a:ln>
              <a:noFill/>
            </a:ln>
            <a:solidFill>
              <a:schemeClr val="tx1"/>
            </a:solidFill>
            <a:effectLst/>
            <a:latin typeface="굴림" pitchFamily="50" charset="-127"/>
            <a:ea typeface="굴림" pitchFamily="50" charset="-127"/>
          </a:defRPr>
        </a:defPPr>
      </a:lstStyle>
    </a:lnDef>
  </a:objectDefaults>
  <a:extraClrSchemeLst>
    <a:extraClrScheme>
      <a:clrScheme name="bluebusiness02 1">
        <a:dk1>
          <a:srgbClr val="000000"/>
        </a:dk1>
        <a:lt1>
          <a:srgbClr val="FFFFFF"/>
        </a:lt1>
        <a:dk2>
          <a:srgbClr val="000066"/>
        </a:dk2>
        <a:lt2>
          <a:srgbClr val="FFFFCC"/>
        </a:lt2>
        <a:accent1>
          <a:srgbClr val="00CC99"/>
        </a:accent1>
        <a:accent2>
          <a:srgbClr val="00FFCC"/>
        </a:accent2>
        <a:accent3>
          <a:srgbClr val="FFFFFF"/>
        </a:accent3>
        <a:accent4>
          <a:srgbClr val="000000"/>
        </a:accent4>
        <a:accent5>
          <a:srgbClr val="AAE2CA"/>
        </a:accent5>
        <a:accent6>
          <a:srgbClr val="00E7B9"/>
        </a:accent6>
        <a:hlink>
          <a:srgbClr val="009999"/>
        </a:hlink>
        <a:folHlink>
          <a:srgbClr val="969696"/>
        </a:folHlink>
      </a:clrScheme>
      <a:clrMap bg1="lt1" tx1="dk1" bg2="lt2" tx2="dk2" accent1="accent1" accent2="accent2" accent3="accent3" accent4="accent4" accent5="accent5" accent6="accent6" hlink="hlink" folHlink="folHlink"/>
    </a:extraClrScheme>
    <a:extraClrScheme>
      <a:clrScheme name="bluebusiness02 2">
        <a:dk1>
          <a:srgbClr val="000000"/>
        </a:dk1>
        <a:lt1>
          <a:srgbClr val="FFFFFF"/>
        </a:lt1>
        <a:dk2>
          <a:srgbClr val="000066"/>
        </a:dk2>
        <a:lt2>
          <a:srgbClr val="CCFFFF"/>
        </a:lt2>
        <a:accent1>
          <a:srgbClr val="0066CC"/>
        </a:accent1>
        <a:accent2>
          <a:srgbClr val="FF9900"/>
        </a:accent2>
        <a:accent3>
          <a:srgbClr val="FFFFFF"/>
        </a:accent3>
        <a:accent4>
          <a:srgbClr val="000000"/>
        </a:accent4>
        <a:accent5>
          <a:srgbClr val="AAB8E2"/>
        </a:accent5>
        <a:accent6>
          <a:srgbClr val="E78A00"/>
        </a:accent6>
        <a:hlink>
          <a:srgbClr val="66CCFF"/>
        </a:hlink>
        <a:folHlink>
          <a:srgbClr val="969696"/>
        </a:folHlink>
      </a:clrScheme>
      <a:clrMap bg1="lt1" tx1="dk1" bg2="lt2" tx2="dk2" accent1="accent1" accent2="accent2" accent3="accent3" accent4="accent4" accent5="accent5" accent6="accent6" hlink="hlink" folHlink="folHlink"/>
    </a:extraClrScheme>
    <a:extraClrScheme>
      <a:clrScheme name="bluebusiness02 3">
        <a:dk1>
          <a:srgbClr val="000000"/>
        </a:dk1>
        <a:lt1>
          <a:srgbClr val="FFFFFF"/>
        </a:lt1>
        <a:dk2>
          <a:srgbClr val="000000"/>
        </a:dk2>
        <a:lt2>
          <a:srgbClr val="CCFFCC"/>
        </a:lt2>
        <a:accent1>
          <a:srgbClr val="006666"/>
        </a:accent1>
        <a:accent2>
          <a:srgbClr val="FF9933"/>
        </a:accent2>
        <a:accent3>
          <a:srgbClr val="FFFFFF"/>
        </a:accent3>
        <a:accent4>
          <a:srgbClr val="000000"/>
        </a:accent4>
        <a:accent5>
          <a:srgbClr val="AAB8B8"/>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bluebusiness02 4">
        <a:dk1>
          <a:srgbClr val="000000"/>
        </a:dk1>
        <a:lt1>
          <a:srgbClr val="FFFFFF"/>
        </a:lt1>
        <a:dk2>
          <a:srgbClr val="000000"/>
        </a:dk2>
        <a:lt2>
          <a:srgbClr val="CCFFFF"/>
        </a:lt2>
        <a:accent1>
          <a:srgbClr val="003399"/>
        </a:accent1>
        <a:accent2>
          <a:srgbClr val="FF9933"/>
        </a:accent2>
        <a:accent3>
          <a:srgbClr val="FFFFFF"/>
        </a:accent3>
        <a:accent4>
          <a:srgbClr val="000000"/>
        </a:accent4>
        <a:accent5>
          <a:srgbClr val="AAADCA"/>
        </a:accent5>
        <a:accent6>
          <a:srgbClr val="E78A2D"/>
        </a:accent6>
        <a:hlink>
          <a:srgbClr val="6699FF"/>
        </a:hlink>
        <a:folHlink>
          <a:srgbClr val="83A6A7"/>
        </a:folHlink>
      </a:clrScheme>
      <a:clrMap bg1="lt1" tx1="dk1" bg2="lt2" tx2="dk2" accent1="accent1" accent2="accent2" accent3="accent3" accent4="accent4" accent5="accent5" accent6="accent6" hlink="hlink" folHlink="folHlink"/>
    </a:extraClrScheme>
    <a:extraClrScheme>
      <a:clrScheme name="bluebusiness02 5">
        <a:dk1>
          <a:srgbClr val="000000"/>
        </a:dk1>
        <a:lt1>
          <a:srgbClr val="FFFFFF"/>
        </a:lt1>
        <a:dk2>
          <a:srgbClr val="000000"/>
        </a:dk2>
        <a:lt2>
          <a:srgbClr val="CCCCFF"/>
        </a:lt2>
        <a:accent1>
          <a:srgbClr val="333399"/>
        </a:accent1>
        <a:accent2>
          <a:srgbClr val="FF9933"/>
        </a:accent2>
        <a:accent3>
          <a:srgbClr val="FFFFFF"/>
        </a:accent3>
        <a:accent4>
          <a:srgbClr val="000000"/>
        </a:accent4>
        <a:accent5>
          <a:srgbClr val="ADADCA"/>
        </a:accent5>
        <a:accent6>
          <a:srgbClr val="E78A2D"/>
        </a:accent6>
        <a:hlink>
          <a:srgbClr val="CC99FF"/>
        </a:hlink>
        <a:folHlink>
          <a:srgbClr val="83A6A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7956</TotalTime>
  <Pages>28</Pages>
  <Words>2683</Words>
  <Application>Microsoft Office PowerPoint</Application>
  <PresentationFormat>On-screen Show (4:3)</PresentationFormat>
  <Paragraphs>297</Paragraphs>
  <Slides>38</Slides>
  <Notes>14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38</vt:i4>
      </vt:variant>
    </vt:vector>
  </HeadingPairs>
  <TitlesOfParts>
    <vt:vector size="50" baseType="lpstr">
      <vt:lpstr>Arial</vt:lpstr>
      <vt:lpstr>BatangChe</vt:lpstr>
      <vt:lpstr>Cordia New</vt:lpstr>
      <vt:lpstr>Courier New</vt:lpstr>
      <vt:lpstr>굴림</vt:lpstr>
      <vt:lpstr>굴림</vt:lpstr>
      <vt:lpstr>Symbol</vt:lpstr>
      <vt:lpstr>Tahoma</vt:lpstr>
      <vt:lpstr>Times New Roman</vt:lpstr>
      <vt:lpstr>Verdana</vt:lpstr>
      <vt:lpstr>Wingdings</vt:lpstr>
      <vt:lpstr>bluebusiness02</vt:lpstr>
      <vt:lpstr>PowerPoint Presentation</vt:lpstr>
      <vt:lpstr>About This Course</vt:lpstr>
      <vt:lpstr>Course Material</vt:lpstr>
      <vt:lpstr>Course Assessment</vt:lpstr>
      <vt:lpstr>PowerPoint Presentation</vt:lpstr>
      <vt:lpstr>How Networks Impact Daily Life</vt:lpstr>
      <vt:lpstr>Five Components of Data Communication</vt:lpstr>
      <vt:lpstr>Data Communications</vt:lpstr>
      <vt:lpstr>PowerPoint Presentation</vt:lpstr>
      <vt:lpstr>PowerPoint Presentation</vt:lpstr>
      <vt:lpstr>PowerPoint Presentation</vt:lpstr>
      <vt:lpstr>Direction of Data Flow</vt:lpstr>
      <vt:lpstr>Direction of Data Flow (cont)</vt:lpstr>
      <vt:lpstr>Direction of Data Flow (cont)</vt:lpstr>
      <vt:lpstr>Network</vt:lpstr>
      <vt:lpstr>Network Criteria</vt:lpstr>
      <vt:lpstr>Types of Connections</vt:lpstr>
      <vt:lpstr>Types of Connections (cont)</vt:lpstr>
      <vt:lpstr>Physical Topology</vt:lpstr>
      <vt:lpstr>Mesh Topology</vt:lpstr>
      <vt:lpstr>Star Topology</vt:lpstr>
      <vt:lpstr>Bus Topology</vt:lpstr>
      <vt:lpstr>Ring Topology</vt:lpstr>
      <vt:lpstr>Hybrid Topology</vt:lpstr>
      <vt:lpstr>Categories of Networks</vt:lpstr>
      <vt:lpstr>LAN</vt:lpstr>
      <vt:lpstr>MAN</vt:lpstr>
      <vt:lpstr>WAN</vt:lpstr>
      <vt:lpstr>Internetwork</vt:lpstr>
      <vt:lpstr>Internetwork Example</vt:lpstr>
      <vt:lpstr>The Internet</vt:lpstr>
      <vt:lpstr>Internet Today</vt:lpstr>
      <vt:lpstr>Protocols</vt:lpstr>
      <vt:lpstr>Standards: agreed-upon rules</vt:lpstr>
      <vt:lpstr>Standards Organizations</vt:lpstr>
      <vt:lpstr>Standards Committees</vt:lpstr>
      <vt:lpstr>Internet Standards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Living in a Network Centric World</dc:title>
  <dc:subject/>
  <dc:creator>CLI</dc:creator>
  <cp:keywords/>
  <dc:description/>
  <cp:lastModifiedBy>Windows User</cp:lastModifiedBy>
  <cp:revision>580</cp:revision>
  <cp:lastPrinted>1999-01-27T00:54:54Z</cp:lastPrinted>
  <dcterms:created xsi:type="dcterms:W3CDTF">2002-08-27T12:04:17Z</dcterms:created>
  <dcterms:modified xsi:type="dcterms:W3CDTF">2017-09-06T15:51:14Z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Jenita Bangloy">
    <vt:lpwstr>12.21.01 - Copyright date changed to 2002</vt:lpwstr>
  </property>
  <property fmtid="{D5CDD505-2E9C-101B-9397-08002B2CF9AE}" pid="3" name="Jenita ">
    <vt:lpwstr>12.21.01 - Line tool now defaults to 3 points size and black color. Previous version created white line which is not visible</vt:lpwstr>
  </property>
  <property fmtid="{D5CDD505-2E9C-101B-9397-08002B2CF9AE}" pid="4" name="JBangloy">
    <vt:lpwstr>12.21.01 - All remaining Helvetica changed to Arial</vt:lpwstr>
  </property>
</Properties>
</file>